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2A938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2A938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2A938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5012" y="0"/>
            <a:ext cx="10952987" cy="97307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35384" y="416051"/>
            <a:ext cx="5827776" cy="5135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483" y="649173"/>
            <a:ext cx="2891028" cy="1074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6246" y="284175"/>
            <a:ext cx="4198620" cy="1017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2A938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jpg"/><Relationship Id="rId6" Type="http://schemas.openxmlformats.org/officeDocument/2006/relationships/image" Target="../media/image70.jpg"/><Relationship Id="rId7" Type="http://schemas.openxmlformats.org/officeDocument/2006/relationships/image" Target="../media/image71.jpg"/><Relationship Id="rId8" Type="http://schemas.openxmlformats.org/officeDocument/2006/relationships/image" Target="../media/image7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3.jpg"/><Relationship Id="rId9" Type="http://schemas.openxmlformats.org/officeDocument/2006/relationships/image" Target="../media/image4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7969" y="6476745"/>
            <a:ext cx="71069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5" b="1">
                <a:solidFill>
                  <a:srgbClr val="2A9382"/>
                </a:solidFill>
                <a:latin typeface="Arial"/>
                <a:cs typeface="Arial"/>
              </a:rPr>
              <a:t>П</a:t>
            </a:r>
            <a:r>
              <a:rPr dirty="0" sz="4800" spc="-55" b="1">
                <a:solidFill>
                  <a:srgbClr val="2A9382"/>
                </a:solidFill>
                <a:latin typeface="Arial"/>
                <a:cs typeface="Arial"/>
              </a:rPr>
              <a:t>роек</a:t>
            </a:r>
            <a:r>
              <a:rPr dirty="0" sz="4800" b="1">
                <a:solidFill>
                  <a:srgbClr val="2A9382"/>
                </a:solidFill>
                <a:latin typeface="Arial"/>
                <a:cs typeface="Arial"/>
              </a:rPr>
              <a:t>т</a:t>
            </a:r>
            <a:r>
              <a:rPr dirty="0" sz="4800" spc="-5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4800" spc="-165" b="1">
                <a:solidFill>
                  <a:srgbClr val="2A9382"/>
                </a:solidFill>
                <a:latin typeface="Arial"/>
                <a:cs typeface="Arial"/>
              </a:rPr>
              <a:t>«</a:t>
            </a:r>
            <a:r>
              <a:rPr dirty="0" sz="4800" spc="-150" b="1">
                <a:solidFill>
                  <a:srgbClr val="2A9382"/>
                </a:solidFill>
                <a:latin typeface="Arial"/>
                <a:cs typeface="Arial"/>
              </a:rPr>
              <a:t>П</a:t>
            </a:r>
            <a:r>
              <a:rPr dirty="0" sz="4800" spc="-165" b="1">
                <a:solidFill>
                  <a:srgbClr val="2A9382"/>
                </a:solidFill>
                <a:latin typeface="Arial"/>
                <a:cs typeface="Arial"/>
              </a:rPr>
              <a:t>а</a:t>
            </a:r>
            <a:r>
              <a:rPr dirty="0" sz="4800" spc="-155" b="1">
                <a:solidFill>
                  <a:srgbClr val="2A9382"/>
                </a:solidFill>
                <a:latin typeface="Arial"/>
                <a:cs typeface="Arial"/>
              </a:rPr>
              <a:t>л</a:t>
            </a:r>
            <a:r>
              <a:rPr dirty="0" sz="4800" spc="-16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r>
              <a:rPr dirty="0" sz="4800" spc="-145" b="1">
                <a:solidFill>
                  <a:srgbClr val="2A9382"/>
                </a:solidFill>
                <a:latin typeface="Arial"/>
                <a:cs typeface="Arial"/>
              </a:rPr>
              <a:t>т</a:t>
            </a:r>
            <a:r>
              <a:rPr dirty="0" sz="4800" spc="-150" b="1">
                <a:solidFill>
                  <a:srgbClr val="2A9382"/>
                </a:solidFill>
                <a:latin typeface="Arial"/>
                <a:cs typeface="Arial"/>
              </a:rPr>
              <a:t>р</a:t>
            </a:r>
            <a:r>
              <a:rPr dirty="0" sz="4800" b="1">
                <a:solidFill>
                  <a:srgbClr val="2A9382"/>
                </a:solidFill>
                <a:latin typeface="Arial"/>
                <a:cs typeface="Arial"/>
              </a:rPr>
              <a:t>а</a:t>
            </a:r>
            <a:r>
              <a:rPr dirty="0" sz="4800" spc="-25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4800" spc="-160" b="1">
                <a:solidFill>
                  <a:srgbClr val="2A9382"/>
                </a:solidFill>
                <a:latin typeface="Arial"/>
                <a:cs typeface="Arial"/>
              </a:rPr>
              <a:t>в</a:t>
            </a:r>
            <a:r>
              <a:rPr dirty="0" sz="4800" spc="-165" b="1">
                <a:solidFill>
                  <a:srgbClr val="2A9382"/>
                </a:solidFill>
                <a:latin typeface="Arial"/>
                <a:cs typeface="Arial"/>
              </a:rPr>
              <a:t>кус</a:t>
            </a:r>
            <a:r>
              <a:rPr dirty="0" sz="4800" spc="-150" b="1">
                <a:solidFill>
                  <a:srgbClr val="2A9382"/>
                </a:solidFill>
                <a:latin typeface="Arial"/>
                <a:cs typeface="Arial"/>
              </a:rPr>
              <a:t>а</a:t>
            </a:r>
            <a:r>
              <a:rPr dirty="0" sz="4800" b="1">
                <a:solidFill>
                  <a:srgbClr val="2A9382"/>
                </a:solidFill>
                <a:latin typeface="Arial"/>
                <a:cs typeface="Arial"/>
              </a:rPr>
              <a:t>»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3453" y="6988045"/>
            <a:ext cx="15933419" cy="1748789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989704">
              <a:lnSpc>
                <a:spcPct val="100000"/>
              </a:lnSpc>
              <a:spcBef>
                <a:spcPts val="1880"/>
              </a:spcBef>
            </a:pPr>
            <a:r>
              <a:rPr dirty="0" sz="3600" spc="40">
                <a:latin typeface="Microsoft Sans Serif"/>
                <a:cs typeface="Microsoft Sans Serif"/>
              </a:rPr>
              <a:t>Цифровая</a:t>
            </a:r>
            <a:r>
              <a:rPr dirty="0" sz="3600" spc="25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платформа</a:t>
            </a:r>
            <a:r>
              <a:rPr dirty="0" sz="3600" spc="-90">
                <a:latin typeface="Microsoft Sans Serif"/>
                <a:cs typeface="Microsoft Sans Serif"/>
              </a:rPr>
              <a:t> </a:t>
            </a:r>
            <a:r>
              <a:rPr dirty="0" sz="3600" spc="55">
                <a:latin typeface="Microsoft Sans Serif"/>
                <a:cs typeface="Microsoft Sans Serif"/>
              </a:rPr>
              <a:t>персонализированного</a:t>
            </a:r>
            <a:r>
              <a:rPr dirty="0" sz="3600" spc="100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питания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  <a:tabLst>
                <a:tab pos="5566410" algn="l"/>
              </a:tabLst>
            </a:pPr>
            <a:r>
              <a:rPr dirty="0" sz="4400" spc="-5" i="1">
                <a:solidFill>
                  <a:srgbClr val="2A9382"/>
                </a:solidFill>
                <a:latin typeface="Arial"/>
                <a:cs typeface="Arial"/>
              </a:rPr>
              <a:t>«Здоровая</a:t>
            </a:r>
            <a:r>
              <a:rPr dirty="0" sz="4400" spc="-65" i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4400" spc="155" i="1">
                <a:solidFill>
                  <a:srgbClr val="2A9382"/>
                </a:solidFill>
                <a:latin typeface="Arial"/>
                <a:cs typeface="Arial"/>
              </a:rPr>
              <a:t>жизнь</a:t>
            </a:r>
            <a:r>
              <a:rPr dirty="0" sz="4400" spc="105" i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4400" spc="50" i="1">
                <a:solidFill>
                  <a:srgbClr val="2A9382"/>
                </a:solidFill>
                <a:latin typeface="Arial"/>
                <a:cs typeface="Arial"/>
              </a:rPr>
              <a:t>по	</a:t>
            </a:r>
            <a:r>
              <a:rPr dirty="0" sz="4400" spc="15" i="1">
                <a:solidFill>
                  <a:srgbClr val="2A9382"/>
                </a:solidFill>
                <a:latin typeface="Arial"/>
                <a:cs typeface="Arial"/>
              </a:rPr>
              <a:t>подписке»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111252"/>
            <a:ext cx="16971645" cy="6853555"/>
            <a:chOff x="152400" y="111252"/>
            <a:chExt cx="16971645" cy="6853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82115" y="2628900"/>
              <a:ext cx="3241548" cy="3241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11252"/>
              <a:ext cx="6853428" cy="68534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8286" y="9637877"/>
            <a:ext cx="2018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>
                <a:latin typeface="Microsoft Sans Serif"/>
                <a:cs typeface="Microsoft Sans Serif"/>
              </a:rPr>
              <a:t>г.</a:t>
            </a:r>
            <a:r>
              <a:rPr dirty="0" sz="2400" spc="-75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Брянск</a:t>
            </a:r>
            <a:r>
              <a:rPr dirty="0" sz="2400" spc="-5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2023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2321" y="284175"/>
            <a:ext cx="10090785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35"/>
              <a:t>ФИНАНСОВАЯ</a:t>
            </a:r>
            <a:r>
              <a:rPr dirty="0" spc="-35"/>
              <a:t> </a:t>
            </a:r>
            <a:r>
              <a:rPr dirty="0" spc="35"/>
              <a:t>МОДЕЛЬ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7042" y="2238578"/>
            <a:ext cx="4872990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245" b="1">
                <a:latin typeface="Arial"/>
                <a:cs typeface="Arial"/>
              </a:rPr>
              <a:t>Т</a:t>
            </a:r>
            <a:r>
              <a:rPr dirty="0" sz="3500" spc="-120" b="1">
                <a:latin typeface="Arial"/>
                <a:cs typeface="Arial"/>
              </a:rPr>
              <a:t>о</a:t>
            </a:r>
            <a:r>
              <a:rPr dirty="0" sz="3500" spc="-20" b="1">
                <a:latin typeface="Arial"/>
                <a:cs typeface="Arial"/>
              </a:rPr>
              <a:t>ч</a:t>
            </a:r>
            <a:r>
              <a:rPr dirty="0" sz="3500" spc="-30" b="1">
                <a:latin typeface="Arial"/>
                <a:cs typeface="Arial"/>
              </a:rPr>
              <a:t>к</a:t>
            </a:r>
            <a:r>
              <a:rPr dirty="0" sz="3500" b="1">
                <a:latin typeface="Arial"/>
                <a:cs typeface="Arial"/>
              </a:rPr>
              <a:t>а</a:t>
            </a:r>
            <a:r>
              <a:rPr dirty="0" sz="3500" spc="-114" b="1">
                <a:latin typeface="Arial"/>
                <a:cs typeface="Arial"/>
              </a:rPr>
              <a:t> </a:t>
            </a:r>
            <a:r>
              <a:rPr dirty="0" sz="3500" spc="-80" b="1">
                <a:latin typeface="Arial"/>
                <a:cs typeface="Arial"/>
              </a:rPr>
              <a:t>бе</a:t>
            </a:r>
            <a:r>
              <a:rPr dirty="0" sz="3500" spc="-160" b="1">
                <a:latin typeface="Arial"/>
                <a:cs typeface="Arial"/>
              </a:rPr>
              <a:t>з</a:t>
            </a:r>
            <a:r>
              <a:rPr dirty="0" sz="3500" spc="-80" b="1">
                <a:latin typeface="Arial"/>
                <a:cs typeface="Arial"/>
              </a:rPr>
              <a:t>убы</a:t>
            </a:r>
            <a:r>
              <a:rPr dirty="0" sz="3500" spc="-125" b="1">
                <a:latin typeface="Arial"/>
                <a:cs typeface="Arial"/>
              </a:rPr>
              <a:t>т</a:t>
            </a:r>
            <a:r>
              <a:rPr dirty="0" sz="3500" spc="-165" b="1">
                <a:latin typeface="Arial"/>
                <a:cs typeface="Arial"/>
              </a:rPr>
              <a:t>о</a:t>
            </a:r>
            <a:r>
              <a:rPr dirty="0" sz="3500" spc="-70" b="1">
                <a:latin typeface="Arial"/>
                <a:cs typeface="Arial"/>
              </a:rPr>
              <a:t>ч</a:t>
            </a:r>
            <a:r>
              <a:rPr dirty="0" sz="3500" spc="-80" b="1">
                <a:latin typeface="Arial"/>
                <a:cs typeface="Arial"/>
              </a:rPr>
              <a:t>н</a:t>
            </a:r>
            <a:r>
              <a:rPr dirty="0" sz="3500" spc="-130" b="1">
                <a:latin typeface="Arial"/>
                <a:cs typeface="Arial"/>
              </a:rPr>
              <a:t>о</a:t>
            </a:r>
            <a:r>
              <a:rPr dirty="0" sz="3500" spc="-80" b="1">
                <a:latin typeface="Arial"/>
                <a:cs typeface="Arial"/>
              </a:rPr>
              <a:t>с</a:t>
            </a:r>
            <a:r>
              <a:rPr dirty="0" sz="3500" spc="-75" b="1">
                <a:latin typeface="Arial"/>
                <a:cs typeface="Arial"/>
              </a:rPr>
              <a:t>т</a:t>
            </a:r>
            <a:r>
              <a:rPr dirty="0" sz="3500" b="1">
                <a:latin typeface="Arial"/>
                <a:cs typeface="Arial"/>
              </a:rPr>
              <a:t>и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82427" y="2238578"/>
            <a:ext cx="6131560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5" b="1">
                <a:latin typeface="Arial"/>
                <a:cs typeface="Arial"/>
              </a:rPr>
              <a:t>Показатели</a:t>
            </a:r>
            <a:r>
              <a:rPr dirty="0" sz="3500" spc="-35" b="1">
                <a:latin typeface="Arial"/>
                <a:cs typeface="Arial"/>
              </a:rPr>
              <a:t> </a:t>
            </a:r>
            <a:r>
              <a:rPr dirty="0" sz="3500" spc="-75" b="1">
                <a:latin typeface="Arial"/>
                <a:cs typeface="Arial"/>
              </a:rPr>
              <a:t>эффективности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791" y="2773921"/>
            <a:ext cx="1212215" cy="84391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919"/>
              </a:spcBef>
            </a:pPr>
            <a:r>
              <a:rPr dirty="0" sz="2000" spc="-15" i="1">
                <a:solidFill>
                  <a:srgbClr val="2A9382"/>
                </a:solidFill>
                <a:latin typeface="Arial"/>
                <a:cs typeface="Arial"/>
              </a:rPr>
              <a:t>р</a:t>
            </a:r>
            <a:r>
              <a:rPr dirty="0" sz="2000" spc="75" i="1">
                <a:solidFill>
                  <a:srgbClr val="2A9382"/>
                </a:solidFill>
                <a:latin typeface="Arial"/>
                <a:cs typeface="Arial"/>
              </a:rPr>
              <a:t>у</a:t>
            </a:r>
            <a:r>
              <a:rPr dirty="0" sz="2000" spc="-50" i="1">
                <a:solidFill>
                  <a:srgbClr val="2A9382"/>
                </a:solidFill>
                <a:latin typeface="Arial"/>
                <a:cs typeface="Arial"/>
              </a:rPr>
              <a:t>б</a:t>
            </a:r>
            <a:r>
              <a:rPr dirty="0" sz="2000" spc="5" i="1">
                <a:solidFill>
                  <a:srgbClr val="2A9382"/>
                </a:solidFill>
                <a:latin typeface="Arial"/>
                <a:cs typeface="Arial"/>
              </a:rPr>
              <a:t>ле</a:t>
            </a:r>
            <a:r>
              <a:rPr dirty="0" sz="2000" i="1">
                <a:solidFill>
                  <a:srgbClr val="2A9382"/>
                </a:solidFill>
                <a:latin typeface="Arial"/>
                <a:cs typeface="Arial"/>
              </a:rPr>
              <a:t>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000">
                <a:latin typeface="Microsoft Sans Serif"/>
                <a:cs typeface="Microsoft Sans Serif"/>
              </a:rPr>
              <a:t>6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000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85">
                <a:latin typeface="Microsoft Sans Serif"/>
                <a:cs typeface="Microsoft Sans Serif"/>
              </a:rPr>
              <a:t>000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791" y="3994784"/>
            <a:ext cx="12128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Sans Serif"/>
                <a:cs typeface="Microsoft Sans Serif"/>
              </a:rPr>
              <a:t>5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000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85">
                <a:latin typeface="Microsoft Sans Serif"/>
                <a:cs typeface="Microsoft Sans Serif"/>
              </a:rPr>
              <a:t>000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791" y="4703140"/>
            <a:ext cx="12128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Sans Serif"/>
                <a:cs typeface="Microsoft Sans Serif"/>
              </a:rPr>
              <a:t>4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000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80">
                <a:latin typeface="Microsoft Sans Serif"/>
                <a:cs typeface="Microsoft Sans Serif"/>
              </a:rPr>
              <a:t>000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791" y="5425185"/>
            <a:ext cx="12128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Sans Serif"/>
                <a:cs typeface="Microsoft Sans Serif"/>
              </a:rPr>
              <a:t>3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000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85">
                <a:latin typeface="Microsoft Sans Serif"/>
                <a:cs typeface="Microsoft Sans Serif"/>
              </a:rPr>
              <a:t>000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791" y="6120460"/>
            <a:ext cx="12128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Sans Serif"/>
                <a:cs typeface="Microsoft Sans Serif"/>
              </a:rPr>
              <a:t>2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000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80">
                <a:latin typeface="Microsoft Sans Serif"/>
                <a:cs typeface="Microsoft Sans Serif"/>
              </a:rPr>
              <a:t>000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791" y="6870572"/>
            <a:ext cx="12128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Sans Serif"/>
                <a:cs typeface="Microsoft Sans Serif"/>
              </a:rPr>
              <a:t>1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000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85">
                <a:latin typeface="Microsoft Sans Serif"/>
                <a:cs typeface="Microsoft Sans Serif"/>
              </a:rPr>
              <a:t>000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48967" y="3276600"/>
            <a:ext cx="7158355" cy="4772025"/>
            <a:chOff x="1648967" y="3276600"/>
            <a:chExt cx="7158355" cy="477202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967" y="3276600"/>
              <a:ext cx="7158228" cy="47716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74741" y="6273545"/>
              <a:ext cx="455930" cy="454025"/>
            </a:xfrm>
            <a:custGeom>
              <a:avLst/>
              <a:gdLst/>
              <a:ahLst/>
              <a:cxnLst/>
              <a:rect l="l" t="t" r="r" b="b"/>
              <a:pathLst>
                <a:path w="455929" h="454025">
                  <a:moveTo>
                    <a:pt x="0" y="226949"/>
                  </a:moveTo>
                  <a:lnTo>
                    <a:pt x="4572" y="181228"/>
                  </a:lnTo>
                  <a:lnTo>
                    <a:pt x="17907" y="138683"/>
                  </a:lnTo>
                  <a:lnTo>
                    <a:pt x="38862" y="100075"/>
                  </a:lnTo>
                  <a:lnTo>
                    <a:pt x="66675" y="66420"/>
                  </a:lnTo>
                  <a:lnTo>
                    <a:pt x="100457" y="38734"/>
                  </a:lnTo>
                  <a:lnTo>
                    <a:pt x="139065" y="17779"/>
                  </a:lnTo>
                  <a:lnTo>
                    <a:pt x="181863" y="4571"/>
                  </a:lnTo>
                  <a:lnTo>
                    <a:pt x="227711" y="0"/>
                  </a:lnTo>
                  <a:lnTo>
                    <a:pt x="272415" y="4444"/>
                  </a:lnTo>
                  <a:lnTo>
                    <a:pt x="314960" y="17271"/>
                  </a:lnTo>
                  <a:lnTo>
                    <a:pt x="354075" y="38100"/>
                  </a:lnTo>
                  <a:lnTo>
                    <a:pt x="388747" y="66420"/>
                  </a:lnTo>
                  <a:lnTo>
                    <a:pt x="417195" y="101091"/>
                  </a:lnTo>
                  <a:lnTo>
                    <a:pt x="438150" y="140080"/>
                  </a:lnTo>
                  <a:lnTo>
                    <a:pt x="451104" y="182499"/>
                  </a:lnTo>
                  <a:lnTo>
                    <a:pt x="455549" y="226949"/>
                  </a:lnTo>
                  <a:lnTo>
                    <a:pt x="450850" y="272795"/>
                  </a:lnTo>
                  <a:lnTo>
                    <a:pt x="437642" y="315340"/>
                  </a:lnTo>
                  <a:lnTo>
                    <a:pt x="416560" y="353949"/>
                  </a:lnTo>
                  <a:lnTo>
                    <a:pt x="388747" y="387476"/>
                  </a:lnTo>
                  <a:lnTo>
                    <a:pt x="355092" y="415163"/>
                  </a:lnTo>
                  <a:lnTo>
                    <a:pt x="316357" y="436117"/>
                  </a:lnTo>
                  <a:lnTo>
                    <a:pt x="273685" y="449325"/>
                  </a:lnTo>
                  <a:lnTo>
                    <a:pt x="227711" y="454025"/>
                  </a:lnTo>
                  <a:lnTo>
                    <a:pt x="181863" y="449325"/>
                  </a:lnTo>
                  <a:lnTo>
                    <a:pt x="139065" y="436117"/>
                  </a:lnTo>
                  <a:lnTo>
                    <a:pt x="100457" y="415163"/>
                  </a:lnTo>
                  <a:lnTo>
                    <a:pt x="66675" y="387476"/>
                  </a:lnTo>
                  <a:lnTo>
                    <a:pt x="38862" y="353949"/>
                  </a:lnTo>
                  <a:lnTo>
                    <a:pt x="17907" y="315340"/>
                  </a:lnTo>
                  <a:lnTo>
                    <a:pt x="4572" y="272795"/>
                  </a:lnTo>
                  <a:lnTo>
                    <a:pt x="0" y="226949"/>
                  </a:lnTo>
                  <a:close/>
                </a:path>
              </a:pathLst>
            </a:custGeom>
            <a:ln w="28956">
              <a:solidFill>
                <a:srgbClr val="F44E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29157" y="7620381"/>
            <a:ext cx="1670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Microsoft Sans Serif"/>
                <a:cs typeface="Microsoft Sans Serif"/>
              </a:rPr>
              <a:t>0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83252" y="8583168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 h="0">
                <a:moveTo>
                  <a:pt x="0" y="0"/>
                </a:moveTo>
                <a:lnTo>
                  <a:pt x="517525" y="0"/>
                </a:lnTo>
              </a:path>
            </a:pathLst>
          </a:custGeom>
          <a:ln w="76200">
            <a:solidFill>
              <a:srgbClr val="8A64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95855" y="8583168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5" h="0">
                <a:moveTo>
                  <a:pt x="0" y="0"/>
                </a:moveTo>
                <a:lnTo>
                  <a:pt x="516000" y="0"/>
                </a:lnTo>
              </a:path>
            </a:pathLst>
          </a:custGeom>
          <a:ln w="76200">
            <a:solidFill>
              <a:srgbClr val="2A93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561082" y="8315325"/>
            <a:ext cx="13277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20">
                <a:latin typeface="Microsoft Sans Serif"/>
                <a:cs typeface="Microsoft Sans Serif"/>
              </a:rPr>
              <a:t>Выручка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421" y="8315325"/>
            <a:ext cx="240792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latin typeface="Microsoft Sans Serif"/>
                <a:cs typeface="Microsoft Sans Serif"/>
              </a:rPr>
              <a:t>Общие</a:t>
            </a:r>
            <a:r>
              <a:rPr dirty="0" sz="2500" spc="-155">
                <a:latin typeface="Microsoft Sans Serif"/>
                <a:cs typeface="Microsoft Sans Serif"/>
              </a:rPr>
              <a:t> </a:t>
            </a:r>
            <a:r>
              <a:rPr dirty="0" sz="2500" spc="5">
                <a:latin typeface="Microsoft Sans Serif"/>
                <a:cs typeface="Microsoft Sans Serif"/>
              </a:rPr>
              <a:t>расходы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1094" y="5628589"/>
            <a:ext cx="151701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55" b="1">
                <a:solidFill>
                  <a:srgbClr val="F44E66"/>
                </a:solidFill>
                <a:latin typeface="Arial"/>
                <a:cs typeface="Arial"/>
              </a:rPr>
              <a:t>22</a:t>
            </a:r>
            <a:r>
              <a:rPr dirty="0" sz="2700" spc="-60" b="1">
                <a:solidFill>
                  <a:srgbClr val="F44E66"/>
                </a:solidFill>
                <a:latin typeface="Arial"/>
                <a:cs typeface="Arial"/>
              </a:rPr>
              <a:t> </a:t>
            </a:r>
            <a:r>
              <a:rPr dirty="0" sz="2700" spc="-80" b="1">
                <a:solidFill>
                  <a:srgbClr val="F44E66"/>
                </a:solidFill>
                <a:latin typeface="Arial"/>
                <a:cs typeface="Arial"/>
              </a:rPr>
              <a:t>месяц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7215" y="6111240"/>
            <a:ext cx="83820" cy="21945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106659" y="4690389"/>
            <a:ext cx="3218815" cy="1484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2019" marR="5080" indent="-909955">
              <a:lnSpc>
                <a:spcPct val="114799"/>
              </a:lnSpc>
              <a:spcBef>
                <a:spcPts val="100"/>
              </a:spcBef>
            </a:pPr>
            <a:r>
              <a:rPr dirty="0" sz="2500" spc="-60" b="1">
                <a:latin typeface="Arial"/>
                <a:cs typeface="Arial"/>
              </a:rPr>
              <a:t>Чистая </a:t>
            </a:r>
            <a:r>
              <a:rPr dirty="0" sz="2500" spc="-30" b="1">
                <a:latin typeface="Arial"/>
                <a:cs typeface="Arial"/>
              </a:rPr>
              <a:t>приведенная </a:t>
            </a:r>
            <a:r>
              <a:rPr dirty="0" sz="2500" spc="-685" b="1">
                <a:latin typeface="Arial"/>
                <a:cs typeface="Arial"/>
              </a:rPr>
              <a:t> </a:t>
            </a:r>
            <a:r>
              <a:rPr dirty="0" sz="2500" spc="-110" b="1">
                <a:latin typeface="Arial"/>
                <a:cs typeface="Arial"/>
              </a:rPr>
              <a:t>стоимость</a:t>
            </a:r>
            <a:endParaRPr sz="2500">
              <a:latin typeface="Arial"/>
              <a:cs typeface="Arial"/>
            </a:endParaRPr>
          </a:p>
          <a:p>
            <a:pPr marL="624840">
              <a:lnSpc>
                <a:spcPct val="100000"/>
              </a:lnSpc>
              <a:spcBef>
                <a:spcPts val="1595"/>
              </a:spcBef>
            </a:pPr>
            <a:r>
              <a:rPr dirty="0" sz="2500" spc="-5" b="1">
                <a:solidFill>
                  <a:srgbClr val="2A9382"/>
                </a:solidFill>
                <a:latin typeface="Arial"/>
                <a:cs typeface="Arial"/>
              </a:rPr>
              <a:t>7</a:t>
            </a:r>
            <a:r>
              <a:rPr dirty="0" sz="2500" spc="3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2500" spc="70" b="1">
                <a:solidFill>
                  <a:srgbClr val="2A9382"/>
                </a:solidFill>
                <a:latin typeface="Arial"/>
                <a:cs typeface="Arial"/>
              </a:rPr>
              <a:t>397</a:t>
            </a:r>
            <a:r>
              <a:rPr dirty="0" sz="2500" spc="1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2500" spc="25" b="1">
                <a:solidFill>
                  <a:srgbClr val="2A9382"/>
                </a:solidFill>
                <a:latin typeface="Arial"/>
                <a:cs typeface="Arial"/>
              </a:rPr>
              <a:t>190р.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8756" y="6608196"/>
            <a:ext cx="1193026" cy="119302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098015" y="4690389"/>
            <a:ext cx="3654425" cy="1921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2700">
              <a:lnSpc>
                <a:spcPct val="114999"/>
              </a:lnSpc>
              <a:spcBef>
                <a:spcPts val="95"/>
              </a:spcBef>
            </a:pPr>
            <a:r>
              <a:rPr dirty="0" sz="2500" spc="-10" b="1">
                <a:latin typeface="Arial"/>
                <a:cs typeface="Arial"/>
              </a:rPr>
              <a:t>Индекс </a:t>
            </a:r>
            <a:r>
              <a:rPr dirty="0" sz="2500" spc="-5" b="1">
                <a:latin typeface="Arial"/>
                <a:cs typeface="Arial"/>
              </a:rPr>
              <a:t> </a:t>
            </a:r>
            <a:r>
              <a:rPr dirty="0" sz="2500" spc="-55" b="1">
                <a:latin typeface="Arial"/>
                <a:cs typeface="Arial"/>
              </a:rPr>
              <a:t>рентабельности инвест </a:t>
            </a:r>
            <a:r>
              <a:rPr dirty="0" sz="2500" spc="-680" b="1">
                <a:latin typeface="Arial"/>
                <a:cs typeface="Arial"/>
              </a:rPr>
              <a:t> </a:t>
            </a:r>
            <a:r>
              <a:rPr dirty="0" sz="2500" spc="-55" b="1">
                <a:latin typeface="Arial"/>
                <a:cs typeface="Arial"/>
              </a:rPr>
              <a:t>иций</a:t>
            </a:r>
            <a:endParaRPr sz="2500">
              <a:latin typeface="Arial"/>
              <a:cs typeface="Arial"/>
            </a:endParaRPr>
          </a:p>
          <a:p>
            <a:pPr algn="ctr" marR="450215">
              <a:lnSpc>
                <a:spcPct val="100000"/>
              </a:lnSpc>
              <a:spcBef>
                <a:spcPts val="1580"/>
              </a:spcBef>
            </a:pPr>
            <a:r>
              <a:rPr dirty="0" sz="2500" spc="40" b="1">
                <a:solidFill>
                  <a:srgbClr val="2A9382"/>
                </a:solidFill>
                <a:latin typeface="Arial"/>
                <a:cs typeface="Arial"/>
              </a:rPr>
              <a:t>4,90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70411" y="9553752"/>
            <a:ext cx="544957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415" i="1">
                <a:latin typeface="Arial"/>
                <a:cs typeface="Arial"/>
              </a:rPr>
              <a:t>Г</a:t>
            </a:r>
            <a:r>
              <a:rPr dirty="0" sz="2300" spc="20" i="1">
                <a:latin typeface="Arial"/>
                <a:cs typeface="Arial"/>
              </a:rPr>
              <a:t>о</a:t>
            </a:r>
            <a:r>
              <a:rPr dirty="0" sz="2300" spc="15" i="1">
                <a:latin typeface="Arial"/>
                <a:cs typeface="Arial"/>
              </a:rPr>
              <a:t>д</a:t>
            </a:r>
            <a:r>
              <a:rPr dirty="0" sz="2300" spc="20" i="1">
                <a:latin typeface="Arial"/>
                <a:cs typeface="Arial"/>
              </a:rPr>
              <a:t>о</a:t>
            </a:r>
            <a:r>
              <a:rPr dirty="0" sz="2300" spc="-30" i="1">
                <a:latin typeface="Arial"/>
                <a:cs typeface="Arial"/>
              </a:rPr>
              <a:t>в</a:t>
            </a:r>
            <a:r>
              <a:rPr dirty="0" sz="2300" spc="20" i="1">
                <a:latin typeface="Arial"/>
                <a:cs typeface="Arial"/>
              </a:rPr>
              <a:t>а</a:t>
            </a:r>
            <a:r>
              <a:rPr dirty="0" sz="2300" i="1">
                <a:latin typeface="Arial"/>
                <a:cs typeface="Arial"/>
              </a:rPr>
              <a:t>я</a:t>
            </a:r>
            <a:r>
              <a:rPr dirty="0" sz="2300" spc="-50" i="1">
                <a:latin typeface="Arial"/>
                <a:cs typeface="Arial"/>
              </a:rPr>
              <a:t> </a:t>
            </a:r>
            <a:r>
              <a:rPr dirty="0" sz="2300" spc="-150" i="1">
                <a:latin typeface="Arial"/>
                <a:cs typeface="Arial"/>
              </a:rPr>
              <a:t>с</a:t>
            </a:r>
            <a:r>
              <a:rPr dirty="0" sz="2300" spc="-165" i="1">
                <a:latin typeface="Arial"/>
                <a:cs typeface="Arial"/>
              </a:rPr>
              <a:t>т</a:t>
            </a:r>
            <a:r>
              <a:rPr dirty="0" sz="2300" spc="-145" i="1">
                <a:latin typeface="Arial"/>
                <a:cs typeface="Arial"/>
              </a:rPr>
              <a:t>а</a:t>
            </a:r>
            <a:r>
              <a:rPr dirty="0" sz="2300" spc="-150" i="1">
                <a:latin typeface="Arial"/>
                <a:cs typeface="Arial"/>
              </a:rPr>
              <a:t>в</a:t>
            </a:r>
            <a:r>
              <a:rPr dirty="0" sz="2300" spc="-145" i="1">
                <a:latin typeface="Arial"/>
                <a:cs typeface="Arial"/>
              </a:rPr>
              <a:t>к</a:t>
            </a:r>
            <a:r>
              <a:rPr dirty="0" sz="2300" i="1">
                <a:latin typeface="Arial"/>
                <a:cs typeface="Arial"/>
              </a:rPr>
              <a:t>а</a:t>
            </a:r>
            <a:r>
              <a:rPr dirty="0" sz="2300" spc="-235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д</a:t>
            </a:r>
            <a:r>
              <a:rPr dirty="0" sz="2300" spc="-10" i="1">
                <a:latin typeface="Arial"/>
                <a:cs typeface="Arial"/>
              </a:rPr>
              <a:t>и</a:t>
            </a:r>
            <a:r>
              <a:rPr dirty="0" sz="2300" spc="-15" i="1">
                <a:latin typeface="Arial"/>
                <a:cs typeface="Arial"/>
              </a:rPr>
              <a:t>с</a:t>
            </a:r>
            <a:r>
              <a:rPr dirty="0" sz="2300" spc="-10" i="1">
                <a:latin typeface="Arial"/>
                <a:cs typeface="Arial"/>
              </a:rPr>
              <a:t>ко</a:t>
            </a:r>
            <a:r>
              <a:rPr dirty="0" sz="2300" spc="-25" i="1">
                <a:latin typeface="Arial"/>
                <a:cs typeface="Arial"/>
              </a:rPr>
              <a:t>н</a:t>
            </a:r>
            <a:r>
              <a:rPr dirty="0" sz="2300" spc="-25" i="1">
                <a:latin typeface="Arial"/>
                <a:cs typeface="Arial"/>
              </a:rPr>
              <a:t>т</a:t>
            </a:r>
            <a:r>
              <a:rPr dirty="0" sz="2300" spc="-25" i="1">
                <a:latin typeface="Arial"/>
                <a:cs typeface="Arial"/>
              </a:rPr>
              <a:t>иро</a:t>
            </a:r>
            <a:r>
              <a:rPr dirty="0" sz="2300" spc="-65" i="1">
                <a:latin typeface="Arial"/>
                <a:cs typeface="Arial"/>
              </a:rPr>
              <a:t>в</a:t>
            </a:r>
            <a:r>
              <a:rPr dirty="0" sz="2300" spc="-25" i="1">
                <a:latin typeface="Arial"/>
                <a:cs typeface="Arial"/>
              </a:rPr>
              <a:t>ани</a:t>
            </a:r>
            <a:r>
              <a:rPr dirty="0" sz="2300" i="1">
                <a:latin typeface="Arial"/>
                <a:cs typeface="Arial"/>
              </a:rPr>
              <a:t>я</a:t>
            </a:r>
            <a:r>
              <a:rPr dirty="0" sz="2300" spc="-114" i="1">
                <a:latin typeface="Arial"/>
                <a:cs typeface="Arial"/>
              </a:rPr>
              <a:t> </a:t>
            </a:r>
            <a:r>
              <a:rPr dirty="0" sz="2300" i="1">
                <a:latin typeface="Arial"/>
                <a:cs typeface="Arial"/>
              </a:rPr>
              <a:t>-</a:t>
            </a:r>
            <a:r>
              <a:rPr dirty="0" sz="2300" spc="140" i="1">
                <a:latin typeface="Arial"/>
                <a:cs typeface="Arial"/>
              </a:rPr>
              <a:t> </a:t>
            </a:r>
            <a:r>
              <a:rPr dirty="0" sz="2300" spc="95" i="1">
                <a:latin typeface="Arial"/>
                <a:cs typeface="Arial"/>
              </a:rPr>
              <a:t>20%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69093" y="7791450"/>
            <a:ext cx="2924175" cy="1180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" b="1">
                <a:latin typeface="Arial"/>
                <a:cs typeface="Arial"/>
              </a:rPr>
              <a:t>Внутренняя</a:t>
            </a:r>
            <a:r>
              <a:rPr dirty="0" sz="2500" spc="-35" b="1">
                <a:latin typeface="Arial"/>
                <a:cs typeface="Arial"/>
              </a:rPr>
              <a:t> </a:t>
            </a:r>
            <a:r>
              <a:rPr dirty="0" sz="2500" spc="-50" b="1">
                <a:latin typeface="Arial"/>
                <a:cs typeface="Arial"/>
              </a:rPr>
              <a:t>норма</a:t>
            </a:r>
            <a:endParaRPr sz="2500">
              <a:latin typeface="Arial"/>
              <a:cs typeface="Arial"/>
            </a:endParaRPr>
          </a:p>
          <a:p>
            <a:pPr marL="892175" marR="243840" indent="-6350">
              <a:lnSpc>
                <a:spcPts val="3100"/>
              </a:lnSpc>
            </a:pPr>
            <a:r>
              <a:rPr dirty="0" sz="2500" spc="-65" b="1">
                <a:latin typeface="Arial"/>
                <a:cs typeface="Arial"/>
              </a:rPr>
              <a:t>д</a:t>
            </a:r>
            <a:r>
              <a:rPr dirty="0" sz="2500" spc="-130" b="1">
                <a:latin typeface="Arial"/>
                <a:cs typeface="Arial"/>
              </a:rPr>
              <a:t>о</a:t>
            </a:r>
            <a:r>
              <a:rPr dirty="0" sz="2500" spc="-125" b="1">
                <a:latin typeface="Arial"/>
                <a:cs typeface="Arial"/>
              </a:rPr>
              <a:t>х</a:t>
            </a:r>
            <a:r>
              <a:rPr dirty="0" sz="2500" spc="-105" b="1">
                <a:latin typeface="Arial"/>
                <a:cs typeface="Arial"/>
              </a:rPr>
              <a:t>о</a:t>
            </a:r>
            <a:r>
              <a:rPr dirty="0" sz="2500" spc="-65" b="1">
                <a:latin typeface="Arial"/>
                <a:cs typeface="Arial"/>
              </a:rPr>
              <a:t>д</a:t>
            </a:r>
            <a:r>
              <a:rPr dirty="0" sz="2500" spc="-60" b="1">
                <a:latin typeface="Arial"/>
                <a:cs typeface="Arial"/>
              </a:rPr>
              <a:t>н</a:t>
            </a:r>
            <a:r>
              <a:rPr dirty="0" sz="2500" spc="-105" b="1">
                <a:latin typeface="Arial"/>
                <a:cs typeface="Arial"/>
              </a:rPr>
              <a:t>о</a:t>
            </a:r>
            <a:r>
              <a:rPr dirty="0" sz="2500" spc="-55" b="1">
                <a:latin typeface="Arial"/>
                <a:cs typeface="Arial"/>
              </a:rPr>
              <a:t>с</a:t>
            </a:r>
            <a:r>
              <a:rPr dirty="0" sz="2500" spc="-75" b="1">
                <a:latin typeface="Arial"/>
                <a:cs typeface="Arial"/>
              </a:rPr>
              <a:t>т</a:t>
            </a:r>
            <a:r>
              <a:rPr dirty="0" sz="2500" spc="-5" b="1">
                <a:latin typeface="Arial"/>
                <a:cs typeface="Arial"/>
              </a:rPr>
              <a:t>и  </a:t>
            </a:r>
            <a:r>
              <a:rPr dirty="0" sz="2500" spc="65" b="1">
                <a:solidFill>
                  <a:srgbClr val="2A9382"/>
                </a:solidFill>
                <a:latin typeface="Arial"/>
                <a:cs typeface="Arial"/>
              </a:rPr>
              <a:t>47,48%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97447" y="3380232"/>
            <a:ext cx="1034557" cy="122682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52047" y="3380232"/>
            <a:ext cx="1266444" cy="12664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61691" y="6579107"/>
            <a:ext cx="1344167" cy="134264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4450948" y="7999221"/>
            <a:ext cx="28448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latin typeface="Arial"/>
                <a:cs typeface="Arial"/>
              </a:rPr>
              <a:t>Срок</a:t>
            </a:r>
            <a:r>
              <a:rPr dirty="0" sz="2500" spc="-135" b="1">
                <a:latin typeface="Arial"/>
                <a:cs typeface="Arial"/>
              </a:rPr>
              <a:t> </a:t>
            </a:r>
            <a:r>
              <a:rPr dirty="0" sz="2500" spc="-50" b="1">
                <a:latin typeface="Arial"/>
                <a:cs typeface="Arial"/>
              </a:rPr>
              <a:t>окупаемости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987396" y="8747556"/>
            <a:ext cx="159385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50" b="1">
                <a:solidFill>
                  <a:srgbClr val="2A9382"/>
                </a:solidFill>
                <a:latin typeface="Arial"/>
                <a:cs typeface="Arial"/>
              </a:rPr>
              <a:t>34</a:t>
            </a:r>
            <a:r>
              <a:rPr dirty="0" sz="2500" spc="-2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2500" spc="-55" b="1">
                <a:solidFill>
                  <a:srgbClr val="2A9382"/>
                </a:solidFill>
                <a:latin typeface="Arial"/>
                <a:cs typeface="Arial"/>
              </a:rPr>
              <a:t>месяца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755362" y="9757054"/>
            <a:ext cx="482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25" b="1">
                <a:solidFill>
                  <a:srgbClr val="2A9382"/>
                </a:solidFill>
                <a:latin typeface="Arial"/>
                <a:cs typeface="Arial"/>
              </a:rPr>
              <a:t>10</a:t>
            </a:r>
            <a:endParaRPr sz="3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79840" y="7683754"/>
            <a:ext cx="7423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i="1">
                <a:solidFill>
                  <a:srgbClr val="2A9382"/>
                </a:solidFill>
                <a:latin typeface="Arial"/>
                <a:cs typeface="Arial"/>
              </a:rPr>
              <a:t>м</a:t>
            </a:r>
            <a:r>
              <a:rPr dirty="0" sz="2000" spc="-35" i="1">
                <a:solidFill>
                  <a:srgbClr val="2A9382"/>
                </a:solidFill>
                <a:latin typeface="Arial"/>
                <a:cs typeface="Arial"/>
              </a:rPr>
              <a:t>е</a:t>
            </a:r>
            <a:r>
              <a:rPr dirty="0" sz="2000" i="1">
                <a:solidFill>
                  <a:srgbClr val="2A9382"/>
                </a:solidFill>
                <a:latin typeface="Arial"/>
                <a:cs typeface="Arial"/>
              </a:rPr>
              <a:t>с</a:t>
            </a:r>
            <a:r>
              <a:rPr dirty="0" sz="2000" spc="-20" i="1">
                <a:solidFill>
                  <a:srgbClr val="2A9382"/>
                </a:solidFill>
                <a:latin typeface="Arial"/>
                <a:cs typeface="Arial"/>
              </a:rPr>
              <a:t>я</a:t>
            </a:r>
            <a:r>
              <a:rPr dirty="0" sz="2000" i="1">
                <a:solidFill>
                  <a:srgbClr val="2A9382"/>
                </a:solidFill>
                <a:latin typeface="Arial"/>
                <a:cs typeface="Arial"/>
              </a:rPr>
              <a:t>ц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602" y="284175"/>
            <a:ext cx="12187555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5"/>
              <a:t>КЛЮЧЕВЫЕ</a:t>
            </a:r>
            <a:r>
              <a:rPr dirty="0" spc="-220"/>
              <a:t> </a:t>
            </a:r>
            <a:r>
              <a:rPr dirty="0" spc="60"/>
              <a:t>РИСКИ</a:t>
            </a:r>
            <a:r>
              <a:rPr dirty="0" spc="-5"/>
              <a:t> </a:t>
            </a:r>
            <a:r>
              <a:rPr dirty="0" spc="-30"/>
              <a:t>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9125" y="2634487"/>
            <a:ext cx="1254125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0" indent="-673735">
              <a:lnSpc>
                <a:spcPct val="100000"/>
              </a:lnSpc>
              <a:spcBef>
                <a:spcPts val="100"/>
              </a:spcBef>
              <a:buFont typeface="MS PGothic"/>
              <a:buChar char="❖"/>
              <a:tabLst>
                <a:tab pos="685800" algn="l"/>
                <a:tab pos="686435" algn="l"/>
              </a:tabLst>
            </a:pPr>
            <a:r>
              <a:rPr dirty="0" sz="3500" spc="10" b="1">
                <a:solidFill>
                  <a:srgbClr val="2A9382"/>
                </a:solidFill>
                <a:latin typeface="Arial"/>
                <a:cs typeface="Arial"/>
              </a:rPr>
              <a:t>Утечка</a:t>
            </a:r>
            <a:r>
              <a:rPr dirty="0" sz="3500" spc="-3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500" spc="30">
                <a:latin typeface="Microsoft Sans Serif"/>
                <a:cs typeface="Microsoft Sans Serif"/>
              </a:rPr>
              <a:t>конфиденциальной</a:t>
            </a:r>
            <a:r>
              <a:rPr dirty="0" sz="3500" spc="110">
                <a:latin typeface="Microsoft Sans Serif"/>
                <a:cs typeface="Microsoft Sans Serif"/>
              </a:rPr>
              <a:t> </a:t>
            </a:r>
            <a:r>
              <a:rPr dirty="0" sz="3500" spc="15">
                <a:latin typeface="Microsoft Sans Serif"/>
                <a:cs typeface="Microsoft Sans Serif"/>
              </a:rPr>
              <a:t>информации</a:t>
            </a:r>
            <a:r>
              <a:rPr dirty="0" sz="3500" spc="70">
                <a:latin typeface="Microsoft Sans Serif"/>
                <a:cs typeface="Microsoft Sans Serif"/>
              </a:rPr>
              <a:t> </a:t>
            </a:r>
            <a:r>
              <a:rPr dirty="0" sz="3500" spc="5">
                <a:latin typeface="Microsoft Sans Serif"/>
                <a:cs typeface="Microsoft Sans Serif"/>
              </a:rPr>
              <a:t>пользователей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9125" y="5112845"/>
            <a:ext cx="11647170" cy="1250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85800" marR="5080" indent="-673735">
              <a:lnSpc>
                <a:spcPct val="114900"/>
              </a:lnSpc>
              <a:spcBef>
                <a:spcPts val="95"/>
              </a:spcBef>
              <a:buFont typeface="MS PGothic"/>
              <a:buChar char="❖"/>
              <a:tabLst>
                <a:tab pos="685800" algn="l"/>
                <a:tab pos="686435" algn="l"/>
              </a:tabLst>
            </a:pPr>
            <a:r>
              <a:rPr dirty="0" sz="3500" spc="10" b="1">
                <a:solidFill>
                  <a:srgbClr val="2A9382"/>
                </a:solidFill>
                <a:latin typeface="Arial"/>
                <a:cs typeface="Arial"/>
              </a:rPr>
              <a:t>Снижение </a:t>
            </a:r>
            <a:r>
              <a:rPr dirty="0" sz="3500" spc="-90" b="1">
                <a:solidFill>
                  <a:srgbClr val="2A9382"/>
                </a:solidFill>
                <a:latin typeface="Arial"/>
                <a:cs typeface="Arial"/>
              </a:rPr>
              <a:t>спроса </a:t>
            </a:r>
            <a:r>
              <a:rPr dirty="0" sz="3500" spc="5">
                <a:latin typeface="Microsoft Sans Serif"/>
                <a:cs typeface="Microsoft Sans Serif"/>
              </a:rPr>
              <a:t>на </a:t>
            </a:r>
            <a:r>
              <a:rPr dirty="0" sz="3500" spc="45">
                <a:latin typeface="Microsoft Sans Serif"/>
                <a:cs typeface="Microsoft Sans Serif"/>
              </a:rPr>
              <a:t>продукт из-за </a:t>
            </a:r>
            <a:r>
              <a:rPr dirty="0" sz="3500" spc="15">
                <a:latin typeface="Microsoft Sans Serif"/>
                <a:cs typeface="Microsoft Sans Serif"/>
              </a:rPr>
              <a:t>экономической </a:t>
            </a:r>
            <a:r>
              <a:rPr dirty="0" sz="3500" spc="20">
                <a:latin typeface="Microsoft Sans Serif"/>
                <a:cs typeface="Microsoft Sans Serif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нестабильности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9125" y="7882026"/>
            <a:ext cx="10756265" cy="125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0" marR="5080" indent="-673735">
              <a:lnSpc>
                <a:spcPct val="114799"/>
              </a:lnSpc>
              <a:spcBef>
                <a:spcPts val="100"/>
              </a:spcBef>
              <a:buFont typeface="MS PGothic"/>
              <a:buChar char="❖"/>
              <a:tabLst>
                <a:tab pos="685800" algn="l"/>
                <a:tab pos="686435" algn="l"/>
              </a:tabLst>
            </a:pPr>
            <a:r>
              <a:rPr dirty="0" sz="3500" spc="-145" b="1">
                <a:solidFill>
                  <a:srgbClr val="2A9382"/>
                </a:solidFill>
                <a:latin typeface="Arial"/>
                <a:cs typeface="Arial"/>
              </a:rPr>
              <a:t>С</a:t>
            </a:r>
            <a:r>
              <a:rPr dirty="0" sz="3500" spc="-105" b="1">
                <a:solidFill>
                  <a:srgbClr val="2A9382"/>
                </a:solidFill>
                <a:latin typeface="Arial"/>
                <a:cs typeface="Arial"/>
              </a:rPr>
              <a:t>бо</a:t>
            </a:r>
            <a:r>
              <a:rPr dirty="0" sz="350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r>
              <a:rPr dirty="0" sz="3500" spc="-16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в</a:t>
            </a:r>
            <a:r>
              <a:rPr dirty="0" sz="3500" spc="5">
                <a:latin typeface="Microsoft Sans Serif"/>
                <a:cs typeface="Microsoft Sans Serif"/>
              </a:rPr>
              <a:t> </a:t>
            </a:r>
            <a:r>
              <a:rPr dirty="0" sz="3500" spc="-5">
                <a:latin typeface="Microsoft Sans Serif"/>
                <a:cs typeface="Microsoft Sans Serif"/>
              </a:rPr>
              <a:t>процесс</a:t>
            </a:r>
            <a:r>
              <a:rPr dirty="0" sz="3500">
                <a:latin typeface="Microsoft Sans Serif"/>
                <a:cs typeface="Microsoft Sans Serif"/>
              </a:rPr>
              <a:t>е</a:t>
            </a:r>
            <a:r>
              <a:rPr dirty="0" sz="3500" spc="5">
                <a:latin typeface="Microsoft Sans Serif"/>
                <a:cs typeface="Microsoft Sans Serif"/>
              </a:rPr>
              <a:t> </a:t>
            </a:r>
            <a:r>
              <a:rPr dirty="0" sz="3500" spc="20">
                <a:latin typeface="Microsoft Sans Serif"/>
                <a:cs typeface="Microsoft Sans Serif"/>
              </a:rPr>
              <a:t>ф</a:t>
            </a:r>
            <a:r>
              <a:rPr dirty="0" sz="3500" spc="15">
                <a:latin typeface="Microsoft Sans Serif"/>
                <a:cs typeface="Microsoft Sans Serif"/>
              </a:rPr>
              <a:t>ор</a:t>
            </a:r>
            <a:r>
              <a:rPr dirty="0" sz="3500" spc="10">
                <a:latin typeface="Microsoft Sans Serif"/>
                <a:cs typeface="Microsoft Sans Serif"/>
              </a:rPr>
              <a:t>м</a:t>
            </a:r>
            <a:r>
              <a:rPr dirty="0" sz="3500" spc="15">
                <a:latin typeface="Microsoft Sans Serif"/>
                <a:cs typeface="Microsoft Sans Serif"/>
              </a:rPr>
              <a:t>иро</a:t>
            </a:r>
            <a:r>
              <a:rPr dirty="0" sz="3500" spc="20">
                <a:latin typeface="Microsoft Sans Serif"/>
                <a:cs typeface="Microsoft Sans Serif"/>
              </a:rPr>
              <a:t>в</a:t>
            </a:r>
            <a:r>
              <a:rPr dirty="0" sz="3500" spc="15">
                <a:latin typeface="Microsoft Sans Serif"/>
                <a:cs typeface="Microsoft Sans Serif"/>
              </a:rPr>
              <a:t>ани</a:t>
            </a:r>
            <a:r>
              <a:rPr dirty="0" sz="3500">
                <a:latin typeface="Microsoft Sans Serif"/>
                <a:cs typeface="Microsoft Sans Serif"/>
              </a:rPr>
              <a:t>я</a:t>
            </a:r>
            <a:r>
              <a:rPr dirty="0" sz="3500" spc="70">
                <a:latin typeface="Microsoft Sans Serif"/>
                <a:cs typeface="Microsoft Sans Serif"/>
              </a:rPr>
              <a:t> </a:t>
            </a:r>
            <a:r>
              <a:rPr dirty="0" sz="3500" spc="25">
                <a:latin typeface="Microsoft Sans Serif"/>
                <a:cs typeface="Microsoft Sans Serif"/>
              </a:rPr>
              <a:t>пер</a:t>
            </a:r>
            <a:r>
              <a:rPr dirty="0" sz="3500" spc="30">
                <a:latin typeface="Microsoft Sans Serif"/>
                <a:cs typeface="Microsoft Sans Serif"/>
              </a:rPr>
              <a:t>с</a:t>
            </a:r>
            <a:r>
              <a:rPr dirty="0" sz="3500" spc="25">
                <a:latin typeface="Microsoft Sans Serif"/>
                <a:cs typeface="Microsoft Sans Serif"/>
              </a:rPr>
              <a:t>она</a:t>
            </a:r>
            <a:r>
              <a:rPr dirty="0" sz="3500" spc="35">
                <a:latin typeface="Microsoft Sans Serif"/>
                <a:cs typeface="Microsoft Sans Serif"/>
              </a:rPr>
              <a:t>льн</a:t>
            </a:r>
            <a:r>
              <a:rPr dirty="0" sz="3500" spc="25">
                <a:latin typeface="Microsoft Sans Serif"/>
                <a:cs typeface="Microsoft Sans Serif"/>
              </a:rPr>
              <a:t>ы</a:t>
            </a:r>
            <a:r>
              <a:rPr dirty="0" sz="3500" spc="30">
                <a:latin typeface="Microsoft Sans Serif"/>
                <a:cs typeface="Microsoft Sans Serif"/>
              </a:rPr>
              <a:t>х </a:t>
            </a:r>
            <a:r>
              <a:rPr dirty="0" sz="3500">
                <a:latin typeface="Microsoft Sans Serif"/>
                <a:cs typeface="Microsoft Sans Serif"/>
              </a:rPr>
              <a:t> </a:t>
            </a:r>
            <a:r>
              <a:rPr dirty="0" sz="3500" spc="15">
                <a:latin typeface="Microsoft Sans Serif"/>
                <a:cs typeface="Microsoft Sans Serif"/>
              </a:rPr>
              <a:t>рекомендаций</a:t>
            </a:r>
            <a:endParaRPr sz="35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1004" y="1852088"/>
            <a:ext cx="2294286" cy="22942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046" y="4888658"/>
            <a:ext cx="1851659" cy="18786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3347" y="7650480"/>
            <a:ext cx="1607058" cy="21442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755362" y="9757054"/>
            <a:ext cx="4400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" b="1">
                <a:solidFill>
                  <a:srgbClr val="2A9382"/>
                </a:solidFill>
                <a:latin typeface="Arial"/>
                <a:cs typeface="Arial"/>
              </a:rPr>
              <a:t>11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8984" y="284175"/>
            <a:ext cx="8122920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50"/>
              <a:t>ДОРОЖНАЯ</a:t>
            </a:r>
            <a:r>
              <a:rPr dirty="0" spc="55"/>
              <a:t> </a:t>
            </a:r>
            <a:r>
              <a:rPr dirty="0" spc="-20"/>
              <a:t>КАРТА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0805" y="5748985"/>
            <a:ext cx="2604135" cy="1602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7780">
              <a:lnSpc>
                <a:spcPct val="100000"/>
              </a:lnSpc>
              <a:spcBef>
                <a:spcPts val="105"/>
              </a:spcBef>
            </a:pPr>
            <a:r>
              <a:rPr dirty="0" sz="3500" spc="114" b="1">
                <a:solidFill>
                  <a:srgbClr val="2A9382"/>
                </a:solidFill>
                <a:latin typeface="Arial"/>
                <a:cs typeface="Arial"/>
              </a:rPr>
              <a:t>2023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ts val="4105"/>
              </a:lnSpc>
            </a:pPr>
            <a:r>
              <a:rPr dirty="0" sz="3500" spc="-5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r>
              <a:rPr dirty="0" sz="3500" spc="-55" b="1">
                <a:solidFill>
                  <a:srgbClr val="2A9382"/>
                </a:solidFill>
                <a:latin typeface="Arial"/>
                <a:cs typeface="Arial"/>
              </a:rPr>
              <a:t>н</a:t>
            </a:r>
            <a:r>
              <a:rPr dirty="0" sz="3500" spc="-95" b="1">
                <a:solidFill>
                  <a:srgbClr val="2A9382"/>
                </a:solidFill>
                <a:latin typeface="Arial"/>
                <a:cs typeface="Arial"/>
              </a:rPr>
              <a:t>в</a:t>
            </a:r>
            <a:r>
              <a:rPr dirty="0" sz="3500" spc="-105" b="1">
                <a:solidFill>
                  <a:srgbClr val="2A9382"/>
                </a:solidFill>
                <a:latin typeface="Arial"/>
                <a:cs typeface="Arial"/>
              </a:rPr>
              <a:t>е</a:t>
            </a:r>
            <a:r>
              <a:rPr dirty="0" sz="3500" spc="-55" b="1">
                <a:solidFill>
                  <a:srgbClr val="2A9382"/>
                </a:solidFill>
                <a:latin typeface="Arial"/>
                <a:cs typeface="Arial"/>
              </a:rPr>
              <a:t>с</a:t>
            </a:r>
            <a:r>
              <a:rPr dirty="0" sz="3500" spc="-50" b="1">
                <a:solidFill>
                  <a:srgbClr val="2A9382"/>
                </a:solidFill>
                <a:latin typeface="Arial"/>
                <a:cs typeface="Arial"/>
              </a:rPr>
              <a:t>т</a:t>
            </a:r>
            <a:r>
              <a:rPr dirty="0" sz="3500" spc="-45" b="1">
                <a:solidFill>
                  <a:srgbClr val="2A9382"/>
                </a:solidFill>
                <a:latin typeface="Arial"/>
                <a:cs typeface="Arial"/>
              </a:rPr>
              <a:t>ици</a:t>
            </a:r>
            <a:r>
              <a:rPr dirty="0" sz="350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ts val="4105"/>
              </a:lnSpc>
            </a:pPr>
            <a:r>
              <a:rPr dirty="0" sz="3500" spc="75">
                <a:solidFill>
                  <a:srgbClr val="2A9382"/>
                </a:solidFill>
                <a:latin typeface="Microsoft Sans Serif"/>
                <a:cs typeface="Microsoft Sans Serif"/>
              </a:rPr>
              <a:t>₽5</a:t>
            </a:r>
            <a:r>
              <a:rPr dirty="0" sz="3500" spc="40">
                <a:solidFill>
                  <a:srgbClr val="2A9382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00">
                <a:solidFill>
                  <a:srgbClr val="2A9382"/>
                </a:solidFill>
                <a:latin typeface="Microsoft Sans Serif"/>
                <a:cs typeface="Microsoft Sans Serif"/>
              </a:rPr>
              <a:t>000</a:t>
            </a:r>
            <a:r>
              <a:rPr dirty="0" sz="3500" spc="45">
                <a:solidFill>
                  <a:srgbClr val="2A9382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50">
                <a:solidFill>
                  <a:srgbClr val="2A9382"/>
                </a:solidFill>
                <a:latin typeface="Microsoft Sans Serif"/>
                <a:cs typeface="Microsoft Sans Serif"/>
              </a:rPr>
              <a:t>000</a:t>
            </a:r>
            <a:endParaRPr sz="35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1944" y="3637788"/>
            <a:ext cx="134620" cy="1524000"/>
            <a:chOff x="3361944" y="3637788"/>
            <a:chExt cx="134620" cy="1524000"/>
          </a:xfrm>
        </p:grpSpPr>
        <p:sp>
          <p:nvSpPr>
            <p:cNvPr id="5" name="object 5"/>
            <p:cNvSpPr/>
            <p:nvPr/>
          </p:nvSpPr>
          <p:spPr>
            <a:xfrm>
              <a:off x="3429762" y="3758946"/>
              <a:ext cx="0" cy="1390015"/>
            </a:xfrm>
            <a:custGeom>
              <a:avLst/>
              <a:gdLst/>
              <a:ahLst/>
              <a:cxnLst/>
              <a:rect l="l" t="t" r="r" b="b"/>
              <a:pathLst>
                <a:path w="0" h="1390014">
                  <a:moveTo>
                    <a:pt x="0" y="138963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2A93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1944" y="3637788"/>
              <a:ext cx="134112" cy="13411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3287" y="1718564"/>
            <a:ext cx="6588125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8165" indent="-546100">
              <a:lnSpc>
                <a:spcPct val="100000"/>
              </a:lnSpc>
              <a:spcBef>
                <a:spcPts val="95"/>
              </a:spcBef>
              <a:buClr>
                <a:srgbClr val="2A9382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>
                <a:solidFill>
                  <a:srgbClr val="3D3D3D"/>
                </a:solidFill>
                <a:latin typeface="Microsoft Sans Serif"/>
                <a:cs typeface="Microsoft Sans Serif"/>
              </a:rPr>
              <a:t>Выстраивание</a:t>
            </a:r>
            <a:r>
              <a:rPr dirty="0" sz="2500" spc="-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10">
                <a:solidFill>
                  <a:srgbClr val="3D3D3D"/>
                </a:solidFill>
                <a:latin typeface="Microsoft Sans Serif"/>
                <a:cs typeface="Microsoft Sans Serif"/>
              </a:rPr>
              <a:t>отношений</a:t>
            </a:r>
            <a:r>
              <a:rPr dirty="0" sz="25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с</a:t>
            </a:r>
            <a:r>
              <a:rPr dirty="0" sz="2500" spc="-10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5">
                <a:solidFill>
                  <a:srgbClr val="3D3D3D"/>
                </a:solidFill>
                <a:latin typeface="Microsoft Sans Serif"/>
                <a:cs typeface="Microsoft Sans Serif"/>
              </a:rPr>
              <a:t>партнерами</a:t>
            </a:r>
            <a:endParaRPr sz="2500">
              <a:latin typeface="Microsoft Sans Serif"/>
              <a:cs typeface="Microsoft Sans Serif"/>
            </a:endParaRPr>
          </a:p>
          <a:p>
            <a:pPr marL="558165" indent="-546100"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-15">
                <a:solidFill>
                  <a:srgbClr val="3D3D3D"/>
                </a:solidFill>
                <a:latin typeface="Microsoft Sans Serif"/>
                <a:cs typeface="Microsoft Sans Serif"/>
              </a:rPr>
              <a:t>Разработка</a:t>
            </a:r>
            <a:r>
              <a:rPr dirty="0" sz="250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и</a:t>
            </a:r>
            <a:r>
              <a:rPr dirty="0" sz="2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тестирование</a:t>
            </a:r>
            <a:r>
              <a:rPr dirty="0" sz="2500" spc="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MVP</a:t>
            </a:r>
            <a:endParaRPr sz="2500">
              <a:latin typeface="Microsoft Sans Serif"/>
              <a:cs typeface="Microsoft Sans Serif"/>
            </a:endParaRPr>
          </a:p>
          <a:p>
            <a:pPr marL="558165" indent="-546100"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-35">
                <a:solidFill>
                  <a:srgbClr val="3D3D3D"/>
                </a:solidFill>
                <a:latin typeface="Microsoft Sans Serif"/>
                <a:cs typeface="Microsoft Sans Serif"/>
              </a:rPr>
              <a:t>Ст</a:t>
            </a:r>
            <a:r>
              <a:rPr dirty="0" sz="2500" spc="-30">
                <a:solidFill>
                  <a:srgbClr val="3D3D3D"/>
                </a:solidFill>
                <a:latin typeface="Microsoft Sans Serif"/>
                <a:cs typeface="Microsoft Sans Serif"/>
              </a:rPr>
              <a:t>ар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т</a:t>
            </a:r>
            <a:r>
              <a:rPr dirty="0" sz="2500" spc="-10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55">
                <a:solidFill>
                  <a:srgbClr val="3D3D3D"/>
                </a:solidFill>
                <a:latin typeface="Microsoft Sans Serif"/>
                <a:cs typeface="Microsoft Sans Serif"/>
              </a:rPr>
              <a:t>про</a:t>
            </a:r>
            <a:r>
              <a:rPr dirty="0" sz="2500" spc="45">
                <a:solidFill>
                  <a:srgbClr val="3D3D3D"/>
                </a:solidFill>
                <a:latin typeface="Microsoft Sans Serif"/>
                <a:cs typeface="Microsoft Sans Serif"/>
              </a:rPr>
              <a:t>д</a:t>
            </a:r>
            <a:r>
              <a:rPr dirty="0" sz="2500" spc="55">
                <a:solidFill>
                  <a:srgbClr val="3D3D3D"/>
                </a:solidFill>
                <a:latin typeface="Microsoft Sans Serif"/>
                <a:cs typeface="Microsoft Sans Serif"/>
              </a:rPr>
              <a:t>а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ж</a:t>
            </a:r>
            <a:endParaRPr sz="2500">
              <a:latin typeface="Microsoft Sans Serif"/>
              <a:cs typeface="Microsoft Sans Serif"/>
            </a:endParaRPr>
          </a:p>
          <a:p>
            <a:pPr marL="558165" indent="-546100"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15">
                <a:solidFill>
                  <a:srgbClr val="3D3D3D"/>
                </a:solidFill>
                <a:latin typeface="Microsoft Sans Serif"/>
                <a:cs typeface="Microsoft Sans Serif"/>
              </a:rPr>
              <a:t>Маркетинговое</a:t>
            </a:r>
            <a:r>
              <a:rPr dirty="0" sz="2500" spc="5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35">
                <a:solidFill>
                  <a:srgbClr val="3D3D3D"/>
                </a:solidFill>
                <a:latin typeface="Microsoft Sans Serif"/>
                <a:cs typeface="Microsoft Sans Serif"/>
              </a:rPr>
              <a:t>продвижение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287" y="3242817"/>
            <a:ext cx="48310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8165" indent="-546100">
              <a:lnSpc>
                <a:spcPct val="100000"/>
              </a:lnSpc>
              <a:spcBef>
                <a:spcPts val="95"/>
              </a:spcBef>
              <a:buClr>
                <a:srgbClr val="2A9382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35">
                <a:solidFill>
                  <a:srgbClr val="3D3D3D"/>
                </a:solidFill>
                <a:latin typeface="Microsoft Sans Serif"/>
                <a:cs typeface="Microsoft Sans Serif"/>
              </a:rPr>
              <a:t>Android-версия</a:t>
            </a:r>
            <a:r>
              <a:rPr dirty="0" sz="2500" spc="-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35">
                <a:solidFill>
                  <a:srgbClr val="3D3D3D"/>
                </a:solidFill>
                <a:latin typeface="Microsoft Sans Serif"/>
                <a:cs typeface="Microsoft Sans Serif"/>
              </a:rPr>
              <a:t>приложения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30840" y="3564635"/>
            <a:ext cx="553085" cy="2112010"/>
            <a:chOff x="10530840" y="3564635"/>
            <a:chExt cx="553085" cy="2112010"/>
          </a:xfrm>
        </p:grpSpPr>
        <p:sp>
          <p:nvSpPr>
            <p:cNvPr id="10" name="object 10"/>
            <p:cNvSpPr/>
            <p:nvPr/>
          </p:nvSpPr>
          <p:spPr>
            <a:xfrm>
              <a:off x="10796778" y="3687317"/>
              <a:ext cx="0" cy="1461770"/>
            </a:xfrm>
            <a:custGeom>
              <a:avLst/>
              <a:gdLst/>
              <a:ahLst/>
              <a:cxnLst/>
              <a:rect l="l" t="t" r="r" b="b"/>
              <a:pathLst>
                <a:path w="0" h="1461770">
                  <a:moveTo>
                    <a:pt x="0" y="1461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DC7C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8960" y="3564635"/>
              <a:ext cx="134111" cy="1341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30840" y="5123687"/>
              <a:ext cx="553085" cy="553085"/>
            </a:xfrm>
            <a:custGeom>
              <a:avLst/>
              <a:gdLst/>
              <a:ahLst/>
              <a:cxnLst/>
              <a:rect l="l" t="t" r="r" b="b"/>
              <a:pathLst>
                <a:path w="553084" h="553085">
                  <a:moveTo>
                    <a:pt x="276351" y="0"/>
                  </a:moveTo>
                  <a:lnTo>
                    <a:pt x="226694" y="4445"/>
                  </a:lnTo>
                  <a:lnTo>
                    <a:pt x="179958" y="17272"/>
                  </a:lnTo>
                  <a:lnTo>
                    <a:pt x="136905" y="37719"/>
                  </a:lnTo>
                  <a:lnTo>
                    <a:pt x="98298" y="65024"/>
                  </a:lnTo>
                  <a:lnTo>
                    <a:pt x="65024" y="98298"/>
                  </a:lnTo>
                  <a:lnTo>
                    <a:pt x="37718" y="136906"/>
                  </a:lnTo>
                  <a:lnTo>
                    <a:pt x="17271" y="179959"/>
                  </a:lnTo>
                  <a:lnTo>
                    <a:pt x="4444" y="226695"/>
                  </a:lnTo>
                  <a:lnTo>
                    <a:pt x="0" y="276351"/>
                  </a:lnTo>
                  <a:lnTo>
                    <a:pt x="4444" y="326009"/>
                  </a:lnTo>
                  <a:lnTo>
                    <a:pt x="17271" y="372745"/>
                  </a:lnTo>
                  <a:lnTo>
                    <a:pt x="37718" y="415798"/>
                  </a:lnTo>
                  <a:lnTo>
                    <a:pt x="65024" y="454406"/>
                  </a:lnTo>
                  <a:lnTo>
                    <a:pt x="98298" y="487679"/>
                  </a:lnTo>
                  <a:lnTo>
                    <a:pt x="136905" y="514985"/>
                  </a:lnTo>
                  <a:lnTo>
                    <a:pt x="179958" y="535432"/>
                  </a:lnTo>
                  <a:lnTo>
                    <a:pt x="226694" y="548259"/>
                  </a:lnTo>
                  <a:lnTo>
                    <a:pt x="276351" y="552703"/>
                  </a:lnTo>
                  <a:lnTo>
                    <a:pt x="326008" y="548259"/>
                  </a:lnTo>
                  <a:lnTo>
                    <a:pt x="372744" y="535432"/>
                  </a:lnTo>
                  <a:lnTo>
                    <a:pt x="415798" y="514985"/>
                  </a:lnTo>
                  <a:lnTo>
                    <a:pt x="454405" y="487679"/>
                  </a:lnTo>
                  <a:lnTo>
                    <a:pt x="487679" y="454406"/>
                  </a:lnTo>
                  <a:lnTo>
                    <a:pt x="514984" y="415798"/>
                  </a:lnTo>
                  <a:lnTo>
                    <a:pt x="535431" y="372745"/>
                  </a:lnTo>
                  <a:lnTo>
                    <a:pt x="548258" y="326009"/>
                  </a:lnTo>
                  <a:lnTo>
                    <a:pt x="552703" y="276351"/>
                  </a:lnTo>
                  <a:lnTo>
                    <a:pt x="547369" y="222250"/>
                  </a:lnTo>
                  <a:lnTo>
                    <a:pt x="531749" y="170561"/>
                  </a:lnTo>
                  <a:lnTo>
                    <a:pt x="506349" y="123062"/>
                  </a:lnTo>
                  <a:lnTo>
                    <a:pt x="471804" y="80899"/>
                  </a:lnTo>
                  <a:lnTo>
                    <a:pt x="429640" y="46482"/>
                  </a:lnTo>
                  <a:lnTo>
                    <a:pt x="382142" y="21082"/>
                  </a:lnTo>
                  <a:lnTo>
                    <a:pt x="330580" y="5334"/>
                  </a:lnTo>
                  <a:lnTo>
                    <a:pt x="276351" y="0"/>
                  </a:lnTo>
                  <a:close/>
                </a:path>
              </a:pathLst>
            </a:custGeom>
            <a:solidFill>
              <a:srgbClr val="DC7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605266" y="1728038"/>
            <a:ext cx="3905250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8165" indent="-546100">
              <a:lnSpc>
                <a:spcPct val="100000"/>
              </a:lnSpc>
              <a:spcBef>
                <a:spcPts val="95"/>
              </a:spcBef>
              <a:buClr>
                <a:srgbClr val="E69137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-15">
                <a:solidFill>
                  <a:srgbClr val="3D3D3D"/>
                </a:solidFill>
                <a:latin typeface="Microsoft Sans Serif"/>
                <a:cs typeface="Microsoft Sans Serif"/>
              </a:rPr>
              <a:t>R&amp;D</a:t>
            </a:r>
            <a:endParaRPr sz="2500">
              <a:latin typeface="Microsoft Sans Serif"/>
              <a:cs typeface="Microsoft Sans Serif"/>
            </a:endParaRPr>
          </a:p>
          <a:p>
            <a:pPr marL="558165" marR="1104265" indent="-546100">
              <a:lnSpc>
                <a:spcPct val="100000"/>
              </a:lnSpc>
              <a:spcBef>
                <a:spcPts val="5"/>
              </a:spcBef>
              <a:buClr>
                <a:srgbClr val="E69137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-15">
                <a:solidFill>
                  <a:srgbClr val="3D3D3D"/>
                </a:solidFill>
                <a:latin typeface="Microsoft Sans Serif"/>
                <a:cs typeface="Microsoft Sans Serif"/>
              </a:rPr>
              <a:t>Тестирование </a:t>
            </a:r>
            <a:r>
              <a:rPr dirty="0" sz="2500" spc="-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5">
                <a:solidFill>
                  <a:srgbClr val="3D3D3D"/>
                </a:solidFill>
                <a:latin typeface="Microsoft Sans Serif"/>
                <a:cs typeface="Microsoft Sans Serif"/>
              </a:rPr>
              <a:t>алгоритмов</a:t>
            </a:r>
            <a:endParaRPr sz="2500">
              <a:latin typeface="Microsoft Sans Serif"/>
              <a:cs typeface="Microsoft Sans Serif"/>
            </a:endParaRPr>
          </a:p>
          <a:p>
            <a:pPr marL="558165" indent="-546100">
              <a:lnSpc>
                <a:spcPct val="100000"/>
              </a:lnSpc>
              <a:buClr>
                <a:srgbClr val="E69137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>
                <a:solidFill>
                  <a:srgbClr val="3D3D3D"/>
                </a:solidFill>
                <a:latin typeface="Microsoft Sans Serif"/>
                <a:cs typeface="Microsoft Sans Serif"/>
              </a:rPr>
              <a:t>Патентование</a:t>
            </a:r>
            <a:r>
              <a:rPr dirty="0" sz="2500" spc="-1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35">
                <a:solidFill>
                  <a:srgbClr val="3D3D3D"/>
                </a:solidFill>
                <a:latin typeface="Microsoft Sans Serif"/>
                <a:cs typeface="Microsoft Sans Serif"/>
              </a:rPr>
              <a:t>ноу-хау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39711" y="5123688"/>
            <a:ext cx="553085" cy="2510155"/>
            <a:chOff x="6839711" y="5123688"/>
            <a:chExt cx="553085" cy="2510155"/>
          </a:xfrm>
        </p:grpSpPr>
        <p:sp>
          <p:nvSpPr>
            <p:cNvPr id="15" name="object 15"/>
            <p:cNvSpPr/>
            <p:nvPr/>
          </p:nvSpPr>
          <p:spPr>
            <a:xfrm>
              <a:off x="7105649" y="5677662"/>
              <a:ext cx="10795" cy="1836420"/>
            </a:xfrm>
            <a:custGeom>
              <a:avLst/>
              <a:gdLst/>
              <a:ahLst/>
              <a:cxnLst/>
              <a:rect l="l" t="t" r="r" b="b"/>
              <a:pathLst>
                <a:path w="10795" h="1836420">
                  <a:moveTo>
                    <a:pt x="0" y="1836165"/>
                  </a:moveTo>
                  <a:lnTo>
                    <a:pt x="10668" y="0"/>
                  </a:lnTo>
                </a:path>
              </a:pathLst>
            </a:custGeom>
            <a:ln w="25907">
              <a:solidFill>
                <a:srgbClr val="8A64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831" y="7499604"/>
              <a:ext cx="134111" cy="1341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39711" y="5123688"/>
              <a:ext cx="553085" cy="553085"/>
            </a:xfrm>
            <a:custGeom>
              <a:avLst/>
              <a:gdLst/>
              <a:ahLst/>
              <a:cxnLst/>
              <a:rect l="l" t="t" r="r" b="b"/>
              <a:pathLst>
                <a:path w="553084" h="553085">
                  <a:moveTo>
                    <a:pt x="276352" y="0"/>
                  </a:moveTo>
                  <a:lnTo>
                    <a:pt x="226695" y="4445"/>
                  </a:lnTo>
                  <a:lnTo>
                    <a:pt x="179959" y="17272"/>
                  </a:lnTo>
                  <a:lnTo>
                    <a:pt x="136906" y="37719"/>
                  </a:lnTo>
                  <a:lnTo>
                    <a:pt x="98298" y="65024"/>
                  </a:lnTo>
                  <a:lnTo>
                    <a:pt x="65024" y="98298"/>
                  </a:lnTo>
                  <a:lnTo>
                    <a:pt x="37719" y="136906"/>
                  </a:lnTo>
                  <a:lnTo>
                    <a:pt x="17272" y="179959"/>
                  </a:lnTo>
                  <a:lnTo>
                    <a:pt x="4445" y="226695"/>
                  </a:lnTo>
                  <a:lnTo>
                    <a:pt x="0" y="276351"/>
                  </a:lnTo>
                  <a:lnTo>
                    <a:pt x="4445" y="326009"/>
                  </a:lnTo>
                  <a:lnTo>
                    <a:pt x="17272" y="372745"/>
                  </a:lnTo>
                  <a:lnTo>
                    <a:pt x="37719" y="415798"/>
                  </a:lnTo>
                  <a:lnTo>
                    <a:pt x="65024" y="454406"/>
                  </a:lnTo>
                  <a:lnTo>
                    <a:pt x="98298" y="487679"/>
                  </a:lnTo>
                  <a:lnTo>
                    <a:pt x="136906" y="514985"/>
                  </a:lnTo>
                  <a:lnTo>
                    <a:pt x="179959" y="535432"/>
                  </a:lnTo>
                  <a:lnTo>
                    <a:pt x="226695" y="548259"/>
                  </a:lnTo>
                  <a:lnTo>
                    <a:pt x="276352" y="552703"/>
                  </a:lnTo>
                  <a:lnTo>
                    <a:pt x="326009" y="548259"/>
                  </a:lnTo>
                  <a:lnTo>
                    <a:pt x="372745" y="535432"/>
                  </a:lnTo>
                  <a:lnTo>
                    <a:pt x="415798" y="514985"/>
                  </a:lnTo>
                  <a:lnTo>
                    <a:pt x="454406" y="487679"/>
                  </a:lnTo>
                  <a:lnTo>
                    <a:pt x="487680" y="454406"/>
                  </a:lnTo>
                  <a:lnTo>
                    <a:pt x="514985" y="415798"/>
                  </a:lnTo>
                  <a:lnTo>
                    <a:pt x="535432" y="372745"/>
                  </a:lnTo>
                  <a:lnTo>
                    <a:pt x="548259" y="326009"/>
                  </a:lnTo>
                  <a:lnTo>
                    <a:pt x="552704" y="276351"/>
                  </a:lnTo>
                  <a:lnTo>
                    <a:pt x="547370" y="222250"/>
                  </a:lnTo>
                  <a:lnTo>
                    <a:pt x="531749" y="170561"/>
                  </a:lnTo>
                  <a:lnTo>
                    <a:pt x="506349" y="123062"/>
                  </a:lnTo>
                  <a:lnTo>
                    <a:pt x="471805" y="80899"/>
                  </a:lnTo>
                  <a:lnTo>
                    <a:pt x="429641" y="46482"/>
                  </a:lnTo>
                  <a:lnTo>
                    <a:pt x="382143" y="21082"/>
                  </a:lnTo>
                  <a:lnTo>
                    <a:pt x="330581" y="5334"/>
                  </a:lnTo>
                  <a:lnTo>
                    <a:pt x="276352" y="0"/>
                  </a:lnTo>
                  <a:close/>
                </a:path>
              </a:pathLst>
            </a:custGeom>
            <a:solidFill>
              <a:srgbClr val="8A64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295647" y="7648193"/>
            <a:ext cx="5549900" cy="1930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8165" indent="-546100">
              <a:lnSpc>
                <a:spcPct val="100000"/>
              </a:lnSpc>
              <a:spcBef>
                <a:spcPts val="95"/>
              </a:spcBef>
              <a:buClr>
                <a:srgbClr val="8A64B9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>
                <a:solidFill>
                  <a:srgbClr val="3D3D3D"/>
                </a:solidFill>
                <a:latin typeface="Microsoft Sans Serif"/>
                <a:cs typeface="Microsoft Sans Serif"/>
              </a:rPr>
              <a:t>iOS-версия</a:t>
            </a:r>
            <a:r>
              <a:rPr dirty="0" sz="250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35">
                <a:solidFill>
                  <a:srgbClr val="3D3D3D"/>
                </a:solidFill>
                <a:latin typeface="Microsoft Sans Serif"/>
                <a:cs typeface="Microsoft Sans Serif"/>
              </a:rPr>
              <a:t>приложения</a:t>
            </a:r>
            <a:endParaRPr sz="2500">
              <a:latin typeface="Microsoft Sans Serif"/>
              <a:cs typeface="Microsoft Sans Serif"/>
            </a:endParaRPr>
          </a:p>
          <a:p>
            <a:pPr marL="558165" marR="5080" indent="-546100">
              <a:lnSpc>
                <a:spcPct val="100000"/>
              </a:lnSpc>
              <a:buClr>
                <a:srgbClr val="8A64B9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-15">
                <a:solidFill>
                  <a:srgbClr val="3D3D3D"/>
                </a:solidFill>
                <a:latin typeface="Microsoft Sans Serif"/>
                <a:cs typeface="Microsoft Sans Serif"/>
              </a:rPr>
              <a:t>Разработка </a:t>
            </a:r>
            <a:r>
              <a:rPr dirty="0" sz="2500" spc="5">
                <a:solidFill>
                  <a:srgbClr val="3D3D3D"/>
                </a:solidFill>
                <a:latin typeface="Microsoft Sans Serif"/>
                <a:cs typeface="Microsoft Sans Serif"/>
              </a:rPr>
              <a:t>алгоритмов </a:t>
            </a:r>
            <a:r>
              <a:rPr dirty="0" sz="2500" spc="15">
                <a:solidFill>
                  <a:srgbClr val="3D3D3D"/>
                </a:solidFill>
                <a:latin typeface="Microsoft Sans Serif"/>
                <a:cs typeface="Microsoft Sans Serif"/>
              </a:rPr>
              <a:t>подбора </a:t>
            </a:r>
            <a:r>
              <a:rPr dirty="0" sz="2500" spc="-65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5">
                <a:solidFill>
                  <a:srgbClr val="3D3D3D"/>
                </a:solidFill>
                <a:latin typeface="Microsoft Sans Serif"/>
                <a:cs typeface="Microsoft Sans Serif"/>
              </a:rPr>
              <a:t>рационов</a:t>
            </a:r>
            <a:endParaRPr sz="2500">
              <a:latin typeface="Microsoft Sans Serif"/>
              <a:cs typeface="Microsoft Sans Serif"/>
            </a:endParaRPr>
          </a:p>
          <a:p>
            <a:pPr marL="558165" marR="873125" indent="-546100">
              <a:lnSpc>
                <a:spcPct val="100000"/>
              </a:lnSpc>
              <a:buClr>
                <a:srgbClr val="8A64B9"/>
              </a:buClr>
              <a:buFont typeface="MS PGothic"/>
              <a:buChar char="❖"/>
              <a:tabLst>
                <a:tab pos="558165" algn="l"/>
                <a:tab pos="558800" algn="l"/>
              </a:tabLst>
            </a:pPr>
            <a:r>
              <a:rPr dirty="0" sz="2500" spc="15">
                <a:solidFill>
                  <a:srgbClr val="3D3D3D"/>
                </a:solidFill>
                <a:latin typeface="Microsoft Sans Serif"/>
                <a:cs typeface="Microsoft Sans Serif"/>
              </a:rPr>
              <a:t>Пополнение </a:t>
            </a:r>
            <a:r>
              <a:rPr dirty="0" sz="2500" spc="-15">
                <a:solidFill>
                  <a:srgbClr val="3D3D3D"/>
                </a:solidFill>
                <a:latin typeface="Microsoft Sans Serif"/>
                <a:cs typeface="Microsoft Sans Serif"/>
              </a:rPr>
              <a:t>БД </a:t>
            </a:r>
            <a:r>
              <a:rPr dirty="0" sz="2500" spc="25">
                <a:solidFill>
                  <a:srgbClr val="3D3D3D"/>
                </a:solidFill>
                <a:latin typeface="Microsoft Sans Serif"/>
                <a:cs typeface="Microsoft Sans Serif"/>
              </a:rPr>
              <a:t>цифровых </a:t>
            </a:r>
            <a:r>
              <a:rPr dirty="0" sz="2500" spc="-65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35">
                <a:solidFill>
                  <a:srgbClr val="3D3D3D"/>
                </a:solidFill>
                <a:latin typeface="Microsoft Sans Serif"/>
                <a:cs typeface="Microsoft Sans Serif"/>
              </a:rPr>
              <a:t>двойников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214347" y="5123688"/>
            <a:ext cx="553085" cy="2402205"/>
            <a:chOff x="14214347" y="5123688"/>
            <a:chExt cx="553085" cy="2402205"/>
          </a:xfrm>
        </p:grpSpPr>
        <p:sp>
          <p:nvSpPr>
            <p:cNvPr id="20" name="object 20"/>
            <p:cNvSpPr/>
            <p:nvPr/>
          </p:nvSpPr>
          <p:spPr>
            <a:xfrm>
              <a:off x="14501621" y="5677662"/>
              <a:ext cx="0" cy="1727835"/>
            </a:xfrm>
            <a:custGeom>
              <a:avLst/>
              <a:gdLst/>
              <a:ahLst/>
              <a:cxnLst/>
              <a:rect l="l" t="t" r="r" b="b"/>
              <a:pathLst>
                <a:path w="0" h="1727834">
                  <a:moveTo>
                    <a:pt x="0" y="172783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DF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33803" y="7391400"/>
              <a:ext cx="134111" cy="1341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214347" y="5123688"/>
              <a:ext cx="553085" cy="553085"/>
            </a:xfrm>
            <a:custGeom>
              <a:avLst/>
              <a:gdLst/>
              <a:ahLst/>
              <a:cxnLst/>
              <a:rect l="l" t="t" r="r" b="b"/>
              <a:pathLst>
                <a:path w="553084" h="553085">
                  <a:moveTo>
                    <a:pt x="276351" y="0"/>
                  </a:moveTo>
                  <a:lnTo>
                    <a:pt x="226694" y="4445"/>
                  </a:lnTo>
                  <a:lnTo>
                    <a:pt x="179959" y="17272"/>
                  </a:lnTo>
                  <a:lnTo>
                    <a:pt x="136905" y="37719"/>
                  </a:lnTo>
                  <a:lnTo>
                    <a:pt x="98298" y="65024"/>
                  </a:lnTo>
                  <a:lnTo>
                    <a:pt x="65023" y="98298"/>
                  </a:lnTo>
                  <a:lnTo>
                    <a:pt x="37719" y="136906"/>
                  </a:lnTo>
                  <a:lnTo>
                    <a:pt x="17271" y="179959"/>
                  </a:lnTo>
                  <a:lnTo>
                    <a:pt x="4444" y="226695"/>
                  </a:lnTo>
                  <a:lnTo>
                    <a:pt x="0" y="276351"/>
                  </a:lnTo>
                  <a:lnTo>
                    <a:pt x="4444" y="326009"/>
                  </a:lnTo>
                  <a:lnTo>
                    <a:pt x="17271" y="372745"/>
                  </a:lnTo>
                  <a:lnTo>
                    <a:pt x="37719" y="415798"/>
                  </a:lnTo>
                  <a:lnTo>
                    <a:pt x="65023" y="454406"/>
                  </a:lnTo>
                  <a:lnTo>
                    <a:pt x="98298" y="487679"/>
                  </a:lnTo>
                  <a:lnTo>
                    <a:pt x="136905" y="514985"/>
                  </a:lnTo>
                  <a:lnTo>
                    <a:pt x="179959" y="535432"/>
                  </a:lnTo>
                  <a:lnTo>
                    <a:pt x="226694" y="548259"/>
                  </a:lnTo>
                  <a:lnTo>
                    <a:pt x="276351" y="552703"/>
                  </a:lnTo>
                  <a:lnTo>
                    <a:pt x="326009" y="548259"/>
                  </a:lnTo>
                  <a:lnTo>
                    <a:pt x="372744" y="535432"/>
                  </a:lnTo>
                  <a:lnTo>
                    <a:pt x="415798" y="514985"/>
                  </a:lnTo>
                  <a:lnTo>
                    <a:pt x="454405" y="487679"/>
                  </a:lnTo>
                  <a:lnTo>
                    <a:pt x="487680" y="454406"/>
                  </a:lnTo>
                  <a:lnTo>
                    <a:pt x="514984" y="415798"/>
                  </a:lnTo>
                  <a:lnTo>
                    <a:pt x="535432" y="372745"/>
                  </a:lnTo>
                  <a:lnTo>
                    <a:pt x="548259" y="326009"/>
                  </a:lnTo>
                  <a:lnTo>
                    <a:pt x="552703" y="276351"/>
                  </a:lnTo>
                  <a:lnTo>
                    <a:pt x="547369" y="222250"/>
                  </a:lnTo>
                  <a:lnTo>
                    <a:pt x="531748" y="170561"/>
                  </a:lnTo>
                  <a:lnTo>
                    <a:pt x="506348" y="123062"/>
                  </a:lnTo>
                  <a:lnTo>
                    <a:pt x="471805" y="80899"/>
                  </a:lnTo>
                  <a:lnTo>
                    <a:pt x="429640" y="46482"/>
                  </a:lnTo>
                  <a:lnTo>
                    <a:pt x="382142" y="21082"/>
                  </a:lnTo>
                  <a:lnTo>
                    <a:pt x="330580" y="5334"/>
                  </a:lnTo>
                  <a:lnTo>
                    <a:pt x="27635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1781155" y="7670038"/>
            <a:ext cx="5283835" cy="1930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5465" marR="869950" indent="-546100">
              <a:lnSpc>
                <a:spcPct val="100000"/>
              </a:lnSpc>
              <a:spcBef>
                <a:spcPts val="95"/>
              </a:spcBef>
              <a:buClr>
                <a:srgbClr val="DF6666"/>
              </a:buClr>
              <a:buFont typeface="MS PGothic"/>
              <a:buChar char="❖"/>
              <a:tabLst>
                <a:tab pos="545465" algn="l"/>
                <a:tab pos="546100" algn="l"/>
              </a:tabLst>
            </a:pPr>
            <a:r>
              <a:rPr dirty="0" sz="2500" spc="15">
                <a:solidFill>
                  <a:srgbClr val="3D3D3D"/>
                </a:solidFill>
                <a:latin typeface="Microsoft Sans Serif"/>
                <a:cs typeface="Microsoft Sans Serif"/>
              </a:rPr>
              <a:t>Проработка </a:t>
            </a:r>
            <a:r>
              <a:rPr dirty="0" sz="2500" spc="50">
                <a:solidFill>
                  <a:srgbClr val="3D3D3D"/>
                </a:solidFill>
                <a:latin typeface="Microsoft Sans Serif"/>
                <a:cs typeface="Microsoft Sans Serif"/>
              </a:rPr>
              <a:t>и </a:t>
            </a:r>
            <a:r>
              <a:rPr dirty="0" sz="2500" spc="15">
                <a:solidFill>
                  <a:srgbClr val="3D3D3D"/>
                </a:solidFill>
                <a:latin typeface="Microsoft Sans Serif"/>
                <a:cs typeface="Microsoft Sans Serif"/>
              </a:rPr>
              <a:t>внедрение </a:t>
            </a:r>
            <a:r>
              <a:rPr dirty="0" sz="2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30">
                <a:solidFill>
                  <a:srgbClr val="3D3D3D"/>
                </a:solidFill>
                <a:latin typeface="Microsoft Sans Serif"/>
                <a:cs typeface="Microsoft Sans Serif"/>
              </a:rPr>
              <a:t>технологии</a:t>
            </a:r>
            <a:r>
              <a:rPr dirty="0" sz="250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endParaRPr sz="2500">
              <a:latin typeface="Microsoft Sans Serif"/>
              <a:cs typeface="Microsoft Sans Serif"/>
            </a:endParaRPr>
          </a:p>
          <a:p>
            <a:pPr marL="545465" marR="5080">
              <a:lnSpc>
                <a:spcPct val="100000"/>
              </a:lnSpc>
              <a:spcBef>
                <a:spcPts val="5"/>
              </a:spcBef>
            </a:pPr>
            <a:r>
              <a:rPr dirty="0" sz="2500" spc="5">
                <a:solidFill>
                  <a:srgbClr val="3D3D3D"/>
                </a:solidFill>
                <a:latin typeface="Microsoft Sans Serif"/>
                <a:cs typeface="Microsoft Sans Serif"/>
              </a:rPr>
              <a:t>автоматизированного</a:t>
            </a:r>
            <a:r>
              <a:rPr dirty="0" sz="2500" spc="5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15">
                <a:solidFill>
                  <a:srgbClr val="3D3D3D"/>
                </a:solidFill>
                <a:latin typeface="Microsoft Sans Serif"/>
                <a:cs typeface="Microsoft Sans Serif"/>
              </a:rPr>
              <a:t>подбора </a:t>
            </a:r>
            <a:r>
              <a:rPr dirty="0" sz="2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15">
                <a:solidFill>
                  <a:srgbClr val="3D3D3D"/>
                </a:solidFill>
                <a:latin typeface="Microsoft Sans Serif"/>
                <a:cs typeface="Microsoft Sans Serif"/>
              </a:rPr>
              <a:t>персонализированных </a:t>
            </a:r>
            <a:r>
              <a:rPr dirty="0" sz="2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5">
                <a:solidFill>
                  <a:srgbClr val="3D3D3D"/>
                </a:solidFill>
                <a:latin typeface="Microsoft Sans Serif"/>
                <a:cs typeface="Microsoft Sans Serif"/>
              </a:rPr>
              <a:t>рационов</a:t>
            </a:r>
            <a:r>
              <a:rPr dirty="0" sz="2500" spc="4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в</a:t>
            </a:r>
            <a:r>
              <a:rPr dirty="0" sz="250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-5">
                <a:solidFill>
                  <a:srgbClr val="3D3D3D"/>
                </a:solidFill>
                <a:latin typeface="Microsoft Sans Serif"/>
                <a:cs typeface="Microsoft Sans Serif"/>
              </a:rPr>
              <a:t>платформу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0541" y="3443732"/>
            <a:ext cx="2629535" cy="1556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10"/>
              </a:lnSpc>
              <a:spcBef>
                <a:spcPts val="100"/>
              </a:spcBef>
            </a:pPr>
            <a:r>
              <a:rPr dirty="0" sz="3500" spc="-55" b="1">
                <a:solidFill>
                  <a:srgbClr val="8A64B9"/>
                </a:solidFill>
                <a:latin typeface="Arial"/>
                <a:cs typeface="Arial"/>
              </a:rPr>
              <a:t>Инвестиции</a:t>
            </a:r>
            <a:endParaRPr sz="3500">
              <a:latin typeface="Arial"/>
              <a:cs typeface="Arial"/>
            </a:endParaRPr>
          </a:p>
          <a:p>
            <a:pPr marL="137160">
              <a:lnSpc>
                <a:spcPts val="3925"/>
              </a:lnSpc>
            </a:pPr>
            <a:r>
              <a:rPr dirty="0" sz="3500" spc="75">
                <a:solidFill>
                  <a:srgbClr val="8A64B9"/>
                </a:solidFill>
                <a:latin typeface="Microsoft Sans Serif"/>
                <a:cs typeface="Microsoft Sans Serif"/>
              </a:rPr>
              <a:t>₽5</a:t>
            </a:r>
            <a:r>
              <a:rPr dirty="0" sz="3500" spc="40">
                <a:solidFill>
                  <a:srgbClr val="8A64B9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00">
                <a:solidFill>
                  <a:srgbClr val="8A64B9"/>
                </a:solidFill>
                <a:latin typeface="Microsoft Sans Serif"/>
                <a:cs typeface="Microsoft Sans Serif"/>
              </a:rPr>
              <a:t>000</a:t>
            </a:r>
            <a:r>
              <a:rPr dirty="0" sz="3500" spc="50">
                <a:solidFill>
                  <a:srgbClr val="8A64B9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50">
                <a:solidFill>
                  <a:srgbClr val="8A64B9"/>
                </a:solidFill>
                <a:latin typeface="Microsoft Sans Serif"/>
                <a:cs typeface="Microsoft Sans Serif"/>
              </a:rPr>
              <a:t>000</a:t>
            </a:r>
            <a:endParaRPr sz="3500">
              <a:latin typeface="Microsoft Sans Serif"/>
              <a:cs typeface="Microsoft Sans Serif"/>
            </a:endParaRPr>
          </a:p>
          <a:p>
            <a:pPr marL="721360">
              <a:lnSpc>
                <a:spcPts val="4015"/>
              </a:lnSpc>
            </a:pPr>
            <a:r>
              <a:rPr dirty="0" sz="3500" spc="110" b="1">
                <a:solidFill>
                  <a:srgbClr val="8A64B9"/>
                </a:solidFill>
                <a:latin typeface="Arial"/>
                <a:cs typeface="Arial"/>
              </a:rPr>
              <a:t>2024</a:t>
            </a:r>
            <a:endParaRPr sz="3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55013" y="4440427"/>
            <a:ext cx="1073150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150" b="1">
                <a:solidFill>
                  <a:srgbClr val="DF6666"/>
                </a:solidFill>
                <a:latin typeface="Arial"/>
                <a:cs typeface="Arial"/>
              </a:rPr>
              <a:t>202</a:t>
            </a:r>
            <a:r>
              <a:rPr dirty="0" sz="3500" b="1">
                <a:solidFill>
                  <a:srgbClr val="DF6666"/>
                </a:solidFill>
                <a:latin typeface="Arial"/>
                <a:cs typeface="Arial"/>
              </a:rPr>
              <a:t>6</a:t>
            </a:r>
            <a:endParaRPr sz="3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16096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47388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80203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8" y="205104"/>
                </a:lnTo>
                <a:lnTo>
                  <a:pt x="324104" y="162051"/>
                </a:lnTo>
                <a:lnTo>
                  <a:pt x="320929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44311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75603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8" y="205104"/>
                </a:lnTo>
                <a:lnTo>
                  <a:pt x="324104" y="162051"/>
                </a:lnTo>
                <a:lnTo>
                  <a:pt x="320929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408420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7" y="47498"/>
                </a:lnTo>
                <a:lnTo>
                  <a:pt x="22097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7" y="243839"/>
                </a:lnTo>
                <a:lnTo>
                  <a:pt x="47497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01128" y="5237988"/>
            <a:ext cx="322580" cy="324485"/>
          </a:xfrm>
          <a:custGeom>
            <a:avLst/>
            <a:gdLst/>
            <a:ahLst/>
            <a:cxnLst/>
            <a:rect l="l" t="t" r="r" b="b"/>
            <a:pathLst>
              <a:path w="322579" h="324485">
                <a:moveTo>
                  <a:pt x="161290" y="0"/>
                </a:moveTo>
                <a:lnTo>
                  <a:pt x="118364" y="5841"/>
                </a:lnTo>
                <a:lnTo>
                  <a:pt x="79882" y="22098"/>
                </a:lnTo>
                <a:lnTo>
                  <a:pt x="47244" y="47498"/>
                </a:lnTo>
                <a:lnTo>
                  <a:pt x="21971" y="80263"/>
                </a:lnTo>
                <a:lnTo>
                  <a:pt x="5715" y="118999"/>
                </a:lnTo>
                <a:lnTo>
                  <a:pt x="0" y="162051"/>
                </a:lnTo>
                <a:lnTo>
                  <a:pt x="5715" y="205104"/>
                </a:lnTo>
                <a:lnTo>
                  <a:pt x="21971" y="243839"/>
                </a:lnTo>
                <a:lnTo>
                  <a:pt x="47244" y="276606"/>
                </a:lnTo>
                <a:lnTo>
                  <a:pt x="79882" y="302006"/>
                </a:lnTo>
                <a:lnTo>
                  <a:pt x="118364" y="318388"/>
                </a:lnTo>
                <a:lnTo>
                  <a:pt x="161290" y="324103"/>
                </a:lnTo>
                <a:lnTo>
                  <a:pt x="204216" y="318388"/>
                </a:lnTo>
                <a:lnTo>
                  <a:pt x="242697" y="302006"/>
                </a:lnTo>
                <a:lnTo>
                  <a:pt x="275336" y="276606"/>
                </a:lnTo>
                <a:lnTo>
                  <a:pt x="300608" y="243839"/>
                </a:lnTo>
                <a:lnTo>
                  <a:pt x="316865" y="205104"/>
                </a:lnTo>
                <a:lnTo>
                  <a:pt x="322579" y="162051"/>
                </a:lnTo>
                <a:lnTo>
                  <a:pt x="319531" y="130301"/>
                </a:lnTo>
                <a:lnTo>
                  <a:pt x="295528" y="72136"/>
                </a:lnTo>
                <a:lnTo>
                  <a:pt x="250825" y="27177"/>
                </a:lnTo>
                <a:lnTo>
                  <a:pt x="192913" y="3175"/>
                </a:lnTo>
                <a:lnTo>
                  <a:pt x="16129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63711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2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2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9" y="205104"/>
                </a:lnTo>
                <a:lnTo>
                  <a:pt x="324104" y="162051"/>
                </a:lnTo>
                <a:lnTo>
                  <a:pt x="320929" y="130301"/>
                </a:lnTo>
                <a:lnTo>
                  <a:pt x="296926" y="72136"/>
                </a:lnTo>
                <a:lnTo>
                  <a:pt x="251968" y="27177"/>
                </a:lnTo>
                <a:lnTo>
                  <a:pt x="193802" y="3175"/>
                </a:lnTo>
                <a:lnTo>
                  <a:pt x="162052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96528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9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227819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660635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2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2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9" y="205104"/>
                </a:lnTo>
                <a:lnTo>
                  <a:pt x="324104" y="162051"/>
                </a:lnTo>
                <a:lnTo>
                  <a:pt x="320929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2" y="3175"/>
                </a:lnTo>
                <a:lnTo>
                  <a:pt x="162052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184635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2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2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9" y="205104"/>
                </a:lnTo>
                <a:lnTo>
                  <a:pt x="324104" y="162051"/>
                </a:lnTo>
                <a:lnTo>
                  <a:pt x="320929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2" y="3175"/>
                </a:lnTo>
                <a:lnTo>
                  <a:pt x="162052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617452" y="5237988"/>
            <a:ext cx="322580" cy="324485"/>
          </a:xfrm>
          <a:custGeom>
            <a:avLst/>
            <a:gdLst/>
            <a:ahLst/>
            <a:cxnLst/>
            <a:rect l="l" t="t" r="r" b="b"/>
            <a:pathLst>
              <a:path w="322579" h="324485">
                <a:moveTo>
                  <a:pt x="161290" y="0"/>
                </a:moveTo>
                <a:lnTo>
                  <a:pt x="118364" y="5841"/>
                </a:lnTo>
                <a:lnTo>
                  <a:pt x="79882" y="22098"/>
                </a:lnTo>
                <a:lnTo>
                  <a:pt x="47244" y="47498"/>
                </a:lnTo>
                <a:lnTo>
                  <a:pt x="21971" y="80263"/>
                </a:lnTo>
                <a:lnTo>
                  <a:pt x="5715" y="118999"/>
                </a:lnTo>
                <a:lnTo>
                  <a:pt x="0" y="162051"/>
                </a:lnTo>
                <a:lnTo>
                  <a:pt x="5715" y="205104"/>
                </a:lnTo>
                <a:lnTo>
                  <a:pt x="21971" y="243839"/>
                </a:lnTo>
                <a:lnTo>
                  <a:pt x="47244" y="276606"/>
                </a:lnTo>
                <a:lnTo>
                  <a:pt x="79882" y="302006"/>
                </a:lnTo>
                <a:lnTo>
                  <a:pt x="118364" y="318388"/>
                </a:lnTo>
                <a:lnTo>
                  <a:pt x="161290" y="324103"/>
                </a:lnTo>
                <a:lnTo>
                  <a:pt x="204216" y="318388"/>
                </a:lnTo>
                <a:lnTo>
                  <a:pt x="242697" y="302006"/>
                </a:lnTo>
                <a:lnTo>
                  <a:pt x="275336" y="276606"/>
                </a:lnTo>
                <a:lnTo>
                  <a:pt x="300608" y="243839"/>
                </a:lnTo>
                <a:lnTo>
                  <a:pt x="316865" y="205104"/>
                </a:lnTo>
                <a:lnTo>
                  <a:pt x="322579" y="162051"/>
                </a:lnTo>
                <a:lnTo>
                  <a:pt x="319531" y="130301"/>
                </a:lnTo>
                <a:lnTo>
                  <a:pt x="295528" y="72136"/>
                </a:lnTo>
                <a:lnTo>
                  <a:pt x="250825" y="27177"/>
                </a:lnTo>
                <a:lnTo>
                  <a:pt x="192913" y="3175"/>
                </a:lnTo>
                <a:lnTo>
                  <a:pt x="16129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048743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487656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9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328904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6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789152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6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869667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9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6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6126969" y="4725923"/>
            <a:ext cx="1143000" cy="1350010"/>
          </a:xfrm>
          <a:custGeom>
            <a:avLst/>
            <a:gdLst/>
            <a:ahLst/>
            <a:cxnLst/>
            <a:rect l="l" t="t" r="r" b="b"/>
            <a:pathLst>
              <a:path w="1143000" h="1350010">
                <a:moveTo>
                  <a:pt x="323977" y="675132"/>
                </a:moveTo>
                <a:lnTo>
                  <a:pt x="311658" y="613156"/>
                </a:lnTo>
                <a:lnTo>
                  <a:pt x="276606" y="560705"/>
                </a:lnTo>
                <a:lnTo>
                  <a:pt x="224028" y="525526"/>
                </a:lnTo>
                <a:lnTo>
                  <a:pt x="162052" y="513207"/>
                </a:lnTo>
                <a:lnTo>
                  <a:pt x="118872" y="519049"/>
                </a:lnTo>
                <a:lnTo>
                  <a:pt x="80264" y="535305"/>
                </a:lnTo>
                <a:lnTo>
                  <a:pt x="47498" y="560705"/>
                </a:lnTo>
                <a:lnTo>
                  <a:pt x="22098" y="593471"/>
                </a:lnTo>
                <a:lnTo>
                  <a:pt x="5842" y="632079"/>
                </a:lnTo>
                <a:lnTo>
                  <a:pt x="0" y="675132"/>
                </a:lnTo>
                <a:lnTo>
                  <a:pt x="5842" y="718185"/>
                </a:lnTo>
                <a:lnTo>
                  <a:pt x="22098" y="756920"/>
                </a:lnTo>
                <a:lnTo>
                  <a:pt x="47498" y="789686"/>
                </a:lnTo>
                <a:lnTo>
                  <a:pt x="80264" y="814959"/>
                </a:lnTo>
                <a:lnTo>
                  <a:pt x="118872" y="831342"/>
                </a:lnTo>
                <a:lnTo>
                  <a:pt x="162052" y="837184"/>
                </a:lnTo>
                <a:lnTo>
                  <a:pt x="205105" y="831342"/>
                </a:lnTo>
                <a:lnTo>
                  <a:pt x="243713" y="814959"/>
                </a:lnTo>
                <a:lnTo>
                  <a:pt x="276606" y="789686"/>
                </a:lnTo>
                <a:lnTo>
                  <a:pt x="301879" y="756920"/>
                </a:lnTo>
                <a:lnTo>
                  <a:pt x="318262" y="718185"/>
                </a:lnTo>
                <a:lnTo>
                  <a:pt x="323977" y="675132"/>
                </a:lnTo>
                <a:close/>
              </a:path>
              <a:path w="1143000" h="1350010">
                <a:moveTo>
                  <a:pt x="1142619" y="662813"/>
                </a:moveTo>
                <a:lnTo>
                  <a:pt x="1135761" y="641604"/>
                </a:lnTo>
                <a:lnTo>
                  <a:pt x="1133983" y="625983"/>
                </a:lnTo>
                <a:lnTo>
                  <a:pt x="1125728" y="600964"/>
                </a:lnTo>
                <a:lnTo>
                  <a:pt x="1095502" y="557784"/>
                </a:lnTo>
                <a:lnTo>
                  <a:pt x="550672" y="36322"/>
                </a:lnTo>
                <a:lnTo>
                  <a:pt x="515112" y="11811"/>
                </a:lnTo>
                <a:lnTo>
                  <a:pt x="475107" y="0"/>
                </a:lnTo>
                <a:lnTo>
                  <a:pt x="433832" y="889"/>
                </a:lnTo>
                <a:lnTo>
                  <a:pt x="394335" y="14351"/>
                </a:lnTo>
                <a:lnTo>
                  <a:pt x="359791" y="40386"/>
                </a:lnTo>
                <a:lnTo>
                  <a:pt x="335280" y="75946"/>
                </a:lnTo>
                <a:lnTo>
                  <a:pt x="323469" y="115951"/>
                </a:lnTo>
                <a:lnTo>
                  <a:pt x="324358" y="157226"/>
                </a:lnTo>
                <a:lnTo>
                  <a:pt x="337947" y="196596"/>
                </a:lnTo>
                <a:lnTo>
                  <a:pt x="363982" y="231140"/>
                </a:lnTo>
                <a:lnTo>
                  <a:pt x="827278" y="674624"/>
                </a:lnTo>
                <a:lnTo>
                  <a:pt x="380619" y="1121156"/>
                </a:lnTo>
                <a:lnTo>
                  <a:pt x="355346" y="1156208"/>
                </a:lnTo>
                <a:lnTo>
                  <a:pt x="342646" y="1195959"/>
                </a:lnTo>
                <a:lnTo>
                  <a:pt x="342646" y="1237234"/>
                </a:lnTo>
                <a:lnTo>
                  <a:pt x="355346" y="1276858"/>
                </a:lnTo>
                <a:lnTo>
                  <a:pt x="380619" y="1311910"/>
                </a:lnTo>
                <a:lnTo>
                  <a:pt x="415671" y="1337183"/>
                </a:lnTo>
                <a:lnTo>
                  <a:pt x="455295" y="1349883"/>
                </a:lnTo>
                <a:lnTo>
                  <a:pt x="496697" y="1349883"/>
                </a:lnTo>
                <a:lnTo>
                  <a:pt x="536448" y="1337183"/>
                </a:lnTo>
                <a:lnTo>
                  <a:pt x="571373" y="1311910"/>
                </a:lnTo>
                <a:lnTo>
                  <a:pt x="1104646" y="778764"/>
                </a:lnTo>
                <a:lnTo>
                  <a:pt x="1129919" y="743839"/>
                </a:lnTo>
                <a:lnTo>
                  <a:pt x="1142619" y="704088"/>
                </a:lnTo>
                <a:lnTo>
                  <a:pt x="1142619" y="662813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48583" y="5123688"/>
            <a:ext cx="551180" cy="553085"/>
          </a:xfrm>
          <a:custGeom>
            <a:avLst/>
            <a:gdLst/>
            <a:ahLst/>
            <a:cxnLst/>
            <a:rect l="l" t="t" r="r" b="b"/>
            <a:pathLst>
              <a:path w="551179" h="553085">
                <a:moveTo>
                  <a:pt x="275590" y="0"/>
                </a:moveTo>
                <a:lnTo>
                  <a:pt x="226060" y="4445"/>
                </a:lnTo>
                <a:lnTo>
                  <a:pt x="179451" y="17272"/>
                </a:lnTo>
                <a:lnTo>
                  <a:pt x="136525" y="37719"/>
                </a:lnTo>
                <a:lnTo>
                  <a:pt x="98043" y="65024"/>
                </a:lnTo>
                <a:lnTo>
                  <a:pt x="64770" y="98298"/>
                </a:lnTo>
                <a:lnTo>
                  <a:pt x="37592" y="136906"/>
                </a:lnTo>
                <a:lnTo>
                  <a:pt x="17272" y="179959"/>
                </a:lnTo>
                <a:lnTo>
                  <a:pt x="4445" y="226695"/>
                </a:lnTo>
                <a:lnTo>
                  <a:pt x="0" y="276351"/>
                </a:lnTo>
                <a:lnTo>
                  <a:pt x="4445" y="326009"/>
                </a:lnTo>
                <a:lnTo>
                  <a:pt x="17272" y="372745"/>
                </a:lnTo>
                <a:lnTo>
                  <a:pt x="37592" y="415798"/>
                </a:lnTo>
                <a:lnTo>
                  <a:pt x="64770" y="454406"/>
                </a:lnTo>
                <a:lnTo>
                  <a:pt x="98043" y="487679"/>
                </a:lnTo>
                <a:lnTo>
                  <a:pt x="136525" y="514985"/>
                </a:lnTo>
                <a:lnTo>
                  <a:pt x="179451" y="535432"/>
                </a:lnTo>
                <a:lnTo>
                  <a:pt x="226060" y="548259"/>
                </a:lnTo>
                <a:lnTo>
                  <a:pt x="275590" y="552703"/>
                </a:lnTo>
                <a:lnTo>
                  <a:pt x="325119" y="548259"/>
                </a:lnTo>
                <a:lnTo>
                  <a:pt x="371729" y="535432"/>
                </a:lnTo>
                <a:lnTo>
                  <a:pt x="414655" y="514985"/>
                </a:lnTo>
                <a:lnTo>
                  <a:pt x="453136" y="487679"/>
                </a:lnTo>
                <a:lnTo>
                  <a:pt x="486410" y="454406"/>
                </a:lnTo>
                <a:lnTo>
                  <a:pt x="513588" y="415798"/>
                </a:lnTo>
                <a:lnTo>
                  <a:pt x="533907" y="372745"/>
                </a:lnTo>
                <a:lnTo>
                  <a:pt x="546735" y="326009"/>
                </a:lnTo>
                <a:lnTo>
                  <a:pt x="551180" y="276351"/>
                </a:lnTo>
                <a:lnTo>
                  <a:pt x="545845" y="222250"/>
                </a:lnTo>
                <a:lnTo>
                  <a:pt x="530225" y="170561"/>
                </a:lnTo>
                <a:lnTo>
                  <a:pt x="504952" y="123062"/>
                </a:lnTo>
                <a:lnTo>
                  <a:pt x="470535" y="80899"/>
                </a:lnTo>
                <a:lnTo>
                  <a:pt x="428498" y="46482"/>
                </a:lnTo>
                <a:lnTo>
                  <a:pt x="381127" y="21082"/>
                </a:lnTo>
                <a:lnTo>
                  <a:pt x="329565" y="5334"/>
                </a:lnTo>
                <a:lnTo>
                  <a:pt x="275590" y="0"/>
                </a:lnTo>
                <a:close/>
              </a:path>
            </a:pathLst>
          </a:custGeom>
          <a:solidFill>
            <a:srgbClr val="2A93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111496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932419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104119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908280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2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2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9" y="205104"/>
                </a:lnTo>
                <a:lnTo>
                  <a:pt x="324104" y="162051"/>
                </a:lnTo>
                <a:lnTo>
                  <a:pt x="320929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2" y="3175"/>
                </a:lnTo>
                <a:lnTo>
                  <a:pt x="162052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9576561" y="5748985"/>
            <a:ext cx="2604135" cy="1602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7145">
              <a:lnSpc>
                <a:spcPct val="100000"/>
              </a:lnSpc>
              <a:spcBef>
                <a:spcPts val="105"/>
              </a:spcBef>
            </a:pPr>
            <a:r>
              <a:rPr dirty="0" sz="3500" spc="114" b="1">
                <a:solidFill>
                  <a:srgbClr val="DC7C46"/>
                </a:solidFill>
                <a:latin typeface="Arial"/>
                <a:cs typeface="Arial"/>
              </a:rPr>
              <a:t>2025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ts val="4105"/>
              </a:lnSpc>
            </a:pPr>
            <a:r>
              <a:rPr dirty="0" sz="3500" spc="-50" b="1">
                <a:solidFill>
                  <a:srgbClr val="E69137"/>
                </a:solidFill>
                <a:latin typeface="Arial"/>
                <a:cs typeface="Arial"/>
              </a:rPr>
              <a:t>И</a:t>
            </a:r>
            <a:r>
              <a:rPr dirty="0" sz="3500" spc="-55" b="1">
                <a:solidFill>
                  <a:srgbClr val="E69137"/>
                </a:solidFill>
                <a:latin typeface="Arial"/>
                <a:cs typeface="Arial"/>
              </a:rPr>
              <a:t>н</a:t>
            </a:r>
            <a:r>
              <a:rPr dirty="0" sz="3500" spc="-95" b="1">
                <a:solidFill>
                  <a:srgbClr val="E69137"/>
                </a:solidFill>
                <a:latin typeface="Arial"/>
                <a:cs typeface="Arial"/>
              </a:rPr>
              <a:t>в</a:t>
            </a:r>
            <a:r>
              <a:rPr dirty="0" sz="3500" spc="-105" b="1">
                <a:solidFill>
                  <a:srgbClr val="E69137"/>
                </a:solidFill>
                <a:latin typeface="Arial"/>
                <a:cs typeface="Arial"/>
              </a:rPr>
              <a:t>е</a:t>
            </a:r>
            <a:r>
              <a:rPr dirty="0" sz="3500" spc="-55" b="1">
                <a:solidFill>
                  <a:srgbClr val="E69137"/>
                </a:solidFill>
                <a:latin typeface="Arial"/>
                <a:cs typeface="Arial"/>
              </a:rPr>
              <a:t>с</a:t>
            </a:r>
            <a:r>
              <a:rPr dirty="0" sz="3500" spc="-50" b="1">
                <a:solidFill>
                  <a:srgbClr val="E69137"/>
                </a:solidFill>
                <a:latin typeface="Arial"/>
                <a:cs typeface="Arial"/>
              </a:rPr>
              <a:t>т</a:t>
            </a:r>
            <a:r>
              <a:rPr dirty="0" sz="3500" spc="-45" b="1">
                <a:solidFill>
                  <a:srgbClr val="E69137"/>
                </a:solidFill>
                <a:latin typeface="Arial"/>
                <a:cs typeface="Arial"/>
              </a:rPr>
              <a:t>ици</a:t>
            </a:r>
            <a:r>
              <a:rPr dirty="0" sz="3500" b="1">
                <a:solidFill>
                  <a:srgbClr val="E69137"/>
                </a:solidFill>
                <a:latin typeface="Arial"/>
                <a:cs typeface="Arial"/>
              </a:rPr>
              <a:t>и</a:t>
            </a:r>
            <a:endParaRPr sz="3500">
              <a:latin typeface="Arial"/>
              <a:cs typeface="Arial"/>
            </a:endParaRPr>
          </a:p>
          <a:p>
            <a:pPr algn="ctr">
              <a:lnSpc>
                <a:spcPts val="4105"/>
              </a:lnSpc>
            </a:pPr>
            <a:r>
              <a:rPr dirty="0" sz="3500" spc="75">
                <a:solidFill>
                  <a:srgbClr val="E69137"/>
                </a:solidFill>
                <a:latin typeface="Microsoft Sans Serif"/>
                <a:cs typeface="Microsoft Sans Serif"/>
              </a:rPr>
              <a:t>₽5</a:t>
            </a:r>
            <a:r>
              <a:rPr dirty="0" sz="3500" spc="40">
                <a:solidFill>
                  <a:srgbClr val="E69137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00">
                <a:solidFill>
                  <a:srgbClr val="E69137"/>
                </a:solidFill>
                <a:latin typeface="Microsoft Sans Serif"/>
                <a:cs typeface="Microsoft Sans Serif"/>
              </a:rPr>
              <a:t>000</a:t>
            </a:r>
            <a:r>
              <a:rPr dirty="0" sz="3500" spc="45">
                <a:solidFill>
                  <a:srgbClr val="E69137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50">
                <a:solidFill>
                  <a:srgbClr val="E69137"/>
                </a:solidFill>
                <a:latin typeface="Microsoft Sans Serif"/>
                <a:cs typeface="Microsoft Sans Serif"/>
              </a:rPr>
              <a:t>000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708148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7" y="47498"/>
                </a:lnTo>
                <a:lnTo>
                  <a:pt x="22097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7" y="243839"/>
                </a:lnTo>
                <a:lnTo>
                  <a:pt x="47497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261616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8" y="5841"/>
                </a:lnTo>
                <a:lnTo>
                  <a:pt x="80263" y="22098"/>
                </a:lnTo>
                <a:lnTo>
                  <a:pt x="47497" y="47498"/>
                </a:lnTo>
                <a:lnTo>
                  <a:pt x="22097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7" y="243839"/>
                </a:lnTo>
                <a:lnTo>
                  <a:pt x="47497" y="276606"/>
                </a:lnTo>
                <a:lnTo>
                  <a:pt x="80263" y="302006"/>
                </a:lnTo>
                <a:lnTo>
                  <a:pt x="118998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13560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1" y="0"/>
                </a:moveTo>
                <a:lnTo>
                  <a:pt x="118998" y="5841"/>
                </a:lnTo>
                <a:lnTo>
                  <a:pt x="80263" y="22098"/>
                </a:lnTo>
                <a:lnTo>
                  <a:pt x="47497" y="47498"/>
                </a:lnTo>
                <a:lnTo>
                  <a:pt x="22097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7" y="243839"/>
                </a:lnTo>
                <a:lnTo>
                  <a:pt x="47497" y="276606"/>
                </a:lnTo>
                <a:lnTo>
                  <a:pt x="80263" y="302006"/>
                </a:lnTo>
                <a:lnTo>
                  <a:pt x="118998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39" y="302006"/>
                </a:lnTo>
                <a:lnTo>
                  <a:pt x="276606" y="276606"/>
                </a:lnTo>
                <a:lnTo>
                  <a:pt x="302006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5296387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8" y="5841"/>
                </a:lnTo>
                <a:lnTo>
                  <a:pt x="80263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3" y="302006"/>
                </a:lnTo>
                <a:lnTo>
                  <a:pt x="118998" y="318388"/>
                </a:lnTo>
                <a:lnTo>
                  <a:pt x="162051" y="324103"/>
                </a:lnTo>
                <a:lnTo>
                  <a:pt x="205104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8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5" y="72136"/>
                </a:lnTo>
                <a:lnTo>
                  <a:pt x="251967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710915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51" y="0"/>
                </a:moveTo>
                <a:lnTo>
                  <a:pt x="118999" y="5841"/>
                </a:lnTo>
                <a:lnTo>
                  <a:pt x="80264" y="22098"/>
                </a:lnTo>
                <a:lnTo>
                  <a:pt x="47498" y="47498"/>
                </a:lnTo>
                <a:lnTo>
                  <a:pt x="22098" y="80263"/>
                </a:lnTo>
                <a:lnTo>
                  <a:pt x="5842" y="118999"/>
                </a:lnTo>
                <a:lnTo>
                  <a:pt x="0" y="162051"/>
                </a:lnTo>
                <a:lnTo>
                  <a:pt x="5842" y="205104"/>
                </a:lnTo>
                <a:lnTo>
                  <a:pt x="22098" y="243839"/>
                </a:lnTo>
                <a:lnTo>
                  <a:pt x="47498" y="276606"/>
                </a:lnTo>
                <a:lnTo>
                  <a:pt x="80264" y="302006"/>
                </a:lnTo>
                <a:lnTo>
                  <a:pt x="118999" y="318388"/>
                </a:lnTo>
                <a:lnTo>
                  <a:pt x="162051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9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6" y="72136"/>
                </a:lnTo>
                <a:lnTo>
                  <a:pt x="251968" y="27177"/>
                </a:lnTo>
                <a:lnTo>
                  <a:pt x="193801" y="3175"/>
                </a:lnTo>
                <a:lnTo>
                  <a:pt x="16205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67027" y="5237988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162052" y="0"/>
                </a:moveTo>
                <a:lnTo>
                  <a:pt x="118999" y="5841"/>
                </a:lnTo>
                <a:lnTo>
                  <a:pt x="80263" y="22098"/>
                </a:lnTo>
                <a:lnTo>
                  <a:pt x="47497" y="47498"/>
                </a:lnTo>
                <a:lnTo>
                  <a:pt x="22097" y="80263"/>
                </a:lnTo>
                <a:lnTo>
                  <a:pt x="5841" y="118999"/>
                </a:lnTo>
                <a:lnTo>
                  <a:pt x="0" y="162051"/>
                </a:lnTo>
                <a:lnTo>
                  <a:pt x="5841" y="205104"/>
                </a:lnTo>
                <a:lnTo>
                  <a:pt x="22097" y="243839"/>
                </a:lnTo>
                <a:lnTo>
                  <a:pt x="47497" y="276606"/>
                </a:lnTo>
                <a:lnTo>
                  <a:pt x="80263" y="302006"/>
                </a:lnTo>
                <a:lnTo>
                  <a:pt x="118999" y="318388"/>
                </a:lnTo>
                <a:lnTo>
                  <a:pt x="162052" y="324103"/>
                </a:lnTo>
                <a:lnTo>
                  <a:pt x="205105" y="318388"/>
                </a:lnTo>
                <a:lnTo>
                  <a:pt x="243840" y="302006"/>
                </a:lnTo>
                <a:lnTo>
                  <a:pt x="276605" y="276606"/>
                </a:lnTo>
                <a:lnTo>
                  <a:pt x="302005" y="243839"/>
                </a:lnTo>
                <a:lnTo>
                  <a:pt x="318389" y="205104"/>
                </a:lnTo>
                <a:lnTo>
                  <a:pt x="324103" y="162051"/>
                </a:lnTo>
                <a:lnTo>
                  <a:pt x="320928" y="130301"/>
                </a:lnTo>
                <a:lnTo>
                  <a:pt x="296926" y="72136"/>
                </a:lnTo>
                <a:lnTo>
                  <a:pt x="251968" y="27177"/>
                </a:lnTo>
                <a:lnTo>
                  <a:pt x="193802" y="3175"/>
                </a:lnTo>
                <a:lnTo>
                  <a:pt x="162052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7755362" y="9757054"/>
            <a:ext cx="482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25" b="1">
                <a:solidFill>
                  <a:srgbClr val="2A9382"/>
                </a:solidFill>
                <a:latin typeface="Arial"/>
                <a:cs typeface="Arial"/>
              </a:rPr>
              <a:t>12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2852" y="1450847"/>
            <a:ext cx="15851123" cy="86883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4988" y="284175"/>
            <a:ext cx="12595860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0"/>
              <a:t>КОНКУРЕНТНЫЙ</a:t>
            </a:r>
            <a:r>
              <a:rPr dirty="0" spc="70"/>
              <a:t> </a:t>
            </a:r>
            <a:r>
              <a:rPr dirty="0" spc="235"/>
              <a:t>ЛАНДШАФТ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55362" y="9757054"/>
            <a:ext cx="482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25" b="1">
                <a:solidFill>
                  <a:srgbClr val="2A9382"/>
                </a:solidFill>
                <a:latin typeface="Arial"/>
                <a:cs typeface="Arial"/>
              </a:rPr>
              <a:t>13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744" y="309448"/>
            <a:ext cx="3586479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4F847A"/>
                </a:solidFill>
              </a:rPr>
              <a:t>Команда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7159" y="1717548"/>
            <a:ext cx="2624328" cy="24932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6652" y="5806440"/>
            <a:ext cx="2609088" cy="2478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5020" y="5812535"/>
            <a:ext cx="2650235" cy="24719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44983" y="1717548"/>
            <a:ext cx="2607564" cy="2478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99419" y="5807964"/>
            <a:ext cx="2596895" cy="24734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14219" y="5801867"/>
            <a:ext cx="2599944" cy="24780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47001" y="4124197"/>
            <a:ext cx="3836670" cy="942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2720">
              <a:lnSpc>
                <a:spcPct val="125299"/>
              </a:lnSpc>
              <a:spcBef>
                <a:spcPts val="100"/>
              </a:spcBef>
            </a:pP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Сорокин Илья </a:t>
            </a:r>
            <a:r>
              <a:rPr dirty="0" u="heavy" sz="2400" spc="-1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Алексеевич </a:t>
            </a:r>
            <a:r>
              <a:rPr dirty="0" sz="2400" spc="-5" b="1">
                <a:solidFill>
                  <a:srgbClr val="4F847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Спикер,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мастер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презентации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38229" y="4132239"/>
            <a:ext cx="4452620" cy="95123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51460">
              <a:lnSpc>
                <a:spcPct val="100000"/>
              </a:lnSpc>
              <a:spcBef>
                <a:spcPts val="865"/>
              </a:spcBef>
            </a:pPr>
            <a:r>
              <a:rPr dirty="0" u="heavy" sz="240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Лосев</a:t>
            </a:r>
            <a:r>
              <a:rPr dirty="0" u="heavy" sz="2400" spc="-4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Дмитрий </a:t>
            </a:r>
            <a:r>
              <a:rPr dirty="0" u="heavy" sz="2400" spc="-1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Анатольевич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400" spc="-25" b="1">
                <a:latin typeface="Calibri"/>
                <a:cs typeface="Calibri"/>
              </a:rPr>
              <a:t>Маркетолог,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мастер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презентации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6317" y="4125214"/>
            <a:ext cx="3950970" cy="949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065" marR="5080" indent="-254000">
              <a:lnSpc>
                <a:spcPct val="126200"/>
              </a:lnSpc>
              <a:spcBef>
                <a:spcPts val="100"/>
              </a:spcBef>
            </a:pPr>
            <a:r>
              <a:rPr dirty="0" u="heavy" sz="2400" spc="-2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Дудоладова</a:t>
            </a:r>
            <a:r>
              <a:rPr dirty="0" u="heavy" sz="2400" spc="-5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Алена</a:t>
            </a:r>
            <a:r>
              <a:rPr dirty="0" u="heavy" sz="2400" spc="-4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Сергеевна </a:t>
            </a:r>
            <a:r>
              <a:rPr dirty="0" sz="2400" spc="-525" b="1">
                <a:solidFill>
                  <a:srgbClr val="4F847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Спикер,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генератор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идей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6350" y="8327491"/>
            <a:ext cx="3980179" cy="949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3355">
              <a:lnSpc>
                <a:spcPct val="126299"/>
              </a:lnSpc>
              <a:spcBef>
                <a:spcPts val="95"/>
              </a:spcBef>
            </a:pPr>
            <a:r>
              <a:rPr dirty="0" u="heavy" sz="2400" spc="-1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Соколов </a:t>
            </a:r>
            <a:r>
              <a:rPr dirty="0" u="heavy" sz="240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Марк </a:t>
            </a: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Максимович </a:t>
            </a:r>
            <a:r>
              <a:rPr dirty="0" sz="2400" b="1">
                <a:solidFill>
                  <a:srgbClr val="4F847A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Тестировщик,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генератор </a:t>
            </a:r>
            <a:r>
              <a:rPr dirty="0" sz="2400" spc="-15" b="1">
                <a:latin typeface="Calibri"/>
                <a:cs typeface="Calibri"/>
              </a:rPr>
              <a:t>идей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7766" y="8367877"/>
            <a:ext cx="4087495" cy="908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4855" marR="5080" indent="-732790">
              <a:lnSpc>
                <a:spcPct val="120700"/>
              </a:lnSpc>
              <a:spcBef>
                <a:spcPts val="100"/>
              </a:spcBef>
            </a:pP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Сергунова</a:t>
            </a:r>
            <a:r>
              <a:rPr dirty="0" u="heavy" sz="2400" spc="-2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2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Татьяна</a:t>
            </a:r>
            <a:r>
              <a:rPr dirty="0" u="heavy" sz="2400" spc="-1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Витальевна </a:t>
            </a:r>
            <a:r>
              <a:rPr dirty="0" sz="2400" spc="-530" b="1">
                <a:solidFill>
                  <a:srgbClr val="4F847A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Дизайнер,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менеджер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63268" y="8347761"/>
            <a:ext cx="4073525" cy="949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1860" marR="5080" indent="-899794">
              <a:lnSpc>
                <a:spcPct val="126200"/>
              </a:lnSpc>
              <a:spcBef>
                <a:spcPts val="100"/>
              </a:spcBef>
            </a:pPr>
            <a:r>
              <a:rPr dirty="0" u="heavy" sz="2400" spc="-30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Горбачев </a:t>
            </a: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Дмитрий Евгеньевич </a:t>
            </a:r>
            <a:r>
              <a:rPr dirty="0" sz="2400" spc="-530" b="1">
                <a:solidFill>
                  <a:srgbClr val="4F847A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Генератор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идей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340" y="8307374"/>
            <a:ext cx="4044315" cy="989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4420" marR="5080" indent="-1062355">
              <a:lnSpc>
                <a:spcPct val="131800"/>
              </a:lnSpc>
              <a:spcBef>
                <a:spcPts val="95"/>
              </a:spcBef>
            </a:pPr>
            <a:r>
              <a:rPr dirty="0" u="heavy" sz="2400" spc="-5" b="1">
                <a:solidFill>
                  <a:srgbClr val="4F847A"/>
                </a:solidFill>
                <a:uFill>
                  <a:solidFill>
                    <a:srgbClr val="4F847A"/>
                  </a:solidFill>
                </a:uFill>
                <a:latin typeface="Calibri"/>
                <a:cs typeface="Calibri"/>
              </a:rPr>
              <a:t>Лактюшин Дмитрий Игоревич </a:t>
            </a:r>
            <a:r>
              <a:rPr dirty="0" sz="2400" spc="-530" b="1">
                <a:solidFill>
                  <a:srgbClr val="4F847A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Маркетолог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25723" y="1767839"/>
            <a:ext cx="2567940" cy="24399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3701" y="4084777"/>
            <a:ext cx="10871835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СПАСИБО</a:t>
            </a:r>
            <a:r>
              <a:rPr dirty="0" spc="-165"/>
              <a:t> </a:t>
            </a:r>
            <a:r>
              <a:rPr dirty="0" spc="30"/>
              <a:t>ЗА</a:t>
            </a:r>
            <a:r>
              <a:rPr dirty="0" spc="-55"/>
              <a:t> </a:t>
            </a:r>
            <a:r>
              <a:rPr dirty="0" spc="15"/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85291" y="5268404"/>
            <a:ext cx="449580" cy="449580"/>
          </a:xfrm>
          <a:custGeom>
            <a:avLst/>
            <a:gdLst/>
            <a:ahLst/>
            <a:cxnLst/>
            <a:rect l="l" t="t" r="r" b="b"/>
            <a:pathLst>
              <a:path w="449580" h="449579">
                <a:moveTo>
                  <a:pt x="449135" y="0"/>
                </a:moveTo>
                <a:lnTo>
                  <a:pt x="0" y="0"/>
                </a:lnTo>
                <a:lnTo>
                  <a:pt x="0" y="449135"/>
                </a:lnTo>
                <a:lnTo>
                  <a:pt x="449135" y="449135"/>
                </a:lnTo>
                <a:lnTo>
                  <a:pt x="449135" y="0"/>
                </a:lnTo>
                <a:close/>
              </a:path>
            </a:pathLst>
          </a:custGeom>
          <a:solidFill>
            <a:srgbClr val="2A93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85291" y="6499809"/>
            <a:ext cx="449580" cy="449580"/>
          </a:xfrm>
          <a:custGeom>
            <a:avLst/>
            <a:gdLst/>
            <a:ahLst/>
            <a:cxnLst/>
            <a:rect l="l" t="t" r="r" b="b"/>
            <a:pathLst>
              <a:path w="449580" h="449579">
                <a:moveTo>
                  <a:pt x="449135" y="0"/>
                </a:moveTo>
                <a:lnTo>
                  <a:pt x="0" y="0"/>
                </a:lnTo>
                <a:lnTo>
                  <a:pt x="0" y="449122"/>
                </a:lnTo>
                <a:lnTo>
                  <a:pt x="449135" y="449122"/>
                </a:lnTo>
                <a:lnTo>
                  <a:pt x="449135" y="0"/>
                </a:lnTo>
                <a:close/>
              </a:path>
            </a:pathLst>
          </a:custGeom>
          <a:solidFill>
            <a:srgbClr val="3AB3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85291" y="7731188"/>
            <a:ext cx="449580" cy="449580"/>
          </a:xfrm>
          <a:custGeom>
            <a:avLst/>
            <a:gdLst/>
            <a:ahLst/>
            <a:cxnLst/>
            <a:rect l="l" t="t" r="r" b="b"/>
            <a:pathLst>
              <a:path w="449580" h="449579">
                <a:moveTo>
                  <a:pt x="449135" y="0"/>
                </a:moveTo>
                <a:lnTo>
                  <a:pt x="0" y="0"/>
                </a:lnTo>
                <a:lnTo>
                  <a:pt x="0" y="449135"/>
                </a:lnTo>
                <a:lnTo>
                  <a:pt x="449135" y="449135"/>
                </a:lnTo>
                <a:lnTo>
                  <a:pt x="449135" y="0"/>
                </a:lnTo>
                <a:close/>
              </a:path>
            </a:pathLst>
          </a:custGeom>
          <a:solidFill>
            <a:srgbClr val="6BDC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05585" y="4985384"/>
            <a:ext cx="36487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Microsoft Sans Serif"/>
                <a:cs typeface="Microsoft Sans Serif"/>
              </a:rPr>
              <a:t>Заболеваний </a:t>
            </a:r>
            <a:r>
              <a:rPr dirty="0" sz="3000" spc="-30">
                <a:latin typeface="Microsoft Sans Serif"/>
                <a:cs typeface="Microsoft Sans Serif"/>
              </a:rPr>
              <a:t>всего, 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15">
                <a:latin typeface="Microsoft Sans Serif"/>
                <a:cs typeface="Microsoft Sans Serif"/>
              </a:rPr>
              <a:t>из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 spc="20">
                <a:latin typeface="Microsoft Sans Serif"/>
                <a:cs typeface="Microsoft Sans Serif"/>
              </a:rPr>
              <a:t>них: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05585" y="6473444"/>
            <a:ext cx="31686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">
                <a:latin typeface="Microsoft Sans Serif"/>
                <a:cs typeface="Microsoft Sans Serif"/>
              </a:rPr>
              <a:t>Сахарный</a:t>
            </a:r>
            <a:r>
              <a:rPr dirty="0" sz="3000" spc="-150">
                <a:latin typeface="Microsoft Sans Serif"/>
                <a:cs typeface="Microsoft Sans Serif"/>
              </a:rPr>
              <a:t> </a:t>
            </a:r>
            <a:r>
              <a:rPr dirty="0" sz="3000" spc="-15">
                <a:latin typeface="Microsoft Sans Serif"/>
                <a:cs typeface="Microsoft Sans Serif"/>
              </a:rPr>
              <a:t>диабет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05585" y="7673720"/>
            <a:ext cx="19145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0">
                <a:latin typeface="Microsoft Sans Serif"/>
                <a:cs typeface="Microsoft Sans Serif"/>
              </a:rPr>
              <a:t>О</a:t>
            </a:r>
            <a:r>
              <a:rPr dirty="0" sz="3000" spc="55">
                <a:latin typeface="Microsoft Sans Serif"/>
                <a:cs typeface="Microsoft Sans Serif"/>
              </a:rPr>
              <a:t>жирен</a:t>
            </a:r>
            <a:r>
              <a:rPr dirty="0" sz="3000" spc="45">
                <a:latin typeface="Microsoft Sans Serif"/>
                <a:cs typeface="Microsoft Sans Serif"/>
              </a:rPr>
              <a:t>и</a:t>
            </a:r>
            <a:r>
              <a:rPr dirty="0" sz="3000">
                <a:latin typeface="Microsoft Sans Serif"/>
                <a:cs typeface="Microsoft Sans Serif"/>
              </a:rPr>
              <a:t>е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2765" y="284175"/>
            <a:ext cx="4843780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0"/>
              <a:t>ПРОБЛЕМА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0051" y="3419855"/>
            <a:ext cx="10469880" cy="62514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57476" y="1391792"/>
            <a:ext cx="13970000" cy="2048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Arial"/>
                <a:cs typeface="Arial"/>
              </a:rPr>
              <a:t>Преждевременное</a:t>
            </a:r>
            <a:r>
              <a:rPr dirty="0" sz="4000" spc="20" b="1">
                <a:latin typeface="Arial"/>
                <a:cs typeface="Arial"/>
              </a:rPr>
              <a:t> </a:t>
            </a:r>
            <a:r>
              <a:rPr dirty="0" sz="4000" spc="-40" b="1">
                <a:latin typeface="Arial"/>
                <a:cs typeface="Arial"/>
              </a:rPr>
              <a:t>ухудшение</a:t>
            </a:r>
            <a:r>
              <a:rPr dirty="0" sz="4000" spc="-95" b="1">
                <a:latin typeface="Arial"/>
                <a:cs typeface="Arial"/>
              </a:rPr>
              <a:t> </a:t>
            </a:r>
            <a:r>
              <a:rPr dirty="0" sz="4000" spc="-70" b="1">
                <a:latin typeface="Arial"/>
                <a:cs typeface="Arial"/>
              </a:rPr>
              <a:t>здоровья</a:t>
            </a:r>
            <a:r>
              <a:rPr dirty="0" sz="4000" spc="-125" b="1">
                <a:latin typeface="Arial"/>
                <a:cs typeface="Arial"/>
              </a:rPr>
              <a:t> </a:t>
            </a:r>
            <a:r>
              <a:rPr dirty="0" sz="4000" spc="-40" b="1">
                <a:latin typeface="Arial"/>
                <a:cs typeface="Arial"/>
              </a:rPr>
              <a:t>человека</a:t>
            </a:r>
            <a:r>
              <a:rPr dirty="0" sz="4000" spc="-80" b="1">
                <a:latin typeface="Arial"/>
                <a:cs typeface="Arial"/>
              </a:rPr>
              <a:t> </a:t>
            </a:r>
            <a:r>
              <a:rPr dirty="0" sz="4000" spc="75" b="1">
                <a:latin typeface="Arial"/>
                <a:cs typeface="Arial"/>
              </a:rPr>
              <a:t>из-за </a:t>
            </a:r>
            <a:r>
              <a:rPr dirty="0" sz="4000" spc="-1095" b="1">
                <a:latin typeface="Arial"/>
                <a:cs typeface="Arial"/>
              </a:rPr>
              <a:t> </a:t>
            </a:r>
            <a:r>
              <a:rPr dirty="0" sz="4000" spc="-60" b="1">
                <a:latin typeface="Arial"/>
                <a:cs typeface="Arial"/>
              </a:rPr>
              <a:t>неправильно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-35" b="1">
                <a:latin typeface="Arial"/>
                <a:cs typeface="Arial"/>
              </a:rPr>
              <a:t>подобранного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рациона</a:t>
            </a:r>
            <a:r>
              <a:rPr dirty="0" sz="4000" spc="-70" b="1">
                <a:latin typeface="Arial"/>
                <a:cs typeface="Arial"/>
              </a:rPr>
              <a:t> </a:t>
            </a:r>
            <a:r>
              <a:rPr dirty="0" sz="4000" spc="-25" b="1">
                <a:latin typeface="Arial"/>
                <a:cs typeface="Arial"/>
              </a:rPr>
              <a:t>питания</a:t>
            </a:r>
            <a:endParaRPr sz="4000">
              <a:latin typeface="Arial"/>
              <a:cs typeface="Arial"/>
            </a:endParaRPr>
          </a:p>
          <a:p>
            <a:pPr algn="ctr" marL="9525">
              <a:lnSpc>
                <a:spcPct val="100000"/>
              </a:lnSpc>
              <a:spcBef>
                <a:spcPts val="2730"/>
              </a:spcBef>
            </a:pPr>
            <a:r>
              <a:rPr dirty="0" sz="3000" spc="-90" i="1">
                <a:latin typeface="Arial"/>
                <a:cs typeface="Arial"/>
              </a:rPr>
              <a:t>К</a:t>
            </a:r>
            <a:r>
              <a:rPr dirty="0" sz="3000" spc="-145" i="1">
                <a:latin typeface="Arial"/>
                <a:cs typeface="Arial"/>
              </a:rPr>
              <a:t>о</a:t>
            </a:r>
            <a:r>
              <a:rPr dirty="0" sz="3000" spc="-85" i="1">
                <a:latin typeface="Arial"/>
                <a:cs typeface="Arial"/>
              </a:rPr>
              <a:t>ли</a:t>
            </a:r>
            <a:r>
              <a:rPr dirty="0" sz="3000" spc="-90" i="1">
                <a:latin typeface="Arial"/>
                <a:cs typeface="Arial"/>
              </a:rPr>
              <a:t>ч</a:t>
            </a:r>
            <a:r>
              <a:rPr dirty="0" sz="3000" spc="-125" i="1">
                <a:latin typeface="Arial"/>
                <a:cs typeface="Arial"/>
              </a:rPr>
              <a:t>е</a:t>
            </a:r>
            <a:r>
              <a:rPr dirty="0" sz="3000" spc="-85" i="1">
                <a:latin typeface="Arial"/>
                <a:cs typeface="Arial"/>
              </a:rPr>
              <a:t>с</a:t>
            </a:r>
            <a:r>
              <a:rPr dirty="0" sz="3000" spc="-90" i="1">
                <a:latin typeface="Arial"/>
                <a:cs typeface="Arial"/>
              </a:rPr>
              <a:t>т</a:t>
            </a:r>
            <a:r>
              <a:rPr dirty="0" sz="3000" spc="-150" i="1">
                <a:latin typeface="Arial"/>
                <a:cs typeface="Arial"/>
              </a:rPr>
              <a:t>в</a:t>
            </a:r>
            <a:r>
              <a:rPr dirty="0" sz="3000" i="1">
                <a:latin typeface="Arial"/>
                <a:cs typeface="Arial"/>
              </a:rPr>
              <a:t>о</a:t>
            </a:r>
            <a:r>
              <a:rPr dirty="0" sz="3000" spc="-175" i="1">
                <a:latin typeface="Arial"/>
                <a:cs typeface="Arial"/>
              </a:rPr>
              <a:t> </a:t>
            </a:r>
            <a:r>
              <a:rPr dirty="0" sz="3000" spc="-75" i="1">
                <a:latin typeface="Arial"/>
                <a:cs typeface="Arial"/>
              </a:rPr>
              <a:t>з</a:t>
            </a:r>
            <a:r>
              <a:rPr dirty="0" sz="3000" spc="-40" i="1">
                <a:latin typeface="Arial"/>
                <a:cs typeface="Arial"/>
              </a:rPr>
              <a:t>арегис</a:t>
            </a:r>
            <a:r>
              <a:rPr dirty="0" sz="3000" spc="-75" i="1">
                <a:latin typeface="Arial"/>
                <a:cs typeface="Arial"/>
              </a:rPr>
              <a:t>т</a:t>
            </a:r>
            <a:r>
              <a:rPr dirty="0" sz="3000" spc="-40" i="1">
                <a:latin typeface="Arial"/>
                <a:cs typeface="Arial"/>
              </a:rPr>
              <a:t>риро</a:t>
            </a:r>
            <a:r>
              <a:rPr dirty="0" sz="3000" spc="-105" i="1">
                <a:latin typeface="Arial"/>
                <a:cs typeface="Arial"/>
              </a:rPr>
              <a:t>в</a:t>
            </a:r>
            <a:r>
              <a:rPr dirty="0" sz="3000" spc="-40" i="1">
                <a:latin typeface="Arial"/>
                <a:cs typeface="Arial"/>
              </a:rPr>
              <a:t>а</a:t>
            </a:r>
            <a:r>
              <a:rPr dirty="0" sz="3000" spc="-35" i="1">
                <a:latin typeface="Arial"/>
                <a:cs typeface="Arial"/>
              </a:rPr>
              <a:t>нн</a:t>
            </a:r>
            <a:r>
              <a:rPr dirty="0" sz="3000" spc="-40" i="1">
                <a:latin typeface="Arial"/>
                <a:cs typeface="Arial"/>
              </a:rPr>
              <a:t>ы</a:t>
            </a:r>
            <a:r>
              <a:rPr dirty="0" sz="3000" i="1">
                <a:latin typeface="Arial"/>
                <a:cs typeface="Arial"/>
              </a:rPr>
              <a:t>х</a:t>
            </a:r>
            <a:r>
              <a:rPr dirty="0" sz="3000" spc="-114" i="1">
                <a:latin typeface="Arial"/>
                <a:cs typeface="Arial"/>
              </a:rPr>
              <a:t> </a:t>
            </a:r>
            <a:r>
              <a:rPr dirty="0" sz="3000" i="1">
                <a:latin typeface="Arial"/>
                <a:cs typeface="Arial"/>
              </a:rPr>
              <a:t>з</a:t>
            </a:r>
            <a:r>
              <a:rPr dirty="0" sz="3000" spc="30" i="1">
                <a:latin typeface="Arial"/>
                <a:cs typeface="Arial"/>
              </a:rPr>
              <a:t>а</a:t>
            </a:r>
            <a:r>
              <a:rPr dirty="0" sz="3000" spc="35" i="1">
                <a:latin typeface="Arial"/>
                <a:cs typeface="Arial"/>
              </a:rPr>
              <a:t>б</a:t>
            </a:r>
            <a:r>
              <a:rPr dirty="0" sz="3000" spc="-25" i="1">
                <a:latin typeface="Arial"/>
                <a:cs typeface="Arial"/>
              </a:rPr>
              <a:t>о</a:t>
            </a:r>
            <a:r>
              <a:rPr dirty="0" sz="3000" spc="20" i="1">
                <a:latin typeface="Arial"/>
                <a:cs typeface="Arial"/>
              </a:rPr>
              <a:t>ле</a:t>
            </a:r>
            <a:r>
              <a:rPr dirty="0" sz="3000" spc="-45" i="1">
                <a:latin typeface="Arial"/>
                <a:cs typeface="Arial"/>
              </a:rPr>
              <a:t>в</a:t>
            </a:r>
            <a:r>
              <a:rPr dirty="0" sz="3000" spc="20" i="1">
                <a:latin typeface="Arial"/>
                <a:cs typeface="Arial"/>
              </a:rPr>
              <a:t>а</a:t>
            </a:r>
            <a:r>
              <a:rPr dirty="0" sz="3000" spc="25" i="1">
                <a:latin typeface="Arial"/>
                <a:cs typeface="Arial"/>
              </a:rPr>
              <a:t>н</a:t>
            </a:r>
            <a:r>
              <a:rPr dirty="0" sz="3000" spc="30" i="1">
                <a:latin typeface="Arial"/>
                <a:cs typeface="Arial"/>
              </a:rPr>
              <a:t>и</a:t>
            </a:r>
            <a:r>
              <a:rPr dirty="0" sz="3000" i="1">
                <a:latin typeface="Arial"/>
                <a:cs typeface="Arial"/>
              </a:rPr>
              <a:t>й</a:t>
            </a:r>
            <a:r>
              <a:rPr dirty="0" sz="3000" spc="-20" i="1">
                <a:latin typeface="Arial"/>
                <a:cs typeface="Arial"/>
              </a:rPr>
              <a:t> </a:t>
            </a:r>
            <a:r>
              <a:rPr dirty="0" sz="3000" spc="80" i="1">
                <a:latin typeface="Arial"/>
                <a:cs typeface="Arial"/>
              </a:rPr>
              <a:t>э</a:t>
            </a:r>
            <a:r>
              <a:rPr dirty="0" sz="3000" spc="85" i="1">
                <a:latin typeface="Arial"/>
                <a:cs typeface="Arial"/>
              </a:rPr>
              <a:t>н</a:t>
            </a:r>
            <a:r>
              <a:rPr dirty="0" sz="3000" spc="75" i="1">
                <a:latin typeface="Arial"/>
                <a:cs typeface="Arial"/>
              </a:rPr>
              <a:t>д</a:t>
            </a:r>
            <a:r>
              <a:rPr dirty="0" sz="3000" spc="80" i="1">
                <a:latin typeface="Arial"/>
                <a:cs typeface="Arial"/>
              </a:rPr>
              <a:t>окри</a:t>
            </a:r>
            <a:r>
              <a:rPr dirty="0" sz="3000" spc="70" i="1">
                <a:latin typeface="Arial"/>
                <a:cs typeface="Arial"/>
              </a:rPr>
              <a:t>н</a:t>
            </a:r>
            <a:r>
              <a:rPr dirty="0" sz="3000" spc="85" i="1">
                <a:latin typeface="Arial"/>
                <a:cs typeface="Arial"/>
              </a:rPr>
              <a:t>н</a:t>
            </a:r>
            <a:r>
              <a:rPr dirty="0" sz="3000" spc="65" i="1">
                <a:latin typeface="Arial"/>
                <a:cs typeface="Arial"/>
              </a:rPr>
              <a:t>о</a:t>
            </a:r>
            <a:r>
              <a:rPr dirty="0" sz="3000" i="1">
                <a:latin typeface="Arial"/>
                <a:cs typeface="Arial"/>
              </a:rPr>
              <a:t>й</a:t>
            </a:r>
            <a:r>
              <a:rPr dirty="0" sz="3000" spc="20" i="1">
                <a:latin typeface="Arial"/>
                <a:cs typeface="Arial"/>
              </a:rPr>
              <a:t> </a:t>
            </a:r>
            <a:r>
              <a:rPr dirty="0" sz="3000" spc="-195" i="1">
                <a:latin typeface="Arial"/>
                <a:cs typeface="Arial"/>
              </a:rPr>
              <a:t>сист</a:t>
            </a:r>
            <a:r>
              <a:rPr dirty="0" sz="3000" spc="-229" i="1">
                <a:latin typeface="Arial"/>
                <a:cs typeface="Arial"/>
              </a:rPr>
              <a:t>е</a:t>
            </a:r>
            <a:r>
              <a:rPr dirty="0" sz="3000" spc="-200" i="1">
                <a:latin typeface="Arial"/>
                <a:cs typeface="Arial"/>
              </a:rPr>
              <a:t>м</a:t>
            </a:r>
            <a:r>
              <a:rPr dirty="0" sz="3000" spc="-195" i="1">
                <a:latin typeface="Arial"/>
                <a:cs typeface="Arial"/>
              </a:rPr>
              <a:t>ы</a:t>
            </a:r>
            <a:r>
              <a:rPr dirty="0" sz="3000" i="1">
                <a:latin typeface="Arial"/>
                <a:cs typeface="Arial"/>
              </a:rPr>
              <a:t>,</a:t>
            </a:r>
            <a:r>
              <a:rPr dirty="0" sz="3000" spc="-250" i="1">
                <a:latin typeface="Arial"/>
                <a:cs typeface="Arial"/>
              </a:rPr>
              <a:t> </a:t>
            </a:r>
            <a:r>
              <a:rPr dirty="0" sz="3000" spc="-30" i="1">
                <a:latin typeface="Arial"/>
                <a:cs typeface="Arial"/>
              </a:rPr>
              <a:t>м</a:t>
            </a:r>
            <a:r>
              <a:rPr dirty="0" sz="3000" spc="-25" i="1">
                <a:latin typeface="Arial"/>
                <a:cs typeface="Arial"/>
              </a:rPr>
              <a:t>л</a:t>
            </a:r>
            <a:r>
              <a:rPr dirty="0" sz="3000" spc="-20" i="1">
                <a:latin typeface="Arial"/>
                <a:cs typeface="Arial"/>
              </a:rPr>
              <a:t>н</a:t>
            </a:r>
            <a:r>
              <a:rPr dirty="0" sz="3000" i="1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38750" y="9757359"/>
            <a:ext cx="237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3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6616" y="9864343"/>
            <a:ext cx="4850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20" i="1">
                <a:latin typeface="Arial"/>
                <a:cs typeface="Arial"/>
              </a:rPr>
              <a:t>Ис</a:t>
            </a:r>
            <a:r>
              <a:rPr dirty="0" sz="1800" spc="-340" i="1">
                <a:latin typeface="Arial"/>
                <a:cs typeface="Arial"/>
              </a:rPr>
              <a:t>т</a:t>
            </a:r>
            <a:r>
              <a:rPr dirty="0" sz="1800" spc="-55" i="1">
                <a:latin typeface="Arial"/>
                <a:cs typeface="Arial"/>
              </a:rPr>
              <a:t>о</a:t>
            </a:r>
            <a:r>
              <a:rPr dirty="0" sz="1800" spc="35" i="1">
                <a:latin typeface="Arial"/>
                <a:cs typeface="Arial"/>
              </a:rPr>
              <a:t>чн</a:t>
            </a:r>
            <a:r>
              <a:rPr dirty="0" sz="1800" spc="25" i="1">
                <a:latin typeface="Arial"/>
                <a:cs typeface="Arial"/>
              </a:rPr>
              <a:t>и</a:t>
            </a:r>
            <a:r>
              <a:rPr dirty="0" sz="1800" spc="35" i="1">
                <a:latin typeface="Arial"/>
                <a:cs typeface="Arial"/>
              </a:rPr>
              <a:t>к</a:t>
            </a:r>
            <a:r>
              <a:rPr dirty="0" sz="1800" i="1">
                <a:latin typeface="Arial"/>
                <a:cs typeface="Arial"/>
              </a:rPr>
              <a:t>: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45" i="1">
                <a:latin typeface="Arial"/>
                <a:cs typeface="Arial"/>
              </a:rPr>
              <a:t>М</a:t>
            </a:r>
            <a:r>
              <a:rPr dirty="0" sz="1800" spc="40" i="1">
                <a:latin typeface="Arial"/>
                <a:cs typeface="Arial"/>
              </a:rPr>
              <a:t>и</a:t>
            </a:r>
            <a:r>
              <a:rPr dirty="0" sz="1800" spc="50" i="1">
                <a:latin typeface="Arial"/>
                <a:cs typeface="Arial"/>
              </a:rPr>
              <a:t>н</a:t>
            </a:r>
            <a:r>
              <a:rPr dirty="0" sz="1800" spc="30" i="1">
                <a:latin typeface="Arial"/>
                <a:cs typeface="Arial"/>
              </a:rPr>
              <a:t>зд</a:t>
            </a:r>
            <a:r>
              <a:rPr dirty="0" sz="1800" spc="25" i="1">
                <a:latin typeface="Arial"/>
                <a:cs typeface="Arial"/>
              </a:rPr>
              <a:t>ра</a:t>
            </a:r>
            <a:r>
              <a:rPr dirty="0" sz="1800" i="1">
                <a:latin typeface="Arial"/>
                <a:cs typeface="Arial"/>
              </a:rPr>
              <a:t>в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125" i="1">
                <a:latin typeface="Arial"/>
                <a:cs typeface="Arial"/>
              </a:rPr>
              <a:t>Р</a:t>
            </a:r>
            <a:r>
              <a:rPr dirty="0" sz="1800" spc="-20" i="1">
                <a:latin typeface="Arial"/>
                <a:cs typeface="Arial"/>
              </a:rPr>
              <a:t>о</a:t>
            </a:r>
            <a:r>
              <a:rPr dirty="0" sz="1800" spc="-15" i="1">
                <a:latin typeface="Arial"/>
                <a:cs typeface="Arial"/>
              </a:rPr>
              <a:t>сс</a:t>
            </a:r>
            <a:r>
              <a:rPr dirty="0" sz="1800" spc="-20" i="1">
                <a:latin typeface="Arial"/>
                <a:cs typeface="Arial"/>
              </a:rPr>
              <a:t>ии</a:t>
            </a:r>
            <a:r>
              <a:rPr dirty="0" sz="1800" i="1">
                <a:latin typeface="Arial"/>
                <a:cs typeface="Arial"/>
              </a:rPr>
              <a:t>,</a:t>
            </a:r>
            <a:r>
              <a:rPr dirty="0" sz="1800" spc="-65" i="1">
                <a:latin typeface="Arial"/>
                <a:cs typeface="Arial"/>
              </a:rPr>
              <a:t> </a:t>
            </a:r>
            <a:r>
              <a:rPr dirty="0" sz="1800" spc="-125" i="1">
                <a:latin typeface="Arial"/>
                <a:cs typeface="Arial"/>
              </a:rPr>
              <a:t>ра</a:t>
            </a:r>
            <a:r>
              <a:rPr dirty="0" sz="1800" spc="-180" i="1">
                <a:latin typeface="Arial"/>
                <a:cs typeface="Arial"/>
              </a:rPr>
              <a:t>с</a:t>
            </a:r>
            <a:r>
              <a:rPr dirty="0" sz="1800" spc="-120" i="1">
                <a:latin typeface="Arial"/>
                <a:cs typeface="Arial"/>
              </a:rPr>
              <a:t>ч</a:t>
            </a:r>
            <a:r>
              <a:rPr dirty="0" sz="1800" spc="-150" i="1">
                <a:latin typeface="Arial"/>
                <a:cs typeface="Arial"/>
              </a:rPr>
              <a:t>е</a:t>
            </a:r>
            <a:r>
              <a:rPr dirty="0" sz="1800" i="1">
                <a:latin typeface="Arial"/>
                <a:cs typeface="Arial"/>
              </a:rPr>
              <a:t>т</a:t>
            </a:r>
            <a:r>
              <a:rPr dirty="0" sz="1800" spc="-140" i="1">
                <a:latin typeface="Arial"/>
                <a:cs typeface="Arial"/>
              </a:rPr>
              <a:t> </a:t>
            </a:r>
            <a:r>
              <a:rPr dirty="0" sz="1800" spc="-125" i="1">
                <a:latin typeface="Arial"/>
                <a:cs typeface="Arial"/>
              </a:rPr>
              <a:t>Р</a:t>
            </a:r>
            <a:r>
              <a:rPr dirty="0" sz="1800" spc="-235" i="1">
                <a:latin typeface="Arial"/>
                <a:cs typeface="Arial"/>
              </a:rPr>
              <a:t>о</a:t>
            </a:r>
            <a:r>
              <a:rPr dirty="0" sz="1800" spc="-229" i="1">
                <a:latin typeface="Arial"/>
                <a:cs typeface="Arial"/>
              </a:rPr>
              <a:t>сс</a:t>
            </a:r>
            <a:r>
              <a:rPr dirty="0" sz="1800" spc="-265" i="1">
                <a:latin typeface="Arial"/>
                <a:cs typeface="Arial"/>
              </a:rPr>
              <a:t>т</a:t>
            </a:r>
            <a:r>
              <a:rPr dirty="0" sz="1800" spc="-235" i="1">
                <a:latin typeface="Arial"/>
                <a:cs typeface="Arial"/>
              </a:rPr>
              <a:t>а</a:t>
            </a:r>
            <a:r>
              <a:rPr dirty="0" sz="1800" spc="-254" i="1">
                <a:latin typeface="Arial"/>
                <a:cs typeface="Arial"/>
              </a:rPr>
              <a:t>т</a:t>
            </a:r>
            <a:r>
              <a:rPr dirty="0" sz="1800" i="1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49539" y="3880866"/>
            <a:ext cx="7518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0" b="1">
                <a:solidFill>
                  <a:srgbClr val="2A9382"/>
                </a:solidFill>
                <a:latin typeface="Arial"/>
                <a:cs typeface="Arial"/>
              </a:rPr>
              <a:t>8</a:t>
            </a:r>
            <a:r>
              <a:rPr dirty="0" sz="4000" spc="75" b="1">
                <a:solidFill>
                  <a:srgbClr val="2A9382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2A9382"/>
                </a:solidFill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36630" y="5672073"/>
            <a:ext cx="105346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95" b="1">
                <a:solidFill>
                  <a:srgbClr val="2A9382"/>
                </a:solidFill>
                <a:latin typeface="Arial"/>
                <a:cs typeface="Arial"/>
              </a:rPr>
              <a:t>12</a:t>
            </a:r>
            <a:r>
              <a:rPr dirty="0" sz="4000" spc="100" b="1">
                <a:solidFill>
                  <a:srgbClr val="2A9382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2A9382"/>
                </a:solidFill>
                <a:latin typeface="Arial"/>
                <a:cs typeface="Arial"/>
              </a:rPr>
              <a:t>8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38281" y="7444231"/>
            <a:ext cx="105346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95" b="1">
                <a:solidFill>
                  <a:srgbClr val="2A9382"/>
                </a:solidFill>
                <a:latin typeface="Arial"/>
                <a:cs typeface="Arial"/>
              </a:rPr>
              <a:t>12</a:t>
            </a:r>
            <a:r>
              <a:rPr dirty="0" sz="4000" spc="100" b="1">
                <a:solidFill>
                  <a:srgbClr val="2A9382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2A9382"/>
                </a:solidFill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4801" y="4365193"/>
            <a:ext cx="7518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0" b="1">
                <a:solidFill>
                  <a:srgbClr val="3AB39E"/>
                </a:solidFill>
                <a:latin typeface="Arial"/>
                <a:cs typeface="Arial"/>
              </a:rPr>
              <a:t>3</a:t>
            </a:r>
            <a:r>
              <a:rPr dirty="0" sz="4000" spc="80" b="1">
                <a:solidFill>
                  <a:srgbClr val="3AB39E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3AB39E"/>
                </a:solidFill>
                <a:latin typeface="Arial"/>
                <a:cs typeface="Arial"/>
              </a:rPr>
              <a:t>4</a:t>
            </a:r>
            <a:endParaRPr sz="4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0561" y="6154928"/>
            <a:ext cx="7518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0" b="1">
                <a:solidFill>
                  <a:srgbClr val="3AB39E"/>
                </a:solidFill>
                <a:latin typeface="Arial"/>
                <a:cs typeface="Arial"/>
              </a:rPr>
              <a:t>5</a:t>
            </a:r>
            <a:r>
              <a:rPr dirty="0" sz="4000" spc="75" b="1">
                <a:solidFill>
                  <a:srgbClr val="3AB39E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3AB39E"/>
                </a:solidFill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0561" y="8000745"/>
            <a:ext cx="7518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0" b="1">
                <a:solidFill>
                  <a:srgbClr val="3AB39E"/>
                </a:solidFill>
                <a:latin typeface="Arial"/>
                <a:cs typeface="Arial"/>
              </a:rPr>
              <a:t>5</a:t>
            </a:r>
            <a:r>
              <a:rPr dirty="0" sz="4000" spc="75" b="1">
                <a:solidFill>
                  <a:srgbClr val="3AB39E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3AB39E"/>
                </a:solidFill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5786" y="4752213"/>
            <a:ext cx="7518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0" b="1">
                <a:solidFill>
                  <a:srgbClr val="6BDC85"/>
                </a:solidFill>
                <a:latin typeface="Arial"/>
                <a:cs typeface="Arial"/>
              </a:rPr>
              <a:t>1</a:t>
            </a:r>
            <a:r>
              <a:rPr dirty="0" sz="4000" spc="75" b="1">
                <a:solidFill>
                  <a:srgbClr val="6BDC85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6BDC85"/>
                </a:solidFill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8317" y="6538721"/>
            <a:ext cx="7518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0" b="1">
                <a:solidFill>
                  <a:srgbClr val="6BDC85"/>
                </a:solidFill>
                <a:latin typeface="Arial"/>
                <a:cs typeface="Arial"/>
              </a:rPr>
              <a:t>2</a:t>
            </a:r>
            <a:r>
              <a:rPr dirty="0" sz="4000" spc="75" b="1">
                <a:solidFill>
                  <a:srgbClr val="6BDC85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6BDC85"/>
                </a:solidFill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4869" y="8325104"/>
            <a:ext cx="75247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70" b="1">
                <a:solidFill>
                  <a:srgbClr val="6BDC85"/>
                </a:solidFill>
                <a:latin typeface="Arial"/>
                <a:cs typeface="Arial"/>
              </a:rPr>
              <a:t>1</a:t>
            </a:r>
            <a:r>
              <a:rPr dirty="0" sz="4000" spc="80" b="1">
                <a:solidFill>
                  <a:srgbClr val="6BDC85"/>
                </a:solidFill>
                <a:latin typeface="Arial"/>
                <a:cs typeface="Arial"/>
              </a:rPr>
              <a:t>,</a:t>
            </a:r>
            <a:r>
              <a:rPr dirty="0" sz="4000" spc="-5" b="1">
                <a:solidFill>
                  <a:srgbClr val="6BDC85"/>
                </a:solidFill>
                <a:latin typeface="Arial"/>
                <a:cs typeface="Arial"/>
              </a:rPr>
              <a:t>9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615171" y="4599432"/>
            <a:ext cx="3023870" cy="1118870"/>
            <a:chOff x="8615171" y="4599432"/>
            <a:chExt cx="3023870" cy="1118870"/>
          </a:xfrm>
        </p:grpSpPr>
        <p:sp>
          <p:nvSpPr>
            <p:cNvPr id="23" name="object 23"/>
            <p:cNvSpPr/>
            <p:nvPr/>
          </p:nvSpPr>
          <p:spPr>
            <a:xfrm>
              <a:off x="8634221" y="4618482"/>
              <a:ext cx="2823845" cy="1022985"/>
            </a:xfrm>
            <a:custGeom>
              <a:avLst/>
              <a:gdLst/>
              <a:ahLst/>
              <a:cxnLst/>
              <a:rect l="l" t="t" r="r" b="b"/>
              <a:pathLst>
                <a:path w="2823845" h="1022985">
                  <a:moveTo>
                    <a:pt x="0" y="0"/>
                  </a:moveTo>
                  <a:lnTo>
                    <a:pt x="2823591" y="1022603"/>
                  </a:lnTo>
                </a:path>
              </a:pathLst>
            </a:custGeom>
            <a:ln w="38100">
              <a:solidFill>
                <a:srgbClr val="DF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6283" y="5561076"/>
              <a:ext cx="222503" cy="15697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963657" y="4284421"/>
            <a:ext cx="18357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90" b="1">
                <a:solidFill>
                  <a:srgbClr val="DF6666"/>
                </a:solidFill>
                <a:latin typeface="Arial"/>
                <a:cs typeface="Arial"/>
              </a:rPr>
              <a:t>+50,6%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301" y="3675697"/>
            <a:ext cx="1292984" cy="13001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30676" y="3596462"/>
            <a:ext cx="467042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10">
                <a:latin typeface="Microsoft Sans Serif"/>
                <a:cs typeface="Microsoft Sans Serif"/>
              </a:rPr>
              <a:t>Антропометрические </a:t>
            </a:r>
            <a:r>
              <a:rPr dirty="0" sz="3000" spc="15">
                <a:latin typeface="Microsoft Sans Serif"/>
                <a:cs typeface="Microsoft Sans Serif"/>
              </a:rPr>
              <a:t> данные</a:t>
            </a:r>
            <a:endParaRPr sz="3000">
              <a:latin typeface="Microsoft Sans Serif"/>
              <a:cs typeface="Microsoft Sans Serif"/>
            </a:endParaRPr>
          </a:p>
          <a:p>
            <a:pPr marL="622300" marR="880110" indent="-609600">
              <a:lnSpc>
                <a:spcPct val="100000"/>
              </a:lnSpc>
              <a:spcBef>
                <a:spcPts val="5"/>
              </a:spcBef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20">
                <a:latin typeface="Microsoft Sans Serif"/>
                <a:cs typeface="Microsoft Sans Serif"/>
              </a:rPr>
              <a:t>Пищевые </a:t>
            </a:r>
            <a:r>
              <a:rPr dirty="0" sz="3000" spc="25">
                <a:latin typeface="Microsoft Sans Serif"/>
                <a:cs typeface="Microsoft Sans Serif"/>
              </a:rPr>
              <a:t> </a:t>
            </a:r>
            <a:r>
              <a:rPr dirty="0" sz="3000" spc="-5">
                <a:latin typeface="Microsoft Sans Serif"/>
                <a:cs typeface="Microsoft Sans Serif"/>
              </a:rPr>
              <a:t>непереносимости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0577" y="5793104"/>
            <a:ext cx="550481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5280">
              <a:lnSpc>
                <a:spcPct val="100000"/>
              </a:lnSpc>
              <a:spcBef>
                <a:spcPts val="100"/>
              </a:spcBef>
            </a:pPr>
            <a:r>
              <a:rPr dirty="0" u="heavy" sz="3000" spc="-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Сдает</a:t>
            </a:r>
            <a:r>
              <a:rPr dirty="0" u="heavy" sz="3000" spc="-1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3000" spc="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анализы</a:t>
            </a:r>
            <a:endParaRPr sz="3000">
              <a:latin typeface="Microsoft Sans Serif"/>
              <a:cs typeface="Microsoft Sans Serif"/>
            </a:endParaRPr>
          </a:p>
          <a:p>
            <a:pPr marL="622300" marR="597535" indent="-609600"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15">
                <a:latin typeface="Microsoft Sans Serif"/>
                <a:cs typeface="Microsoft Sans Serif"/>
              </a:rPr>
              <a:t>Биохимический </a:t>
            </a:r>
            <a:r>
              <a:rPr dirty="0" sz="3000" spc="5">
                <a:latin typeface="Microsoft Sans Serif"/>
                <a:cs typeface="Microsoft Sans Serif"/>
              </a:rPr>
              <a:t>анализ </a:t>
            </a:r>
            <a:r>
              <a:rPr dirty="0" sz="3000" spc="-785">
                <a:latin typeface="Microsoft Sans Serif"/>
                <a:cs typeface="Microsoft Sans Serif"/>
              </a:rPr>
              <a:t> </a:t>
            </a:r>
            <a:r>
              <a:rPr dirty="0" sz="3000" spc="45">
                <a:latin typeface="Microsoft Sans Serif"/>
                <a:cs typeface="Microsoft Sans Serif"/>
              </a:rPr>
              <a:t>крови</a:t>
            </a:r>
            <a:endParaRPr sz="30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-25">
                <a:latin typeface="Microsoft Sans Serif"/>
                <a:cs typeface="Microsoft Sans Serif"/>
              </a:rPr>
              <a:t>Генетический</a:t>
            </a:r>
            <a:r>
              <a:rPr dirty="0" sz="3000" spc="-114">
                <a:latin typeface="Microsoft Sans Serif"/>
                <a:cs typeface="Microsoft Sans Serif"/>
              </a:rPr>
              <a:t> </a:t>
            </a:r>
            <a:r>
              <a:rPr dirty="0" sz="3000" spc="-45">
                <a:latin typeface="Microsoft Sans Serif"/>
                <a:cs typeface="Microsoft Sans Serif"/>
              </a:rPr>
              <a:t>тест</a:t>
            </a:r>
            <a:endParaRPr sz="30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10">
                <a:latin typeface="Microsoft Sans Serif"/>
                <a:cs typeface="Microsoft Sans Serif"/>
              </a:rPr>
              <a:t>Микроэлементный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-40">
                <a:latin typeface="Microsoft Sans Serif"/>
                <a:cs typeface="Microsoft Sans Serif"/>
              </a:rPr>
              <a:t>статус</a:t>
            </a:r>
            <a:endParaRPr sz="3000">
              <a:latin typeface="Microsoft Sans Serif"/>
              <a:cs typeface="Microsoft Sans Serif"/>
            </a:endParaRPr>
          </a:p>
          <a:p>
            <a:pPr marL="622300" indent="-609600"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-5">
                <a:latin typeface="Microsoft Sans Serif"/>
                <a:cs typeface="Microsoft Sans Serif"/>
              </a:rPr>
              <a:t>Исследование</a:t>
            </a:r>
            <a:r>
              <a:rPr dirty="0" sz="3000" spc="-140">
                <a:latin typeface="Microsoft Sans Serif"/>
                <a:cs typeface="Microsoft Sans Serif"/>
              </a:rPr>
              <a:t> </a:t>
            </a:r>
            <a:r>
              <a:rPr dirty="0" sz="3000" spc="10">
                <a:latin typeface="Microsoft Sans Serif"/>
                <a:cs typeface="Microsoft Sans Serif"/>
              </a:rPr>
              <a:t>микробиоты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48107" y="3749802"/>
            <a:ext cx="444817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10">
                <a:latin typeface="Microsoft Sans Serif"/>
                <a:cs typeface="Microsoft Sans Serif"/>
              </a:rPr>
              <a:t>Интерпретируем </a:t>
            </a:r>
            <a:r>
              <a:rPr dirty="0" sz="3000" spc="15">
                <a:latin typeface="Microsoft Sans Serif"/>
                <a:cs typeface="Microsoft Sans Serif"/>
              </a:rPr>
              <a:t> </a:t>
            </a:r>
            <a:r>
              <a:rPr dirty="0" sz="3000" spc="-15">
                <a:latin typeface="Microsoft Sans Serif"/>
                <a:cs typeface="Microsoft Sans Serif"/>
              </a:rPr>
              <a:t>резу</a:t>
            </a:r>
            <a:r>
              <a:rPr dirty="0" sz="3000" spc="-10">
                <a:latin typeface="Microsoft Sans Serif"/>
                <a:cs typeface="Microsoft Sans Serif"/>
              </a:rPr>
              <a:t>ль</a:t>
            </a:r>
            <a:r>
              <a:rPr dirty="0" sz="3000">
                <a:latin typeface="Microsoft Sans Serif"/>
                <a:cs typeface="Microsoft Sans Serif"/>
              </a:rPr>
              <a:t>т</a:t>
            </a:r>
            <a:r>
              <a:rPr dirty="0" sz="3000" spc="-25">
                <a:latin typeface="Microsoft Sans Serif"/>
                <a:cs typeface="Microsoft Sans Serif"/>
              </a:rPr>
              <a:t>а</a:t>
            </a:r>
            <a:r>
              <a:rPr dirty="0" sz="3000">
                <a:latin typeface="Microsoft Sans Serif"/>
                <a:cs typeface="Microsoft Sans Serif"/>
              </a:rPr>
              <a:t>ты</a:t>
            </a:r>
            <a:r>
              <a:rPr dirty="0" sz="3000" spc="-120">
                <a:latin typeface="Microsoft Sans Serif"/>
                <a:cs typeface="Microsoft Sans Serif"/>
              </a:rPr>
              <a:t> </a:t>
            </a:r>
            <a:r>
              <a:rPr dirty="0" sz="3000" spc="5">
                <a:latin typeface="Microsoft Sans Serif"/>
                <a:cs typeface="Microsoft Sans Serif"/>
              </a:rPr>
              <a:t>ана</a:t>
            </a:r>
            <a:r>
              <a:rPr dirty="0" sz="3000" spc="10">
                <a:latin typeface="Microsoft Sans Serif"/>
                <a:cs typeface="Microsoft Sans Serif"/>
              </a:rPr>
              <a:t>ли</a:t>
            </a:r>
            <a:r>
              <a:rPr dirty="0" sz="3000" spc="5">
                <a:latin typeface="Microsoft Sans Serif"/>
                <a:cs typeface="Microsoft Sans Serif"/>
              </a:rPr>
              <a:t>зо</a:t>
            </a:r>
            <a:r>
              <a:rPr dirty="0" sz="3000">
                <a:latin typeface="Microsoft Sans Serif"/>
                <a:cs typeface="Microsoft Sans Serif"/>
              </a:rPr>
              <a:t>в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059" y="5671820"/>
            <a:ext cx="141350" cy="1588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6743" y="5439155"/>
            <a:ext cx="134111" cy="1504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50171" y="5230495"/>
            <a:ext cx="127253" cy="142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53855" y="5021834"/>
            <a:ext cx="119888" cy="1346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57156" y="4813172"/>
            <a:ext cx="113157" cy="127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60585" y="4604511"/>
            <a:ext cx="106045" cy="1195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64268" y="4396232"/>
            <a:ext cx="98932" cy="1111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67697" y="4187571"/>
            <a:ext cx="92201" cy="1035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71381" y="3979290"/>
            <a:ext cx="84836" cy="952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74682" y="3770629"/>
            <a:ext cx="78105" cy="876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78366" y="3561969"/>
            <a:ext cx="70738" cy="7937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9282048" y="3353689"/>
            <a:ext cx="63500" cy="71120"/>
          </a:xfrm>
          <a:custGeom>
            <a:avLst/>
            <a:gdLst/>
            <a:ahLst/>
            <a:cxnLst/>
            <a:rect l="l" t="t" r="r" b="b"/>
            <a:pathLst>
              <a:path w="63500" h="71120">
                <a:moveTo>
                  <a:pt x="31750" y="0"/>
                </a:moveTo>
                <a:lnTo>
                  <a:pt x="19430" y="2793"/>
                </a:lnTo>
                <a:lnTo>
                  <a:pt x="9271" y="10413"/>
                </a:lnTo>
                <a:lnTo>
                  <a:pt x="2540" y="21716"/>
                </a:lnTo>
                <a:lnTo>
                  <a:pt x="0" y="35559"/>
                </a:lnTo>
                <a:lnTo>
                  <a:pt x="2540" y="49529"/>
                </a:lnTo>
                <a:lnTo>
                  <a:pt x="9271" y="60832"/>
                </a:lnTo>
                <a:lnTo>
                  <a:pt x="19430" y="68452"/>
                </a:lnTo>
                <a:lnTo>
                  <a:pt x="31750" y="71119"/>
                </a:lnTo>
                <a:lnTo>
                  <a:pt x="44069" y="68325"/>
                </a:lnTo>
                <a:lnTo>
                  <a:pt x="54101" y="60705"/>
                </a:lnTo>
                <a:lnTo>
                  <a:pt x="60959" y="49402"/>
                </a:lnTo>
                <a:lnTo>
                  <a:pt x="63373" y="35559"/>
                </a:lnTo>
                <a:lnTo>
                  <a:pt x="60959" y="21716"/>
                </a:lnTo>
                <a:lnTo>
                  <a:pt x="54101" y="10413"/>
                </a:lnTo>
                <a:lnTo>
                  <a:pt x="44069" y="2793"/>
                </a:lnTo>
                <a:lnTo>
                  <a:pt x="31750" y="0"/>
                </a:lnTo>
                <a:close/>
              </a:path>
            </a:pathLst>
          </a:custGeom>
          <a:solidFill>
            <a:srgbClr val="18C78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85478" y="3145027"/>
            <a:ext cx="56515" cy="63500"/>
          </a:xfrm>
          <a:custGeom>
            <a:avLst/>
            <a:gdLst/>
            <a:ahLst/>
            <a:cxnLst/>
            <a:rect l="l" t="t" r="r" b="b"/>
            <a:pathLst>
              <a:path w="56515" h="63500">
                <a:moveTo>
                  <a:pt x="28321" y="0"/>
                </a:moveTo>
                <a:lnTo>
                  <a:pt x="17272" y="2540"/>
                </a:lnTo>
                <a:lnTo>
                  <a:pt x="8254" y="9398"/>
                </a:lnTo>
                <a:lnTo>
                  <a:pt x="2286" y="19430"/>
                </a:lnTo>
                <a:lnTo>
                  <a:pt x="0" y="31750"/>
                </a:lnTo>
                <a:lnTo>
                  <a:pt x="2286" y="44069"/>
                </a:lnTo>
                <a:lnTo>
                  <a:pt x="8254" y="54228"/>
                </a:lnTo>
                <a:lnTo>
                  <a:pt x="17272" y="61087"/>
                </a:lnTo>
                <a:lnTo>
                  <a:pt x="28321" y="63500"/>
                </a:lnTo>
                <a:lnTo>
                  <a:pt x="39243" y="61087"/>
                </a:lnTo>
                <a:lnTo>
                  <a:pt x="48260" y="54228"/>
                </a:lnTo>
                <a:lnTo>
                  <a:pt x="54355" y="44069"/>
                </a:lnTo>
                <a:lnTo>
                  <a:pt x="56515" y="31750"/>
                </a:lnTo>
                <a:lnTo>
                  <a:pt x="54355" y="19430"/>
                </a:lnTo>
                <a:lnTo>
                  <a:pt x="48260" y="9398"/>
                </a:lnTo>
                <a:lnTo>
                  <a:pt x="39243" y="2540"/>
                </a:lnTo>
                <a:lnTo>
                  <a:pt x="28321" y="0"/>
                </a:lnTo>
                <a:close/>
              </a:path>
            </a:pathLst>
          </a:custGeom>
          <a:solidFill>
            <a:srgbClr val="18C78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89160" y="2936748"/>
            <a:ext cx="49530" cy="55244"/>
          </a:xfrm>
          <a:custGeom>
            <a:avLst/>
            <a:gdLst/>
            <a:ahLst/>
            <a:cxnLst/>
            <a:rect l="l" t="t" r="r" b="b"/>
            <a:pathLst>
              <a:path w="49529" h="55244">
                <a:moveTo>
                  <a:pt x="24638" y="0"/>
                </a:moveTo>
                <a:lnTo>
                  <a:pt x="14986" y="2158"/>
                </a:lnTo>
                <a:lnTo>
                  <a:pt x="7239" y="8127"/>
                </a:lnTo>
                <a:lnTo>
                  <a:pt x="1905" y="16891"/>
                </a:lnTo>
                <a:lnTo>
                  <a:pt x="0" y="27685"/>
                </a:lnTo>
                <a:lnTo>
                  <a:pt x="1905" y="38480"/>
                </a:lnTo>
                <a:lnTo>
                  <a:pt x="7239" y="47244"/>
                </a:lnTo>
                <a:lnTo>
                  <a:pt x="14986" y="53212"/>
                </a:lnTo>
                <a:lnTo>
                  <a:pt x="24638" y="55245"/>
                </a:lnTo>
                <a:lnTo>
                  <a:pt x="34163" y="53085"/>
                </a:lnTo>
                <a:lnTo>
                  <a:pt x="42037" y="47117"/>
                </a:lnTo>
                <a:lnTo>
                  <a:pt x="47244" y="38353"/>
                </a:lnTo>
                <a:lnTo>
                  <a:pt x="49149" y="27685"/>
                </a:lnTo>
                <a:lnTo>
                  <a:pt x="47244" y="16891"/>
                </a:lnTo>
                <a:lnTo>
                  <a:pt x="42037" y="8127"/>
                </a:lnTo>
                <a:lnTo>
                  <a:pt x="34163" y="2158"/>
                </a:lnTo>
                <a:lnTo>
                  <a:pt x="24638" y="0"/>
                </a:lnTo>
                <a:close/>
              </a:path>
            </a:pathLst>
          </a:custGeom>
          <a:solidFill>
            <a:srgbClr val="18C78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46743" y="5913246"/>
            <a:ext cx="134111" cy="15049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50171" y="6129528"/>
            <a:ext cx="127253" cy="1428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53855" y="6346063"/>
            <a:ext cx="119888" cy="13462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57156" y="6562343"/>
            <a:ext cx="113157" cy="1270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0585" y="6778497"/>
            <a:ext cx="106045" cy="11912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64268" y="6995414"/>
            <a:ext cx="98932" cy="1111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267952" y="7212076"/>
            <a:ext cx="91694" cy="10286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71381" y="7428230"/>
            <a:ext cx="84836" cy="9537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274682" y="7644510"/>
            <a:ext cx="78105" cy="8763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78366" y="7861045"/>
            <a:ext cx="70738" cy="7950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9282048" y="8077707"/>
            <a:ext cx="63500" cy="71120"/>
          </a:xfrm>
          <a:custGeom>
            <a:avLst/>
            <a:gdLst/>
            <a:ahLst/>
            <a:cxnLst/>
            <a:rect l="l" t="t" r="r" b="b"/>
            <a:pathLst>
              <a:path w="63500" h="71120">
                <a:moveTo>
                  <a:pt x="31750" y="0"/>
                </a:moveTo>
                <a:lnTo>
                  <a:pt x="19430" y="2794"/>
                </a:lnTo>
                <a:lnTo>
                  <a:pt x="9271" y="10414"/>
                </a:lnTo>
                <a:lnTo>
                  <a:pt x="2540" y="21717"/>
                </a:lnTo>
                <a:lnTo>
                  <a:pt x="0" y="35560"/>
                </a:lnTo>
                <a:lnTo>
                  <a:pt x="2540" y="49403"/>
                </a:lnTo>
                <a:lnTo>
                  <a:pt x="9271" y="60833"/>
                </a:lnTo>
                <a:lnTo>
                  <a:pt x="19430" y="68453"/>
                </a:lnTo>
                <a:lnTo>
                  <a:pt x="31750" y="71120"/>
                </a:lnTo>
                <a:lnTo>
                  <a:pt x="44069" y="68326"/>
                </a:lnTo>
                <a:lnTo>
                  <a:pt x="54101" y="60706"/>
                </a:lnTo>
                <a:lnTo>
                  <a:pt x="60959" y="49403"/>
                </a:lnTo>
                <a:lnTo>
                  <a:pt x="63373" y="35560"/>
                </a:lnTo>
                <a:lnTo>
                  <a:pt x="60959" y="21717"/>
                </a:lnTo>
                <a:lnTo>
                  <a:pt x="54101" y="10414"/>
                </a:lnTo>
                <a:lnTo>
                  <a:pt x="44069" y="2794"/>
                </a:lnTo>
                <a:lnTo>
                  <a:pt x="31750" y="0"/>
                </a:lnTo>
                <a:close/>
              </a:path>
            </a:pathLst>
          </a:custGeom>
          <a:solidFill>
            <a:srgbClr val="18C78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285478" y="8293989"/>
            <a:ext cx="56515" cy="63500"/>
          </a:xfrm>
          <a:custGeom>
            <a:avLst/>
            <a:gdLst/>
            <a:ahLst/>
            <a:cxnLst/>
            <a:rect l="l" t="t" r="r" b="b"/>
            <a:pathLst>
              <a:path w="56515" h="63500">
                <a:moveTo>
                  <a:pt x="28321" y="0"/>
                </a:moveTo>
                <a:lnTo>
                  <a:pt x="17272" y="2413"/>
                </a:lnTo>
                <a:lnTo>
                  <a:pt x="8254" y="9271"/>
                </a:lnTo>
                <a:lnTo>
                  <a:pt x="2286" y="19431"/>
                </a:lnTo>
                <a:lnTo>
                  <a:pt x="0" y="31750"/>
                </a:lnTo>
                <a:lnTo>
                  <a:pt x="2286" y="44196"/>
                </a:lnTo>
                <a:lnTo>
                  <a:pt x="8254" y="54229"/>
                </a:lnTo>
                <a:lnTo>
                  <a:pt x="17272" y="60960"/>
                </a:lnTo>
                <a:lnTo>
                  <a:pt x="28321" y="63500"/>
                </a:lnTo>
                <a:lnTo>
                  <a:pt x="39243" y="60960"/>
                </a:lnTo>
                <a:lnTo>
                  <a:pt x="48260" y="54102"/>
                </a:lnTo>
                <a:lnTo>
                  <a:pt x="54355" y="44069"/>
                </a:lnTo>
                <a:lnTo>
                  <a:pt x="56515" y="31750"/>
                </a:lnTo>
                <a:lnTo>
                  <a:pt x="54355" y="19431"/>
                </a:lnTo>
                <a:lnTo>
                  <a:pt x="48260" y="9271"/>
                </a:lnTo>
                <a:lnTo>
                  <a:pt x="39243" y="2413"/>
                </a:lnTo>
                <a:lnTo>
                  <a:pt x="28321" y="0"/>
                </a:lnTo>
                <a:close/>
              </a:path>
            </a:pathLst>
          </a:custGeom>
          <a:solidFill>
            <a:srgbClr val="18C78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289160" y="8510523"/>
            <a:ext cx="49530" cy="55880"/>
          </a:xfrm>
          <a:custGeom>
            <a:avLst/>
            <a:gdLst/>
            <a:ahLst/>
            <a:cxnLst/>
            <a:rect l="l" t="t" r="r" b="b"/>
            <a:pathLst>
              <a:path w="49529" h="55879">
                <a:moveTo>
                  <a:pt x="24638" y="0"/>
                </a:moveTo>
                <a:lnTo>
                  <a:pt x="14986" y="2158"/>
                </a:lnTo>
                <a:lnTo>
                  <a:pt x="7239" y="8255"/>
                </a:lnTo>
                <a:lnTo>
                  <a:pt x="1905" y="17144"/>
                </a:lnTo>
                <a:lnTo>
                  <a:pt x="0" y="27939"/>
                </a:lnTo>
                <a:lnTo>
                  <a:pt x="1905" y="38734"/>
                </a:lnTo>
                <a:lnTo>
                  <a:pt x="7239" y="47498"/>
                </a:lnTo>
                <a:lnTo>
                  <a:pt x="14986" y="53339"/>
                </a:lnTo>
                <a:lnTo>
                  <a:pt x="24638" y="55499"/>
                </a:lnTo>
                <a:lnTo>
                  <a:pt x="34163" y="53339"/>
                </a:lnTo>
                <a:lnTo>
                  <a:pt x="42037" y="47498"/>
                </a:lnTo>
                <a:lnTo>
                  <a:pt x="47244" y="38734"/>
                </a:lnTo>
                <a:lnTo>
                  <a:pt x="49149" y="27939"/>
                </a:lnTo>
                <a:lnTo>
                  <a:pt x="47244" y="17018"/>
                </a:lnTo>
                <a:lnTo>
                  <a:pt x="42037" y="8127"/>
                </a:lnTo>
                <a:lnTo>
                  <a:pt x="34163" y="2158"/>
                </a:lnTo>
                <a:lnTo>
                  <a:pt x="24638" y="0"/>
                </a:lnTo>
                <a:close/>
              </a:path>
            </a:pathLst>
          </a:custGeom>
          <a:solidFill>
            <a:srgbClr val="18C78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522222" y="1171219"/>
            <a:ext cx="14829155" cy="2451100"/>
          </a:xfrm>
          <a:prstGeom prst="rect">
            <a:avLst/>
          </a:prstGeom>
        </p:spPr>
        <p:txBody>
          <a:bodyPr wrap="square" lIns="0" tIns="285115" rIns="0" bIns="0" rtlCol="0" vert="horz">
            <a:spAutoFit/>
          </a:bodyPr>
          <a:lstStyle/>
          <a:p>
            <a:pPr marL="393700">
              <a:lnSpc>
                <a:spcPct val="100000"/>
              </a:lnSpc>
              <a:spcBef>
                <a:spcPts val="2245"/>
              </a:spcBef>
            </a:pPr>
            <a:r>
              <a:rPr dirty="0" sz="4000" spc="-105" b="1">
                <a:latin typeface="Arial"/>
                <a:cs typeface="Arial"/>
              </a:rPr>
              <a:t>Сервис</a:t>
            </a:r>
            <a:r>
              <a:rPr dirty="0" sz="4000" spc="-155" b="1">
                <a:latin typeface="Arial"/>
                <a:cs typeface="Arial"/>
              </a:rPr>
              <a:t> </a:t>
            </a:r>
            <a:r>
              <a:rPr dirty="0" sz="4000" spc="-55" b="1">
                <a:latin typeface="Arial"/>
                <a:cs typeface="Arial"/>
              </a:rPr>
              <a:t>подбора</a:t>
            </a:r>
            <a:r>
              <a:rPr dirty="0" sz="4000" spc="-60" b="1">
                <a:latin typeface="Arial"/>
                <a:cs typeface="Arial"/>
              </a:rPr>
              <a:t> </a:t>
            </a:r>
            <a:r>
              <a:rPr dirty="0" sz="4000" spc="-45" b="1">
                <a:latin typeface="Arial"/>
                <a:cs typeface="Arial"/>
              </a:rPr>
              <a:t>персонализированного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рациона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spc="-25" b="1">
                <a:latin typeface="Arial"/>
                <a:cs typeface="Arial"/>
              </a:rPr>
              <a:t>питания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9"/>
              </a:spcBef>
              <a:tabLst>
                <a:tab pos="10745470" algn="l"/>
              </a:tabLst>
            </a:pPr>
            <a:r>
              <a:rPr dirty="0" sz="3500" spc="-120" b="1" i="1">
                <a:latin typeface="Calibri"/>
                <a:cs typeface="Calibri"/>
              </a:rPr>
              <a:t>Что</a:t>
            </a:r>
            <a:r>
              <a:rPr dirty="0" sz="3500" b="1" i="1">
                <a:latin typeface="Calibri"/>
                <a:cs typeface="Calibri"/>
              </a:rPr>
              <a:t> </a:t>
            </a:r>
            <a:r>
              <a:rPr dirty="0" sz="3500" spc="-25" b="1" i="1">
                <a:latin typeface="Calibri"/>
                <a:cs typeface="Calibri"/>
              </a:rPr>
              <a:t>делает</a:t>
            </a:r>
            <a:r>
              <a:rPr dirty="0" sz="3500" spc="190" b="1" i="1">
                <a:latin typeface="Calibri"/>
                <a:cs typeface="Calibri"/>
              </a:rPr>
              <a:t> </a:t>
            </a:r>
            <a:r>
              <a:rPr dirty="0" sz="3500" spc="75" b="1" i="1">
                <a:latin typeface="Calibri"/>
                <a:cs typeface="Calibri"/>
              </a:rPr>
              <a:t>пользователь?	</a:t>
            </a:r>
            <a:r>
              <a:rPr dirty="0" sz="3500" spc="-120" b="1" i="1">
                <a:latin typeface="Calibri"/>
                <a:cs typeface="Calibri"/>
              </a:rPr>
              <a:t>Что</a:t>
            </a:r>
            <a:r>
              <a:rPr dirty="0" sz="3500" spc="-60" b="1" i="1">
                <a:latin typeface="Calibri"/>
                <a:cs typeface="Calibri"/>
              </a:rPr>
              <a:t> </a:t>
            </a:r>
            <a:r>
              <a:rPr dirty="0" sz="3500" spc="125" b="1" i="1">
                <a:latin typeface="Calibri"/>
                <a:cs typeface="Calibri"/>
              </a:rPr>
              <a:t>делаем</a:t>
            </a:r>
            <a:r>
              <a:rPr dirty="0" sz="3500" spc="280" b="1" i="1">
                <a:latin typeface="Calibri"/>
                <a:cs typeface="Calibri"/>
              </a:rPr>
              <a:t> </a:t>
            </a:r>
            <a:r>
              <a:rPr dirty="0" sz="3500" spc="15" b="1" i="1">
                <a:latin typeface="Calibri"/>
                <a:cs typeface="Calibri"/>
              </a:rPr>
              <a:t>мы?</a:t>
            </a:r>
            <a:endParaRPr sz="3500">
              <a:latin typeface="Calibri"/>
              <a:cs typeface="Calibri"/>
            </a:endParaRPr>
          </a:p>
          <a:p>
            <a:pPr marL="2571115">
              <a:lnSpc>
                <a:spcPct val="100000"/>
              </a:lnSpc>
              <a:spcBef>
                <a:spcPts val="2460"/>
              </a:spcBef>
            </a:pPr>
            <a:r>
              <a:rPr dirty="0" u="heavy" sz="3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Заполняет</a:t>
            </a:r>
            <a:r>
              <a:rPr dirty="0" u="heavy" sz="3000" spc="-1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3000" spc="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анкету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25498" y="4919929"/>
            <a:ext cx="650240" cy="553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190" b="1">
                <a:latin typeface="Arial"/>
                <a:cs typeface="Arial"/>
              </a:rPr>
              <a:t>ЛК</a:t>
            </a:r>
            <a:endParaRPr sz="3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1517" y="4042613"/>
            <a:ext cx="449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2A9382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6686" y="5956757"/>
            <a:ext cx="449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2A9382"/>
                </a:solidFill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548107" y="5509005"/>
            <a:ext cx="5123180" cy="2783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22300" marR="27940" indent="-609600">
              <a:lnSpc>
                <a:spcPct val="100000"/>
              </a:lnSpc>
              <a:spcBef>
                <a:spcPts val="100"/>
              </a:spcBef>
              <a:buClr>
                <a:srgbClr val="2A9382"/>
              </a:buClr>
              <a:buFont typeface="MS PGothic"/>
              <a:buChar char="❖"/>
              <a:tabLst>
                <a:tab pos="622300" algn="l"/>
              </a:tabLst>
            </a:pPr>
            <a:r>
              <a:rPr dirty="0" sz="3000" spc="-50">
                <a:latin typeface="Microsoft Sans Serif"/>
                <a:cs typeface="Microsoft Sans Serif"/>
              </a:rPr>
              <a:t>Составляем </a:t>
            </a:r>
            <a:r>
              <a:rPr dirty="0" sz="3000" spc="35">
                <a:latin typeface="Microsoft Sans Serif"/>
                <a:cs typeface="Microsoft Sans Serif"/>
              </a:rPr>
              <a:t>индивидуал </a:t>
            </a:r>
            <a:r>
              <a:rPr dirty="0" sz="3000" spc="-785">
                <a:latin typeface="Microsoft Sans Serif"/>
                <a:cs typeface="Microsoft Sans Serif"/>
              </a:rPr>
              <a:t> </a:t>
            </a:r>
            <a:r>
              <a:rPr dirty="0" sz="3000" spc="30">
                <a:latin typeface="Microsoft Sans Serif"/>
                <a:cs typeface="Microsoft Sans Serif"/>
              </a:rPr>
              <a:t>ьный </a:t>
            </a:r>
            <a:r>
              <a:rPr dirty="0" sz="3000" spc="35">
                <a:latin typeface="Microsoft Sans Serif"/>
                <a:cs typeface="Microsoft Sans Serif"/>
              </a:rPr>
              <a:t>рацион </a:t>
            </a:r>
            <a:r>
              <a:rPr dirty="0" sz="3000" spc="20">
                <a:latin typeface="Microsoft Sans Serif"/>
                <a:cs typeface="Microsoft Sans Serif"/>
              </a:rPr>
              <a:t>питания </a:t>
            </a:r>
            <a:r>
              <a:rPr dirty="0" sz="3000" spc="25">
                <a:latin typeface="Microsoft Sans Serif"/>
                <a:cs typeface="Microsoft Sans Serif"/>
              </a:rPr>
              <a:t>на </a:t>
            </a:r>
            <a:r>
              <a:rPr dirty="0" sz="3000" spc="-785">
                <a:latin typeface="Microsoft Sans Serif"/>
                <a:cs typeface="Microsoft Sans Serif"/>
              </a:rPr>
              <a:t> </a:t>
            </a:r>
            <a:r>
              <a:rPr dirty="0" sz="3000" spc="45">
                <a:latin typeface="Microsoft Sans Serif"/>
                <a:cs typeface="Microsoft Sans Serif"/>
              </a:rPr>
              <a:t>каждый</a:t>
            </a:r>
            <a:r>
              <a:rPr dirty="0" sz="3000" spc="55">
                <a:latin typeface="Microsoft Sans Serif"/>
                <a:cs typeface="Microsoft Sans Serif"/>
              </a:rPr>
              <a:t> </a:t>
            </a:r>
            <a:r>
              <a:rPr dirty="0" sz="3000" spc="15">
                <a:latin typeface="Microsoft Sans Serif"/>
                <a:cs typeface="Microsoft Sans Serif"/>
              </a:rPr>
              <a:t>день</a:t>
            </a:r>
            <a:endParaRPr sz="3000">
              <a:latin typeface="Microsoft Sans Serif"/>
              <a:cs typeface="Microsoft Sans Serif"/>
            </a:endParaRPr>
          </a:p>
          <a:p>
            <a:pPr marL="622300" marR="5080" indent="-609600">
              <a:lnSpc>
                <a:spcPct val="100000"/>
              </a:lnSpc>
              <a:spcBef>
                <a:spcPts val="105"/>
              </a:spcBef>
              <a:buClr>
                <a:srgbClr val="2A9382"/>
              </a:buClr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15">
                <a:latin typeface="Microsoft Sans Serif"/>
                <a:cs typeface="Microsoft Sans Serif"/>
              </a:rPr>
              <a:t>Осуществляем  </a:t>
            </a:r>
            <a:r>
              <a:rPr dirty="0" sz="3000" spc="20">
                <a:latin typeface="Microsoft Sans Serif"/>
                <a:cs typeface="Microsoft Sans Serif"/>
              </a:rPr>
              <a:t>закупку </a:t>
            </a:r>
            <a:r>
              <a:rPr dirty="0" sz="3000" spc="25">
                <a:latin typeface="Microsoft Sans Serif"/>
                <a:cs typeface="Microsoft Sans Serif"/>
              </a:rPr>
              <a:t> </a:t>
            </a:r>
            <a:r>
              <a:rPr dirty="0" sz="3000" spc="20">
                <a:latin typeface="Microsoft Sans Serif"/>
                <a:cs typeface="Microsoft Sans Serif"/>
              </a:rPr>
              <a:t>и доставку продуктов </a:t>
            </a:r>
            <a:r>
              <a:rPr dirty="0" sz="3000" spc="25">
                <a:latin typeface="Microsoft Sans Serif"/>
                <a:cs typeface="Microsoft Sans Serif"/>
              </a:rPr>
              <a:t> </a:t>
            </a:r>
            <a:r>
              <a:rPr dirty="0" sz="3000" spc="15">
                <a:latin typeface="Microsoft Sans Serif"/>
                <a:cs typeface="Microsoft Sans Serif"/>
              </a:rPr>
              <a:t>для</a:t>
            </a:r>
            <a:r>
              <a:rPr dirty="0" sz="3000" spc="10">
                <a:latin typeface="Microsoft Sans Serif"/>
                <a:cs typeface="Microsoft Sans Serif"/>
              </a:rPr>
              <a:t> </a:t>
            </a:r>
            <a:r>
              <a:rPr dirty="0" sz="3000" spc="15">
                <a:latin typeface="Microsoft Sans Serif"/>
                <a:cs typeface="Microsoft Sans Serif"/>
              </a:rPr>
              <a:t>приготовления</a:t>
            </a:r>
            <a:r>
              <a:rPr dirty="0" sz="3000" spc="-15">
                <a:latin typeface="Microsoft Sans Serif"/>
                <a:cs typeface="Microsoft Sans Serif"/>
              </a:rPr>
              <a:t> </a:t>
            </a:r>
            <a:r>
              <a:rPr dirty="0" sz="3000" spc="10">
                <a:latin typeface="Microsoft Sans Serif"/>
                <a:cs typeface="Microsoft Sans Serif"/>
              </a:rPr>
              <a:t>блюд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19072" y="6027420"/>
            <a:ext cx="1155191" cy="11003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963719" y="3839013"/>
            <a:ext cx="1284604" cy="1417204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0040873" y="4007865"/>
            <a:ext cx="4495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2A9382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40873" y="5956757"/>
            <a:ext cx="449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2A9382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965522" y="6021323"/>
            <a:ext cx="1040205" cy="134264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364361" y="8911843"/>
            <a:ext cx="16811625" cy="1328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58590" marR="826135" indent="-3946525">
              <a:lnSpc>
                <a:spcPct val="100000"/>
              </a:lnSpc>
              <a:spcBef>
                <a:spcPts val="100"/>
              </a:spcBef>
            </a:pPr>
            <a:r>
              <a:rPr dirty="0" sz="3000" spc="5">
                <a:solidFill>
                  <a:srgbClr val="2A9382"/>
                </a:solidFill>
                <a:latin typeface="Microsoft Sans Serif"/>
                <a:cs typeface="Microsoft Sans Serif"/>
              </a:rPr>
              <a:t>Основная </a:t>
            </a:r>
            <a:r>
              <a:rPr dirty="0" sz="3000" spc="-35">
                <a:solidFill>
                  <a:srgbClr val="2A9382"/>
                </a:solidFill>
                <a:latin typeface="Microsoft Sans Serif"/>
                <a:cs typeface="Microsoft Sans Serif"/>
              </a:rPr>
              <a:t>задача: </a:t>
            </a:r>
            <a:r>
              <a:rPr dirty="0" sz="3000">
                <a:solidFill>
                  <a:srgbClr val="2A9382"/>
                </a:solidFill>
                <a:latin typeface="Microsoft Sans Serif"/>
                <a:cs typeface="Microsoft Sans Serif"/>
              </a:rPr>
              <a:t>собирать и </a:t>
            </a:r>
            <a:r>
              <a:rPr dirty="0" sz="3000" spc="20">
                <a:solidFill>
                  <a:srgbClr val="2A9382"/>
                </a:solidFill>
                <a:latin typeface="Microsoft Sans Serif"/>
                <a:cs typeface="Microsoft Sans Serif"/>
              </a:rPr>
              <a:t>пополнять </a:t>
            </a:r>
            <a:r>
              <a:rPr dirty="0" sz="3000" spc="-5">
                <a:solidFill>
                  <a:srgbClr val="2A9382"/>
                </a:solidFill>
                <a:latin typeface="Microsoft Sans Serif"/>
                <a:cs typeface="Microsoft Sans Serif"/>
              </a:rPr>
              <a:t>базу </a:t>
            </a:r>
            <a:r>
              <a:rPr dirty="0" sz="3000" spc="-15">
                <a:solidFill>
                  <a:srgbClr val="2A9382"/>
                </a:solidFill>
                <a:latin typeface="Microsoft Sans Serif"/>
                <a:cs typeface="Microsoft Sans Serif"/>
              </a:rPr>
              <a:t>ЦИФРОВЫХ </a:t>
            </a:r>
            <a:r>
              <a:rPr dirty="0" sz="3000" spc="5">
                <a:solidFill>
                  <a:srgbClr val="2A9382"/>
                </a:solidFill>
                <a:latin typeface="Microsoft Sans Serif"/>
                <a:cs typeface="Microsoft Sans Serif"/>
              </a:rPr>
              <a:t>ДВОЙНИКОВ </a:t>
            </a:r>
            <a:r>
              <a:rPr dirty="0" sz="3000" spc="-35">
                <a:solidFill>
                  <a:srgbClr val="2A9382"/>
                </a:solidFill>
                <a:latin typeface="Microsoft Sans Serif"/>
                <a:cs typeface="Microsoft Sans Serif"/>
              </a:rPr>
              <a:t>ПРОДУКТОВ </a:t>
            </a:r>
            <a:r>
              <a:rPr dirty="0" sz="3000" spc="70">
                <a:solidFill>
                  <a:srgbClr val="2A9382"/>
                </a:solidFill>
                <a:latin typeface="Microsoft Sans Serif"/>
                <a:cs typeface="Microsoft Sans Serif"/>
              </a:rPr>
              <a:t>и </a:t>
            </a:r>
            <a:r>
              <a:rPr dirty="0" sz="3000" spc="75">
                <a:solidFill>
                  <a:srgbClr val="2A9382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2A9382"/>
                </a:solidFill>
                <a:latin typeface="Microsoft Sans Serif"/>
                <a:cs typeface="Microsoft Sans Serif"/>
              </a:rPr>
              <a:t>ЦИФРОВЫХ</a:t>
            </a:r>
            <a:r>
              <a:rPr dirty="0" sz="3000" spc="-65">
                <a:solidFill>
                  <a:srgbClr val="2A9382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5">
                <a:solidFill>
                  <a:srgbClr val="2A9382"/>
                </a:solidFill>
                <a:latin typeface="Microsoft Sans Serif"/>
                <a:cs typeface="Microsoft Sans Serif"/>
              </a:rPr>
              <a:t>ДВОЙНИКОВ</a:t>
            </a:r>
            <a:r>
              <a:rPr dirty="0" sz="3000" spc="-15">
                <a:solidFill>
                  <a:srgbClr val="2A9382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60">
                <a:solidFill>
                  <a:srgbClr val="2A9382"/>
                </a:solidFill>
                <a:latin typeface="Microsoft Sans Serif"/>
                <a:cs typeface="Microsoft Sans Serif"/>
              </a:rPr>
              <a:t>ПОТРЕБИТЕЛЕЙ</a:t>
            </a:r>
            <a:endParaRPr sz="3000">
              <a:latin typeface="Microsoft Sans Serif"/>
              <a:cs typeface="Microsoft Sans Serif"/>
            </a:endParaRPr>
          </a:p>
          <a:p>
            <a:pPr algn="r" marR="5080">
              <a:lnSpc>
                <a:spcPts val="3055"/>
              </a:lnSpc>
            </a:pP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4</a:t>
            </a:r>
            <a:endParaRPr sz="30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/>
              <a:t>РЕШЕНИЕ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251" y="284175"/>
            <a:ext cx="12477115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5"/>
              <a:t>ОБ</a:t>
            </a:r>
            <a:r>
              <a:rPr dirty="0" spc="-185"/>
              <a:t>Ъ</a:t>
            </a:r>
            <a:r>
              <a:rPr dirty="0" spc="-180"/>
              <a:t>Е</a:t>
            </a:r>
            <a:r>
              <a:rPr dirty="0" spc="5"/>
              <a:t>М</a:t>
            </a:r>
            <a:r>
              <a:rPr dirty="0" spc="-295"/>
              <a:t> </a:t>
            </a:r>
            <a:r>
              <a:rPr dirty="0"/>
              <a:t>И</a:t>
            </a:r>
            <a:r>
              <a:rPr dirty="0" spc="125"/>
              <a:t> </a:t>
            </a:r>
            <a:r>
              <a:rPr dirty="0" spc="250"/>
              <a:t>Д</a:t>
            </a:r>
            <a:r>
              <a:rPr dirty="0" spc="260"/>
              <a:t>И</a:t>
            </a:r>
            <a:r>
              <a:rPr dirty="0" spc="250"/>
              <a:t>НА</a:t>
            </a:r>
            <a:r>
              <a:rPr dirty="0" spc="250"/>
              <a:t>М</a:t>
            </a:r>
            <a:r>
              <a:rPr dirty="0" spc="260"/>
              <a:t>И</a:t>
            </a:r>
            <a:r>
              <a:rPr dirty="0" spc="254"/>
              <a:t>К</a:t>
            </a:r>
            <a:r>
              <a:rPr dirty="0"/>
              <a:t>А</a:t>
            </a:r>
            <a:r>
              <a:rPr dirty="0" spc="204"/>
              <a:t> </a:t>
            </a:r>
            <a:r>
              <a:rPr dirty="0" spc="35"/>
              <a:t>РЫ</a:t>
            </a:r>
            <a:r>
              <a:rPr dirty="0" spc="20"/>
              <a:t>Н</a:t>
            </a:r>
            <a:r>
              <a:rPr dirty="0" spc="30"/>
              <a:t>К</a:t>
            </a:r>
            <a:r>
              <a:rPr dirty="0"/>
              <a:t>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9333" y="3153155"/>
            <a:ext cx="5317490" cy="6123940"/>
            <a:chOff x="10669333" y="3153155"/>
            <a:chExt cx="5317490" cy="6123940"/>
          </a:xfrm>
        </p:grpSpPr>
        <p:sp>
          <p:nvSpPr>
            <p:cNvPr id="4" name="object 4"/>
            <p:cNvSpPr/>
            <p:nvPr/>
          </p:nvSpPr>
          <p:spPr>
            <a:xfrm>
              <a:off x="11341608" y="3153155"/>
              <a:ext cx="4382770" cy="4419600"/>
            </a:xfrm>
            <a:custGeom>
              <a:avLst/>
              <a:gdLst/>
              <a:ahLst/>
              <a:cxnLst/>
              <a:rect l="l" t="t" r="r" b="b"/>
              <a:pathLst>
                <a:path w="4382769" h="4419600">
                  <a:moveTo>
                    <a:pt x="4382643" y="2209800"/>
                  </a:moveTo>
                  <a:lnTo>
                    <a:pt x="4382008" y="2159000"/>
                  </a:lnTo>
                  <a:lnTo>
                    <a:pt x="4380357" y="2108200"/>
                  </a:lnTo>
                  <a:lnTo>
                    <a:pt x="4377563" y="2057400"/>
                  </a:lnTo>
                  <a:lnTo>
                    <a:pt x="4373626" y="2006600"/>
                  </a:lnTo>
                  <a:lnTo>
                    <a:pt x="4368673" y="1955800"/>
                  </a:lnTo>
                  <a:lnTo>
                    <a:pt x="4362577" y="1905000"/>
                  </a:lnTo>
                  <a:lnTo>
                    <a:pt x="4355338" y="1866900"/>
                  </a:lnTo>
                  <a:lnTo>
                    <a:pt x="4347083" y="1816100"/>
                  </a:lnTo>
                  <a:lnTo>
                    <a:pt x="4337685" y="1765300"/>
                  </a:lnTo>
                  <a:lnTo>
                    <a:pt x="4327271" y="1714500"/>
                  </a:lnTo>
                  <a:lnTo>
                    <a:pt x="4315841" y="1663700"/>
                  </a:lnTo>
                  <a:lnTo>
                    <a:pt x="4303268" y="1612900"/>
                  </a:lnTo>
                  <a:lnTo>
                    <a:pt x="4289679" y="1574800"/>
                  </a:lnTo>
                  <a:lnTo>
                    <a:pt x="4275074" y="1524000"/>
                  </a:lnTo>
                  <a:lnTo>
                    <a:pt x="4259453" y="1473200"/>
                  </a:lnTo>
                  <a:lnTo>
                    <a:pt x="4242689" y="1435100"/>
                  </a:lnTo>
                  <a:lnTo>
                    <a:pt x="4225036" y="1384300"/>
                  </a:lnTo>
                  <a:lnTo>
                    <a:pt x="4206367" y="1333500"/>
                  </a:lnTo>
                  <a:lnTo>
                    <a:pt x="4186682" y="1295400"/>
                  </a:lnTo>
                  <a:lnTo>
                    <a:pt x="4165981" y="1244600"/>
                  </a:lnTo>
                  <a:lnTo>
                    <a:pt x="4144264" y="1206500"/>
                  </a:lnTo>
                  <a:lnTo>
                    <a:pt x="4121531" y="1155700"/>
                  </a:lnTo>
                  <a:lnTo>
                    <a:pt x="4097909" y="1117600"/>
                  </a:lnTo>
                  <a:lnTo>
                    <a:pt x="4073271" y="1079500"/>
                  </a:lnTo>
                  <a:lnTo>
                    <a:pt x="4047744" y="1028700"/>
                  </a:lnTo>
                  <a:lnTo>
                    <a:pt x="4021201" y="990600"/>
                  </a:lnTo>
                  <a:lnTo>
                    <a:pt x="3993769" y="952500"/>
                  </a:lnTo>
                  <a:lnTo>
                    <a:pt x="3965321" y="914400"/>
                  </a:lnTo>
                  <a:lnTo>
                    <a:pt x="3935984" y="863600"/>
                  </a:lnTo>
                  <a:lnTo>
                    <a:pt x="3905758" y="825500"/>
                  </a:lnTo>
                  <a:lnTo>
                    <a:pt x="3874516" y="787400"/>
                  </a:lnTo>
                  <a:lnTo>
                    <a:pt x="3842512" y="749300"/>
                  </a:lnTo>
                  <a:lnTo>
                    <a:pt x="3809492" y="711200"/>
                  </a:lnTo>
                  <a:lnTo>
                    <a:pt x="3775583" y="673100"/>
                  </a:lnTo>
                  <a:lnTo>
                    <a:pt x="3740785" y="647700"/>
                  </a:lnTo>
                  <a:lnTo>
                    <a:pt x="3705225" y="609600"/>
                  </a:lnTo>
                  <a:lnTo>
                    <a:pt x="3668903" y="571500"/>
                  </a:lnTo>
                  <a:lnTo>
                    <a:pt x="3631946" y="546100"/>
                  </a:lnTo>
                  <a:lnTo>
                    <a:pt x="3594354" y="508000"/>
                  </a:lnTo>
                  <a:lnTo>
                    <a:pt x="3556127" y="469900"/>
                  </a:lnTo>
                  <a:lnTo>
                    <a:pt x="3517138" y="444500"/>
                  </a:lnTo>
                  <a:lnTo>
                    <a:pt x="3477641" y="419100"/>
                  </a:lnTo>
                  <a:lnTo>
                    <a:pt x="3437509" y="381000"/>
                  </a:lnTo>
                  <a:lnTo>
                    <a:pt x="3355594" y="330200"/>
                  </a:lnTo>
                  <a:lnTo>
                    <a:pt x="3271393" y="279400"/>
                  </a:lnTo>
                  <a:lnTo>
                    <a:pt x="3185287" y="228600"/>
                  </a:lnTo>
                  <a:lnTo>
                    <a:pt x="3141345" y="215900"/>
                  </a:lnTo>
                  <a:lnTo>
                    <a:pt x="3097149" y="190500"/>
                  </a:lnTo>
                  <a:lnTo>
                    <a:pt x="3052445" y="177800"/>
                  </a:lnTo>
                  <a:lnTo>
                    <a:pt x="3007233" y="152400"/>
                  </a:lnTo>
                  <a:lnTo>
                    <a:pt x="2961767" y="139700"/>
                  </a:lnTo>
                  <a:lnTo>
                    <a:pt x="2915793" y="114300"/>
                  </a:lnTo>
                  <a:lnTo>
                    <a:pt x="2584577" y="25400"/>
                  </a:lnTo>
                  <a:lnTo>
                    <a:pt x="2536190" y="25400"/>
                  </a:lnTo>
                  <a:lnTo>
                    <a:pt x="2487422" y="12700"/>
                  </a:lnTo>
                  <a:lnTo>
                    <a:pt x="2438527" y="12700"/>
                  </a:lnTo>
                  <a:lnTo>
                    <a:pt x="2389505" y="0"/>
                  </a:lnTo>
                  <a:lnTo>
                    <a:pt x="1999742" y="0"/>
                  </a:lnTo>
                  <a:lnTo>
                    <a:pt x="1952498" y="12700"/>
                  </a:lnTo>
                  <a:lnTo>
                    <a:pt x="1859026" y="12700"/>
                  </a:lnTo>
                  <a:lnTo>
                    <a:pt x="1721218" y="50800"/>
                  </a:lnTo>
                  <a:lnTo>
                    <a:pt x="1676019" y="50800"/>
                  </a:lnTo>
                  <a:lnTo>
                    <a:pt x="1498727" y="101600"/>
                  </a:lnTo>
                  <a:lnTo>
                    <a:pt x="1455293" y="127000"/>
                  </a:lnTo>
                  <a:lnTo>
                    <a:pt x="1369949" y="152400"/>
                  </a:lnTo>
                  <a:lnTo>
                    <a:pt x="1327912" y="177800"/>
                  </a:lnTo>
                  <a:lnTo>
                    <a:pt x="1286256" y="190500"/>
                  </a:lnTo>
                  <a:lnTo>
                    <a:pt x="1245108" y="215900"/>
                  </a:lnTo>
                  <a:lnTo>
                    <a:pt x="1204468" y="228600"/>
                  </a:lnTo>
                  <a:lnTo>
                    <a:pt x="1124585" y="279400"/>
                  </a:lnTo>
                  <a:lnTo>
                    <a:pt x="1085342" y="292100"/>
                  </a:lnTo>
                  <a:lnTo>
                    <a:pt x="1008380" y="342900"/>
                  </a:lnTo>
                  <a:lnTo>
                    <a:pt x="933704" y="393700"/>
                  </a:lnTo>
                  <a:lnTo>
                    <a:pt x="897128" y="419100"/>
                  </a:lnTo>
                  <a:lnTo>
                    <a:pt x="861187" y="444500"/>
                  </a:lnTo>
                  <a:lnTo>
                    <a:pt x="825754" y="482600"/>
                  </a:lnTo>
                  <a:lnTo>
                    <a:pt x="790956" y="508000"/>
                  </a:lnTo>
                  <a:lnTo>
                    <a:pt x="756793" y="533400"/>
                  </a:lnTo>
                  <a:lnTo>
                    <a:pt x="723138" y="558800"/>
                  </a:lnTo>
                  <a:lnTo>
                    <a:pt x="690118" y="596900"/>
                  </a:lnTo>
                  <a:lnTo>
                    <a:pt x="657733" y="622300"/>
                  </a:lnTo>
                  <a:lnTo>
                    <a:pt x="625983" y="660400"/>
                  </a:lnTo>
                  <a:lnTo>
                    <a:pt x="594995" y="685800"/>
                  </a:lnTo>
                  <a:lnTo>
                    <a:pt x="564515" y="723900"/>
                  </a:lnTo>
                  <a:lnTo>
                    <a:pt x="534797" y="762000"/>
                  </a:lnTo>
                  <a:lnTo>
                    <a:pt x="505714" y="787400"/>
                  </a:lnTo>
                  <a:lnTo>
                    <a:pt x="477393" y="825500"/>
                  </a:lnTo>
                  <a:lnTo>
                    <a:pt x="449707" y="863600"/>
                  </a:lnTo>
                  <a:lnTo>
                    <a:pt x="422783" y="901700"/>
                  </a:lnTo>
                  <a:lnTo>
                    <a:pt x="396621" y="939800"/>
                  </a:lnTo>
                  <a:lnTo>
                    <a:pt x="371094" y="977900"/>
                  </a:lnTo>
                  <a:lnTo>
                    <a:pt x="346329" y="1016000"/>
                  </a:lnTo>
                  <a:lnTo>
                    <a:pt x="322326" y="1054100"/>
                  </a:lnTo>
                  <a:lnTo>
                    <a:pt x="299212" y="1092200"/>
                  </a:lnTo>
                  <a:lnTo>
                    <a:pt x="276733" y="1130300"/>
                  </a:lnTo>
                  <a:lnTo>
                    <a:pt x="255143" y="1168400"/>
                  </a:lnTo>
                  <a:lnTo>
                    <a:pt x="234315" y="1206500"/>
                  </a:lnTo>
                  <a:lnTo>
                    <a:pt x="214249" y="1257300"/>
                  </a:lnTo>
                  <a:lnTo>
                    <a:pt x="195072" y="1295400"/>
                  </a:lnTo>
                  <a:lnTo>
                    <a:pt x="176657" y="1333500"/>
                  </a:lnTo>
                  <a:lnTo>
                    <a:pt x="159131" y="1384300"/>
                  </a:lnTo>
                  <a:lnTo>
                    <a:pt x="142494" y="1422400"/>
                  </a:lnTo>
                  <a:lnTo>
                    <a:pt x="126619" y="1460500"/>
                  </a:lnTo>
                  <a:lnTo>
                    <a:pt x="111760" y="1511300"/>
                  </a:lnTo>
                  <a:lnTo>
                    <a:pt x="97663" y="1549400"/>
                  </a:lnTo>
                  <a:lnTo>
                    <a:pt x="84455" y="1600200"/>
                  </a:lnTo>
                  <a:lnTo>
                    <a:pt x="72263" y="1638300"/>
                  </a:lnTo>
                  <a:lnTo>
                    <a:pt x="60960" y="1689100"/>
                  </a:lnTo>
                  <a:lnTo>
                    <a:pt x="50546" y="1739900"/>
                  </a:lnTo>
                  <a:lnTo>
                    <a:pt x="41021" y="1778000"/>
                  </a:lnTo>
                  <a:lnTo>
                    <a:pt x="32512" y="1828800"/>
                  </a:lnTo>
                  <a:lnTo>
                    <a:pt x="25019" y="1879600"/>
                  </a:lnTo>
                  <a:lnTo>
                    <a:pt x="18415" y="1917700"/>
                  </a:lnTo>
                  <a:lnTo>
                    <a:pt x="12827" y="1968500"/>
                  </a:lnTo>
                  <a:lnTo>
                    <a:pt x="8255" y="2019300"/>
                  </a:lnTo>
                  <a:lnTo>
                    <a:pt x="2032" y="2108200"/>
                  </a:lnTo>
                  <a:lnTo>
                    <a:pt x="508" y="2159000"/>
                  </a:lnTo>
                  <a:lnTo>
                    <a:pt x="0" y="2209800"/>
                  </a:lnTo>
                  <a:lnTo>
                    <a:pt x="508" y="2260600"/>
                  </a:lnTo>
                  <a:lnTo>
                    <a:pt x="2032" y="2311400"/>
                  </a:lnTo>
                  <a:lnTo>
                    <a:pt x="8255" y="2400300"/>
                  </a:lnTo>
                  <a:lnTo>
                    <a:pt x="12827" y="2451100"/>
                  </a:lnTo>
                  <a:lnTo>
                    <a:pt x="18415" y="2501900"/>
                  </a:lnTo>
                  <a:lnTo>
                    <a:pt x="25019" y="2540000"/>
                  </a:lnTo>
                  <a:lnTo>
                    <a:pt x="32512" y="2590800"/>
                  </a:lnTo>
                  <a:lnTo>
                    <a:pt x="41021" y="2641600"/>
                  </a:lnTo>
                  <a:lnTo>
                    <a:pt x="50546" y="2679700"/>
                  </a:lnTo>
                  <a:lnTo>
                    <a:pt x="60960" y="2730500"/>
                  </a:lnTo>
                  <a:lnTo>
                    <a:pt x="72263" y="2781300"/>
                  </a:lnTo>
                  <a:lnTo>
                    <a:pt x="84455" y="2819400"/>
                  </a:lnTo>
                  <a:lnTo>
                    <a:pt x="97663" y="2870200"/>
                  </a:lnTo>
                  <a:lnTo>
                    <a:pt x="111760" y="2908300"/>
                  </a:lnTo>
                  <a:lnTo>
                    <a:pt x="126619" y="2959100"/>
                  </a:lnTo>
                  <a:lnTo>
                    <a:pt x="142494" y="2997200"/>
                  </a:lnTo>
                  <a:lnTo>
                    <a:pt x="159131" y="3035300"/>
                  </a:lnTo>
                  <a:lnTo>
                    <a:pt x="176657" y="3086100"/>
                  </a:lnTo>
                  <a:lnTo>
                    <a:pt x="195072" y="3124200"/>
                  </a:lnTo>
                  <a:lnTo>
                    <a:pt x="214249" y="3162300"/>
                  </a:lnTo>
                  <a:lnTo>
                    <a:pt x="234315" y="3213100"/>
                  </a:lnTo>
                  <a:lnTo>
                    <a:pt x="255143" y="3251200"/>
                  </a:lnTo>
                  <a:lnTo>
                    <a:pt x="276733" y="3289300"/>
                  </a:lnTo>
                  <a:lnTo>
                    <a:pt x="299212" y="3327400"/>
                  </a:lnTo>
                  <a:lnTo>
                    <a:pt x="322326" y="3365500"/>
                  </a:lnTo>
                  <a:lnTo>
                    <a:pt x="346329" y="3403600"/>
                  </a:lnTo>
                  <a:lnTo>
                    <a:pt x="371094" y="3441700"/>
                  </a:lnTo>
                  <a:lnTo>
                    <a:pt x="396621" y="3479800"/>
                  </a:lnTo>
                  <a:lnTo>
                    <a:pt x="422783" y="3517900"/>
                  </a:lnTo>
                  <a:lnTo>
                    <a:pt x="449707" y="3556000"/>
                  </a:lnTo>
                  <a:lnTo>
                    <a:pt x="477393" y="3594100"/>
                  </a:lnTo>
                  <a:lnTo>
                    <a:pt x="505714" y="3632200"/>
                  </a:lnTo>
                  <a:lnTo>
                    <a:pt x="534797" y="3657600"/>
                  </a:lnTo>
                  <a:lnTo>
                    <a:pt x="564515" y="3695700"/>
                  </a:lnTo>
                  <a:lnTo>
                    <a:pt x="594995" y="3733800"/>
                  </a:lnTo>
                  <a:lnTo>
                    <a:pt x="625983" y="3759200"/>
                  </a:lnTo>
                  <a:lnTo>
                    <a:pt x="657733" y="3797300"/>
                  </a:lnTo>
                  <a:lnTo>
                    <a:pt x="690118" y="3822700"/>
                  </a:lnTo>
                  <a:lnTo>
                    <a:pt x="723138" y="3860800"/>
                  </a:lnTo>
                  <a:lnTo>
                    <a:pt x="756793" y="3886200"/>
                  </a:lnTo>
                  <a:lnTo>
                    <a:pt x="790956" y="3911600"/>
                  </a:lnTo>
                  <a:lnTo>
                    <a:pt x="825754" y="3937000"/>
                  </a:lnTo>
                  <a:lnTo>
                    <a:pt x="861187" y="3975100"/>
                  </a:lnTo>
                  <a:lnTo>
                    <a:pt x="897128" y="4000500"/>
                  </a:lnTo>
                  <a:lnTo>
                    <a:pt x="933704" y="4025900"/>
                  </a:lnTo>
                  <a:lnTo>
                    <a:pt x="1008380" y="4076700"/>
                  </a:lnTo>
                  <a:lnTo>
                    <a:pt x="1085342" y="4127500"/>
                  </a:lnTo>
                  <a:lnTo>
                    <a:pt x="1124585" y="4140200"/>
                  </a:lnTo>
                  <a:lnTo>
                    <a:pt x="1204468" y="4191000"/>
                  </a:lnTo>
                  <a:lnTo>
                    <a:pt x="1245108" y="4203700"/>
                  </a:lnTo>
                  <a:lnTo>
                    <a:pt x="1286256" y="4229100"/>
                  </a:lnTo>
                  <a:lnTo>
                    <a:pt x="1327912" y="4241800"/>
                  </a:lnTo>
                  <a:lnTo>
                    <a:pt x="1369949" y="4267200"/>
                  </a:lnTo>
                  <a:lnTo>
                    <a:pt x="1455293" y="4292600"/>
                  </a:lnTo>
                  <a:lnTo>
                    <a:pt x="1498727" y="4318000"/>
                  </a:lnTo>
                  <a:lnTo>
                    <a:pt x="1676019" y="4368800"/>
                  </a:lnTo>
                  <a:lnTo>
                    <a:pt x="1994281" y="4368800"/>
                  </a:lnTo>
                  <a:lnTo>
                    <a:pt x="1994281" y="4394200"/>
                  </a:lnTo>
                  <a:lnTo>
                    <a:pt x="1994281" y="4406900"/>
                  </a:lnTo>
                  <a:lnTo>
                    <a:pt x="1994281" y="4419600"/>
                  </a:lnTo>
                  <a:lnTo>
                    <a:pt x="2430018" y="4419600"/>
                  </a:lnTo>
                  <a:lnTo>
                    <a:pt x="2430018" y="4406900"/>
                  </a:lnTo>
                  <a:lnTo>
                    <a:pt x="2523617" y="4406900"/>
                  </a:lnTo>
                  <a:lnTo>
                    <a:pt x="2523617" y="4394200"/>
                  </a:lnTo>
                  <a:lnTo>
                    <a:pt x="2661412" y="4394200"/>
                  </a:lnTo>
                  <a:lnTo>
                    <a:pt x="2661412" y="4368800"/>
                  </a:lnTo>
                  <a:lnTo>
                    <a:pt x="2706624" y="4368800"/>
                  </a:lnTo>
                  <a:lnTo>
                    <a:pt x="2883916" y="4318000"/>
                  </a:lnTo>
                  <a:lnTo>
                    <a:pt x="2927223" y="4292600"/>
                  </a:lnTo>
                  <a:lnTo>
                    <a:pt x="3012694" y="4267200"/>
                  </a:lnTo>
                  <a:lnTo>
                    <a:pt x="3054731" y="4241800"/>
                  </a:lnTo>
                  <a:lnTo>
                    <a:pt x="3096387" y="4229100"/>
                  </a:lnTo>
                  <a:lnTo>
                    <a:pt x="3137535" y="4203700"/>
                  </a:lnTo>
                  <a:lnTo>
                    <a:pt x="3178175" y="4191000"/>
                  </a:lnTo>
                  <a:lnTo>
                    <a:pt x="3258058" y="4140200"/>
                  </a:lnTo>
                  <a:lnTo>
                    <a:pt x="3297301" y="4127500"/>
                  </a:lnTo>
                  <a:lnTo>
                    <a:pt x="3374136" y="4076700"/>
                  </a:lnTo>
                  <a:lnTo>
                    <a:pt x="3448939" y="4025900"/>
                  </a:lnTo>
                  <a:lnTo>
                    <a:pt x="3485515" y="4000500"/>
                  </a:lnTo>
                  <a:lnTo>
                    <a:pt x="3521456" y="3975100"/>
                  </a:lnTo>
                  <a:lnTo>
                    <a:pt x="3556889" y="3937000"/>
                  </a:lnTo>
                  <a:lnTo>
                    <a:pt x="3591687" y="3911600"/>
                  </a:lnTo>
                  <a:lnTo>
                    <a:pt x="3625850" y="3886200"/>
                  </a:lnTo>
                  <a:lnTo>
                    <a:pt x="3659505" y="3860800"/>
                  </a:lnTo>
                  <a:lnTo>
                    <a:pt x="3692525" y="3822700"/>
                  </a:lnTo>
                  <a:lnTo>
                    <a:pt x="3724910" y="3797300"/>
                  </a:lnTo>
                  <a:lnTo>
                    <a:pt x="3756533" y="3759200"/>
                  </a:lnTo>
                  <a:lnTo>
                    <a:pt x="3787648" y="3733800"/>
                  </a:lnTo>
                  <a:lnTo>
                    <a:pt x="3818001" y="3695700"/>
                  </a:lnTo>
                  <a:lnTo>
                    <a:pt x="3847846" y="3657600"/>
                  </a:lnTo>
                  <a:lnTo>
                    <a:pt x="3876802" y="3632200"/>
                  </a:lnTo>
                  <a:lnTo>
                    <a:pt x="3905250" y="3594100"/>
                  </a:lnTo>
                  <a:lnTo>
                    <a:pt x="3932936" y="3556000"/>
                  </a:lnTo>
                  <a:lnTo>
                    <a:pt x="3959860" y="3517900"/>
                  </a:lnTo>
                  <a:lnTo>
                    <a:pt x="3986022" y="3479800"/>
                  </a:lnTo>
                  <a:lnTo>
                    <a:pt x="4011549" y="3441700"/>
                  </a:lnTo>
                  <a:lnTo>
                    <a:pt x="4036314" y="3403600"/>
                  </a:lnTo>
                  <a:lnTo>
                    <a:pt x="4060190" y="3365500"/>
                  </a:lnTo>
                  <a:lnTo>
                    <a:pt x="4083431" y="3327400"/>
                  </a:lnTo>
                  <a:lnTo>
                    <a:pt x="4105910" y="3289300"/>
                  </a:lnTo>
                  <a:lnTo>
                    <a:pt x="4127500" y="3251200"/>
                  </a:lnTo>
                  <a:lnTo>
                    <a:pt x="4148328" y="3213100"/>
                  </a:lnTo>
                  <a:lnTo>
                    <a:pt x="4168394" y="3162300"/>
                  </a:lnTo>
                  <a:lnTo>
                    <a:pt x="4187571" y="3124200"/>
                  </a:lnTo>
                  <a:lnTo>
                    <a:pt x="4205986" y="3086100"/>
                  </a:lnTo>
                  <a:lnTo>
                    <a:pt x="4223512" y="3035300"/>
                  </a:lnTo>
                  <a:lnTo>
                    <a:pt x="4240149" y="2997200"/>
                  </a:lnTo>
                  <a:lnTo>
                    <a:pt x="4256024" y="2959100"/>
                  </a:lnTo>
                  <a:lnTo>
                    <a:pt x="4270883" y="2908300"/>
                  </a:lnTo>
                  <a:lnTo>
                    <a:pt x="4284980" y="2870200"/>
                  </a:lnTo>
                  <a:lnTo>
                    <a:pt x="4298061" y="2819400"/>
                  </a:lnTo>
                  <a:lnTo>
                    <a:pt x="4310380" y="2781300"/>
                  </a:lnTo>
                  <a:lnTo>
                    <a:pt x="4321683" y="2730500"/>
                  </a:lnTo>
                  <a:lnTo>
                    <a:pt x="4332097" y="2679700"/>
                  </a:lnTo>
                  <a:lnTo>
                    <a:pt x="4341495" y="2641600"/>
                  </a:lnTo>
                  <a:lnTo>
                    <a:pt x="4350004" y="2590800"/>
                  </a:lnTo>
                  <a:lnTo>
                    <a:pt x="4357624" y="2540000"/>
                  </a:lnTo>
                  <a:lnTo>
                    <a:pt x="4364228" y="2501900"/>
                  </a:lnTo>
                  <a:lnTo>
                    <a:pt x="4369816" y="2451100"/>
                  </a:lnTo>
                  <a:lnTo>
                    <a:pt x="4374388" y="2400300"/>
                  </a:lnTo>
                  <a:lnTo>
                    <a:pt x="4380484" y="2311400"/>
                  </a:lnTo>
                  <a:lnTo>
                    <a:pt x="4382135" y="2260600"/>
                  </a:lnTo>
                  <a:lnTo>
                    <a:pt x="4382643" y="2209800"/>
                  </a:lnTo>
                  <a:close/>
                </a:path>
              </a:pathLst>
            </a:custGeom>
            <a:solidFill>
              <a:srgbClr val="3AB3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39827" y="4453127"/>
              <a:ext cx="3646931" cy="36865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74095" y="6345935"/>
              <a:ext cx="2893695" cy="2926080"/>
            </a:xfrm>
            <a:custGeom>
              <a:avLst/>
              <a:gdLst/>
              <a:ahLst/>
              <a:cxnLst/>
              <a:rect l="l" t="t" r="r" b="b"/>
              <a:pathLst>
                <a:path w="2893694" h="2926079">
                  <a:moveTo>
                    <a:pt x="1446783" y="0"/>
                  </a:moveTo>
                  <a:lnTo>
                    <a:pt x="1399031" y="762"/>
                  </a:lnTo>
                  <a:lnTo>
                    <a:pt x="1351660" y="3048"/>
                  </a:lnTo>
                  <a:lnTo>
                    <a:pt x="1304671" y="6985"/>
                  </a:lnTo>
                  <a:lnTo>
                    <a:pt x="1258188" y="12318"/>
                  </a:lnTo>
                  <a:lnTo>
                    <a:pt x="1212087" y="19176"/>
                  </a:lnTo>
                  <a:lnTo>
                    <a:pt x="1166495" y="27431"/>
                  </a:lnTo>
                  <a:lnTo>
                    <a:pt x="1121409" y="37084"/>
                  </a:lnTo>
                  <a:lnTo>
                    <a:pt x="1076832" y="48260"/>
                  </a:lnTo>
                  <a:lnTo>
                    <a:pt x="1032890" y="60705"/>
                  </a:lnTo>
                  <a:lnTo>
                    <a:pt x="989456" y="74549"/>
                  </a:lnTo>
                  <a:lnTo>
                    <a:pt x="946657" y="89788"/>
                  </a:lnTo>
                  <a:lnTo>
                    <a:pt x="904494" y="106299"/>
                  </a:lnTo>
                  <a:lnTo>
                    <a:pt x="862964" y="123951"/>
                  </a:lnTo>
                  <a:lnTo>
                    <a:pt x="822071" y="143001"/>
                  </a:lnTo>
                  <a:lnTo>
                    <a:pt x="781938" y="163322"/>
                  </a:lnTo>
                  <a:lnTo>
                    <a:pt x="742442" y="184785"/>
                  </a:lnTo>
                  <a:lnTo>
                    <a:pt x="703706" y="207390"/>
                  </a:lnTo>
                  <a:lnTo>
                    <a:pt x="665860" y="231266"/>
                  </a:lnTo>
                  <a:lnTo>
                    <a:pt x="628650" y="256159"/>
                  </a:lnTo>
                  <a:lnTo>
                    <a:pt x="592327" y="282321"/>
                  </a:lnTo>
                  <a:lnTo>
                    <a:pt x="556895" y="309499"/>
                  </a:lnTo>
                  <a:lnTo>
                    <a:pt x="522224" y="337692"/>
                  </a:lnTo>
                  <a:lnTo>
                    <a:pt x="488442" y="366902"/>
                  </a:lnTo>
                  <a:lnTo>
                    <a:pt x="455675" y="397255"/>
                  </a:lnTo>
                  <a:lnTo>
                    <a:pt x="423799" y="428498"/>
                  </a:lnTo>
                  <a:lnTo>
                    <a:pt x="392810" y="460755"/>
                  </a:lnTo>
                  <a:lnTo>
                    <a:pt x="362838" y="493902"/>
                  </a:lnTo>
                  <a:lnTo>
                    <a:pt x="333882" y="528065"/>
                  </a:lnTo>
                  <a:lnTo>
                    <a:pt x="305943" y="563117"/>
                  </a:lnTo>
                  <a:lnTo>
                    <a:pt x="279146" y="598931"/>
                  </a:lnTo>
                  <a:lnTo>
                    <a:pt x="253364" y="635762"/>
                  </a:lnTo>
                  <a:lnTo>
                    <a:pt x="228726" y="673226"/>
                  </a:lnTo>
                  <a:lnTo>
                    <a:pt x="205104" y="711581"/>
                  </a:lnTo>
                  <a:lnTo>
                    <a:pt x="182752" y="750824"/>
                  </a:lnTo>
                  <a:lnTo>
                    <a:pt x="161544" y="790575"/>
                  </a:lnTo>
                  <a:lnTo>
                    <a:pt x="141477" y="831341"/>
                  </a:lnTo>
                  <a:lnTo>
                    <a:pt x="122681" y="872616"/>
                  </a:lnTo>
                  <a:lnTo>
                    <a:pt x="105028" y="914653"/>
                  </a:lnTo>
                  <a:lnTo>
                    <a:pt x="88773" y="957326"/>
                  </a:lnTo>
                  <a:lnTo>
                    <a:pt x="73786" y="1000632"/>
                  </a:lnTo>
                  <a:lnTo>
                    <a:pt x="60071" y="1044447"/>
                  </a:lnTo>
                  <a:lnTo>
                    <a:pt x="47751" y="1089025"/>
                  </a:lnTo>
                  <a:lnTo>
                    <a:pt x="36702" y="1133983"/>
                  </a:lnTo>
                  <a:lnTo>
                    <a:pt x="27177" y="1179576"/>
                  </a:lnTo>
                  <a:lnTo>
                    <a:pt x="18923" y="1225677"/>
                  </a:lnTo>
                  <a:lnTo>
                    <a:pt x="12192" y="1272286"/>
                  </a:lnTo>
                  <a:lnTo>
                    <a:pt x="6857" y="1319276"/>
                  </a:lnTo>
                  <a:lnTo>
                    <a:pt x="3048" y="1366774"/>
                  </a:lnTo>
                  <a:lnTo>
                    <a:pt x="761" y="1414780"/>
                  </a:lnTo>
                  <a:lnTo>
                    <a:pt x="0" y="1463039"/>
                  </a:lnTo>
                  <a:lnTo>
                    <a:pt x="761" y="1511300"/>
                  </a:lnTo>
                  <a:lnTo>
                    <a:pt x="3048" y="1559178"/>
                  </a:lnTo>
                  <a:lnTo>
                    <a:pt x="6857" y="1606677"/>
                  </a:lnTo>
                  <a:lnTo>
                    <a:pt x="12192" y="1653794"/>
                  </a:lnTo>
                  <a:lnTo>
                    <a:pt x="18923" y="1700276"/>
                  </a:lnTo>
                  <a:lnTo>
                    <a:pt x="27177" y="1746377"/>
                  </a:lnTo>
                  <a:lnTo>
                    <a:pt x="36702" y="1791970"/>
                  </a:lnTo>
                  <a:lnTo>
                    <a:pt x="47751" y="1837055"/>
                  </a:lnTo>
                  <a:lnTo>
                    <a:pt x="60071" y="1881505"/>
                  </a:lnTo>
                  <a:lnTo>
                    <a:pt x="73786" y="1925446"/>
                  </a:lnTo>
                  <a:lnTo>
                    <a:pt x="88773" y="1968753"/>
                  </a:lnTo>
                  <a:lnTo>
                    <a:pt x="105028" y="2011426"/>
                  </a:lnTo>
                  <a:lnTo>
                    <a:pt x="122681" y="2053463"/>
                  </a:lnTo>
                  <a:lnTo>
                    <a:pt x="141477" y="2094738"/>
                  </a:lnTo>
                  <a:lnTo>
                    <a:pt x="161544" y="2135378"/>
                  </a:lnTo>
                  <a:lnTo>
                    <a:pt x="182752" y="2175256"/>
                  </a:lnTo>
                  <a:lnTo>
                    <a:pt x="205104" y="2214372"/>
                  </a:lnTo>
                  <a:lnTo>
                    <a:pt x="228726" y="2252726"/>
                  </a:lnTo>
                  <a:lnTo>
                    <a:pt x="253364" y="2290318"/>
                  </a:lnTo>
                  <a:lnTo>
                    <a:pt x="279146" y="2327021"/>
                  </a:lnTo>
                  <a:lnTo>
                    <a:pt x="305943" y="2362962"/>
                  </a:lnTo>
                  <a:lnTo>
                    <a:pt x="333882" y="2398014"/>
                  </a:lnTo>
                  <a:lnTo>
                    <a:pt x="362838" y="2432050"/>
                  </a:lnTo>
                  <a:lnTo>
                    <a:pt x="392810" y="2465324"/>
                  </a:lnTo>
                  <a:lnTo>
                    <a:pt x="423799" y="2497582"/>
                  </a:lnTo>
                  <a:lnTo>
                    <a:pt x="455675" y="2528824"/>
                  </a:lnTo>
                  <a:lnTo>
                    <a:pt x="488442" y="2559050"/>
                  </a:lnTo>
                  <a:lnTo>
                    <a:pt x="522224" y="2588387"/>
                  </a:lnTo>
                  <a:lnTo>
                    <a:pt x="556895" y="2616580"/>
                  </a:lnTo>
                  <a:lnTo>
                    <a:pt x="592327" y="2643759"/>
                  </a:lnTo>
                  <a:lnTo>
                    <a:pt x="628650" y="2669794"/>
                  </a:lnTo>
                  <a:lnTo>
                    <a:pt x="665860" y="2694787"/>
                  </a:lnTo>
                  <a:lnTo>
                    <a:pt x="703706" y="2718600"/>
                  </a:lnTo>
                  <a:lnTo>
                    <a:pt x="742442" y="2741256"/>
                  </a:lnTo>
                  <a:lnTo>
                    <a:pt x="781938" y="2762732"/>
                  </a:lnTo>
                  <a:lnTo>
                    <a:pt x="822071" y="2782989"/>
                  </a:lnTo>
                  <a:lnTo>
                    <a:pt x="862964" y="2802013"/>
                  </a:lnTo>
                  <a:lnTo>
                    <a:pt x="904494" y="2819780"/>
                  </a:lnTo>
                  <a:lnTo>
                    <a:pt x="946657" y="2836265"/>
                  </a:lnTo>
                  <a:lnTo>
                    <a:pt x="989456" y="2851442"/>
                  </a:lnTo>
                  <a:lnTo>
                    <a:pt x="1032890" y="2865297"/>
                  </a:lnTo>
                  <a:lnTo>
                    <a:pt x="1076832" y="2877781"/>
                  </a:lnTo>
                  <a:lnTo>
                    <a:pt x="1121409" y="2888894"/>
                  </a:lnTo>
                  <a:lnTo>
                    <a:pt x="1166495" y="2898609"/>
                  </a:lnTo>
                  <a:lnTo>
                    <a:pt x="1212087" y="2906877"/>
                  </a:lnTo>
                  <a:lnTo>
                    <a:pt x="1258188" y="2913710"/>
                  </a:lnTo>
                  <a:lnTo>
                    <a:pt x="1304671" y="2919069"/>
                  </a:lnTo>
                  <a:lnTo>
                    <a:pt x="1351660" y="2922917"/>
                  </a:lnTo>
                  <a:lnTo>
                    <a:pt x="1399031" y="2925254"/>
                  </a:lnTo>
                  <a:lnTo>
                    <a:pt x="1446783" y="2926029"/>
                  </a:lnTo>
                  <a:lnTo>
                    <a:pt x="1494535" y="2925254"/>
                  </a:lnTo>
                  <a:lnTo>
                    <a:pt x="1541906" y="2922917"/>
                  </a:lnTo>
                  <a:lnTo>
                    <a:pt x="1588897" y="2919069"/>
                  </a:lnTo>
                  <a:lnTo>
                    <a:pt x="1635378" y="2913710"/>
                  </a:lnTo>
                  <a:lnTo>
                    <a:pt x="1681479" y="2906877"/>
                  </a:lnTo>
                  <a:lnTo>
                    <a:pt x="1727073" y="2898609"/>
                  </a:lnTo>
                  <a:lnTo>
                    <a:pt x="1772157" y="2888894"/>
                  </a:lnTo>
                  <a:lnTo>
                    <a:pt x="1816607" y="2877781"/>
                  </a:lnTo>
                  <a:lnTo>
                    <a:pt x="1860677" y="2865297"/>
                  </a:lnTo>
                  <a:lnTo>
                    <a:pt x="1904110" y="2851442"/>
                  </a:lnTo>
                  <a:lnTo>
                    <a:pt x="1946909" y="2836265"/>
                  </a:lnTo>
                  <a:lnTo>
                    <a:pt x="1989074" y="2819780"/>
                  </a:lnTo>
                  <a:lnTo>
                    <a:pt x="2030602" y="2802013"/>
                  </a:lnTo>
                  <a:lnTo>
                    <a:pt x="2071497" y="2782989"/>
                  </a:lnTo>
                  <a:lnTo>
                    <a:pt x="2111629" y="2762732"/>
                  </a:lnTo>
                  <a:lnTo>
                    <a:pt x="2151126" y="2741256"/>
                  </a:lnTo>
                  <a:lnTo>
                    <a:pt x="2189860" y="2718600"/>
                  </a:lnTo>
                  <a:lnTo>
                    <a:pt x="2227706" y="2694787"/>
                  </a:lnTo>
                  <a:lnTo>
                    <a:pt x="2264918" y="2669794"/>
                  </a:lnTo>
                  <a:lnTo>
                    <a:pt x="2301239" y="2643759"/>
                  </a:lnTo>
                  <a:lnTo>
                    <a:pt x="2336673" y="2616580"/>
                  </a:lnTo>
                  <a:lnTo>
                    <a:pt x="2371344" y="2588387"/>
                  </a:lnTo>
                  <a:lnTo>
                    <a:pt x="2405125" y="2559050"/>
                  </a:lnTo>
                  <a:lnTo>
                    <a:pt x="2437892" y="2528824"/>
                  </a:lnTo>
                  <a:lnTo>
                    <a:pt x="2469769" y="2497582"/>
                  </a:lnTo>
                  <a:lnTo>
                    <a:pt x="2500757" y="2465324"/>
                  </a:lnTo>
                  <a:lnTo>
                    <a:pt x="2530729" y="2432050"/>
                  </a:lnTo>
                  <a:lnTo>
                    <a:pt x="2559684" y="2398014"/>
                  </a:lnTo>
                  <a:lnTo>
                    <a:pt x="2587498" y="2362962"/>
                  </a:lnTo>
                  <a:lnTo>
                    <a:pt x="2614421" y="2327021"/>
                  </a:lnTo>
                  <a:lnTo>
                    <a:pt x="2640202" y="2290318"/>
                  </a:lnTo>
                  <a:lnTo>
                    <a:pt x="2664840" y="2252726"/>
                  </a:lnTo>
                  <a:lnTo>
                    <a:pt x="2688463" y="2214372"/>
                  </a:lnTo>
                  <a:lnTo>
                    <a:pt x="2710815" y="2175256"/>
                  </a:lnTo>
                  <a:lnTo>
                    <a:pt x="2732023" y="2135378"/>
                  </a:lnTo>
                  <a:lnTo>
                    <a:pt x="2752090" y="2094738"/>
                  </a:lnTo>
                  <a:lnTo>
                    <a:pt x="2770886" y="2053463"/>
                  </a:lnTo>
                  <a:lnTo>
                    <a:pt x="2788538" y="2011426"/>
                  </a:lnTo>
                  <a:lnTo>
                    <a:pt x="2804794" y="1968753"/>
                  </a:lnTo>
                  <a:lnTo>
                    <a:pt x="2819780" y="1925446"/>
                  </a:lnTo>
                  <a:lnTo>
                    <a:pt x="2833496" y="1881505"/>
                  </a:lnTo>
                  <a:lnTo>
                    <a:pt x="2845815" y="1837055"/>
                  </a:lnTo>
                  <a:lnTo>
                    <a:pt x="2856865" y="1791970"/>
                  </a:lnTo>
                  <a:lnTo>
                    <a:pt x="2866390" y="1746377"/>
                  </a:lnTo>
                  <a:lnTo>
                    <a:pt x="2874644" y="1700276"/>
                  </a:lnTo>
                  <a:lnTo>
                    <a:pt x="2881375" y="1653794"/>
                  </a:lnTo>
                  <a:lnTo>
                    <a:pt x="2886709" y="1606677"/>
                  </a:lnTo>
                  <a:lnTo>
                    <a:pt x="2890519" y="1559178"/>
                  </a:lnTo>
                  <a:lnTo>
                    <a:pt x="2892805" y="1511300"/>
                  </a:lnTo>
                  <a:lnTo>
                    <a:pt x="2893567" y="1463039"/>
                  </a:lnTo>
                  <a:lnTo>
                    <a:pt x="2892679" y="1412494"/>
                  </a:lnTo>
                  <a:lnTo>
                    <a:pt x="2890138" y="1362202"/>
                  </a:lnTo>
                  <a:lnTo>
                    <a:pt x="2885821" y="1312164"/>
                  </a:lnTo>
                  <a:lnTo>
                    <a:pt x="2879852" y="1262507"/>
                  </a:lnTo>
                  <a:lnTo>
                    <a:pt x="2872232" y="1213103"/>
                  </a:lnTo>
                  <a:lnTo>
                    <a:pt x="2863088" y="1164082"/>
                  </a:lnTo>
                  <a:lnTo>
                    <a:pt x="2852165" y="1115440"/>
                  </a:lnTo>
                  <a:lnTo>
                    <a:pt x="2839592" y="1067308"/>
                  </a:lnTo>
                  <a:lnTo>
                    <a:pt x="2825496" y="1019682"/>
                  </a:lnTo>
                  <a:lnTo>
                    <a:pt x="2809875" y="972693"/>
                  </a:lnTo>
                  <a:lnTo>
                    <a:pt x="2792602" y="926211"/>
                  </a:lnTo>
                  <a:lnTo>
                    <a:pt x="2773807" y="880237"/>
                  </a:lnTo>
                  <a:lnTo>
                    <a:pt x="2753486" y="835025"/>
                  </a:lnTo>
                  <a:lnTo>
                    <a:pt x="2731769" y="790701"/>
                  </a:lnTo>
                  <a:lnTo>
                    <a:pt x="2708402" y="746887"/>
                  </a:lnTo>
                  <a:lnTo>
                    <a:pt x="2683509" y="703833"/>
                  </a:lnTo>
                  <a:lnTo>
                    <a:pt x="2657221" y="661797"/>
                  </a:lnTo>
                  <a:lnTo>
                    <a:pt x="2629534" y="620522"/>
                  </a:lnTo>
                  <a:lnTo>
                    <a:pt x="2600452" y="580136"/>
                  </a:lnTo>
                  <a:lnTo>
                    <a:pt x="2569844" y="540638"/>
                  </a:lnTo>
                  <a:lnTo>
                    <a:pt x="2537840" y="502285"/>
                  </a:lnTo>
                  <a:lnTo>
                    <a:pt x="2504567" y="464819"/>
                  </a:lnTo>
                  <a:lnTo>
                    <a:pt x="2469769" y="428498"/>
                  </a:lnTo>
                  <a:lnTo>
                    <a:pt x="2433827" y="393446"/>
                  </a:lnTo>
                  <a:lnTo>
                    <a:pt x="2396871" y="359663"/>
                  </a:lnTo>
                  <a:lnTo>
                    <a:pt x="2358898" y="327405"/>
                  </a:lnTo>
                  <a:lnTo>
                    <a:pt x="2319908" y="296417"/>
                  </a:lnTo>
                  <a:lnTo>
                    <a:pt x="2280030" y="266953"/>
                  </a:lnTo>
                  <a:lnTo>
                    <a:pt x="2239136" y="238887"/>
                  </a:lnTo>
                  <a:lnTo>
                    <a:pt x="2197480" y="212343"/>
                  </a:lnTo>
                  <a:lnTo>
                    <a:pt x="2155062" y="187325"/>
                  </a:lnTo>
                  <a:lnTo>
                    <a:pt x="2111755" y="163702"/>
                  </a:lnTo>
                  <a:lnTo>
                    <a:pt x="2067686" y="141604"/>
                  </a:lnTo>
                  <a:lnTo>
                    <a:pt x="2022982" y="121030"/>
                  </a:lnTo>
                  <a:lnTo>
                    <a:pt x="1977644" y="102108"/>
                  </a:lnTo>
                  <a:lnTo>
                    <a:pt x="1931670" y="84581"/>
                  </a:lnTo>
                  <a:lnTo>
                    <a:pt x="1885187" y="68834"/>
                  </a:lnTo>
                  <a:lnTo>
                    <a:pt x="1838071" y="54483"/>
                  </a:lnTo>
                  <a:lnTo>
                    <a:pt x="1790446" y="41910"/>
                  </a:lnTo>
                  <a:lnTo>
                    <a:pt x="1742439" y="30861"/>
                  </a:lnTo>
                  <a:lnTo>
                    <a:pt x="1693926" y="21462"/>
                  </a:lnTo>
                  <a:lnTo>
                    <a:pt x="1645157" y="13842"/>
                  </a:lnTo>
                  <a:lnTo>
                    <a:pt x="1595881" y="7747"/>
                  </a:lnTo>
                  <a:lnTo>
                    <a:pt x="1546478" y="3428"/>
                  </a:lnTo>
                  <a:lnTo>
                    <a:pt x="1496695" y="888"/>
                  </a:lnTo>
                  <a:lnTo>
                    <a:pt x="1446783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74095" y="6345935"/>
              <a:ext cx="2893695" cy="2926080"/>
            </a:xfrm>
            <a:custGeom>
              <a:avLst/>
              <a:gdLst/>
              <a:ahLst/>
              <a:cxnLst/>
              <a:rect l="l" t="t" r="r" b="b"/>
              <a:pathLst>
                <a:path w="2893694" h="2926079">
                  <a:moveTo>
                    <a:pt x="0" y="1463039"/>
                  </a:moveTo>
                  <a:lnTo>
                    <a:pt x="761" y="1414780"/>
                  </a:lnTo>
                  <a:lnTo>
                    <a:pt x="3048" y="1366774"/>
                  </a:lnTo>
                  <a:lnTo>
                    <a:pt x="6857" y="1319276"/>
                  </a:lnTo>
                  <a:lnTo>
                    <a:pt x="12192" y="1272286"/>
                  </a:lnTo>
                  <a:lnTo>
                    <a:pt x="18923" y="1225677"/>
                  </a:lnTo>
                  <a:lnTo>
                    <a:pt x="27177" y="1179576"/>
                  </a:lnTo>
                  <a:lnTo>
                    <a:pt x="36702" y="1133983"/>
                  </a:lnTo>
                  <a:lnTo>
                    <a:pt x="47751" y="1089025"/>
                  </a:lnTo>
                  <a:lnTo>
                    <a:pt x="60071" y="1044447"/>
                  </a:lnTo>
                  <a:lnTo>
                    <a:pt x="73786" y="1000632"/>
                  </a:lnTo>
                  <a:lnTo>
                    <a:pt x="88773" y="957326"/>
                  </a:lnTo>
                  <a:lnTo>
                    <a:pt x="105028" y="914653"/>
                  </a:lnTo>
                  <a:lnTo>
                    <a:pt x="122681" y="872616"/>
                  </a:lnTo>
                  <a:lnTo>
                    <a:pt x="141477" y="831341"/>
                  </a:lnTo>
                  <a:lnTo>
                    <a:pt x="161544" y="790701"/>
                  </a:lnTo>
                  <a:lnTo>
                    <a:pt x="182752" y="750824"/>
                  </a:lnTo>
                  <a:lnTo>
                    <a:pt x="205104" y="711581"/>
                  </a:lnTo>
                  <a:lnTo>
                    <a:pt x="228726" y="673226"/>
                  </a:lnTo>
                  <a:lnTo>
                    <a:pt x="253364" y="635762"/>
                  </a:lnTo>
                  <a:lnTo>
                    <a:pt x="279146" y="598931"/>
                  </a:lnTo>
                  <a:lnTo>
                    <a:pt x="305943" y="563117"/>
                  </a:lnTo>
                  <a:lnTo>
                    <a:pt x="333882" y="528065"/>
                  </a:lnTo>
                  <a:lnTo>
                    <a:pt x="362838" y="493902"/>
                  </a:lnTo>
                  <a:lnTo>
                    <a:pt x="392810" y="460755"/>
                  </a:lnTo>
                  <a:lnTo>
                    <a:pt x="423799" y="428498"/>
                  </a:lnTo>
                  <a:lnTo>
                    <a:pt x="455675" y="397255"/>
                  </a:lnTo>
                  <a:lnTo>
                    <a:pt x="488442" y="366902"/>
                  </a:lnTo>
                  <a:lnTo>
                    <a:pt x="522224" y="337692"/>
                  </a:lnTo>
                  <a:lnTo>
                    <a:pt x="556895" y="309499"/>
                  </a:lnTo>
                  <a:lnTo>
                    <a:pt x="592327" y="282321"/>
                  </a:lnTo>
                  <a:lnTo>
                    <a:pt x="628650" y="256159"/>
                  </a:lnTo>
                  <a:lnTo>
                    <a:pt x="665860" y="231266"/>
                  </a:lnTo>
                  <a:lnTo>
                    <a:pt x="703706" y="207390"/>
                  </a:lnTo>
                  <a:lnTo>
                    <a:pt x="742442" y="184785"/>
                  </a:lnTo>
                  <a:lnTo>
                    <a:pt x="781938" y="163322"/>
                  </a:lnTo>
                  <a:lnTo>
                    <a:pt x="822071" y="143001"/>
                  </a:lnTo>
                  <a:lnTo>
                    <a:pt x="862964" y="123951"/>
                  </a:lnTo>
                  <a:lnTo>
                    <a:pt x="904494" y="106299"/>
                  </a:lnTo>
                  <a:lnTo>
                    <a:pt x="946657" y="89788"/>
                  </a:lnTo>
                  <a:lnTo>
                    <a:pt x="989456" y="74549"/>
                  </a:lnTo>
                  <a:lnTo>
                    <a:pt x="1032890" y="60705"/>
                  </a:lnTo>
                  <a:lnTo>
                    <a:pt x="1076832" y="48260"/>
                  </a:lnTo>
                  <a:lnTo>
                    <a:pt x="1121409" y="37084"/>
                  </a:lnTo>
                  <a:lnTo>
                    <a:pt x="1166495" y="27431"/>
                  </a:lnTo>
                  <a:lnTo>
                    <a:pt x="1212087" y="19176"/>
                  </a:lnTo>
                  <a:lnTo>
                    <a:pt x="1258188" y="12318"/>
                  </a:lnTo>
                  <a:lnTo>
                    <a:pt x="1304671" y="6985"/>
                  </a:lnTo>
                  <a:lnTo>
                    <a:pt x="1351660" y="3048"/>
                  </a:lnTo>
                  <a:lnTo>
                    <a:pt x="1399031" y="762"/>
                  </a:lnTo>
                  <a:lnTo>
                    <a:pt x="1446783" y="0"/>
                  </a:lnTo>
                  <a:lnTo>
                    <a:pt x="1496695" y="888"/>
                  </a:lnTo>
                  <a:lnTo>
                    <a:pt x="1546478" y="3428"/>
                  </a:lnTo>
                  <a:lnTo>
                    <a:pt x="1595881" y="7747"/>
                  </a:lnTo>
                  <a:lnTo>
                    <a:pt x="1645157" y="13842"/>
                  </a:lnTo>
                  <a:lnTo>
                    <a:pt x="1693926" y="21462"/>
                  </a:lnTo>
                  <a:lnTo>
                    <a:pt x="1742439" y="30861"/>
                  </a:lnTo>
                  <a:lnTo>
                    <a:pt x="1790446" y="41910"/>
                  </a:lnTo>
                  <a:lnTo>
                    <a:pt x="1838071" y="54483"/>
                  </a:lnTo>
                  <a:lnTo>
                    <a:pt x="1885187" y="68834"/>
                  </a:lnTo>
                  <a:lnTo>
                    <a:pt x="1931670" y="84581"/>
                  </a:lnTo>
                  <a:lnTo>
                    <a:pt x="1977644" y="102108"/>
                  </a:lnTo>
                  <a:lnTo>
                    <a:pt x="2022982" y="121030"/>
                  </a:lnTo>
                  <a:lnTo>
                    <a:pt x="2067686" y="141604"/>
                  </a:lnTo>
                  <a:lnTo>
                    <a:pt x="2111755" y="163702"/>
                  </a:lnTo>
                  <a:lnTo>
                    <a:pt x="2155062" y="187325"/>
                  </a:lnTo>
                  <a:lnTo>
                    <a:pt x="2197480" y="212343"/>
                  </a:lnTo>
                  <a:lnTo>
                    <a:pt x="2239136" y="238887"/>
                  </a:lnTo>
                  <a:lnTo>
                    <a:pt x="2280030" y="266953"/>
                  </a:lnTo>
                  <a:lnTo>
                    <a:pt x="2319908" y="296417"/>
                  </a:lnTo>
                  <a:lnTo>
                    <a:pt x="2358898" y="327405"/>
                  </a:lnTo>
                  <a:lnTo>
                    <a:pt x="2396871" y="359663"/>
                  </a:lnTo>
                  <a:lnTo>
                    <a:pt x="2433827" y="393446"/>
                  </a:lnTo>
                  <a:lnTo>
                    <a:pt x="2469769" y="428498"/>
                  </a:lnTo>
                  <a:lnTo>
                    <a:pt x="2504567" y="464819"/>
                  </a:lnTo>
                  <a:lnTo>
                    <a:pt x="2537840" y="502285"/>
                  </a:lnTo>
                  <a:lnTo>
                    <a:pt x="2569844" y="540638"/>
                  </a:lnTo>
                  <a:lnTo>
                    <a:pt x="2600452" y="580136"/>
                  </a:lnTo>
                  <a:lnTo>
                    <a:pt x="2629534" y="620522"/>
                  </a:lnTo>
                  <a:lnTo>
                    <a:pt x="2657221" y="661797"/>
                  </a:lnTo>
                  <a:lnTo>
                    <a:pt x="2683509" y="703833"/>
                  </a:lnTo>
                  <a:lnTo>
                    <a:pt x="2708402" y="746887"/>
                  </a:lnTo>
                  <a:lnTo>
                    <a:pt x="2731642" y="790575"/>
                  </a:lnTo>
                  <a:lnTo>
                    <a:pt x="2753486" y="835025"/>
                  </a:lnTo>
                  <a:lnTo>
                    <a:pt x="2773807" y="880237"/>
                  </a:lnTo>
                  <a:lnTo>
                    <a:pt x="2792602" y="926211"/>
                  </a:lnTo>
                  <a:lnTo>
                    <a:pt x="2809875" y="972693"/>
                  </a:lnTo>
                  <a:lnTo>
                    <a:pt x="2825496" y="1019682"/>
                  </a:lnTo>
                  <a:lnTo>
                    <a:pt x="2839592" y="1067308"/>
                  </a:lnTo>
                  <a:lnTo>
                    <a:pt x="2852165" y="1115440"/>
                  </a:lnTo>
                  <a:lnTo>
                    <a:pt x="2863088" y="1164082"/>
                  </a:lnTo>
                  <a:lnTo>
                    <a:pt x="2872232" y="1213103"/>
                  </a:lnTo>
                  <a:lnTo>
                    <a:pt x="2879852" y="1262507"/>
                  </a:lnTo>
                  <a:lnTo>
                    <a:pt x="2885821" y="1312164"/>
                  </a:lnTo>
                  <a:lnTo>
                    <a:pt x="2890138" y="1362202"/>
                  </a:lnTo>
                  <a:lnTo>
                    <a:pt x="2892679" y="1412494"/>
                  </a:lnTo>
                  <a:lnTo>
                    <a:pt x="2893567" y="1463039"/>
                  </a:lnTo>
                  <a:lnTo>
                    <a:pt x="2892805" y="1511300"/>
                  </a:lnTo>
                  <a:lnTo>
                    <a:pt x="2890519" y="1559178"/>
                  </a:lnTo>
                  <a:lnTo>
                    <a:pt x="2886709" y="1606677"/>
                  </a:lnTo>
                  <a:lnTo>
                    <a:pt x="2881375" y="1653794"/>
                  </a:lnTo>
                  <a:lnTo>
                    <a:pt x="2874644" y="1700276"/>
                  </a:lnTo>
                  <a:lnTo>
                    <a:pt x="2866390" y="1746377"/>
                  </a:lnTo>
                  <a:lnTo>
                    <a:pt x="2856865" y="1791970"/>
                  </a:lnTo>
                  <a:lnTo>
                    <a:pt x="2845815" y="1837055"/>
                  </a:lnTo>
                  <a:lnTo>
                    <a:pt x="2833496" y="1881505"/>
                  </a:lnTo>
                  <a:lnTo>
                    <a:pt x="2819780" y="1925446"/>
                  </a:lnTo>
                  <a:lnTo>
                    <a:pt x="2804794" y="1968753"/>
                  </a:lnTo>
                  <a:lnTo>
                    <a:pt x="2788538" y="2011426"/>
                  </a:lnTo>
                  <a:lnTo>
                    <a:pt x="2770886" y="2053463"/>
                  </a:lnTo>
                  <a:lnTo>
                    <a:pt x="2752090" y="2094738"/>
                  </a:lnTo>
                  <a:lnTo>
                    <a:pt x="2732023" y="2135378"/>
                  </a:lnTo>
                  <a:lnTo>
                    <a:pt x="2710815" y="2175256"/>
                  </a:lnTo>
                  <a:lnTo>
                    <a:pt x="2688463" y="2214372"/>
                  </a:lnTo>
                  <a:lnTo>
                    <a:pt x="2664840" y="2252726"/>
                  </a:lnTo>
                  <a:lnTo>
                    <a:pt x="2640202" y="2290318"/>
                  </a:lnTo>
                  <a:lnTo>
                    <a:pt x="2614421" y="2327021"/>
                  </a:lnTo>
                  <a:lnTo>
                    <a:pt x="2587498" y="2362962"/>
                  </a:lnTo>
                  <a:lnTo>
                    <a:pt x="2559684" y="2398014"/>
                  </a:lnTo>
                  <a:lnTo>
                    <a:pt x="2530729" y="2432050"/>
                  </a:lnTo>
                  <a:lnTo>
                    <a:pt x="2500757" y="2465324"/>
                  </a:lnTo>
                  <a:lnTo>
                    <a:pt x="2469769" y="2497582"/>
                  </a:lnTo>
                  <a:lnTo>
                    <a:pt x="2437892" y="2528824"/>
                  </a:lnTo>
                  <a:lnTo>
                    <a:pt x="2405125" y="2559050"/>
                  </a:lnTo>
                  <a:lnTo>
                    <a:pt x="2371344" y="2588387"/>
                  </a:lnTo>
                  <a:lnTo>
                    <a:pt x="2336673" y="2616580"/>
                  </a:lnTo>
                  <a:lnTo>
                    <a:pt x="2301239" y="2643759"/>
                  </a:lnTo>
                  <a:lnTo>
                    <a:pt x="2264918" y="2669794"/>
                  </a:lnTo>
                  <a:lnTo>
                    <a:pt x="2227706" y="2694787"/>
                  </a:lnTo>
                  <a:lnTo>
                    <a:pt x="2189860" y="2718600"/>
                  </a:lnTo>
                  <a:lnTo>
                    <a:pt x="2151126" y="2741256"/>
                  </a:lnTo>
                  <a:lnTo>
                    <a:pt x="2111629" y="2762732"/>
                  </a:lnTo>
                  <a:lnTo>
                    <a:pt x="2071497" y="2782989"/>
                  </a:lnTo>
                  <a:lnTo>
                    <a:pt x="2030602" y="2802013"/>
                  </a:lnTo>
                  <a:lnTo>
                    <a:pt x="1989074" y="2819780"/>
                  </a:lnTo>
                  <a:lnTo>
                    <a:pt x="1946909" y="2836265"/>
                  </a:lnTo>
                  <a:lnTo>
                    <a:pt x="1904110" y="2851442"/>
                  </a:lnTo>
                  <a:lnTo>
                    <a:pt x="1860677" y="2865297"/>
                  </a:lnTo>
                  <a:lnTo>
                    <a:pt x="1816607" y="2877781"/>
                  </a:lnTo>
                  <a:lnTo>
                    <a:pt x="1772157" y="2888894"/>
                  </a:lnTo>
                  <a:lnTo>
                    <a:pt x="1727073" y="2898609"/>
                  </a:lnTo>
                  <a:lnTo>
                    <a:pt x="1681479" y="2906877"/>
                  </a:lnTo>
                  <a:lnTo>
                    <a:pt x="1635378" y="2913710"/>
                  </a:lnTo>
                  <a:lnTo>
                    <a:pt x="1588897" y="2919069"/>
                  </a:lnTo>
                  <a:lnTo>
                    <a:pt x="1541906" y="2922917"/>
                  </a:lnTo>
                  <a:lnTo>
                    <a:pt x="1494535" y="2925254"/>
                  </a:lnTo>
                  <a:lnTo>
                    <a:pt x="1446783" y="2926029"/>
                  </a:lnTo>
                  <a:lnTo>
                    <a:pt x="1399031" y="2925254"/>
                  </a:lnTo>
                  <a:lnTo>
                    <a:pt x="1351660" y="2922917"/>
                  </a:lnTo>
                  <a:lnTo>
                    <a:pt x="1304671" y="2919069"/>
                  </a:lnTo>
                  <a:lnTo>
                    <a:pt x="1258188" y="2913710"/>
                  </a:lnTo>
                  <a:lnTo>
                    <a:pt x="1212087" y="2906877"/>
                  </a:lnTo>
                  <a:lnTo>
                    <a:pt x="1166495" y="2898609"/>
                  </a:lnTo>
                  <a:lnTo>
                    <a:pt x="1121409" y="2888894"/>
                  </a:lnTo>
                  <a:lnTo>
                    <a:pt x="1076832" y="2877781"/>
                  </a:lnTo>
                  <a:lnTo>
                    <a:pt x="1032890" y="2865297"/>
                  </a:lnTo>
                  <a:lnTo>
                    <a:pt x="989456" y="2851442"/>
                  </a:lnTo>
                  <a:lnTo>
                    <a:pt x="946657" y="2836265"/>
                  </a:lnTo>
                  <a:lnTo>
                    <a:pt x="904494" y="2819780"/>
                  </a:lnTo>
                  <a:lnTo>
                    <a:pt x="862964" y="2802013"/>
                  </a:lnTo>
                  <a:lnTo>
                    <a:pt x="822071" y="2782989"/>
                  </a:lnTo>
                  <a:lnTo>
                    <a:pt x="781938" y="2762732"/>
                  </a:lnTo>
                  <a:lnTo>
                    <a:pt x="742442" y="2741256"/>
                  </a:lnTo>
                  <a:lnTo>
                    <a:pt x="703706" y="2718600"/>
                  </a:lnTo>
                  <a:lnTo>
                    <a:pt x="665860" y="2694787"/>
                  </a:lnTo>
                  <a:lnTo>
                    <a:pt x="628650" y="2669794"/>
                  </a:lnTo>
                  <a:lnTo>
                    <a:pt x="592327" y="2643759"/>
                  </a:lnTo>
                  <a:lnTo>
                    <a:pt x="556895" y="2616580"/>
                  </a:lnTo>
                  <a:lnTo>
                    <a:pt x="522224" y="2588387"/>
                  </a:lnTo>
                  <a:lnTo>
                    <a:pt x="488442" y="2559050"/>
                  </a:lnTo>
                  <a:lnTo>
                    <a:pt x="455675" y="2528824"/>
                  </a:lnTo>
                  <a:lnTo>
                    <a:pt x="423799" y="2497582"/>
                  </a:lnTo>
                  <a:lnTo>
                    <a:pt x="392810" y="2465324"/>
                  </a:lnTo>
                  <a:lnTo>
                    <a:pt x="362838" y="2432050"/>
                  </a:lnTo>
                  <a:lnTo>
                    <a:pt x="333882" y="2398014"/>
                  </a:lnTo>
                  <a:lnTo>
                    <a:pt x="305943" y="2362962"/>
                  </a:lnTo>
                  <a:lnTo>
                    <a:pt x="279146" y="2327021"/>
                  </a:lnTo>
                  <a:lnTo>
                    <a:pt x="253364" y="2290318"/>
                  </a:lnTo>
                  <a:lnTo>
                    <a:pt x="228726" y="2252726"/>
                  </a:lnTo>
                  <a:lnTo>
                    <a:pt x="205104" y="2214372"/>
                  </a:lnTo>
                  <a:lnTo>
                    <a:pt x="182752" y="2175256"/>
                  </a:lnTo>
                  <a:lnTo>
                    <a:pt x="161544" y="2135378"/>
                  </a:lnTo>
                  <a:lnTo>
                    <a:pt x="141477" y="2094738"/>
                  </a:lnTo>
                  <a:lnTo>
                    <a:pt x="122681" y="2053463"/>
                  </a:lnTo>
                  <a:lnTo>
                    <a:pt x="105028" y="2011426"/>
                  </a:lnTo>
                  <a:lnTo>
                    <a:pt x="88773" y="1968753"/>
                  </a:lnTo>
                  <a:lnTo>
                    <a:pt x="73786" y="1925446"/>
                  </a:lnTo>
                  <a:lnTo>
                    <a:pt x="60071" y="1881505"/>
                  </a:lnTo>
                  <a:lnTo>
                    <a:pt x="47751" y="1837055"/>
                  </a:lnTo>
                  <a:lnTo>
                    <a:pt x="36702" y="1791970"/>
                  </a:lnTo>
                  <a:lnTo>
                    <a:pt x="27177" y="1746377"/>
                  </a:lnTo>
                  <a:lnTo>
                    <a:pt x="18923" y="1700276"/>
                  </a:lnTo>
                  <a:lnTo>
                    <a:pt x="12192" y="1653794"/>
                  </a:lnTo>
                  <a:lnTo>
                    <a:pt x="6857" y="1606677"/>
                  </a:lnTo>
                  <a:lnTo>
                    <a:pt x="3048" y="1559178"/>
                  </a:lnTo>
                  <a:lnTo>
                    <a:pt x="761" y="1511300"/>
                  </a:lnTo>
                  <a:lnTo>
                    <a:pt x="0" y="1463039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04219" y="7165784"/>
              <a:ext cx="2432050" cy="519430"/>
            </a:xfrm>
            <a:custGeom>
              <a:avLst/>
              <a:gdLst/>
              <a:ahLst/>
              <a:cxnLst/>
              <a:rect l="l" t="t" r="r" b="b"/>
              <a:pathLst>
                <a:path w="2432050" h="519429">
                  <a:moveTo>
                    <a:pt x="2431668" y="0"/>
                  </a:moveTo>
                  <a:lnTo>
                    <a:pt x="0" y="0"/>
                  </a:lnTo>
                  <a:lnTo>
                    <a:pt x="0" y="519366"/>
                  </a:lnTo>
                  <a:lnTo>
                    <a:pt x="2431668" y="519366"/>
                  </a:lnTo>
                  <a:lnTo>
                    <a:pt x="2431668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904219" y="7165784"/>
              <a:ext cx="2432050" cy="519430"/>
            </a:xfrm>
            <a:custGeom>
              <a:avLst/>
              <a:gdLst/>
              <a:ahLst/>
              <a:cxnLst/>
              <a:rect l="l" t="t" r="r" b="b"/>
              <a:pathLst>
                <a:path w="2432050" h="519429">
                  <a:moveTo>
                    <a:pt x="0" y="519366"/>
                  </a:moveTo>
                  <a:lnTo>
                    <a:pt x="2431668" y="519366"/>
                  </a:lnTo>
                  <a:lnTo>
                    <a:pt x="2431668" y="0"/>
                  </a:lnTo>
                  <a:lnTo>
                    <a:pt x="0" y="0"/>
                  </a:lnTo>
                  <a:lnTo>
                    <a:pt x="0" y="519366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85163" y="2391917"/>
            <a:ext cx="790067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35" b="1">
                <a:solidFill>
                  <a:srgbClr val="2A9382"/>
                </a:solidFill>
                <a:latin typeface="Arial"/>
                <a:cs typeface="Arial"/>
              </a:rPr>
              <a:t>Персонализированное</a:t>
            </a:r>
            <a:r>
              <a:rPr dirty="0" sz="4000" spc="3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2A9382"/>
                </a:solidFill>
                <a:latin typeface="Arial"/>
                <a:cs typeface="Arial"/>
              </a:rPr>
              <a:t>питание</a:t>
            </a:r>
            <a:endParaRPr sz="4000">
              <a:latin typeface="Arial"/>
              <a:cs typeface="Arial"/>
            </a:endParaRPr>
          </a:p>
          <a:p>
            <a:pPr algn="ctr" marL="242570">
              <a:lnSpc>
                <a:spcPct val="100000"/>
              </a:lnSpc>
            </a:pPr>
            <a:r>
              <a:rPr dirty="0" sz="4000" spc="-204" b="1">
                <a:solidFill>
                  <a:srgbClr val="2A9382"/>
                </a:solidFill>
                <a:latin typeface="Arial"/>
                <a:cs typeface="Arial"/>
              </a:rPr>
              <a:t>FoodTech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79022" y="7124445"/>
            <a:ext cx="188404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40" b="1">
                <a:solidFill>
                  <a:srgbClr val="0047CD"/>
                </a:solidFill>
                <a:latin typeface="Arial"/>
                <a:cs typeface="Arial"/>
              </a:rPr>
              <a:t>$9</a:t>
            </a:r>
            <a:r>
              <a:rPr dirty="0" sz="3500" spc="-70" b="1">
                <a:solidFill>
                  <a:srgbClr val="0047CD"/>
                </a:solidFill>
                <a:latin typeface="Arial"/>
                <a:cs typeface="Arial"/>
              </a:rPr>
              <a:t> </a:t>
            </a:r>
            <a:r>
              <a:rPr dirty="0" sz="3500" spc="-100" b="1">
                <a:solidFill>
                  <a:srgbClr val="0047CD"/>
                </a:solidFill>
                <a:latin typeface="Arial"/>
                <a:cs typeface="Arial"/>
              </a:rPr>
              <a:t>млрд.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99457" y="7795107"/>
            <a:ext cx="2441575" cy="788670"/>
            <a:chOff x="10899457" y="7795107"/>
            <a:chExt cx="2441575" cy="788670"/>
          </a:xfrm>
        </p:grpSpPr>
        <p:sp>
          <p:nvSpPr>
            <p:cNvPr id="13" name="object 13"/>
            <p:cNvSpPr/>
            <p:nvPr/>
          </p:nvSpPr>
          <p:spPr>
            <a:xfrm>
              <a:off x="10904219" y="7799870"/>
              <a:ext cx="2432050" cy="779145"/>
            </a:xfrm>
            <a:custGeom>
              <a:avLst/>
              <a:gdLst/>
              <a:ahLst/>
              <a:cxnLst/>
              <a:rect l="l" t="t" r="r" b="b"/>
              <a:pathLst>
                <a:path w="2432050" h="779145">
                  <a:moveTo>
                    <a:pt x="2431668" y="0"/>
                  </a:moveTo>
                  <a:lnTo>
                    <a:pt x="0" y="0"/>
                  </a:lnTo>
                  <a:lnTo>
                    <a:pt x="0" y="778598"/>
                  </a:lnTo>
                  <a:lnTo>
                    <a:pt x="2431668" y="778598"/>
                  </a:lnTo>
                  <a:lnTo>
                    <a:pt x="2431668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904219" y="7799870"/>
              <a:ext cx="2432050" cy="779145"/>
            </a:xfrm>
            <a:custGeom>
              <a:avLst/>
              <a:gdLst/>
              <a:ahLst/>
              <a:cxnLst/>
              <a:rect l="l" t="t" r="r" b="b"/>
              <a:pathLst>
                <a:path w="2432050" h="779145">
                  <a:moveTo>
                    <a:pt x="0" y="778598"/>
                  </a:moveTo>
                  <a:lnTo>
                    <a:pt x="2431668" y="778598"/>
                  </a:lnTo>
                  <a:lnTo>
                    <a:pt x="2431668" y="0"/>
                  </a:lnTo>
                  <a:lnTo>
                    <a:pt x="0" y="0"/>
                  </a:lnTo>
                  <a:lnTo>
                    <a:pt x="0" y="778598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1101831" y="7769479"/>
            <a:ext cx="2032635" cy="785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995"/>
              </a:lnSpc>
              <a:spcBef>
                <a:spcPts val="95"/>
              </a:spcBef>
            </a:pPr>
            <a:r>
              <a:rPr dirty="0" sz="2500" spc="-50">
                <a:latin typeface="Microsoft Sans Serif"/>
                <a:cs typeface="Microsoft Sans Serif"/>
              </a:rPr>
              <a:t>О</a:t>
            </a:r>
            <a:r>
              <a:rPr dirty="0" sz="2500" spc="-60">
                <a:latin typeface="Microsoft Sans Serif"/>
                <a:cs typeface="Microsoft Sans Serif"/>
              </a:rPr>
              <a:t>б</a:t>
            </a:r>
            <a:r>
              <a:rPr dirty="0" sz="2500" spc="-55">
                <a:latin typeface="Microsoft Sans Serif"/>
                <a:cs typeface="Microsoft Sans Serif"/>
              </a:rPr>
              <a:t>ъе</a:t>
            </a:r>
            <a:r>
              <a:rPr dirty="0" sz="2500" spc="-5">
                <a:latin typeface="Microsoft Sans Serif"/>
                <a:cs typeface="Microsoft Sans Serif"/>
              </a:rPr>
              <a:t>м</a:t>
            </a:r>
            <a:r>
              <a:rPr dirty="0" sz="2500" spc="-110">
                <a:latin typeface="Microsoft Sans Serif"/>
                <a:cs typeface="Microsoft Sans Serif"/>
              </a:rPr>
              <a:t> </a:t>
            </a:r>
            <a:r>
              <a:rPr dirty="0" sz="2500" spc="30">
                <a:latin typeface="Microsoft Sans Serif"/>
                <a:cs typeface="Microsoft Sans Serif"/>
              </a:rPr>
              <a:t>р</a:t>
            </a:r>
            <a:r>
              <a:rPr dirty="0" sz="2500" spc="25">
                <a:latin typeface="Microsoft Sans Serif"/>
                <a:cs typeface="Microsoft Sans Serif"/>
              </a:rPr>
              <a:t>ы</a:t>
            </a:r>
            <a:r>
              <a:rPr dirty="0" sz="2500" spc="30">
                <a:latin typeface="Microsoft Sans Serif"/>
                <a:cs typeface="Microsoft Sans Serif"/>
              </a:rPr>
              <a:t>н</a:t>
            </a:r>
            <a:r>
              <a:rPr dirty="0" sz="2500" spc="25">
                <a:latin typeface="Microsoft Sans Serif"/>
                <a:cs typeface="Microsoft Sans Serif"/>
              </a:rPr>
              <a:t>к</a:t>
            </a:r>
            <a:r>
              <a:rPr dirty="0" sz="2500" spc="-5">
                <a:latin typeface="Microsoft Sans Serif"/>
                <a:cs typeface="Microsoft Sans Serif"/>
              </a:rPr>
              <a:t>а</a:t>
            </a:r>
            <a:endParaRPr sz="2500">
              <a:latin typeface="Microsoft Sans Serif"/>
              <a:cs typeface="Microsoft Sans Serif"/>
            </a:endParaRPr>
          </a:p>
          <a:p>
            <a:pPr algn="ctr" marL="7620">
              <a:lnSpc>
                <a:spcPts val="2995"/>
              </a:lnSpc>
            </a:pPr>
            <a:r>
              <a:rPr dirty="0" sz="2500" spc="105" b="1">
                <a:latin typeface="Arial"/>
                <a:cs typeface="Arial"/>
              </a:rPr>
              <a:t>2023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669" y="5111572"/>
            <a:ext cx="345757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latin typeface="Microsoft Sans Serif"/>
                <a:cs typeface="Microsoft Sans Serif"/>
              </a:rPr>
              <a:t>Объем</a:t>
            </a:r>
            <a:r>
              <a:rPr dirty="0" sz="3000" spc="-140">
                <a:latin typeface="Microsoft Sans Serif"/>
                <a:cs typeface="Microsoft Sans Serif"/>
              </a:rPr>
              <a:t> </a:t>
            </a:r>
            <a:r>
              <a:rPr dirty="0" sz="3000" spc="30">
                <a:latin typeface="Microsoft Sans Serif"/>
                <a:cs typeface="Microsoft Sans Serif"/>
              </a:rPr>
              <a:t>рынка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130">
                <a:latin typeface="Microsoft Sans Serif"/>
                <a:cs typeface="Microsoft Sans Serif"/>
              </a:rPr>
              <a:t>2023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1109" y="5173802"/>
            <a:ext cx="345694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latin typeface="Microsoft Sans Serif"/>
                <a:cs typeface="Microsoft Sans Serif"/>
              </a:rPr>
              <a:t>Объем</a:t>
            </a:r>
            <a:r>
              <a:rPr dirty="0" sz="3000" spc="-140">
                <a:latin typeface="Microsoft Sans Serif"/>
                <a:cs typeface="Microsoft Sans Serif"/>
              </a:rPr>
              <a:t> </a:t>
            </a:r>
            <a:r>
              <a:rPr dirty="0" sz="3000" spc="30">
                <a:latin typeface="Microsoft Sans Serif"/>
                <a:cs typeface="Microsoft Sans Serif"/>
              </a:rPr>
              <a:t>рынка</a:t>
            </a:r>
            <a:r>
              <a:rPr dirty="0" sz="3000" spc="-15">
                <a:latin typeface="Microsoft Sans Serif"/>
                <a:cs typeface="Microsoft Sans Serif"/>
              </a:rPr>
              <a:t> </a:t>
            </a:r>
            <a:r>
              <a:rPr dirty="0" sz="3000" spc="130">
                <a:latin typeface="Microsoft Sans Serif"/>
                <a:cs typeface="Microsoft Sans Serif"/>
              </a:rPr>
              <a:t>2025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5472" y="4526026"/>
            <a:ext cx="1836420" cy="1284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685" marR="5080" indent="-7620">
              <a:lnSpc>
                <a:spcPct val="137700"/>
              </a:lnSpc>
              <a:spcBef>
                <a:spcPts val="95"/>
              </a:spcBef>
              <a:tabLst>
                <a:tab pos="365760" algn="l"/>
              </a:tabLst>
            </a:pPr>
            <a:r>
              <a:rPr dirty="0" sz="3000">
                <a:latin typeface="Microsoft Sans Serif"/>
                <a:cs typeface="Microsoft Sans Serif"/>
              </a:rPr>
              <a:t>↑	</a:t>
            </a:r>
            <a:r>
              <a:rPr dirty="0" baseline="1851" sz="4500" spc="7" b="1">
                <a:latin typeface="Arial"/>
                <a:cs typeface="Arial"/>
              </a:rPr>
              <a:t>на </a:t>
            </a:r>
            <a:r>
              <a:rPr dirty="0" baseline="1851" sz="4500" spc="104" b="1">
                <a:latin typeface="Arial"/>
                <a:cs typeface="Arial"/>
              </a:rPr>
              <a:t>7% </a:t>
            </a:r>
            <a:r>
              <a:rPr dirty="0" baseline="1851" sz="4500" spc="112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еж</a:t>
            </a:r>
            <a:r>
              <a:rPr dirty="0" sz="3000" spc="25" b="1">
                <a:latin typeface="Arial"/>
                <a:cs typeface="Arial"/>
              </a:rPr>
              <a:t>е</a:t>
            </a:r>
            <a:r>
              <a:rPr dirty="0" sz="3000" b="1">
                <a:latin typeface="Arial"/>
                <a:cs typeface="Arial"/>
              </a:rPr>
              <a:t>го</a:t>
            </a:r>
            <a:r>
              <a:rPr dirty="0" sz="3000" spc="35" b="1">
                <a:latin typeface="Arial"/>
                <a:cs typeface="Arial"/>
              </a:rPr>
              <a:t>д</a:t>
            </a:r>
            <a:r>
              <a:rPr dirty="0" sz="3000" spc="30" b="1">
                <a:latin typeface="Arial"/>
                <a:cs typeface="Arial"/>
              </a:rPr>
              <a:t>н</a:t>
            </a:r>
            <a:r>
              <a:rPr dirty="0" sz="3000" b="1">
                <a:latin typeface="Arial"/>
                <a:cs typeface="Arial"/>
              </a:rPr>
              <a:t>о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669" y="7381747"/>
            <a:ext cx="34575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latin typeface="Microsoft Sans Serif"/>
                <a:cs typeface="Microsoft Sans Serif"/>
              </a:rPr>
              <a:t>Объем</a:t>
            </a:r>
            <a:r>
              <a:rPr dirty="0" sz="3000" spc="-145">
                <a:latin typeface="Microsoft Sans Serif"/>
                <a:cs typeface="Microsoft Sans Serif"/>
              </a:rPr>
              <a:t> </a:t>
            </a:r>
            <a:r>
              <a:rPr dirty="0" sz="3000" spc="30">
                <a:latin typeface="Microsoft Sans Serif"/>
                <a:cs typeface="Microsoft Sans Serif"/>
              </a:rPr>
              <a:t>рынка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130">
                <a:latin typeface="Microsoft Sans Serif"/>
                <a:cs typeface="Microsoft Sans Serif"/>
              </a:rPr>
              <a:t>2023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8767" y="7368032"/>
            <a:ext cx="34563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latin typeface="Microsoft Sans Serif"/>
                <a:cs typeface="Microsoft Sans Serif"/>
              </a:rPr>
              <a:t>Объем</a:t>
            </a:r>
            <a:r>
              <a:rPr dirty="0" sz="3000" spc="-145">
                <a:latin typeface="Microsoft Sans Serif"/>
                <a:cs typeface="Microsoft Sans Serif"/>
              </a:rPr>
              <a:t> </a:t>
            </a:r>
            <a:r>
              <a:rPr dirty="0" sz="3000" spc="30">
                <a:latin typeface="Microsoft Sans Serif"/>
                <a:cs typeface="Microsoft Sans Serif"/>
              </a:rPr>
              <a:t>рынка</a:t>
            </a:r>
            <a:r>
              <a:rPr dirty="0" sz="3000" spc="-15">
                <a:latin typeface="Microsoft Sans Serif"/>
                <a:cs typeface="Microsoft Sans Serif"/>
              </a:rPr>
              <a:t> </a:t>
            </a:r>
            <a:r>
              <a:rPr dirty="0" sz="3000" spc="130">
                <a:latin typeface="Microsoft Sans Serif"/>
                <a:cs typeface="Microsoft Sans Serif"/>
              </a:rPr>
              <a:t>2035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73422" y="6987667"/>
            <a:ext cx="17843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Microsoft Sans Serif"/>
                <a:cs typeface="Microsoft Sans Serif"/>
              </a:rPr>
              <a:t>↑</a:t>
            </a:r>
            <a:r>
              <a:rPr dirty="0" sz="3000" spc="-465">
                <a:latin typeface="Microsoft Sans Serif"/>
                <a:cs typeface="Microsoft Sans Serif"/>
              </a:rPr>
              <a:t> </a:t>
            </a:r>
            <a:r>
              <a:rPr dirty="0" sz="3000" b="1">
                <a:latin typeface="Arial"/>
                <a:cs typeface="Arial"/>
              </a:rPr>
              <a:t>в</a:t>
            </a:r>
            <a:r>
              <a:rPr dirty="0" sz="3000" spc="-160" b="1">
                <a:latin typeface="Arial"/>
                <a:cs typeface="Arial"/>
              </a:rPr>
              <a:t> </a:t>
            </a:r>
            <a:r>
              <a:rPr dirty="0" sz="3000" spc="125" b="1">
                <a:latin typeface="Arial"/>
                <a:cs typeface="Arial"/>
              </a:rPr>
              <a:t>7</a:t>
            </a:r>
            <a:r>
              <a:rPr dirty="0" sz="3000" spc="-5" b="1">
                <a:latin typeface="Arial"/>
                <a:cs typeface="Arial"/>
              </a:rPr>
              <a:t>0</a:t>
            </a:r>
            <a:r>
              <a:rPr dirty="0" sz="3000" spc="90" b="1">
                <a:latin typeface="Arial"/>
                <a:cs typeface="Arial"/>
              </a:rPr>
              <a:t> </a:t>
            </a:r>
            <a:r>
              <a:rPr dirty="0" sz="3000" spc="35" b="1">
                <a:latin typeface="Arial"/>
                <a:cs typeface="Arial"/>
              </a:rPr>
              <a:t>р</a:t>
            </a:r>
            <a:r>
              <a:rPr dirty="0" sz="3000" spc="65" b="1">
                <a:latin typeface="Arial"/>
                <a:cs typeface="Arial"/>
              </a:rPr>
              <a:t>а</a:t>
            </a:r>
            <a:r>
              <a:rPr dirty="0" sz="3000" b="1">
                <a:latin typeface="Arial"/>
                <a:cs typeface="Arial"/>
              </a:rPr>
              <a:t>з</a:t>
            </a:r>
            <a:endParaRPr sz="3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55947" y="7403592"/>
            <a:ext cx="1911350" cy="216535"/>
          </a:xfrm>
          <a:custGeom>
            <a:avLst/>
            <a:gdLst/>
            <a:ahLst/>
            <a:cxnLst/>
            <a:rect l="l" t="t" r="r" b="b"/>
            <a:pathLst>
              <a:path w="1911350" h="216534">
                <a:moveTo>
                  <a:pt x="1762887" y="126"/>
                </a:moveTo>
                <a:lnTo>
                  <a:pt x="1740027" y="22478"/>
                </a:lnTo>
                <a:lnTo>
                  <a:pt x="1742693" y="29336"/>
                </a:lnTo>
                <a:lnTo>
                  <a:pt x="1748154" y="35051"/>
                </a:lnTo>
                <a:lnTo>
                  <a:pt x="1828291" y="88899"/>
                </a:lnTo>
                <a:lnTo>
                  <a:pt x="0" y="88899"/>
                </a:lnTo>
                <a:lnTo>
                  <a:pt x="0" y="127253"/>
                </a:lnTo>
                <a:lnTo>
                  <a:pt x="1828291" y="127253"/>
                </a:lnTo>
                <a:lnTo>
                  <a:pt x="1748154" y="181101"/>
                </a:lnTo>
                <a:lnTo>
                  <a:pt x="1742693" y="186562"/>
                </a:lnTo>
                <a:lnTo>
                  <a:pt x="1740027" y="193420"/>
                </a:lnTo>
                <a:lnTo>
                  <a:pt x="1740153" y="200913"/>
                </a:lnTo>
                <a:lnTo>
                  <a:pt x="1743075" y="208025"/>
                </a:lnTo>
                <a:lnTo>
                  <a:pt x="1746885" y="213867"/>
                </a:lnTo>
                <a:lnTo>
                  <a:pt x="1752600" y="216407"/>
                </a:lnTo>
                <a:lnTo>
                  <a:pt x="1762887" y="216407"/>
                </a:lnTo>
                <a:lnTo>
                  <a:pt x="1902587" y="124078"/>
                </a:lnTo>
                <a:lnTo>
                  <a:pt x="1910968" y="114553"/>
                </a:lnTo>
                <a:lnTo>
                  <a:pt x="1910968" y="101726"/>
                </a:lnTo>
                <a:lnTo>
                  <a:pt x="1907793" y="95884"/>
                </a:lnTo>
                <a:lnTo>
                  <a:pt x="1769999" y="2920"/>
                </a:lnTo>
                <a:lnTo>
                  <a:pt x="1762887" y="126"/>
                </a:lnTo>
                <a:close/>
              </a:path>
            </a:pathLst>
          </a:custGeom>
          <a:solidFill>
            <a:srgbClr val="2A938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10413301" y="1522285"/>
            <a:ext cx="5820410" cy="4065270"/>
            <a:chOff x="10413301" y="1522285"/>
            <a:chExt cx="5820410" cy="406527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2940" y="2493263"/>
              <a:ext cx="4140707" cy="30937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418064" y="1527047"/>
              <a:ext cx="3149600" cy="2926080"/>
            </a:xfrm>
            <a:custGeom>
              <a:avLst/>
              <a:gdLst/>
              <a:ahLst/>
              <a:cxnLst/>
              <a:rect l="l" t="t" r="r" b="b"/>
              <a:pathLst>
                <a:path w="3149600" h="2926079">
                  <a:moveTo>
                    <a:pt x="1574800" y="0"/>
                  </a:moveTo>
                  <a:lnTo>
                    <a:pt x="1524761" y="761"/>
                  </a:lnTo>
                  <a:lnTo>
                    <a:pt x="1475231" y="2921"/>
                  </a:lnTo>
                  <a:lnTo>
                    <a:pt x="1425955" y="6476"/>
                  </a:lnTo>
                  <a:lnTo>
                    <a:pt x="1377187" y="11429"/>
                  </a:lnTo>
                  <a:lnTo>
                    <a:pt x="1328927" y="17779"/>
                  </a:lnTo>
                  <a:lnTo>
                    <a:pt x="1281176" y="25400"/>
                  </a:lnTo>
                  <a:lnTo>
                    <a:pt x="1233804" y="34417"/>
                  </a:lnTo>
                  <a:lnTo>
                    <a:pt x="1187068" y="44703"/>
                  </a:lnTo>
                  <a:lnTo>
                    <a:pt x="1140840" y="56260"/>
                  </a:lnTo>
                  <a:lnTo>
                    <a:pt x="1095120" y="69087"/>
                  </a:lnTo>
                  <a:lnTo>
                    <a:pt x="1050035" y="83184"/>
                  </a:lnTo>
                  <a:lnTo>
                    <a:pt x="1005585" y="98425"/>
                  </a:lnTo>
                  <a:lnTo>
                    <a:pt x="961770" y="114934"/>
                  </a:lnTo>
                  <a:lnTo>
                    <a:pt x="918717" y="132587"/>
                  </a:lnTo>
                  <a:lnTo>
                    <a:pt x="876172" y="151510"/>
                  </a:lnTo>
                  <a:lnTo>
                    <a:pt x="834516" y="171450"/>
                  </a:lnTo>
                  <a:lnTo>
                    <a:pt x="793495" y="192531"/>
                  </a:lnTo>
                  <a:lnTo>
                    <a:pt x="753236" y="214629"/>
                  </a:lnTo>
                  <a:lnTo>
                    <a:pt x="713739" y="237871"/>
                  </a:lnTo>
                  <a:lnTo>
                    <a:pt x="675131" y="262127"/>
                  </a:lnTo>
                  <a:lnTo>
                    <a:pt x="637285" y="287400"/>
                  </a:lnTo>
                  <a:lnTo>
                    <a:pt x="600201" y="313690"/>
                  </a:lnTo>
                  <a:lnTo>
                    <a:pt x="564133" y="340995"/>
                  </a:lnTo>
                  <a:lnTo>
                    <a:pt x="528954" y="369188"/>
                  </a:lnTo>
                  <a:lnTo>
                    <a:pt x="494664" y="398399"/>
                  </a:lnTo>
                  <a:lnTo>
                    <a:pt x="461263" y="428498"/>
                  </a:lnTo>
                  <a:lnTo>
                    <a:pt x="428878" y="459485"/>
                  </a:lnTo>
                  <a:lnTo>
                    <a:pt x="397382" y="491362"/>
                  </a:lnTo>
                  <a:lnTo>
                    <a:pt x="367029" y="524128"/>
                  </a:lnTo>
                  <a:lnTo>
                    <a:pt x="337692" y="557656"/>
                  </a:lnTo>
                  <a:lnTo>
                    <a:pt x="309371" y="591947"/>
                  </a:lnTo>
                  <a:lnTo>
                    <a:pt x="282193" y="627126"/>
                  </a:lnTo>
                  <a:lnTo>
                    <a:pt x="256031" y="663067"/>
                  </a:lnTo>
                  <a:lnTo>
                    <a:pt x="231012" y="699770"/>
                  </a:lnTo>
                  <a:lnTo>
                    <a:pt x="207136" y="737107"/>
                  </a:lnTo>
                  <a:lnTo>
                    <a:pt x="184530" y="775207"/>
                  </a:lnTo>
                  <a:lnTo>
                    <a:pt x="163067" y="814070"/>
                  </a:lnTo>
                  <a:lnTo>
                    <a:pt x="142747" y="853440"/>
                  </a:lnTo>
                  <a:lnTo>
                    <a:pt x="123697" y="893572"/>
                  </a:lnTo>
                  <a:lnTo>
                    <a:pt x="106044" y="934211"/>
                  </a:lnTo>
                  <a:lnTo>
                    <a:pt x="89534" y="975486"/>
                  </a:lnTo>
                  <a:lnTo>
                    <a:pt x="74421" y="1017397"/>
                  </a:lnTo>
                  <a:lnTo>
                    <a:pt x="60578" y="1059815"/>
                  </a:lnTo>
                  <a:lnTo>
                    <a:pt x="48132" y="1102741"/>
                  </a:lnTo>
                  <a:lnTo>
                    <a:pt x="36956" y="1146302"/>
                  </a:lnTo>
                  <a:lnTo>
                    <a:pt x="27304" y="1190244"/>
                  </a:lnTo>
                  <a:lnTo>
                    <a:pt x="19050" y="1234567"/>
                  </a:lnTo>
                  <a:lnTo>
                    <a:pt x="12318" y="1279525"/>
                  </a:lnTo>
                  <a:lnTo>
                    <a:pt x="6984" y="1324736"/>
                  </a:lnTo>
                  <a:lnTo>
                    <a:pt x="3047" y="1370456"/>
                  </a:lnTo>
                  <a:lnTo>
                    <a:pt x="761" y="1416557"/>
                  </a:lnTo>
                  <a:lnTo>
                    <a:pt x="0" y="1463040"/>
                  </a:lnTo>
                  <a:lnTo>
                    <a:pt x="761" y="1509395"/>
                  </a:lnTo>
                  <a:lnTo>
                    <a:pt x="3047" y="1555496"/>
                  </a:lnTo>
                  <a:lnTo>
                    <a:pt x="6984" y="1601216"/>
                  </a:lnTo>
                  <a:lnTo>
                    <a:pt x="12318" y="1646554"/>
                  </a:lnTo>
                  <a:lnTo>
                    <a:pt x="19050" y="1691385"/>
                  </a:lnTo>
                  <a:lnTo>
                    <a:pt x="27304" y="1735835"/>
                  </a:lnTo>
                  <a:lnTo>
                    <a:pt x="36956" y="1779777"/>
                  </a:lnTo>
                  <a:lnTo>
                    <a:pt x="48132" y="1823211"/>
                  </a:lnTo>
                  <a:lnTo>
                    <a:pt x="60578" y="1866265"/>
                  </a:lnTo>
                  <a:lnTo>
                    <a:pt x="74421" y="1908682"/>
                  </a:lnTo>
                  <a:lnTo>
                    <a:pt x="89534" y="1950466"/>
                  </a:lnTo>
                  <a:lnTo>
                    <a:pt x="106044" y="1991741"/>
                  </a:lnTo>
                  <a:lnTo>
                    <a:pt x="123697" y="2032507"/>
                  </a:lnTo>
                  <a:lnTo>
                    <a:pt x="142747" y="2072512"/>
                  </a:lnTo>
                  <a:lnTo>
                    <a:pt x="163067" y="2112009"/>
                  </a:lnTo>
                  <a:lnTo>
                    <a:pt x="184530" y="2150745"/>
                  </a:lnTo>
                  <a:lnTo>
                    <a:pt x="207136" y="2188845"/>
                  </a:lnTo>
                  <a:lnTo>
                    <a:pt x="231012" y="2226309"/>
                  </a:lnTo>
                  <a:lnTo>
                    <a:pt x="256031" y="2262886"/>
                  </a:lnTo>
                  <a:lnTo>
                    <a:pt x="282193" y="2298827"/>
                  </a:lnTo>
                  <a:lnTo>
                    <a:pt x="309371" y="2334005"/>
                  </a:lnTo>
                  <a:lnTo>
                    <a:pt x="337692" y="2368423"/>
                  </a:lnTo>
                  <a:lnTo>
                    <a:pt x="367029" y="2401951"/>
                  </a:lnTo>
                  <a:lnTo>
                    <a:pt x="397382" y="2434716"/>
                  </a:lnTo>
                  <a:lnTo>
                    <a:pt x="428878" y="2466593"/>
                  </a:lnTo>
                  <a:lnTo>
                    <a:pt x="461263" y="2497581"/>
                  </a:lnTo>
                  <a:lnTo>
                    <a:pt x="494664" y="2527680"/>
                  </a:lnTo>
                  <a:lnTo>
                    <a:pt x="528954" y="2556764"/>
                  </a:lnTo>
                  <a:lnTo>
                    <a:pt x="564133" y="2585085"/>
                  </a:lnTo>
                  <a:lnTo>
                    <a:pt x="600201" y="2612263"/>
                  </a:lnTo>
                  <a:lnTo>
                    <a:pt x="637285" y="2638679"/>
                  </a:lnTo>
                  <a:lnTo>
                    <a:pt x="675131" y="2663952"/>
                  </a:lnTo>
                  <a:lnTo>
                    <a:pt x="713739" y="2688209"/>
                  </a:lnTo>
                  <a:lnTo>
                    <a:pt x="753236" y="2711450"/>
                  </a:lnTo>
                  <a:lnTo>
                    <a:pt x="793495" y="2733548"/>
                  </a:lnTo>
                  <a:lnTo>
                    <a:pt x="834516" y="2754629"/>
                  </a:lnTo>
                  <a:lnTo>
                    <a:pt x="876172" y="2774568"/>
                  </a:lnTo>
                  <a:lnTo>
                    <a:pt x="918717" y="2793365"/>
                  </a:lnTo>
                  <a:lnTo>
                    <a:pt x="961770" y="2811017"/>
                  </a:lnTo>
                  <a:lnTo>
                    <a:pt x="1005585" y="2827528"/>
                  </a:lnTo>
                  <a:lnTo>
                    <a:pt x="1050035" y="2842894"/>
                  </a:lnTo>
                  <a:lnTo>
                    <a:pt x="1095120" y="2856991"/>
                  </a:lnTo>
                  <a:lnTo>
                    <a:pt x="1140840" y="2869818"/>
                  </a:lnTo>
                  <a:lnTo>
                    <a:pt x="1187068" y="2881376"/>
                  </a:lnTo>
                  <a:lnTo>
                    <a:pt x="1233804" y="2891663"/>
                  </a:lnTo>
                  <a:lnTo>
                    <a:pt x="1281176" y="2900679"/>
                  </a:lnTo>
                  <a:lnTo>
                    <a:pt x="1328927" y="2908300"/>
                  </a:lnTo>
                  <a:lnTo>
                    <a:pt x="1377187" y="2914650"/>
                  </a:lnTo>
                  <a:lnTo>
                    <a:pt x="1425955" y="2919603"/>
                  </a:lnTo>
                  <a:lnTo>
                    <a:pt x="1475231" y="2923159"/>
                  </a:lnTo>
                  <a:lnTo>
                    <a:pt x="1524761" y="2925317"/>
                  </a:lnTo>
                  <a:lnTo>
                    <a:pt x="1574800" y="2926079"/>
                  </a:lnTo>
                  <a:lnTo>
                    <a:pt x="1624710" y="2925317"/>
                  </a:lnTo>
                  <a:lnTo>
                    <a:pt x="1674367" y="2923159"/>
                  </a:lnTo>
                  <a:lnTo>
                    <a:pt x="1723516" y="2919603"/>
                  </a:lnTo>
                  <a:lnTo>
                    <a:pt x="1772284" y="2914650"/>
                  </a:lnTo>
                  <a:lnTo>
                    <a:pt x="1820671" y="2908300"/>
                  </a:lnTo>
                  <a:lnTo>
                    <a:pt x="1868424" y="2900679"/>
                  </a:lnTo>
                  <a:lnTo>
                    <a:pt x="1915794" y="2891663"/>
                  </a:lnTo>
                  <a:lnTo>
                    <a:pt x="1962530" y="2881376"/>
                  </a:lnTo>
                  <a:lnTo>
                    <a:pt x="2008758" y="2869818"/>
                  </a:lnTo>
                  <a:lnTo>
                    <a:pt x="2054478" y="2856991"/>
                  </a:lnTo>
                  <a:lnTo>
                    <a:pt x="2099436" y="2842894"/>
                  </a:lnTo>
                  <a:lnTo>
                    <a:pt x="2143886" y="2827528"/>
                  </a:lnTo>
                  <a:lnTo>
                    <a:pt x="2187702" y="2811017"/>
                  </a:lnTo>
                  <a:lnTo>
                    <a:pt x="2230881" y="2793365"/>
                  </a:lnTo>
                  <a:lnTo>
                    <a:pt x="2273300" y="2774568"/>
                  </a:lnTo>
                  <a:lnTo>
                    <a:pt x="2315082" y="2754629"/>
                  </a:lnTo>
                  <a:lnTo>
                    <a:pt x="2356104" y="2733548"/>
                  </a:lnTo>
                  <a:lnTo>
                    <a:pt x="2396362" y="2711450"/>
                  </a:lnTo>
                  <a:lnTo>
                    <a:pt x="2435859" y="2688209"/>
                  </a:lnTo>
                  <a:lnTo>
                    <a:pt x="2474467" y="2663952"/>
                  </a:lnTo>
                  <a:lnTo>
                    <a:pt x="2512313" y="2638679"/>
                  </a:lnTo>
                  <a:lnTo>
                    <a:pt x="2549270" y="2612263"/>
                  </a:lnTo>
                  <a:lnTo>
                    <a:pt x="2585465" y="2585085"/>
                  </a:lnTo>
                  <a:lnTo>
                    <a:pt x="2620645" y="2556764"/>
                  </a:lnTo>
                  <a:lnTo>
                    <a:pt x="2654934" y="2527680"/>
                  </a:lnTo>
                  <a:lnTo>
                    <a:pt x="2688335" y="2497581"/>
                  </a:lnTo>
                  <a:lnTo>
                    <a:pt x="2720720" y="2466593"/>
                  </a:lnTo>
                  <a:lnTo>
                    <a:pt x="2752089" y="2434716"/>
                  </a:lnTo>
                  <a:lnTo>
                    <a:pt x="2782570" y="2401951"/>
                  </a:lnTo>
                  <a:lnTo>
                    <a:pt x="2811906" y="2368423"/>
                  </a:lnTo>
                  <a:lnTo>
                    <a:pt x="2840228" y="2334005"/>
                  </a:lnTo>
                  <a:lnTo>
                    <a:pt x="2867405" y="2298827"/>
                  </a:lnTo>
                  <a:lnTo>
                    <a:pt x="2893568" y="2262886"/>
                  </a:lnTo>
                  <a:lnTo>
                    <a:pt x="2918587" y="2226309"/>
                  </a:lnTo>
                  <a:lnTo>
                    <a:pt x="2942335" y="2188845"/>
                  </a:lnTo>
                  <a:lnTo>
                    <a:pt x="2965068" y="2150745"/>
                  </a:lnTo>
                  <a:lnTo>
                    <a:pt x="2986531" y="2112009"/>
                  </a:lnTo>
                  <a:lnTo>
                    <a:pt x="3006724" y="2072512"/>
                  </a:lnTo>
                  <a:lnTo>
                    <a:pt x="3025774" y="2032507"/>
                  </a:lnTo>
                  <a:lnTo>
                    <a:pt x="3043554" y="1991741"/>
                  </a:lnTo>
                  <a:lnTo>
                    <a:pt x="3060064" y="1950466"/>
                  </a:lnTo>
                  <a:lnTo>
                    <a:pt x="3075178" y="1908682"/>
                  </a:lnTo>
                  <a:lnTo>
                    <a:pt x="3089020" y="1866265"/>
                  </a:lnTo>
                  <a:lnTo>
                    <a:pt x="3101466" y="1823211"/>
                  </a:lnTo>
                  <a:lnTo>
                    <a:pt x="3112516" y="1779777"/>
                  </a:lnTo>
                  <a:lnTo>
                    <a:pt x="3122168" y="1735835"/>
                  </a:lnTo>
                  <a:lnTo>
                    <a:pt x="3130422" y="1691385"/>
                  </a:lnTo>
                  <a:lnTo>
                    <a:pt x="3137280" y="1646554"/>
                  </a:lnTo>
                  <a:lnTo>
                    <a:pt x="3142614" y="1601216"/>
                  </a:lnTo>
                  <a:lnTo>
                    <a:pt x="3146424" y="1555496"/>
                  </a:lnTo>
                  <a:lnTo>
                    <a:pt x="3148837" y="1509395"/>
                  </a:lnTo>
                  <a:lnTo>
                    <a:pt x="3149599" y="1463040"/>
                  </a:lnTo>
                  <a:lnTo>
                    <a:pt x="3148837" y="1416557"/>
                  </a:lnTo>
                  <a:lnTo>
                    <a:pt x="3146424" y="1370456"/>
                  </a:lnTo>
                  <a:lnTo>
                    <a:pt x="3142614" y="1324736"/>
                  </a:lnTo>
                  <a:lnTo>
                    <a:pt x="3137280" y="1279525"/>
                  </a:lnTo>
                  <a:lnTo>
                    <a:pt x="3130422" y="1234567"/>
                  </a:lnTo>
                  <a:lnTo>
                    <a:pt x="3122168" y="1190244"/>
                  </a:lnTo>
                  <a:lnTo>
                    <a:pt x="3112516" y="1146302"/>
                  </a:lnTo>
                  <a:lnTo>
                    <a:pt x="3101466" y="1102741"/>
                  </a:lnTo>
                  <a:lnTo>
                    <a:pt x="3089020" y="1059815"/>
                  </a:lnTo>
                  <a:lnTo>
                    <a:pt x="3075178" y="1017397"/>
                  </a:lnTo>
                  <a:lnTo>
                    <a:pt x="3060064" y="975486"/>
                  </a:lnTo>
                  <a:lnTo>
                    <a:pt x="3043554" y="934211"/>
                  </a:lnTo>
                  <a:lnTo>
                    <a:pt x="3025774" y="893572"/>
                  </a:lnTo>
                  <a:lnTo>
                    <a:pt x="3006724" y="853440"/>
                  </a:lnTo>
                  <a:lnTo>
                    <a:pt x="2986531" y="814070"/>
                  </a:lnTo>
                  <a:lnTo>
                    <a:pt x="2965068" y="775207"/>
                  </a:lnTo>
                  <a:lnTo>
                    <a:pt x="2942335" y="737107"/>
                  </a:lnTo>
                  <a:lnTo>
                    <a:pt x="2918587" y="699770"/>
                  </a:lnTo>
                  <a:lnTo>
                    <a:pt x="2893568" y="663067"/>
                  </a:lnTo>
                  <a:lnTo>
                    <a:pt x="2867405" y="627126"/>
                  </a:lnTo>
                  <a:lnTo>
                    <a:pt x="2840228" y="591947"/>
                  </a:lnTo>
                  <a:lnTo>
                    <a:pt x="2811906" y="557656"/>
                  </a:lnTo>
                  <a:lnTo>
                    <a:pt x="2782570" y="524128"/>
                  </a:lnTo>
                  <a:lnTo>
                    <a:pt x="2752089" y="491362"/>
                  </a:lnTo>
                  <a:lnTo>
                    <a:pt x="2720720" y="459485"/>
                  </a:lnTo>
                  <a:lnTo>
                    <a:pt x="2688335" y="428498"/>
                  </a:lnTo>
                  <a:lnTo>
                    <a:pt x="2654934" y="398399"/>
                  </a:lnTo>
                  <a:lnTo>
                    <a:pt x="2620645" y="369188"/>
                  </a:lnTo>
                  <a:lnTo>
                    <a:pt x="2585465" y="340995"/>
                  </a:lnTo>
                  <a:lnTo>
                    <a:pt x="2549270" y="313690"/>
                  </a:lnTo>
                  <a:lnTo>
                    <a:pt x="2512313" y="287400"/>
                  </a:lnTo>
                  <a:lnTo>
                    <a:pt x="2474467" y="262127"/>
                  </a:lnTo>
                  <a:lnTo>
                    <a:pt x="2435859" y="237871"/>
                  </a:lnTo>
                  <a:lnTo>
                    <a:pt x="2396362" y="214629"/>
                  </a:lnTo>
                  <a:lnTo>
                    <a:pt x="2356104" y="192531"/>
                  </a:lnTo>
                  <a:lnTo>
                    <a:pt x="2315082" y="171450"/>
                  </a:lnTo>
                  <a:lnTo>
                    <a:pt x="2273300" y="151510"/>
                  </a:lnTo>
                  <a:lnTo>
                    <a:pt x="2230881" y="132587"/>
                  </a:lnTo>
                  <a:lnTo>
                    <a:pt x="2187702" y="114934"/>
                  </a:lnTo>
                  <a:lnTo>
                    <a:pt x="2143886" y="98425"/>
                  </a:lnTo>
                  <a:lnTo>
                    <a:pt x="2099436" y="83184"/>
                  </a:lnTo>
                  <a:lnTo>
                    <a:pt x="2054478" y="69087"/>
                  </a:lnTo>
                  <a:lnTo>
                    <a:pt x="2008758" y="56260"/>
                  </a:lnTo>
                  <a:lnTo>
                    <a:pt x="1962530" y="44703"/>
                  </a:lnTo>
                  <a:lnTo>
                    <a:pt x="1915794" y="34417"/>
                  </a:lnTo>
                  <a:lnTo>
                    <a:pt x="1868424" y="25400"/>
                  </a:lnTo>
                  <a:lnTo>
                    <a:pt x="1820671" y="17779"/>
                  </a:lnTo>
                  <a:lnTo>
                    <a:pt x="1772284" y="11429"/>
                  </a:lnTo>
                  <a:lnTo>
                    <a:pt x="1723516" y="6476"/>
                  </a:lnTo>
                  <a:lnTo>
                    <a:pt x="1674367" y="2921"/>
                  </a:lnTo>
                  <a:lnTo>
                    <a:pt x="1624710" y="761"/>
                  </a:lnTo>
                  <a:lnTo>
                    <a:pt x="15748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418064" y="1527047"/>
              <a:ext cx="3149600" cy="2926080"/>
            </a:xfrm>
            <a:custGeom>
              <a:avLst/>
              <a:gdLst/>
              <a:ahLst/>
              <a:cxnLst/>
              <a:rect l="l" t="t" r="r" b="b"/>
              <a:pathLst>
                <a:path w="3149600" h="2926079">
                  <a:moveTo>
                    <a:pt x="0" y="1463040"/>
                  </a:moveTo>
                  <a:lnTo>
                    <a:pt x="761" y="1416557"/>
                  </a:lnTo>
                  <a:lnTo>
                    <a:pt x="3047" y="1370456"/>
                  </a:lnTo>
                  <a:lnTo>
                    <a:pt x="6984" y="1324736"/>
                  </a:lnTo>
                  <a:lnTo>
                    <a:pt x="12318" y="1279525"/>
                  </a:lnTo>
                  <a:lnTo>
                    <a:pt x="19050" y="1234567"/>
                  </a:lnTo>
                  <a:lnTo>
                    <a:pt x="27304" y="1190244"/>
                  </a:lnTo>
                  <a:lnTo>
                    <a:pt x="36956" y="1146302"/>
                  </a:lnTo>
                  <a:lnTo>
                    <a:pt x="48132" y="1102741"/>
                  </a:lnTo>
                  <a:lnTo>
                    <a:pt x="60578" y="1059815"/>
                  </a:lnTo>
                  <a:lnTo>
                    <a:pt x="74421" y="1017397"/>
                  </a:lnTo>
                  <a:lnTo>
                    <a:pt x="89534" y="975486"/>
                  </a:lnTo>
                  <a:lnTo>
                    <a:pt x="106044" y="934211"/>
                  </a:lnTo>
                  <a:lnTo>
                    <a:pt x="123697" y="893572"/>
                  </a:lnTo>
                  <a:lnTo>
                    <a:pt x="142747" y="853440"/>
                  </a:lnTo>
                  <a:lnTo>
                    <a:pt x="163067" y="814070"/>
                  </a:lnTo>
                  <a:lnTo>
                    <a:pt x="184530" y="775207"/>
                  </a:lnTo>
                  <a:lnTo>
                    <a:pt x="207136" y="737107"/>
                  </a:lnTo>
                  <a:lnTo>
                    <a:pt x="231012" y="699770"/>
                  </a:lnTo>
                  <a:lnTo>
                    <a:pt x="256031" y="663067"/>
                  </a:lnTo>
                  <a:lnTo>
                    <a:pt x="282193" y="627126"/>
                  </a:lnTo>
                  <a:lnTo>
                    <a:pt x="309371" y="591947"/>
                  </a:lnTo>
                  <a:lnTo>
                    <a:pt x="337692" y="557656"/>
                  </a:lnTo>
                  <a:lnTo>
                    <a:pt x="367029" y="524128"/>
                  </a:lnTo>
                  <a:lnTo>
                    <a:pt x="397382" y="491362"/>
                  </a:lnTo>
                  <a:lnTo>
                    <a:pt x="428878" y="459485"/>
                  </a:lnTo>
                  <a:lnTo>
                    <a:pt x="461263" y="428498"/>
                  </a:lnTo>
                  <a:lnTo>
                    <a:pt x="494664" y="398399"/>
                  </a:lnTo>
                  <a:lnTo>
                    <a:pt x="528954" y="369188"/>
                  </a:lnTo>
                  <a:lnTo>
                    <a:pt x="564133" y="340995"/>
                  </a:lnTo>
                  <a:lnTo>
                    <a:pt x="600201" y="313690"/>
                  </a:lnTo>
                  <a:lnTo>
                    <a:pt x="637285" y="287400"/>
                  </a:lnTo>
                  <a:lnTo>
                    <a:pt x="675131" y="262127"/>
                  </a:lnTo>
                  <a:lnTo>
                    <a:pt x="713739" y="237871"/>
                  </a:lnTo>
                  <a:lnTo>
                    <a:pt x="753236" y="214629"/>
                  </a:lnTo>
                  <a:lnTo>
                    <a:pt x="793495" y="192531"/>
                  </a:lnTo>
                  <a:lnTo>
                    <a:pt x="834516" y="171450"/>
                  </a:lnTo>
                  <a:lnTo>
                    <a:pt x="876172" y="151510"/>
                  </a:lnTo>
                  <a:lnTo>
                    <a:pt x="918717" y="132587"/>
                  </a:lnTo>
                  <a:lnTo>
                    <a:pt x="961770" y="114934"/>
                  </a:lnTo>
                  <a:lnTo>
                    <a:pt x="1005585" y="98425"/>
                  </a:lnTo>
                  <a:lnTo>
                    <a:pt x="1050035" y="83184"/>
                  </a:lnTo>
                  <a:lnTo>
                    <a:pt x="1095120" y="69087"/>
                  </a:lnTo>
                  <a:lnTo>
                    <a:pt x="1140840" y="56260"/>
                  </a:lnTo>
                  <a:lnTo>
                    <a:pt x="1187068" y="44703"/>
                  </a:lnTo>
                  <a:lnTo>
                    <a:pt x="1233804" y="34417"/>
                  </a:lnTo>
                  <a:lnTo>
                    <a:pt x="1281176" y="25400"/>
                  </a:lnTo>
                  <a:lnTo>
                    <a:pt x="1328927" y="17779"/>
                  </a:lnTo>
                  <a:lnTo>
                    <a:pt x="1377187" y="11429"/>
                  </a:lnTo>
                  <a:lnTo>
                    <a:pt x="1425955" y="6476"/>
                  </a:lnTo>
                  <a:lnTo>
                    <a:pt x="1475231" y="2921"/>
                  </a:lnTo>
                  <a:lnTo>
                    <a:pt x="1524761" y="761"/>
                  </a:lnTo>
                  <a:lnTo>
                    <a:pt x="1574800" y="0"/>
                  </a:lnTo>
                  <a:lnTo>
                    <a:pt x="1624710" y="761"/>
                  </a:lnTo>
                  <a:lnTo>
                    <a:pt x="1674367" y="2921"/>
                  </a:lnTo>
                  <a:lnTo>
                    <a:pt x="1723516" y="6476"/>
                  </a:lnTo>
                  <a:lnTo>
                    <a:pt x="1772284" y="11429"/>
                  </a:lnTo>
                  <a:lnTo>
                    <a:pt x="1820671" y="17779"/>
                  </a:lnTo>
                  <a:lnTo>
                    <a:pt x="1868424" y="25400"/>
                  </a:lnTo>
                  <a:lnTo>
                    <a:pt x="1915794" y="34417"/>
                  </a:lnTo>
                  <a:lnTo>
                    <a:pt x="1962530" y="44703"/>
                  </a:lnTo>
                  <a:lnTo>
                    <a:pt x="2008758" y="56260"/>
                  </a:lnTo>
                  <a:lnTo>
                    <a:pt x="2054478" y="69087"/>
                  </a:lnTo>
                  <a:lnTo>
                    <a:pt x="2099436" y="83184"/>
                  </a:lnTo>
                  <a:lnTo>
                    <a:pt x="2143886" y="98425"/>
                  </a:lnTo>
                  <a:lnTo>
                    <a:pt x="2187702" y="114934"/>
                  </a:lnTo>
                  <a:lnTo>
                    <a:pt x="2230881" y="132587"/>
                  </a:lnTo>
                  <a:lnTo>
                    <a:pt x="2273300" y="151510"/>
                  </a:lnTo>
                  <a:lnTo>
                    <a:pt x="2315082" y="171450"/>
                  </a:lnTo>
                  <a:lnTo>
                    <a:pt x="2356104" y="192531"/>
                  </a:lnTo>
                  <a:lnTo>
                    <a:pt x="2396362" y="214629"/>
                  </a:lnTo>
                  <a:lnTo>
                    <a:pt x="2435859" y="237871"/>
                  </a:lnTo>
                  <a:lnTo>
                    <a:pt x="2474467" y="262127"/>
                  </a:lnTo>
                  <a:lnTo>
                    <a:pt x="2512313" y="287400"/>
                  </a:lnTo>
                  <a:lnTo>
                    <a:pt x="2549270" y="313690"/>
                  </a:lnTo>
                  <a:lnTo>
                    <a:pt x="2585465" y="340995"/>
                  </a:lnTo>
                  <a:lnTo>
                    <a:pt x="2620645" y="369188"/>
                  </a:lnTo>
                  <a:lnTo>
                    <a:pt x="2654934" y="398399"/>
                  </a:lnTo>
                  <a:lnTo>
                    <a:pt x="2688335" y="428498"/>
                  </a:lnTo>
                  <a:lnTo>
                    <a:pt x="2720720" y="459485"/>
                  </a:lnTo>
                  <a:lnTo>
                    <a:pt x="2752089" y="491362"/>
                  </a:lnTo>
                  <a:lnTo>
                    <a:pt x="2782570" y="524128"/>
                  </a:lnTo>
                  <a:lnTo>
                    <a:pt x="2811906" y="557656"/>
                  </a:lnTo>
                  <a:lnTo>
                    <a:pt x="2840228" y="591947"/>
                  </a:lnTo>
                  <a:lnTo>
                    <a:pt x="2867405" y="627126"/>
                  </a:lnTo>
                  <a:lnTo>
                    <a:pt x="2893568" y="663067"/>
                  </a:lnTo>
                  <a:lnTo>
                    <a:pt x="2918587" y="699770"/>
                  </a:lnTo>
                  <a:lnTo>
                    <a:pt x="2942335" y="737107"/>
                  </a:lnTo>
                  <a:lnTo>
                    <a:pt x="2965068" y="775207"/>
                  </a:lnTo>
                  <a:lnTo>
                    <a:pt x="2986531" y="814070"/>
                  </a:lnTo>
                  <a:lnTo>
                    <a:pt x="3006724" y="853440"/>
                  </a:lnTo>
                  <a:lnTo>
                    <a:pt x="3025774" y="893572"/>
                  </a:lnTo>
                  <a:lnTo>
                    <a:pt x="3043554" y="934211"/>
                  </a:lnTo>
                  <a:lnTo>
                    <a:pt x="3060064" y="975486"/>
                  </a:lnTo>
                  <a:lnTo>
                    <a:pt x="3075178" y="1017397"/>
                  </a:lnTo>
                  <a:lnTo>
                    <a:pt x="3089020" y="1059815"/>
                  </a:lnTo>
                  <a:lnTo>
                    <a:pt x="3101466" y="1102741"/>
                  </a:lnTo>
                  <a:lnTo>
                    <a:pt x="3112516" y="1146302"/>
                  </a:lnTo>
                  <a:lnTo>
                    <a:pt x="3122168" y="1190244"/>
                  </a:lnTo>
                  <a:lnTo>
                    <a:pt x="3130422" y="1234567"/>
                  </a:lnTo>
                  <a:lnTo>
                    <a:pt x="3137280" y="1279525"/>
                  </a:lnTo>
                  <a:lnTo>
                    <a:pt x="3142614" y="1324736"/>
                  </a:lnTo>
                  <a:lnTo>
                    <a:pt x="3146424" y="1370456"/>
                  </a:lnTo>
                  <a:lnTo>
                    <a:pt x="3148837" y="1416557"/>
                  </a:lnTo>
                  <a:lnTo>
                    <a:pt x="3149599" y="1463040"/>
                  </a:lnTo>
                  <a:lnTo>
                    <a:pt x="3148837" y="1509395"/>
                  </a:lnTo>
                  <a:lnTo>
                    <a:pt x="3146424" y="1555496"/>
                  </a:lnTo>
                  <a:lnTo>
                    <a:pt x="3142614" y="1601216"/>
                  </a:lnTo>
                  <a:lnTo>
                    <a:pt x="3137280" y="1646554"/>
                  </a:lnTo>
                  <a:lnTo>
                    <a:pt x="3130422" y="1691385"/>
                  </a:lnTo>
                  <a:lnTo>
                    <a:pt x="3122168" y="1735835"/>
                  </a:lnTo>
                  <a:lnTo>
                    <a:pt x="3112516" y="1779777"/>
                  </a:lnTo>
                  <a:lnTo>
                    <a:pt x="3101466" y="1823211"/>
                  </a:lnTo>
                  <a:lnTo>
                    <a:pt x="3089020" y="1866265"/>
                  </a:lnTo>
                  <a:lnTo>
                    <a:pt x="3075178" y="1908682"/>
                  </a:lnTo>
                  <a:lnTo>
                    <a:pt x="3060064" y="1950466"/>
                  </a:lnTo>
                  <a:lnTo>
                    <a:pt x="3043554" y="1991741"/>
                  </a:lnTo>
                  <a:lnTo>
                    <a:pt x="3025774" y="2032507"/>
                  </a:lnTo>
                  <a:lnTo>
                    <a:pt x="3006724" y="2072512"/>
                  </a:lnTo>
                  <a:lnTo>
                    <a:pt x="2986531" y="2112009"/>
                  </a:lnTo>
                  <a:lnTo>
                    <a:pt x="2965068" y="2150745"/>
                  </a:lnTo>
                  <a:lnTo>
                    <a:pt x="2942335" y="2188845"/>
                  </a:lnTo>
                  <a:lnTo>
                    <a:pt x="2918587" y="2226309"/>
                  </a:lnTo>
                  <a:lnTo>
                    <a:pt x="2893568" y="2262886"/>
                  </a:lnTo>
                  <a:lnTo>
                    <a:pt x="2867405" y="2298827"/>
                  </a:lnTo>
                  <a:lnTo>
                    <a:pt x="2840228" y="2334005"/>
                  </a:lnTo>
                  <a:lnTo>
                    <a:pt x="2811906" y="2368423"/>
                  </a:lnTo>
                  <a:lnTo>
                    <a:pt x="2782570" y="2401951"/>
                  </a:lnTo>
                  <a:lnTo>
                    <a:pt x="2752089" y="2434716"/>
                  </a:lnTo>
                  <a:lnTo>
                    <a:pt x="2720720" y="2466593"/>
                  </a:lnTo>
                  <a:lnTo>
                    <a:pt x="2688335" y="2497581"/>
                  </a:lnTo>
                  <a:lnTo>
                    <a:pt x="2654934" y="2527680"/>
                  </a:lnTo>
                  <a:lnTo>
                    <a:pt x="2620645" y="2556764"/>
                  </a:lnTo>
                  <a:lnTo>
                    <a:pt x="2585465" y="2585085"/>
                  </a:lnTo>
                  <a:lnTo>
                    <a:pt x="2549270" y="2612263"/>
                  </a:lnTo>
                  <a:lnTo>
                    <a:pt x="2512313" y="2638679"/>
                  </a:lnTo>
                  <a:lnTo>
                    <a:pt x="2474467" y="2663952"/>
                  </a:lnTo>
                  <a:lnTo>
                    <a:pt x="2435859" y="2688209"/>
                  </a:lnTo>
                  <a:lnTo>
                    <a:pt x="2396362" y="2711450"/>
                  </a:lnTo>
                  <a:lnTo>
                    <a:pt x="2356104" y="2733548"/>
                  </a:lnTo>
                  <a:lnTo>
                    <a:pt x="2315082" y="2754629"/>
                  </a:lnTo>
                  <a:lnTo>
                    <a:pt x="2273300" y="2774568"/>
                  </a:lnTo>
                  <a:lnTo>
                    <a:pt x="2230881" y="2793365"/>
                  </a:lnTo>
                  <a:lnTo>
                    <a:pt x="2187702" y="2811017"/>
                  </a:lnTo>
                  <a:lnTo>
                    <a:pt x="2143886" y="2827528"/>
                  </a:lnTo>
                  <a:lnTo>
                    <a:pt x="2099436" y="2842894"/>
                  </a:lnTo>
                  <a:lnTo>
                    <a:pt x="2054478" y="2856991"/>
                  </a:lnTo>
                  <a:lnTo>
                    <a:pt x="2008758" y="2869818"/>
                  </a:lnTo>
                  <a:lnTo>
                    <a:pt x="1962530" y="2881376"/>
                  </a:lnTo>
                  <a:lnTo>
                    <a:pt x="1915794" y="2891663"/>
                  </a:lnTo>
                  <a:lnTo>
                    <a:pt x="1868424" y="2900679"/>
                  </a:lnTo>
                  <a:lnTo>
                    <a:pt x="1820671" y="2908300"/>
                  </a:lnTo>
                  <a:lnTo>
                    <a:pt x="1772284" y="2914650"/>
                  </a:lnTo>
                  <a:lnTo>
                    <a:pt x="1723516" y="2919603"/>
                  </a:lnTo>
                  <a:lnTo>
                    <a:pt x="1674367" y="2923159"/>
                  </a:lnTo>
                  <a:lnTo>
                    <a:pt x="1624710" y="2925317"/>
                  </a:lnTo>
                  <a:lnTo>
                    <a:pt x="1574800" y="2926079"/>
                  </a:lnTo>
                  <a:lnTo>
                    <a:pt x="1524761" y="2925317"/>
                  </a:lnTo>
                  <a:lnTo>
                    <a:pt x="1475231" y="2923159"/>
                  </a:lnTo>
                  <a:lnTo>
                    <a:pt x="1425955" y="2919603"/>
                  </a:lnTo>
                  <a:lnTo>
                    <a:pt x="1377187" y="2914650"/>
                  </a:lnTo>
                  <a:lnTo>
                    <a:pt x="1328927" y="2908300"/>
                  </a:lnTo>
                  <a:lnTo>
                    <a:pt x="1281176" y="2900679"/>
                  </a:lnTo>
                  <a:lnTo>
                    <a:pt x="1233804" y="2891663"/>
                  </a:lnTo>
                  <a:lnTo>
                    <a:pt x="1187068" y="2881376"/>
                  </a:lnTo>
                  <a:lnTo>
                    <a:pt x="1140840" y="2869818"/>
                  </a:lnTo>
                  <a:lnTo>
                    <a:pt x="1095120" y="2856991"/>
                  </a:lnTo>
                  <a:lnTo>
                    <a:pt x="1050035" y="2842894"/>
                  </a:lnTo>
                  <a:lnTo>
                    <a:pt x="1005585" y="2827528"/>
                  </a:lnTo>
                  <a:lnTo>
                    <a:pt x="961770" y="2811017"/>
                  </a:lnTo>
                  <a:lnTo>
                    <a:pt x="918717" y="2793365"/>
                  </a:lnTo>
                  <a:lnTo>
                    <a:pt x="876172" y="2774568"/>
                  </a:lnTo>
                  <a:lnTo>
                    <a:pt x="834516" y="2754629"/>
                  </a:lnTo>
                  <a:lnTo>
                    <a:pt x="793495" y="2733548"/>
                  </a:lnTo>
                  <a:lnTo>
                    <a:pt x="753236" y="2711450"/>
                  </a:lnTo>
                  <a:lnTo>
                    <a:pt x="713739" y="2688209"/>
                  </a:lnTo>
                  <a:lnTo>
                    <a:pt x="675131" y="2663952"/>
                  </a:lnTo>
                  <a:lnTo>
                    <a:pt x="637285" y="2638679"/>
                  </a:lnTo>
                  <a:lnTo>
                    <a:pt x="600201" y="2612263"/>
                  </a:lnTo>
                  <a:lnTo>
                    <a:pt x="564133" y="2585085"/>
                  </a:lnTo>
                  <a:lnTo>
                    <a:pt x="528954" y="2556764"/>
                  </a:lnTo>
                  <a:lnTo>
                    <a:pt x="494664" y="2527680"/>
                  </a:lnTo>
                  <a:lnTo>
                    <a:pt x="461263" y="2497581"/>
                  </a:lnTo>
                  <a:lnTo>
                    <a:pt x="428878" y="2466593"/>
                  </a:lnTo>
                  <a:lnTo>
                    <a:pt x="397382" y="2434716"/>
                  </a:lnTo>
                  <a:lnTo>
                    <a:pt x="367029" y="2401951"/>
                  </a:lnTo>
                  <a:lnTo>
                    <a:pt x="337692" y="2368423"/>
                  </a:lnTo>
                  <a:lnTo>
                    <a:pt x="309371" y="2334005"/>
                  </a:lnTo>
                  <a:lnTo>
                    <a:pt x="282193" y="2298827"/>
                  </a:lnTo>
                  <a:lnTo>
                    <a:pt x="256031" y="2262886"/>
                  </a:lnTo>
                  <a:lnTo>
                    <a:pt x="231012" y="2226309"/>
                  </a:lnTo>
                  <a:lnTo>
                    <a:pt x="207136" y="2188845"/>
                  </a:lnTo>
                  <a:lnTo>
                    <a:pt x="184530" y="2150745"/>
                  </a:lnTo>
                  <a:lnTo>
                    <a:pt x="163067" y="2112009"/>
                  </a:lnTo>
                  <a:lnTo>
                    <a:pt x="142747" y="2072512"/>
                  </a:lnTo>
                  <a:lnTo>
                    <a:pt x="123697" y="2032507"/>
                  </a:lnTo>
                  <a:lnTo>
                    <a:pt x="106044" y="1991741"/>
                  </a:lnTo>
                  <a:lnTo>
                    <a:pt x="89534" y="1950466"/>
                  </a:lnTo>
                  <a:lnTo>
                    <a:pt x="74421" y="1908682"/>
                  </a:lnTo>
                  <a:lnTo>
                    <a:pt x="60578" y="1866265"/>
                  </a:lnTo>
                  <a:lnTo>
                    <a:pt x="48132" y="1823211"/>
                  </a:lnTo>
                  <a:lnTo>
                    <a:pt x="36956" y="1779777"/>
                  </a:lnTo>
                  <a:lnTo>
                    <a:pt x="27304" y="1735835"/>
                  </a:lnTo>
                  <a:lnTo>
                    <a:pt x="19050" y="1691385"/>
                  </a:lnTo>
                  <a:lnTo>
                    <a:pt x="12318" y="1646554"/>
                  </a:lnTo>
                  <a:lnTo>
                    <a:pt x="6984" y="1601216"/>
                  </a:lnTo>
                  <a:lnTo>
                    <a:pt x="3047" y="1555496"/>
                  </a:lnTo>
                  <a:lnTo>
                    <a:pt x="761" y="1509395"/>
                  </a:lnTo>
                  <a:lnTo>
                    <a:pt x="0" y="1463040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0782427" y="2295906"/>
            <a:ext cx="2435225" cy="1325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500" spc="110" b="1">
                <a:solidFill>
                  <a:srgbClr val="F44E66"/>
                </a:solidFill>
                <a:latin typeface="Arial"/>
                <a:cs typeface="Arial"/>
              </a:rPr>
              <a:t>$500</a:t>
            </a:r>
            <a:r>
              <a:rPr dirty="0" sz="3500" spc="15" b="1">
                <a:solidFill>
                  <a:srgbClr val="F44E66"/>
                </a:solidFill>
                <a:latin typeface="Arial"/>
                <a:cs typeface="Arial"/>
              </a:rPr>
              <a:t> </a:t>
            </a:r>
            <a:r>
              <a:rPr dirty="0" sz="3500" spc="-100" b="1">
                <a:solidFill>
                  <a:srgbClr val="F44E66"/>
                </a:solidFill>
                <a:latin typeface="Arial"/>
                <a:cs typeface="Arial"/>
              </a:rPr>
              <a:t>млрд.</a:t>
            </a:r>
            <a:endParaRPr sz="3500">
              <a:latin typeface="Arial"/>
              <a:cs typeface="Arial"/>
            </a:endParaRPr>
          </a:p>
          <a:p>
            <a:pPr algn="ctr" marR="12065">
              <a:lnSpc>
                <a:spcPts val="2995"/>
              </a:lnSpc>
              <a:spcBef>
                <a:spcPts val="40"/>
              </a:spcBef>
            </a:pPr>
            <a:r>
              <a:rPr dirty="0" sz="2500" spc="-55">
                <a:latin typeface="Microsoft Sans Serif"/>
                <a:cs typeface="Microsoft Sans Serif"/>
              </a:rPr>
              <a:t>Объем</a:t>
            </a:r>
            <a:r>
              <a:rPr dirty="0" sz="2500" spc="-75">
                <a:latin typeface="Microsoft Sans Serif"/>
                <a:cs typeface="Microsoft Sans Serif"/>
              </a:rPr>
              <a:t> </a:t>
            </a:r>
            <a:r>
              <a:rPr dirty="0" sz="2500" spc="20">
                <a:latin typeface="Microsoft Sans Serif"/>
                <a:cs typeface="Microsoft Sans Serif"/>
              </a:rPr>
              <a:t>рынка</a:t>
            </a:r>
            <a:endParaRPr sz="2500">
              <a:latin typeface="Microsoft Sans Serif"/>
              <a:cs typeface="Microsoft Sans Serif"/>
            </a:endParaRPr>
          </a:p>
          <a:p>
            <a:pPr algn="ctr" marR="5715">
              <a:lnSpc>
                <a:spcPts val="2995"/>
              </a:lnSpc>
            </a:pPr>
            <a:r>
              <a:rPr dirty="0" sz="2500" spc="105" b="1">
                <a:latin typeface="Arial"/>
                <a:cs typeface="Arial"/>
              </a:rPr>
              <a:t>2035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799563" y="3901440"/>
            <a:ext cx="2903220" cy="2933700"/>
            <a:chOff x="14799563" y="3901440"/>
            <a:chExt cx="2903220" cy="2933700"/>
          </a:xfrm>
        </p:grpSpPr>
        <p:sp>
          <p:nvSpPr>
            <p:cNvPr id="29" name="object 29"/>
            <p:cNvSpPr/>
            <p:nvPr/>
          </p:nvSpPr>
          <p:spPr>
            <a:xfrm>
              <a:off x="14804135" y="3906012"/>
              <a:ext cx="2893695" cy="2924810"/>
            </a:xfrm>
            <a:custGeom>
              <a:avLst/>
              <a:gdLst/>
              <a:ahLst/>
              <a:cxnLst/>
              <a:rect l="l" t="t" r="r" b="b"/>
              <a:pathLst>
                <a:path w="2893694" h="2924809">
                  <a:moveTo>
                    <a:pt x="1446783" y="0"/>
                  </a:moveTo>
                  <a:lnTo>
                    <a:pt x="1399031" y="762"/>
                  </a:lnTo>
                  <a:lnTo>
                    <a:pt x="1351660" y="3048"/>
                  </a:lnTo>
                  <a:lnTo>
                    <a:pt x="1304671" y="6985"/>
                  </a:lnTo>
                  <a:lnTo>
                    <a:pt x="1258188" y="12318"/>
                  </a:lnTo>
                  <a:lnTo>
                    <a:pt x="1212087" y="19176"/>
                  </a:lnTo>
                  <a:lnTo>
                    <a:pt x="1166494" y="27432"/>
                  </a:lnTo>
                  <a:lnTo>
                    <a:pt x="1121409" y="37084"/>
                  </a:lnTo>
                  <a:lnTo>
                    <a:pt x="1076832" y="48260"/>
                  </a:lnTo>
                  <a:lnTo>
                    <a:pt x="1032890" y="60705"/>
                  </a:lnTo>
                  <a:lnTo>
                    <a:pt x="989456" y="74549"/>
                  </a:lnTo>
                  <a:lnTo>
                    <a:pt x="946657" y="89662"/>
                  </a:lnTo>
                  <a:lnTo>
                    <a:pt x="904494" y="106172"/>
                  </a:lnTo>
                  <a:lnTo>
                    <a:pt x="862965" y="123951"/>
                  </a:lnTo>
                  <a:lnTo>
                    <a:pt x="822071" y="143001"/>
                  </a:lnTo>
                  <a:lnTo>
                    <a:pt x="781938" y="163195"/>
                  </a:lnTo>
                  <a:lnTo>
                    <a:pt x="742442" y="184658"/>
                  </a:lnTo>
                  <a:lnTo>
                    <a:pt x="703706" y="207263"/>
                  </a:lnTo>
                  <a:lnTo>
                    <a:pt x="665860" y="231139"/>
                  </a:lnTo>
                  <a:lnTo>
                    <a:pt x="628650" y="256032"/>
                  </a:lnTo>
                  <a:lnTo>
                    <a:pt x="592327" y="282066"/>
                  </a:lnTo>
                  <a:lnTo>
                    <a:pt x="556894" y="309245"/>
                  </a:lnTo>
                  <a:lnTo>
                    <a:pt x="522223" y="337438"/>
                  </a:lnTo>
                  <a:lnTo>
                    <a:pt x="488442" y="366775"/>
                  </a:lnTo>
                  <a:lnTo>
                    <a:pt x="455675" y="397001"/>
                  </a:lnTo>
                  <a:lnTo>
                    <a:pt x="423798" y="428243"/>
                  </a:lnTo>
                  <a:lnTo>
                    <a:pt x="392810" y="460501"/>
                  </a:lnTo>
                  <a:lnTo>
                    <a:pt x="362838" y="493649"/>
                  </a:lnTo>
                  <a:lnTo>
                    <a:pt x="333882" y="527812"/>
                  </a:lnTo>
                  <a:lnTo>
                    <a:pt x="305942" y="562737"/>
                  </a:lnTo>
                  <a:lnTo>
                    <a:pt x="279146" y="598677"/>
                  </a:lnTo>
                  <a:lnTo>
                    <a:pt x="253365" y="635380"/>
                  </a:lnTo>
                  <a:lnTo>
                    <a:pt x="228726" y="672973"/>
                  </a:lnTo>
                  <a:lnTo>
                    <a:pt x="205104" y="711326"/>
                  </a:lnTo>
                  <a:lnTo>
                    <a:pt x="182752" y="750442"/>
                  </a:lnTo>
                  <a:lnTo>
                    <a:pt x="161544" y="790193"/>
                  </a:lnTo>
                  <a:lnTo>
                    <a:pt x="141477" y="830834"/>
                  </a:lnTo>
                  <a:lnTo>
                    <a:pt x="122681" y="872109"/>
                  </a:lnTo>
                  <a:lnTo>
                    <a:pt x="105028" y="914146"/>
                  </a:lnTo>
                  <a:lnTo>
                    <a:pt x="88773" y="956817"/>
                  </a:lnTo>
                  <a:lnTo>
                    <a:pt x="73786" y="1000125"/>
                  </a:lnTo>
                  <a:lnTo>
                    <a:pt x="60071" y="1043939"/>
                  </a:lnTo>
                  <a:lnTo>
                    <a:pt x="47751" y="1088389"/>
                  </a:lnTo>
                  <a:lnTo>
                    <a:pt x="36702" y="1133475"/>
                  </a:lnTo>
                  <a:lnTo>
                    <a:pt x="27177" y="1178940"/>
                  </a:lnTo>
                  <a:lnTo>
                    <a:pt x="18923" y="1225041"/>
                  </a:lnTo>
                  <a:lnTo>
                    <a:pt x="12192" y="1271651"/>
                  </a:lnTo>
                  <a:lnTo>
                    <a:pt x="6857" y="1318640"/>
                  </a:lnTo>
                  <a:lnTo>
                    <a:pt x="3048" y="1366139"/>
                  </a:lnTo>
                  <a:lnTo>
                    <a:pt x="761" y="1414017"/>
                  </a:lnTo>
                  <a:lnTo>
                    <a:pt x="0" y="1462277"/>
                  </a:lnTo>
                  <a:lnTo>
                    <a:pt x="761" y="1510538"/>
                  </a:lnTo>
                  <a:lnTo>
                    <a:pt x="3048" y="1558416"/>
                  </a:lnTo>
                  <a:lnTo>
                    <a:pt x="6857" y="1605914"/>
                  </a:lnTo>
                  <a:lnTo>
                    <a:pt x="12192" y="1652904"/>
                  </a:lnTo>
                  <a:lnTo>
                    <a:pt x="18923" y="1699387"/>
                  </a:lnTo>
                  <a:lnTo>
                    <a:pt x="27177" y="1745488"/>
                  </a:lnTo>
                  <a:lnTo>
                    <a:pt x="36702" y="1791080"/>
                  </a:lnTo>
                  <a:lnTo>
                    <a:pt x="47751" y="1836039"/>
                  </a:lnTo>
                  <a:lnTo>
                    <a:pt x="60071" y="1880615"/>
                  </a:lnTo>
                  <a:lnTo>
                    <a:pt x="73786" y="1924430"/>
                  </a:lnTo>
                  <a:lnTo>
                    <a:pt x="88773" y="1967738"/>
                  </a:lnTo>
                  <a:lnTo>
                    <a:pt x="105028" y="2010410"/>
                  </a:lnTo>
                  <a:lnTo>
                    <a:pt x="122681" y="2052320"/>
                  </a:lnTo>
                  <a:lnTo>
                    <a:pt x="141477" y="2093595"/>
                  </a:lnTo>
                  <a:lnTo>
                    <a:pt x="161544" y="2134235"/>
                  </a:lnTo>
                  <a:lnTo>
                    <a:pt x="182752" y="2174113"/>
                  </a:lnTo>
                  <a:lnTo>
                    <a:pt x="205104" y="2213229"/>
                  </a:lnTo>
                  <a:lnTo>
                    <a:pt x="228726" y="2251583"/>
                  </a:lnTo>
                  <a:lnTo>
                    <a:pt x="253365" y="2289175"/>
                  </a:lnTo>
                  <a:lnTo>
                    <a:pt x="279146" y="2325878"/>
                  </a:lnTo>
                  <a:lnTo>
                    <a:pt x="305942" y="2361691"/>
                  </a:lnTo>
                  <a:lnTo>
                    <a:pt x="333882" y="2396743"/>
                  </a:lnTo>
                  <a:lnTo>
                    <a:pt x="362838" y="2430779"/>
                  </a:lnTo>
                  <a:lnTo>
                    <a:pt x="392810" y="2464054"/>
                  </a:lnTo>
                  <a:lnTo>
                    <a:pt x="423798" y="2496185"/>
                  </a:lnTo>
                  <a:lnTo>
                    <a:pt x="455675" y="2527427"/>
                  </a:lnTo>
                  <a:lnTo>
                    <a:pt x="488442" y="2557779"/>
                  </a:lnTo>
                  <a:lnTo>
                    <a:pt x="522223" y="2586990"/>
                  </a:lnTo>
                  <a:lnTo>
                    <a:pt x="556894" y="2615184"/>
                  </a:lnTo>
                  <a:lnTo>
                    <a:pt x="592327" y="2642362"/>
                  </a:lnTo>
                  <a:lnTo>
                    <a:pt x="628650" y="2668397"/>
                  </a:lnTo>
                  <a:lnTo>
                    <a:pt x="665860" y="2693416"/>
                  </a:lnTo>
                  <a:lnTo>
                    <a:pt x="703706" y="2717165"/>
                  </a:lnTo>
                  <a:lnTo>
                    <a:pt x="742442" y="2739898"/>
                  </a:lnTo>
                  <a:lnTo>
                    <a:pt x="781938" y="2761234"/>
                  </a:lnTo>
                  <a:lnTo>
                    <a:pt x="822071" y="2781554"/>
                  </a:lnTo>
                  <a:lnTo>
                    <a:pt x="862965" y="2800604"/>
                  </a:lnTo>
                  <a:lnTo>
                    <a:pt x="904494" y="2818257"/>
                  </a:lnTo>
                  <a:lnTo>
                    <a:pt x="946657" y="2834766"/>
                  </a:lnTo>
                  <a:lnTo>
                    <a:pt x="989456" y="2850007"/>
                  </a:lnTo>
                  <a:lnTo>
                    <a:pt x="1032890" y="2863850"/>
                  </a:lnTo>
                  <a:lnTo>
                    <a:pt x="1076832" y="2876296"/>
                  </a:lnTo>
                  <a:lnTo>
                    <a:pt x="1121409" y="2887345"/>
                  </a:lnTo>
                  <a:lnTo>
                    <a:pt x="1166494" y="2897124"/>
                  </a:lnTo>
                  <a:lnTo>
                    <a:pt x="1212087" y="2905379"/>
                  </a:lnTo>
                  <a:lnTo>
                    <a:pt x="1258188" y="2912237"/>
                  </a:lnTo>
                  <a:lnTo>
                    <a:pt x="1304671" y="2917571"/>
                  </a:lnTo>
                  <a:lnTo>
                    <a:pt x="1351660" y="2921380"/>
                  </a:lnTo>
                  <a:lnTo>
                    <a:pt x="1399031" y="2923666"/>
                  </a:lnTo>
                  <a:lnTo>
                    <a:pt x="1446783" y="2924555"/>
                  </a:lnTo>
                  <a:lnTo>
                    <a:pt x="1494535" y="2923666"/>
                  </a:lnTo>
                  <a:lnTo>
                    <a:pt x="1541906" y="2921380"/>
                  </a:lnTo>
                  <a:lnTo>
                    <a:pt x="1588896" y="2917571"/>
                  </a:lnTo>
                  <a:lnTo>
                    <a:pt x="1635378" y="2912237"/>
                  </a:lnTo>
                  <a:lnTo>
                    <a:pt x="1681479" y="2905379"/>
                  </a:lnTo>
                  <a:lnTo>
                    <a:pt x="1727073" y="2897124"/>
                  </a:lnTo>
                  <a:lnTo>
                    <a:pt x="1772157" y="2887345"/>
                  </a:lnTo>
                  <a:lnTo>
                    <a:pt x="1816607" y="2876296"/>
                  </a:lnTo>
                  <a:lnTo>
                    <a:pt x="1860677" y="2863850"/>
                  </a:lnTo>
                  <a:lnTo>
                    <a:pt x="1904110" y="2850007"/>
                  </a:lnTo>
                  <a:lnTo>
                    <a:pt x="1946909" y="2834766"/>
                  </a:lnTo>
                  <a:lnTo>
                    <a:pt x="1989073" y="2818257"/>
                  </a:lnTo>
                  <a:lnTo>
                    <a:pt x="2030602" y="2800604"/>
                  </a:lnTo>
                  <a:lnTo>
                    <a:pt x="2071496" y="2781554"/>
                  </a:lnTo>
                  <a:lnTo>
                    <a:pt x="2111629" y="2761234"/>
                  </a:lnTo>
                  <a:lnTo>
                    <a:pt x="2151125" y="2739898"/>
                  </a:lnTo>
                  <a:lnTo>
                    <a:pt x="2189860" y="2717165"/>
                  </a:lnTo>
                  <a:lnTo>
                    <a:pt x="2227706" y="2693416"/>
                  </a:lnTo>
                  <a:lnTo>
                    <a:pt x="2264917" y="2668397"/>
                  </a:lnTo>
                  <a:lnTo>
                    <a:pt x="2301240" y="2642362"/>
                  </a:lnTo>
                  <a:lnTo>
                    <a:pt x="2336673" y="2615184"/>
                  </a:lnTo>
                  <a:lnTo>
                    <a:pt x="2371344" y="2586990"/>
                  </a:lnTo>
                  <a:lnTo>
                    <a:pt x="2405125" y="2557779"/>
                  </a:lnTo>
                  <a:lnTo>
                    <a:pt x="2437892" y="2527427"/>
                  </a:lnTo>
                  <a:lnTo>
                    <a:pt x="2469769" y="2496185"/>
                  </a:lnTo>
                  <a:lnTo>
                    <a:pt x="2500756" y="2464054"/>
                  </a:lnTo>
                  <a:lnTo>
                    <a:pt x="2530729" y="2430779"/>
                  </a:lnTo>
                  <a:lnTo>
                    <a:pt x="2559684" y="2396743"/>
                  </a:lnTo>
                  <a:lnTo>
                    <a:pt x="2587498" y="2361691"/>
                  </a:lnTo>
                  <a:lnTo>
                    <a:pt x="2614421" y="2325878"/>
                  </a:lnTo>
                  <a:lnTo>
                    <a:pt x="2640202" y="2289175"/>
                  </a:lnTo>
                  <a:lnTo>
                    <a:pt x="2664840" y="2251583"/>
                  </a:lnTo>
                  <a:lnTo>
                    <a:pt x="2688462" y="2213229"/>
                  </a:lnTo>
                  <a:lnTo>
                    <a:pt x="2710815" y="2174113"/>
                  </a:lnTo>
                  <a:lnTo>
                    <a:pt x="2732023" y="2134235"/>
                  </a:lnTo>
                  <a:lnTo>
                    <a:pt x="2752090" y="2093595"/>
                  </a:lnTo>
                  <a:lnTo>
                    <a:pt x="2770885" y="2052320"/>
                  </a:lnTo>
                  <a:lnTo>
                    <a:pt x="2788538" y="2010410"/>
                  </a:lnTo>
                  <a:lnTo>
                    <a:pt x="2804794" y="1967738"/>
                  </a:lnTo>
                  <a:lnTo>
                    <a:pt x="2819780" y="1924430"/>
                  </a:lnTo>
                  <a:lnTo>
                    <a:pt x="2833496" y="1880615"/>
                  </a:lnTo>
                  <a:lnTo>
                    <a:pt x="2845815" y="1836039"/>
                  </a:lnTo>
                  <a:lnTo>
                    <a:pt x="2856865" y="1791080"/>
                  </a:lnTo>
                  <a:lnTo>
                    <a:pt x="2866390" y="1745488"/>
                  </a:lnTo>
                  <a:lnTo>
                    <a:pt x="2874644" y="1699387"/>
                  </a:lnTo>
                  <a:lnTo>
                    <a:pt x="2881375" y="1652904"/>
                  </a:lnTo>
                  <a:lnTo>
                    <a:pt x="2886709" y="1605914"/>
                  </a:lnTo>
                  <a:lnTo>
                    <a:pt x="2890519" y="1558416"/>
                  </a:lnTo>
                  <a:lnTo>
                    <a:pt x="2892805" y="1510538"/>
                  </a:lnTo>
                  <a:lnTo>
                    <a:pt x="2893567" y="1462277"/>
                  </a:lnTo>
                  <a:lnTo>
                    <a:pt x="2892679" y="1411732"/>
                  </a:lnTo>
                  <a:lnTo>
                    <a:pt x="2890138" y="1361439"/>
                  </a:lnTo>
                  <a:lnTo>
                    <a:pt x="2885821" y="1311528"/>
                  </a:lnTo>
                  <a:lnTo>
                    <a:pt x="2879852" y="1261745"/>
                  </a:lnTo>
                  <a:lnTo>
                    <a:pt x="2872231" y="1212468"/>
                  </a:lnTo>
                  <a:lnTo>
                    <a:pt x="2863087" y="1163447"/>
                  </a:lnTo>
                  <a:lnTo>
                    <a:pt x="2852165" y="1114933"/>
                  </a:lnTo>
                  <a:lnTo>
                    <a:pt x="2839592" y="1066800"/>
                  </a:lnTo>
                  <a:lnTo>
                    <a:pt x="2825496" y="1019175"/>
                  </a:lnTo>
                  <a:lnTo>
                    <a:pt x="2809875" y="972185"/>
                  </a:lnTo>
                  <a:lnTo>
                    <a:pt x="2792602" y="925702"/>
                  </a:lnTo>
                  <a:lnTo>
                    <a:pt x="2773806" y="879855"/>
                  </a:lnTo>
                  <a:lnTo>
                    <a:pt x="2753486" y="834643"/>
                  </a:lnTo>
                  <a:lnTo>
                    <a:pt x="2731769" y="790321"/>
                  </a:lnTo>
                  <a:lnTo>
                    <a:pt x="2708402" y="746505"/>
                  </a:lnTo>
                  <a:lnTo>
                    <a:pt x="2683509" y="703452"/>
                  </a:lnTo>
                  <a:lnTo>
                    <a:pt x="2657221" y="661415"/>
                  </a:lnTo>
                  <a:lnTo>
                    <a:pt x="2629534" y="620140"/>
                  </a:lnTo>
                  <a:lnTo>
                    <a:pt x="2600452" y="579754"/>
                  </a:lnTo>
                  <a:lnTo>
                    <a:pt x="2569844" y="540385"/>
                  </a:lnTo>
                  <a:lnTo>
                    <a:pt x="2537840" y="502030"/>
                  </a:lnTo>
                  <a:lnTo>
                    <a:pt x="2504567" y="464565"/>
                  </a:lnTo>
                  <a:lnTo>
                    <a:pt x="2469769" y="428243"/>
                  </a:lnTo>
                  <a:lnTo>
                    <a:pt x="2433827" y="393191"/>
                  </a:lnTo>
                  <a:lnTo>
                    <a:pt x="2396871" y="359537"/>
                  </a:lnTo>
                  <a:lnTo>
                    <a:pt x="2358898" y="327151"/>
                  </a:lnTo>
                  <a:lnTo>
                    <a:pt x="2319908" y="296290"/>
                  </a:lnTo>
                  <a:lnTo>
                    <a:pt x="2280030" y="266826"/>
                  </a:lnTo>
                  <a:lnTo>
                    <a:pt x="2239136" y="238760"/>
                  </a:lnTo>
                  <a:lnTo>
                    <a:pt x="2197480" y="212216"/>
                  </a:lnTo>
                  <a:lnTo>
                    <a:pt x="2155062" y="187198"/>
                  </a:lnTo>
                  <a:lnTo>
                    <a:pt x="2111755" y="163575"/>
                  </a:lnTo>
                  <a:lnTo>
                    <a:pt x="2067686" y="141477"/>
                  </a:lnTo>
                  <a:lnTo>
                    <a:pt x="2022982" y="121030"/>
                  </a:lnTo>
                  <a:lnTo>
                    <a:pt x="1977644" y="101980"/>
                  </a:lnTo>
                  <a:lnTo>
                    <a:pt x="1931669" y="84582"/>
                  </a:lnTo>
                  <a:lnTo>
                    <a:pt x="1885187" y="68707"/>
                  </a:lnTo>
                  <a:lnTo>
                    <a:pt x="1838071" y="54483"/>
                  </a:lnTo>
                  <a:lnTo>
                    <a:pt x="1790446" y="41910"/>
                  </a:lnTo>
                  <a:lnTo>
                    <a:pt x="1742440" y="30861"/>
                  </a:lnTo>
                  <a:lnTo>
                    <a:pt x="1693925" y="21462"/>
                  </a:lnTo>
                  <a:lnTo>
                    <a:pt x="1645157" y="13842"/>
                  </a:lnTo>
                  <a:lnTo>
                    <a:pt x="1595881" y="7747"/>
                  </a:lnTo>
                  <a:lnTo>
                    <a:pt x="1546478" y="3428"/>
                  </a:lnTo>
                  <a:lnTo>
                    <a:pt x="1496694" y="888"/>
                  </a:lnTo>
                  <a:lnTo>
                    <a:pt x="1446783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4804135" y="3906012"/>
              <a:ext cx="2893695" cy="2924810"/>
            </a:xfrm>
            <a:custGeom>
              <a:avLst/>
              <a:gdLst/>
              <a:ahLst/>
              <a:cxnLst/>
              <a:rect l="l" t="t" r="r" b="b"/>
              <a:pathLst>
                <a:path w="2893694" h="2924809">
                  <a:moveTo>
                    <a:pt x="0" y="1462277"/>
                  </a:moveTo>
                  <a:lnTo>
                    <a:pt x="761" y="1414017"/>
                  </a:lnTo>
                  <a:lnTo>
                    <a:pt x="3048" y="1366139"/>
                  </a:lnTo>
                  <a:lnTo>
                    <a:pt x="6857" y="1318640"/>
                  </a:lnTo>
                  <a:lnTo>
                    <a:pt x="12192" y="1271651"/>
                  </a:lnTo>
                  <a:lnTo>
                    <a:pt x="18923" y="1225041"/>
                  </a:lnTo>
                  <a:lnTo>
                    <a:pt x="27177" y="1178940"/>
                  </a:lnTo>
                  <a:lnTo>
                    <a:pt x="36702" y="1133475"/>
                  </a:lnTo>
                  <a:lnTo>
                    <a:pt x="47751" y="1088389"/>
                  </a:lnTo>
                  <a:lnTo>
                    <a:pt x="60071" y="1043939"/>
                  </a:lnTo>
                  <a:lnTo>
                    <a:pt x="73786" y="1000125"/>
                  </a:lnTo>
                  <a:lnTo>
                    <a:pt x="88773" y="956817"/>
                  </a:lnTo>
                  <a:lnTo>
                    <a:pt x="105028" y="914146"/>
                  </a:lnTo>
                  <a:lnTo>
                    <a:pt x="122681" y="872109"/>
                  </a:lnTo>
                  <a:lnTo>
                    <a:pt x="141477" y="830834"/>
                  </a:lnTo>
                  <a:lnTo>
                    <a:pt x="161544" y="790321"/>
                  </a:lnTo>
                  <a:lnTo>
                    <a:pt x="182752" y="750442"/>
                  </a:lnTo>
                  <a:lnTo>
                    <a:pt x="205104" y="711326"/>
                  </a:lnTo>
                  <a:lnTo>
                    <a:pt x="228726" y="672973"/>
                  </a:lnTo>
                  <a:lnTo>
                    <a:pt x="253365" y="635380"/>
                  </a:lnTo>
                  <a:lnTo>
                    <a:pt x="279146" y="598677"/>
                  </a:lnTo>
                  <a:lnTo>
                    <a:pt x="305942" y="562737"/>
                  </a:lnTo>
                  <a:lnTo>
                    <a:pt x="333882" y="527812"/>
                  </a:lnTo>
                  <a:lnTo>
                    <a:pt x="362838" y="493649"/>
                  </a:lnTo>
                  <a:lnTo>
                    <a:pt x="392810" y="460501"/>
                  </a:lnTo>
                  <a:lnTo>
                    <a:pt x="423798" y="428243"/>
                  </a:lnTo>
                  <a:lnTo>
                    <a:pt x="455675" y="397001"/>
                  </a:lnTo>
                  <a:lnTo>
                    <a:pt x="488442" y="366775"/>
                  </a:lnTo>
                  <a:lnTo>
                    <a:pt x="522223" y="337438"/>
                  </a:lnTo>
                  <a:lnTo>
                    <a:pt x="556894" y="309245"/>
                  </a:lnTo>
                  <a:lnTo>
                    <a:pt x="592327" y="282066"/>
                  </a:lnTo>
                  <a:lnTo>
                    <a:pt x="628650" y="256032"/>
                  </a:lnTo>
                  <a:lnTo>
                    <a:pt x="665860" y="231139"/>
                  </a:lnTo>
                  <a:lnTo>
                    <a:pt x="703706" y="207263"/>
                  </a:lnTo>
                  <a:lnTo>
                    <a:pt x="742442" y="184658"/>
                  </a:lnTo>
                  <a:lnTo>
                    <a:pt x="781938" y="163195"/>
                  </a:lnTo>
                  <a:lnTo>
                    <a:pt x="822071" y="143001"/>
                  </a:lnTo>
                  <a:lnTo>
                    <a:pt x="862965" y="123951"/>
                  </a:lnTo>
                  <a:lnTo>
                    <a:pt x="904494" y="106172"/>
                  </a:lnTo>
                  <a:lnTo>
                    <a:pt x="946657" y="89662"/>
                  </a:lnTo>
                  <a:lnTo>
                    <a:pt x="989456" y="74549"/>
                  </a:lnTo>
                  <a:lnTo>
                    <a:pt x="1032890" y="60705"/>
                  </a:lnTo>
                  <a:lnTo>
                    <a:pt x="1076832" y="48260"/>
                  </a:lnTo>
                  <a:lnTo>
                    <a:pt x="1121409" y="37084"/>
                  </a:lnTo>
                  <a:lnTo>
                    <a:pt x="1166494" y="27432"/>
                  </a:lnTo>
                  <a:lnTo>
                    <a:pt x="1212087" y="19176"/>
                  </a:lnTo>
                  <a:lnTo>
                    <a:pt x="1258188" y="12318"/>
                  </a:lnTo>
                  <a:lnTo>
                    <a:pt x="1304671" y="6985"/>
                  </a:lnTo>
                  <a:lnTo>
                    <a:pt x="1351660" y="3048"/>
                  </a:lnTo>
                  <a:lnTo>
                    <a:pt x="1399031" y="762"/>
                  </a:lnTo>
                  <a:lnTo>
                    <a:pt x="1446783" y="0"/>
                  </a:lnTo>
                  <a:lnTo>
                    <a:pt x="1496694" y="888"/>
                  </a:lnTo>
                  <a:lnTo>
                    <a:pt x="1546478" y="3428"/>
                  </a:lnTo>
                  <a:lnTo>
                    <a:pt x="1595881" y="7747"/>
                  </a:lnTo>
                  <a:lnTo>
                    <a:pt x="1645157" y="13842"/>
                  </a:lnTo>
                  <a:lnTo>
                    <a:pt x="1693925" y="21462"/>
                  </a:lnTo>
                  <a:lnTo>
                    <a:pt x="1742440" y="30861"/>
                  </a:lnTo>
                  <a:lnTo>
                    <a:pt x="1790446" y="41910"/>
                  </a:lnTo>
                  <a:lnTo>
                    <a:pt x="1838071" y="54483"/>
                  </a:lnTo>
                  <a:lnTo>
                    <a:pt x="1885187" y="68707"/>
                  </a:lnTo>
                  <a:lnTo>
                    <a:pt x="1931669" y="84582"/>
                  </a:lnTo>
                  <a:lnTo>
                    <a:pt x="1977644" y="101980"/>
                  </a:lnTo>
                  <a:lnTo>
                    <a:pt x="2022982" y="121030"/>
                  </a:lnTo>
                  <a:lnTo>
                    <a:pt x="2067686" y="141477"/>
                  </a:lnTo>
                  <a:lnTo>
                    <a:pt x="2111755" y="163575"/>
                  </a:lnTo>
                  <a:lnTo>
                    <a:pt x="2155062" y="187198"/>
                  </a:lnTo>
                  <a:lnTo>
                    <a:pt x="2197480" y="212216"/>
                  </a:lnTo>
                  <a:lnTo>
                    <a:pt x="2239136" y="238760"/>
                  </a:lnTo>
                  <a:lnTo>
                    <a:pt x="2280030" y="266826"/>
                  </a:lnTo>
                  <a:lnTo>
                    <a:pt x="2319908" y="296290"/>
                  </a:lnTo>
                  <a:lnTo>
                    <a:pt x="2358898" y="327151"/>
                  </a:lnTo>
                  <a:lnTo>
                    <a:pt x="2396871" y="359537"/>
                  </a:lnTo>
                  <a:lnTo>
                    <a:pt x="2433827" y="393191"/>
                  </a:lnTo>
                  <a:lnTo>
                    <a:pt x="2469769" y="428243"/>
                  </a:lnTo>
                  <a:lnTo>
                    <a:pt x="2504567" y="464565"/>
                  </a:lnTo>
                  <a:lnTo>
                    <a:pt x="2537840" y="502030"/>
                  </a:lnTo>
                  <a:lnTo>
                    <a:pt x="2569844" y="540385"/>
                  </a:lnTo>
                  <a:lnTo>
                    <a:pt x="2600452" y="579754"/>
                  </a:lnTo>
                  <a:lnTo>
                    <a:pt x="2629534" y="620140"/>
                  </a:lnTo>
                  <a:lnTo>
                    <a:pt x="2657221" y="661415"/>
                  </a:lnTo>
                  <a:lnTo>
                    <a:pt x="2683509" y="703452"/>
                  </a:lnTo>
                  <a:lnTo>
                    <a:pt x="2708402" y="746505"/>
                  </a:lnTo>
                  <a:lnTo>
                    <a:pt x="2731642" y="790193"/>
                  </a:lnTo>
                  <a:lnTo>
                    <a:pt x="2753486" y="834643"/>
                  </a:lnTo>
                  <a:lnTo>
                    <a:pt x="2773806" y="879855"/>
                  </a:lnTo>
                  <a:lnTo>
                    <a:pt x="2792602" y="925702"/>
                  </a:lnTo>
                  <a:lnTo>
                    <a:pt x="2809875" y="972185"/>
                  </a:lnTo>
                  <a:lnTo>
                    <a:pt x="2825496" y="1019175"/>
                  </a:lnTo>
                  <a:lnTo>
                    <a:pt x="2839592" y="1066800"/>
                  </a:lnTo>
                  <a:lnTo>
                    <a:pt x="2852165" y="1114933"/>
                  </a:lnTo>
                  <a:lnTo>
                    <a:pt x="2863087" y="1163447"/>
                  </a:lnTo>
                  <a:lnTo>
                    <a:pt x="2872231" y="1212468"/>
                  </a:lnTo>
                  <a:lnTo>
                    <a:pt x="2879852" y="1261745"/>
                  </a:lnTo>
                  <a:lnTo>
                    <a:pt x="2885821" y="1311528"/>
                  </a:lnTo>
                  <a:lnTo>
                    <a:pt x="2890138" y="1361439"/>
                  </a:lnTo>
                  <a:lnTo>
                    <a:pt x="2892679" y="1411732"/>
                  </a:lnTo>
                  <a:lnTo>
                    <a:pt x="2893567" y="1462277"/>
                  </a:lnTo>
                  <a:lnTo>
                    <a:pt x="2892805" y="1510538"/>
                  </a:lnTo>
                  <a:lnTo>
                    <a:pt x="2890519" y="1558416"/>
                  </a:lnTo>
                  <a:lnTo>
                    <a:pt x="2886709" y="1605914"/>
                  </a:lnTo>
                  <a:lnTo>
                    <a:pt x="2881375" y="1652904"/>
                  </a:lnTo>
                  <a:lnTo>
                    <a:pt x="2874644" y="1699387"/>
                  </a:lnTo>
                  <a:lnTo>
                    <a:pt x="2866390" y="1745488"/>
                  </a:lnTo>
                  <a:lnTo>
                    <a:pt x="2856865" y="1791080"/>
                  </a:lnTo>
                  <a:lnTo>
                    <a:pt x="2845815" y="1836039"/>
                  </a:lnTo>
                  <a:lnTo>
                    <a:pt x="2833496" y="1880615"/>
                  </a:lnTo>
                  <a:lnTo>
                    <a:pt x="2819780" y="1924430"/>
                  </a:lnTo>
                  <a:lnTo>
                    <a:pt x="2804794" y="1967738"/>
                  </a:lnTo>
                  <a:lnTo>
                    <a:pt x="2788538" y="2010410"/>
                  </a:lnTo>
                  <a:lnTo>
                    <a:pt x="2770885" y="2052320"/>
                  </a:lnTo>
                  <a:lnTo>
                    <a:pt x="2752090" y="2093595"/>
                  </a:lnTo>
                  <a:lnTo>
                    <a:pt x="2732023" y="2134235"/>
                  </a:lnTo>
                  <a:lnTo>
                    <a:pt x="2710815" y="2174113"/>
                  </a:lnTo>
                  <a:lnTo>
                    <a:pt x="2688462" y="2213229"/>
                  </a:lnTo>
                  <a:lnTo>
                    <a:pt x="2664840" y="2251583"/>
                  </a:lnTo>
                  <a:lnTo>
                    <a:pt x="2640202" y="2289175"/>
                  </a:lnTo>
                  <a:lnTo>
                    <a:pt x="2614421" y="2325878"/>
                  </a:lnTo>
                  <a:lnTo>
                    <a:pt x="2587498" y="2361691"/>
                  </a:lnTo>
                  <a:lnTo>
                    <a:pt x="2559684" y="2396743"/>
                  </a:lnTo>
                  <a:lnTo>
                    <a:pt x="2530729" y="2430779"/>
                  </a:lnTo>
                  <a:lnTo>
                    <a:pt x="2500756" y="2464054"/>
                  </a:lnTo>
                  <a:lnTo>
                    <a:pt x="2469769" y="2496185"/>
                  </a:lnTo>
                  <a:lnTo>
                    <a:pt x="2437892" y="2527427"/>
                  </a:lnTo>
                  <a:lnTo>
                    <a:pt x="2405125" y="2557779"/>
                  </a:lnTo>
                  <a:lnTo>
                    <a:pt x="2371344" y="2586990"/>
                  </a:lnTo>
                  <a:lnTo>
                    <a:pt x="2336673" y="2615184"/>
                  </a:lnTo>
                  <a:lnTo>
                    <a:pt x="2301240" y="2642362"/>
                  </a:lnTo>
                  <a:lnTo>
                    <a:pt x="2264917" y="2668397"/>
                  </a:lnTo>
                  <a:lnTo>
                    <a:pt x="2227706" y="2693416"/>
                  </a:lnTo>
                  <a:lnTo>
                    <a:pt x="2189860" y="2717165"/>
                  </a:lnTo>
                  <a:lnTo>
                    <a:pt x="2151125" y="2739898"/>
                  </a:lnTo>
                  <a:lnTo>
                    <a:pt x="2111629" y="2761234"/>
                  </a:lnTo>
                  <a:lnTo>
                    <a:pt x="2071496" y="2781554"/>
                  </a:lnTo>
                  <a:lnTo>
                    <a:pt x="2030602" y="2800604"/>
                  </a:lnTo>
                  <a:lnTo>
                    <a:pt x="1989073" y="2818257"/>
                  </a:lnTo>
                  <a:lnTo>
                    <a:pt x="1946909" y="2834766"/>
                  </a:lnTo>
                  <a:lnTo>
                    <a:pt x="1904110" y="2850007"/>
                  </a:lnTo>
                  <a:lnTo>
                    <a:pt x="1860677" y="2863850"/>
                  </a:lnTo>
                  <a:lnTo>
                    <a:pt x="1816607" y="2876296"/>
                  </a:lnTo>
                  <a:lnTo>
                    <a:pt x="1772157" y="2887345"/>
                  </a:lnTo>
                  <a:lnTo>
                    <a:pt x="1727073" y="2897124"/>
                  </a:lnTo>
                  <a:lnTo>
                    <a:pt x="1681479" y="2905379"/>
                  </a:lnTo>
                  <a:lnTo>
                    <a:pt x="1635378" y="2912237"/>
                  </a:lnTo>
                  <a:lnTo>
                    <a:pt x="1588896" y="2917571"/>
                  </a:lnTo>
                  <a:lnTo>
                    <a:pt x="1541906" y="2921380"/>
                  </a:lnTo>
                  <a:lnTo>
                    <a:pt x="1494535" y="2923666"/>
                  </a:lnTo>
                  <a:lnTo>
                    <a:pt x="1446783" y="2924555"/>
                  </a:lnTo>
                  <a:lnTo>
                    <a:pt x="1399031" y="2923666"/>
                  </a:lnTo>
                  <a:lnTo>
                    <a:pt x="1351660" y="2921380"/>
                  </a:lnTo>
                  <a:lnTo>
                    <a:pt x="1304671" y="2917571"/>
                  </a:lnTo>
                  <a:lnTo>
                    <a:pt x="1258188" y="2912237"/>
                  </a:lnTo>
                  <a:lnTo>
                    <a:pt x="1212087" y="2905379"/>
                  </a:lnTo>
                  <a:lnTo>
                    <a:pt x="1166494" y="2897124"/>
                  </a:lnTo>
                  <a:lnTo>
                    <a:pt x="1121409" y="2887345"/>
                  </a:lnTo>
                  <a:lnTo>
                    <a:pt x="1076832" y="2876296"/>
                  </a:lnTo>
                  <a:lnTo>
                    <a:pt x="1032890" y="2863850"/>
                  </a:lnTo>
                  <a:lnTo>
                    <a:pt x="989456" y="2850007"/>
                  </a:lnTo>
                  <a:lnTo>
                    <a:pt x="946657" y="2834766"/>
                  </a:lnTo>
                  <a:lnTo>
                    <a:pt x="904494" y="2818257"/>
                  </a:lnTo>
                  <a:lnTo>
                    <a:pt x="862965" y="2800604"/>
                  </a:lnTo>
                  <a:lnTo>
                    <a:pt x="822071" y="2781554"/>
                  </a:lnTo>
                  <a:lnTo>
                    <a:pt x="781938" y="2761234"/>
                  </a:lnTo>
                  <a:lnTo>
                    <a:pt x="742442" y="2739898"/>
                  </a:lnTo>
                  <a:lnTo>
                    <a:pt x="703706" y="2717165"/>
                  </a:lnTo>
                  <a:lnTo>
                    <a:pt x="665860" y="2693416"/>
                  </a:lnTo>
                  <a:lnTo>
                    <a:pt x="628650" y="2668397"/>
                  </a:lnTo>
                  <a:lnTo>
                    <a:pt x="592327" y="2642362"/>
                  </a:lnTo>
                  <a:lnTo>
                    <a:pt x="556894" y="2615184"/>
                  </a:lnTo>
                  <a:lnTo>
                    <a:pt x="522223" y="2586990"/>
                  </a:lnTo>
                  <a:lnTo>
                    <a:pt x="488442" y="2557779"/>
                  </a:lnTo>
                  <a:lnTo>
                    <a:pt x="455675" y="2527427"/>
                  </a:lnTo>
                  <a:lnTo>
                    <a:pt x="423798" y="2496185"/>
                  </a:lnTo>
                  <a:lnTo>
                    <a:pt x="392810" y="2464054"/>
                  </a:lnTo>
                  <a:lnTo>
                    <a:pt x="362838" y="2430779"/>
                  </a:lnTo>
                  <a:lnTo>
                    <a:pt x="333882" y="2396743"/>
                  </a:lnTo>
                  <a:lnTo>
                    <a:pt x="305942" y="2361691"/>
                  </a:lnTo>
                  <a:lnTo>
                    <a:pt x="279146" y="2325878"/>
                  </a:lnTo>
                  <a:lnTo>
                    <a:pt x="253365" y="2289175"/>
                  </a:lnTo>
                  <a:lnTo>
                    <a:pt x="228726" y="2251583"/>
                  </a:lnTo>
                  <a:lnTo>
                    <a:pt x="205104" y="2213229"/>
                  </a:lnTo>
                  <a:lnTo>
                    <a:pt x="182752" y="2174113"/>
                  </a:lnTo>
                  <a:lnTo>
                    <a:pt x="161544" y="2134235"/>
                  </a:lnTo>
                  <a:lnTo>
                    <a:pt x="141477" y="2093595"/>
                  </a:lnTo>
                  <a:lnTo>
                    <a:pt x="122681" y="2052320"/>
                  </a:lnTo>
                  <a:lnTo>
                    <a:pt x="105028" y="2010410"/>
                  </a:lnTo>
                  <a:lnTo>
                    <a:pt x="88773" y="1967738"/>
                  </a:lnTo>
                  <a:lnTo>
                    <a:pt x="73786" y="1924430"/>
                  </a:lnTo>
                  <a:lnTo>
                    <a:pt x="60071" y="1880615"/>
                  </a:lnTo>
                  <a:lnTo>
                    <a:pt x="47751" y="1836039"/>
                  </a:lnTo>
                  <a:lnTo>
                    <a:pt x="36702" y="1791080"/>
                  </a:lnTo>
                  <a:lnTo>
                    <a:pt x="27177" y="1745488"/>
                  </a:lnTo>
                  <a:lnTo>
                    <a:pt x="18923" y="1699387"/>
                  </a:lnTo>
                  <a:lnTo>
                    <a:pt x="12192" y="1652904"/>
                  </a:lnTo>
                  <a:lnTo>
                    <a:pt x="6857" y="1605914"/>
                  </a:lnTo>
                  <a:lnTo>
                    <a:pt x="3048" y="1558416"/>
                  </a:lnTo>
                  <a:lnTo>
                    <a:pt x="761" y="1510538"/>
                  </a:lnTo>
                  <a:lnTo>
                    <a:pt x="0" y="1462277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4998445" y="4497581"/>
            <a:ext cx="2520950" cy="1546225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5"/>
              </a:spcBef>
            </a:pPr>
            <a:r>
              <a:rPr dirty="0" sz="3500" spc="30" b="1">
                <a:solidFill>
                  <a:srgbClr val="CA6CE6"/>
                </a:solidFill>
                <a:latin typeface="Arial"/>
                <a:cs typeface="Arial"/>
              </a:rPr>
              <a:t>$11,5</a:t>
            </a:r>
            <a:r>
              <a:rPr dirty="0" sz="3500" spc="5" b="1">
                <a:solidFill>
                  <a:srgbClr val="CA6CE6"/>
                </a:solidFill>
                <a:latin typeface="Arial"/>
                <a:cs typeface="Arial"/>
              </a:rPr>
              <a:t> </a:t>
            </a:r>
            <a:r>
              <a:rPr dirty="0" sz="3500" spc="-100" b="1">
                <a:solidFill>
                  <a:srgbClr val="CA6CE6"/>
                </a:solidFill>
                <a:latin typeface="Arial"/>
                <a:cs typeface="Arial"/>
              </a:rPr>
              <a:t>млрд.</a:t>
            </a:r>
            <a:endParaRPr sz="3500">
              <a:latin typeface="Arial"/>
              <a:cs typeface="Arial"/>
            </a:endParaRPr>
          </a:p>
          <a:p>
            <a:pPr algn="ctr" marR="12700">
              <a:lnSpc>
                <a:spcPts val="2995"/>
              </a:lnSpc>
              <a:spcBef>
                <a:spcPts val="740"/>
              </a:spcBef>
            </a:pPr>
            <a:r>
              <a:rPr dirty="0" sz="2500" spc="-55">
                <a:latin typeface="Microsoft Sans Serif"/>
                <a:cs typeface="Microsoft Sans Serif"/>
              </a:rPr>
              <a:t>Объем</a:t>
            </a:r>
            <a:r>
              <a:rPr dirty="0" sz="2500" spc="-75">
                <a:latin typeface="Microsoft Sans Serif"/>
                <a:cs typeface="Microsoft Sans Serif"/>
              </a:rPr>
              <a:t> </a:t>
            </a:r>
            <a:r>
              <a:rPr dirty="0" sz="2500" spc="20">
                <a:latin typeface="Microsoft Sans Serif"/>
                <a:cs typeface="Microsoft Sans Serif"/>
              </a:rPr>
              <a:t>рынка</a:t>
            </a:r>
            <a:endParaRPr sz="2500">
              <a:latin typeface="Microsoft Sans Serif"/>
              <a:cs typeface="Microsoft Sans Serif"/>
            </a:endParaRPr>
          </a:p>
          <a:p>
            <a:pPr algn="ctr" marR="6350">
              <a:lnSpc>
                <a:spcPts val="2995"/>
              </a:lnSpc>
            </a:pPr>
            <a:r>
              <a:rPr dirty="0" sz="2500" spc="105" b="1">
                <a:latin typeface="Arial"/>
                <a:cs typeface="Arial"/>
              </a:rPr>
              <a:t>2025</a:t>
            </a:r>
            <a:endParaRPr sz="2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75759" y="5195315"/>
            <a:ext cx="1911350" cy="216535"/>
          </a:xfrm>
          <a:custGeom>
            <a:avLst/>
            <a:gdLst/>
            <a:ahLst/>
            <a:cxnLst/>
            <a:rect l="l" t="t" r="r" b="b"/>
            <a:pathLst>
              <a:path w="1911350" h="216535">
                <a:moveTo>
                  <a:pt x="1762887" y="126"/>
                </a:moveTo>
                <a:lnTo>
                  <a:pt x="1740027" y="22479"/>
                </a:lnTo>
                <a:lnTo>
                  <a:pt x="1742693" y="29337"/>
                </a:lnTo>
                <a:lnTo>
                  <a:pt x="1748154" y="35051"/>
                </a:lnTo>
                <a:lnTo>
                  <a:pt x="1828291" y="88900"/>
                </a:lnTo>
                <a:lnTo>
                  <a:pt x="0" y="88900"/>
                </a:lnTo>
                <a:lnTo>
                  <a:pt x="0" y="127254"/>
                </a:lnTo>
                <a:lnTo>
                  <a:pt x="1828291" y="127254"/>
                </a:lnTo>
                <a:lnTo>
                  <a:pt x="1748154" y="181101"/>
                </a:lnTo>
                <a:lnTo>
                  <a:pt x="1742693" y="186562"/>
                </a:lnTo>
                <a:lnTo>
                  <a:pt x="1740027" y="193421"/>
                </a:lnTo>
                <a:lnTo>
                  <a:pt x="1740153" y="200913"/>
                </a:lnTo>
                <a:lnTo>
                  <a:pt x="1743075" y="208025"/>
                </a:lnTo>
                <a:lnTo>
                  <a:pt x="1746885" y="213868"/>
                </a:lnTo>
                <a:lnTo>
                  <a:pt x="1752600" y="216408"/>
                </a:lnTo>
                <a:lnTo>
                  <a:pt x="1762887" y="216408"/>
                </a:lnTo>
                <a:lnTo>
                  <a:pt x="1902587" y="124079"/>
                </a:lnTo>
                <a:lnTo>
                  <a:pt x="1910968" y="114554"/>
                </a:lnTo>
                <a:lnTo>
                  <a:pt x="1910968" y="101726"/>
                </a:lnTo>
                <a:lnTo>
                  <a:pt x="1907793" y="95885"/>
                </a:lnTo>
                <a:lnTo>
                  <a:pt x="1769999" y="2921"/>
                </a:lnTo>
                <a:lnTo>
                  <a:pt x="1762887" y="126"/>
                </a:lnTo>
                <a:close/>
              </a:path>
            </a:pathLst>
          </a:custGeom>
          <a:solidFill>
            <a:srgbClr val="2A93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7755362" y="9757054"/>
            <a:ext cx="237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4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8604" y="78994"/>
            <a:ext cx="9525000" cy="1016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Бизнес-модель</a:t>
            </a:r>
            <a:r>
              <a:rPr dirty="0" spc="-65"/>
              <a:t> </a:t>
            </a:r>
            <a:r>
              <a:rPr dirty="0"/>
              <a:t>Canvas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194816"/>
          <a:ext cx="17697450" cy="891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6870"/>
                <a:gridCol w="3518534"/>
                <a:gridCol w="3568700"/>
                <a:gridCol w="3888739"/>
                <a:gridCol w="3804284"/>
              </a:tblGrid>
              <a:tr h="3322319">
                <a:tc rowSpan="2">
                  <a:txBody>
                    <a:bodyPr/>
                    <a:lstStyle/>
                    <a:p>
                      <a:pPr marL="1020444">
                        <a:lnSpc>
                          <a:spcPts val="2105"/>
                        </a:lnSpc>
                      </a:pP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u="heavy" sz="1800" spc="-9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Partners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43535" indent="-287655">
                        <a:lnSpc>
                          <a:spcPct val="100000"/>
                        </a:lnSpc>
                        <a:spcBef>
                          <a:spcPts val="620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Медицинские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центры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indent="-287655">
                        <a:lnSpc>
                          <a:spcPct val="100000"/>
                        </a:lnSpc>
                        <a:spcBef>
                          <a:spcPts val="605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Клиники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indent="-287655">
                        <a:lnSpc>
                          <a:spcPct val="100000"/>
                        </a:lnSpc>
                        <a:spcBef>
                          <a:spcPts val="595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Фитнес-клубы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marR="208915" indent="-287020">
                        <a:lnSpc>
                          <a:spcPct val="100000"/>
                        </a:lnSpc>
                        <a:spcBef>
                          <a:spcPts val="605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Розничные сети по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торговле продуктами </a:t>
                      </a:r>
                      <a:r>
                        <a:rPr dirty="0" sz="1800" spc="-46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питания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9840">
                        <a:lnSpc>
                          <a:spcPts val="2115"/>
                        </a:lnSpc>
                      </a:pP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u="heavy" sz="1800" spc="-8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3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u="heavy" sz="1800" spc="-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43535" marR="552450" indent="-287020">
                        <a:lnSpc>
                          <a:spcPct val="100000"/>
                        </a:lnSpc>
                        <a:spcBef>
                          <a:spcPts val="610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Разработка алгоритмов </a:t>
                      </a:r>
                      <a:r>
                        <a:rPr dirty="0" sz="1800" spc="-46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подбора</a:t>
                      </a:r>
                      <a:r>
                        <a:rPr dirty="0" sz="1800" spc="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питания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marR="1485265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Формирование </a:t>
                      </a:r>
                      <a:r>
                        <a:rPr dirty="0" sz="1800" spc="-46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персональных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рекомендаций</a:t>
                      </a:r>
                      <a:r>
                        <a:rPr dirty="0" sz="1800" spc="3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рационам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питания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marR="6769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Организация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доставки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продуктов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marR="525145" indent="-287020">
                        <a:lnSpc>
                          <a:spcPct val="100000"/>
                        </a:lnSpc>
                        <a:spcBef>
                          <a:spcPts val="535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Взаимодействие</a:t>
                      </a:r>
                      <a:r>
                        <a:rPr dirty="0" sz="1800" spc="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dirty="0" sz="1800" spc="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ключевыми</a:t>
                      </a:r>
                      <a:r>
                        <a:rPr dirty="0" sz="1800" spc="-4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партнерами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34415">
                        <a:lnSpc>
                          <a:spcPts val="2115"/>
                        </a:lnSpc>
                      </a:pPr>
                      <a:r>
                        <a:rPr dirty="0" u="heavy" sz="1800" spc="-2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Value</a:t>
                      </a:r>
                      <a:r>
                        <a:rPr dirty="0" u="heavy" sz="1800" spc="-9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Propositions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44170" marR="624840" indent="-287020">
                        <a:lnSpc>
                          <a:spcPct val="100000"/>
                        </a:lnSpc>
                        <a:spcBef>
                          <a:spcPts val="610"/>
                        </a:spcBef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Улучшить</a:t>
                      </a:r>
                      <a:r>
                        <a:rPr dirty="0" sz="1800" spc="-7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самочувствие </a:t>
                      </a:r>
                      <a:r>
                        <a:rPr dirty="0" sz="1800" spc="-46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человека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marR="128905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Увеличить активный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период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жизни</a:t>
                      </a:r>
                      <a:r>
                        <a:rPr dirty="0" sz="1800" spc="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человека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продолжительность жизни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целом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marR="67056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Предоставить готовую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понятную </a:t>
                      </a:r>
                      <a:r>
                        <a:rPr dirty="0" sz="1800" spc="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простую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инструкцию</a:t>
                      </a:r>
                      <a:r>
                        <a:rPr dirty="0" sz="1800" spc="-2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dirty="0" sz="1800" spc="-3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питанию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1385">
                        <a:lnSpc>
                          <a:spcPts val="2115"/>
                        </a:lnSpc>
                      </a:pP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Customer</a:t>
                      </a:r>
                      <a:r>
                        <a:rPr dirty="0" u="heavy" sz="1800" spc="-8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Relationships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44170" indent="-287020">
                        <a:lnSpc>
                          <a:spcPct val="100000"/>
                        </a:lnSpc>
                        <a:spcBef>
                          <a:spcPts val="610"/>
                        </a:spcBef>
                        <a:buFont typeface="Wingdings"/>
                        <a:buChar char=""/>
                        <a:tabLst>
                          <a:tab pos="344170" algn="l"/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Сайт</a:t>
                      </a:r>
                      <a:r>
                        <a:rPr dirty="0" sz="1800" spc="-4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кампании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"/>
                        <a:tabLst>
                          <a:tab pos="344170" algn="l"/>
                          <a:tab pos="344805" algn="l"/>
                        </a:tabLst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Социальные</a:t>
                      </a:r>
                      <a:r>
                        <a:rPr dirty="0" sz="1800" spc="-2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сети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marR="337185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"/>
                        <a:tabLst>
                          <a:tab pos="344170" algn="l"/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Специалисты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(врачи,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фитнес- </a:t>
                      </a:r>
                      <a:r>
                        <a:rPr dirty="0" sz="1800" spc="-47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тренеры)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800" spc="-1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лояльности: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00685" indent="-343535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400685" algn="l"/>
                          <a:tab pos="40132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персональные</a:t>
                      </a:r>
                      <a:r>
                        <a:rPr dirty="0" sz="1800" spc="-4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скидки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indent="-287020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акции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marR="199390" indent="-287020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рекомендации</a:t>
                      </a:r>
                      <a:r>
                        <a:rPr dirty="0" sz="1800" spc="4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и консультации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врача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indent="-287020">
                        <a:lnSpc>
                          <a:spcPts val="2090"/>
                        </a:lnSpc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бонусы</a:t>
                      </a:r>
                      <a:r>
                        <a:rPr dirty="0" sz="1800" spc="-2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800" spc="-1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партнеров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6325">
                        <a:lnSpc>
                          <a:spcPts val="2115"/>
                        </a:lnSpc>
                      </a:pP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Customer</a:t>
                      </a:r>
                      <a:r>
                        <a:rPr dirty="0" u="heavy" sz="1800" spc="-8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Segments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3189" marR="654050">
                        <a:lnSpc>
                          <a:spcPct val="101099"/>
                        </a:lnSpc>
                        <a:spcBef>
                          <a:spcPts val="1055"/>
                        </a:spcBef>
                      </a:pP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Целевой 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рынок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массовый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Целевая</a:t>
                      </a:r>
                      <a:r>
                        <a:rPr dirty="0" sz="18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аудитория: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82295" indent="-459740">
                        <a:lnSpc>
                          <a:spcPts val="2100"/>
                        </a:lnSpc>
                        <a:spcBef>
                          <a:spcPts val="145"/>
                        </a:spcBef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2295" algn="l"/>
                          <a:tab pos="582930" algn="l"/>
                        </a:tabLst>
                      </a:pP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Люди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70">
                          <a:latin typeface="Microsoft Sans Serif"/>
                          <a:cs typeface="Microsoft Sans Serif"/>
                        </a:rPr>
                        <a:t>25-45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81025" indent="-458470">
                        <a:lnSpc>
                          <a:spcPts val="2100"/>
                        </a:lnSpc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Проживают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40">
                          <a:latin typeface="Microsoft Sans Serif"/>
                          <a:cs typeface="Microsoft Sans Serif"/>
                        </a:rPr>
                        <a:t>крупных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81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800" spc="30">
                          <a:latin typeface="Microsoft Sans Serif"/>
                          <a:cs typeface="Microsoft Sans Serif"/>
                        </a:rPr>
                        <a:t>городах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81025" marR="951230" indent="-457834">
                        <a:lnSpc>
                          <a:spcPct val="100600"/>
                        </a:lnSpc>
                        <a:spcBef>
                          <a:spcPts val="10"/>
                        </a:spcBef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Интересуются </a:t>
                      </a: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темой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здорового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питания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81025" marR="752475" indent="-457834">
                        <a:lnSpc>
                          <a:spcPct val="101000"/>
                        </a:lnSpc>
                        <a:spcBef>
                          <a:spcPts val="5"/>
                        </a:spcBef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Столкнулись 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dirty="0" sz="18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проблемами </a:t>
                      </a:r>
                      <a:r>
                        <a:rPr dirty="0" sz="1800" spc="3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здоровью</a:t>
                      </a:r>
                      <a:r>
                        <a:rPr dirty="0" sz="18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30">
                          <a:latin typeface="Microsoft Sans Serif"/>
                          <a:cs typeface="Microsoft Sans Serif"/>
                        </a:rPr>
                        <a:t>из-за 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неправильно 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подобранного</a:t>
                      </a:r>
                      <a:r>
                        <a:rPr dirty="0" sz="1800" spc="-1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питания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81025" marR="1013460" indent="-457834">
                        <a:lnSpc>
                          <a:spcPct val="100899"/>
                        </a:lnSpc>
                        <a:spcBef>
                          <a:spcPts val="5"/>
                        </a:spcBef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хватает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времени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разобраться </a:t>
                      </a: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800" spc="-55">
                          <a:latin typeface="Microsoft Sans Serif"/>
                          <a:cs typeface="Microsoft Sans Serif"/>
                        </a:rPr>
                        <a:t>теме 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подбора</a:t>
                      </a:r>
                      <a:r>
                        <a:rPr dirty="0" sz="18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рационов </a:t>
                      </a:r>
                      <a:r>
                        <a:rPr dirty="0" sz="1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питания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581025" marR="429895" indent="-457834">
                        <a:lnSpc>
                          <a:spcPct val="101099"/>
                        </a:lnSpc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Спортсмены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dirty="0" sz="18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увлекающиеся спортом 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фитнесом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люди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709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735">
                        <a:lnSpc>
                          <a:spcPts val="2115"/>
                        </a:lnSpc>
                      </a:pP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u="heavy" sz="1800" spc="-7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3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Resources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43535" marR="255270" indent="-287020">
                        <a:lnSpc>
                          <a:spcPct val="100000"/>
                        </a:lnSpc>
                        <a:spcBef>
                          <a:spcPts val="615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Финансирование,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необходимое</a:t>
                      </a:r>
                      <a:r>
                        <a:rPr dirty="0" sz="1800" spc="3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разработки базы данных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цифровых двойников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продуктов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создания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технологии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ИИ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подбору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рационов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Команда</a:t>
                      </a:r>
                      <a:r>
                        <a:rPr dirty="0" sz="1800" spc="-2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разработчиков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170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Специалист</a:t>
                      </a:r>
                      <a:r>
                        <a:rPr dirty="0" sz="1800" spc="-3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3535" marR="58547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взаимодействию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dirty="0" sz="1800" spc="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ключевыми</a:t>
                      </a:r>
                      <a:r>
                        <a:rPr dirty="0" sz="1800" spc="-5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партнерами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0530">
                        <a:lnSpc>
                          <a:spcPts val="2115"/>
                        </a:lnSpc>
                      </a:pP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Channels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44170" marR="732155" indent="-287020">
                        <a:lnSpc>
                          <a:spcPct val="100000"/>
                        </a:lnSpc>
                        <a:spcBef>
                          <a:spcPts val="615"/>
                        </a:spcBef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Продажи</a:t>
                      </a:r>
                      <a:r>
                        <a:rPr dirty="0" sz="1800" spc="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через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магазины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приложений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marR="36703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Реклама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социальных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сетях </a:t>
                      </a:r>
                      <a:r>
                        <a:rPr dirty="0" sz="1800" spc="-46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(VK,</a:t>
                      </a:r>
                      <a:r>
                        <a:rPr dirty="0" sz="1800" spc="-1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блогеры)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marR="88646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Реклама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медицинских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центрах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4417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/>
                        <a:buChar char=""/>
                        <a:tabLst>
                          <a:tab pos="344805" algn="l"/>
                        </a:tabLst>
                      </a:pP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Реклама</a:t>
                      </a:r>
                      <a:r>
                        <a:rPr dirty="0" sz="1800" spc="-1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800" spc="-2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solidFill>
                            <a:srgbClr val="244060"/>
                          </a:solidFill>
                          <a:latin typeface="Microsoft Sans Serif"/>
                          <a:cs typeface="Microsoft Sans Serif"/>
                        </a:rPr>
                        <a:t>фитнес-клубах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353">
                <a:tc gridSpan="3">
                  <a:txBody>
                    <a:bodyPr/>
                    <a:lstStyle/>
                    <a:p>
                      <a:pPr algn="ctr" marL="520065">
                        <a:lnSpc>
                          <a:spcPts val="2120"/>
                        </a:lnSpc>
                      </a:pP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Cost</a:t>
                      </a:r>
                      <a:r>
                        <a:rPr dirty="0" u="heavy" sz="1800" spc="-8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2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Structure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81025" marR="986790" indent="-457834">
                        <a:lnSpc>
                          <a:spcPct val="101299"/>
                        </a:lnSpc>
                        <a:spcBef>
                          <a:spcPts val="475"/>
                        </a:spcBef>
                        <a:buClr>
                          <a:srgbClr val="3AB39E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600" spc="-120" i="1">
                          <a:latin typeface="Arial"/>
                          <a:cs typeface="Arial"/>
                        </a:rPr>
                        <a:t>Себестоимость</a:t>
                      </a:r>
                      <a:r>
                        <a:rPr dirty="0" sz="1600" spc="-12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1600" spc="-1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dirty="0" sz="1600" spc="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40">
                          <a:latin typeface="Microsoft Sans Serif"/>
                          <a:cs typeface="Microsoft Sans Serif"/>
                        </a:rPr>
                        <a:t>MVP,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з/п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сотрудникам,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60">
                          <a:latin typeface="Microsoft Sans Serif"/>
                          <a:cs typeface="Microsoft Sans Serif"/>
                        </a:rPr>
                        <a:t>ЕСН,</a:t>
                      </a:r>
                      <a:r>
                        <a:rPr dirty="0" sz="16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подписка</a:t>
                      </a:r>
                      <a:r>
                        <a:rPr dirty="0" sz="16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за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использование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35">
                          <a:latin typeface="Microsoft Sans Serif"/>
                          <a:cs typeface="Microsoft Sans Serif"/>
                        </a:rPr>
                        <a:t>ПО,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развитие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платформы,</a:t>
                      </a:r>
                      <a:r>
                        <a:rPr dirty="0" sz="16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обучение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персонала,</a:t>
                      </a:r>
                      <a:r>
                        <a:rPr dirty="0" sz="1600" spc="-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40">
                          <a:latin typeface="Microsoft Sans Serif"/>
                          <a:cs typeface="Microsoft Sans Serif"/>
                        </a:rPr>
                        <a:t>R&amp;D,</a:t>
                      </a:r>
                      <a:r>
                        <a:rPr dirty="0" sz="16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юридические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услуги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581025" indent="-457834">
                        <a:lnSpc>
                          <a:spcPts val="1864"/>
                        </a:lnSpc>
                        <a:spcBef>
                          <a:spcPts val="120"/>
                        </a:spcBef>
                        <a:buClr>
                          <a:srgbClr val="3AB39E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600" spc="-5" i="1">
                          <a:latin typeface="Arial"/>
                          <a:cs typeface="Arial"/>
                        </a:rPr>
                        <a:t>Ко</a:t>
                      </a:r>
                      <a:r>
                        <a:rPr dirty="0" sz="1600" spc="-10" i="1">
                          <a:latin typeface="Arial"/>
                          <a:cs typeface="Arial"/>
                        </a:rPr>
                        <a:t>м</a:t>
                      </a:r>
                      <a:r>
                        <a:rPr dirty="0" sz="1600" i="1">
                          <a:latin typeface="Arial"/>
                          <a:cs typeface="Arial"/>
                        </a:rPr>
                        <a:t>мерче</a:t>
                      </a:r>
                      <a:r>
                        <a:rPr dirty="0" sz="1600" spc="5" i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600" spc="-5" i="1">
                          <a:latin typeface="Arial"/>
                          <a:cs typeface="Arial"/>
                        </a:rPr>
                        <a:t>ки</a:t>
                      </a:r>
                      <a:r>
                        <a:rPr dirty="0" sz="1600" i="1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мар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8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600" spc="-8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600" spc="-9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сопрово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ен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плат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ормы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581025" indent="-457834">
                        <a:lnSpc>
                          <a:spcPts val="1864"/>
                        </a:lnSpc>
                        <a:buClr>
                          <a:srgbClr val="3AB39E"/>
                        </a:buClr>
                        <a:buFont typeface="MS PGothic"/>
                        <a:buChar char="❖"/>
                        <a:tabLst>
                          <a:tab pos="581025" algn="l"/>
                          <a:tab pos="581660" algn="l"/>
                        </a:tabLst>
                      </a:pPr>
                      <a:r>
                        <a:rPr dirty="0" sz="1600" spc="20" i="1">
                          <a:latin typeface="Arial"/>
                          <a:cs typeface="Arial"/>
                        </a:rPr>
                        <a:t>Прочие </a:t>
                      </a:r>
                      <a:r>
                        <a:rPr dirty="0" sz="1600" spc="5" i="1">
                          <a:latin typeface="Arial"/>
                          <a:cs typeface="Arial"/>
                        </a:rPr>
                        <a:t>расходы</a:t>
                      </a:r>
                      <a:r>
                        <a:rPr dirty="0" sz="16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(непредвиденные</a:t>
                      </a:r>
                      <a:r>
                        <a:rPr dirty="0" sz="1600" spc="9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связанные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6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основной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деятельностью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стартапа)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521970">
                        <a:lnSpc>
                          <a:spcPts val="2120"/>
                        </a:lnSpc>
                      </a:pPr>
                      <a:r>
                        <a:rPr dirty="0" u="heavy" sz="1800" spc="-35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Revenue </a:t>
                      </a:r>
                      <a:r>
                        <a:rPr dirty="0" u="heavy" sz="1800" spc="-30" b="1">
                          <a:solidFill>
                            <a:srgbClr val="4F847A"/>
                          </a:solidFill>
                          <a:uFill>
                            <a:solidFill>
                              <a:srgbClr val="2A9382"/>
                            </a:solidFill>
                          </a:uFill>
                          <a:latin typeface="Arial"/>
                          <a:cs typeface="Arial"/>
                        </a:rPr>
                        <a:t>Streams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81660" marR="763905" indent="-457200">
                        <a:lnSpc>
                          <a:spcPct val="101299"/>
                        </a:lnSpc>
                        <a:spcBef>
                          <a:spcPts val="475"/>
                        </a:spcBef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1660" algn="l"/>
                          <a:tab pos="582295" algn="l"/>
                        </a:tabLst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Прямые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продажи</a:t>
                      </a:r>
                      <a:r>
                        <a:rPr dirty="0" sz="1600" spc="8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подписке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(офиц.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0">
                          <a:latin typeface="Microsoft Sans Serif"/>
                          <a:cs typeface="Microsoft Sans Serif"/>
                        </a:rPr>
                        <a:t>сайт,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социальные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сети,</a:t>
                      </a:r>
                      <a:r>
                        <a:rPr dirty="0" sz="16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65">
                          <a:latin typeface="Microsoft Sans Serif"/>
                          <a:cs typeface="Microsoft Sans Serif"/>
                        </a:rPr>
                        <a:t>моб. </a:t>
                      </a:r>
                      <a:r>
                        <a:rPr dirty="0" sz="160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приложения)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581660" marR="972819" indent="-457200">
                        <a:lnSpc>
                          <a:spcPts val="1939"/>
                        </a:lnSpc>
                        <a:spcBef>
                          <a:spcPts val="60"/>
                        </a:spcBef>
                        <a:buClr>
                          <a:srgbClr val="2A9382"/>
                        </a:buClr>
                        <a:buFont typeface="MS PGothic"/>
                        <a:buChar char="❖"/>
                        <a:tabLst>
                          <a:tab pos="581660" algn="l"/>
                          <a:tab pos="582295" algn="l"/>
                        </a:tabLst>
                      </a:pP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Комиссионные</a:t>
                      </a:r>
                      <a:r>
                        <a:rPr dirty="0" sz="16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отчисления</a:t>
                      </a:r>
                      <a:r>
                        <a:rPr dirty="0" sz="16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dirty="0" sz="16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каждого</a:t>
                      </a:r>
                      <a:r>
                        <a:rPr dirty="0" sz="16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пользователя,</a:t>
                      </a:r>
                      <a:r>
                        <a:rPr dirty="0" sz="16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сдавшего 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анализы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через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партнеров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8652" y="284175"/>
            <a:ext cx="7219950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95"/>
              <a:t>Планы</a:t>
            </a:r>
            <a:r>
              <a:rPr dirty="0" spc="385"/>
              <a:t> </a:t>
            </a:r>
            <a:r>
              <a:rPr dirty="0" spc="210"/>
              <a:t>развития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095" y="1629155"/>
            <a:ext cx="14502384" cy="82174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939385" y="9757054"/>
            <a:ext cx="237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6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8652" y="284175"/>
            <a:ext cx="9177655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10"/>
              <a:t>ПРИНЦИП</a:t>
            </a:r>
            <a:r>
              <a:rPr dirty="0" spc="114"/>
              <a:t> </a:t>
            </a:r>
            <a:r>
              <a:rPr dirty="0" spc="-35"/>
              <a:t>ДЕЙСТВИЯ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821" y="8501633"/>
            <a:ext cx="22764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latin typeface="Microsoft Sans Serif"/>
                <a:cs typeface="Microsoft Sans Serif"/>
              </a:rPr>
              <a:t>Скачать 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при</a:t>
            </a:r>
            <a:r>
              <a:rPr dirty="0" sz="3000" spc="60">
                <a:latin typeface="Microsoft Sans Serif"/>
                <a:cs typeface="Microsoft Sans Serif"/>
              </a:rPr>
              <a:t>л</a:t>
            </a:r>
            <a:r>
              <a:rPr dirty="0" sz="3000" spc="55">
                <a:latin typeface="Microsoft Sans Serif"/>
                <a:cs typeface="Microsoft Sans Serif"/>
              </a:rPr>
              <a:t>ожени</a:t>
            </a:r>
            <a:r>
              <a:rPr dirty="0" sz="3000">
                <a:latin typeface="Microsoft Sans Serif"/>
                <a:cs typeface="Microsoft Sans Serif"/>
              </a:rPr>
              <a:t>е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5850" y="8501633"/>
            <a:ext cx="214503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0"/>
              </a:spcBef>
            </a:pPr>
            <a:r>
              <a:rPr dirty="0" sz="3000" spc="15">
                <a:latin typeface="Microsoft Sans Serif"/>
                <a:cs typeface="Microsoft Sans Serif"/>
              </a:rPr>
              <a:t>Заполнить </a:t>
            </a:r>
            <a:r>
              <a:rPr dirty="0" sz="3000" spc="20">
                <a:latin typeface="Microsoft Sans Serif"/>
                <a:cs typeface="Microsoft Sans Serif"/>
              </a:rPr>
              <a:t> </a:t>
            </a:r>
            <a:r>
              <a:rPr dirty="0" sz="3000" spc="5">
                <a:latin typeface="Microsoft Sans Serif"/>
                <a:cs typeface="Microsoft Sans Serif"/>
              </a:rPr>
              <a:t>анкету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3014" y="8270188"/>
            <a:ext cx="347789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8260" marR="63500" indent="-1138555">
              <a:lnSpc>
                <a:spcPct val="100000"/>
              </a:lnSpc>
              <a:spcBef>
                <a:spcPts val="100"/>
              </a:spcBef>
            </a:pPr>
            <a:r>
              <a:rPr dirty="0" sz="3000" spc="5">
                <a:latin typeface="Microsoft Sans Serif"/>
                <a:cs typeface="Microsoft Sans Serif"/>
              </a:rPr>
              <a:t>Выбрать </a:t>
            </a:r>
            <a:r>
              <a:rPr dirty="0" sz="3000" spc="55">
                <a:latin typeface="Microsoft Sans Serif"/>
                <a:cs typeface="Microsoft Sans Serif"/>
              </a:rPr>
              <a:t>клинику </a:t>
            </a:r>
            <a:r>
              <a:rPr dirty="0" sz="3000" spc="-785">
                <a:latin typeface="Microsoft Sans Serif"/>
                <a:cs typeface="Microsoft Sans Serif"/>
              </a:rPr>
              <a:t> </a:t>
            </a:r>
            <a:r>
              <a:rPr dirty="0" sz="3000" spc="45">
                <a:latin typeface="Microsoft Sans Serif"/>
                <a:cs typeface="Microsoft Sans Serif"/>
              </a:rPr>
              <a:t>ИЛИ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25">
                <a:latin typeface="Microsoft Sans Serif"/>
                <a:cs typeface="Microsoft Sans Serif"/>
              </a:rPr>
              <a:t>Загрузить</a:t>
            </a:r>
            <a:r>
              <a:rPr dirty="0" sz="3000" spc="-60">
                <a:latin typeface="Microsoft Sans Serif"/>
                <a:cs typeface="Microsoft Sans Serif"/>
              </a:rPr>
              <a:t> </a:t>
            </a:r>
            <a:r>
              <a:rPr dirty="0" sz="3000" spc="5">
                <a:latin typeface="Microsoft Sans Serif"/>
                <a:cs typeface="Microsoft Sans Serif"/>
              </a:rPr>
              <a:t>анализы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26033" y="6869938"/>
            <a:ext cx="4476115" cy="3226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129539" indent="862330">
              <a:lnSpc>
                <a:spcPct val="100000"/>
              </a:lnSpc>
              <a:spcBef>
                <a:spcPts val="100"/>
              </a:spcBef>
              <a:tabLst>
                <a:tab pos="1782445" algn="l"/>
              </a:tabLst>
            </a:pPr>
            <a:r>
              <a:rPr dirty="0" sz="3000" spc="-15">
                <a:latin typeface="Microsoft Sans Serif"/>
                <a:cs typeface="Microsoft Sans Serif"/>
              </a:rPr>
              <a:t>Палитра вкуса 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 spc="-25">
                <a:latin typeface="Microsoft Sans Serif"/>
                <a:cs typeface="Microsoft Sans Serif"/>
              </a:rPr>
              <a:t>сос</a:t>
            </a:r>
            <a:r>
              <a:rPr dirty="0" sz="3000" spc="-20">
                <a:latin typeface="Microsoft Sans Serif"/>
                <a:cs typeface="Microsoft Sans Serif"/>
              </a:rPr>
              <a:t>т</a:t>
            </a:r>
            <a:r>
              <a:rPr dirty="0" sz="3000" spc="-25">
                <a:latin typeface="Microsoft Sans Serif"/>
                <a:cs typeface="Microsoft Sans Serif"/>
              </a:rPr>
              <a:t>ави</a:t>
            </a:r>
            <a:r>
              <a:rPr dirty="0" sz="3000">
                <a:latin typeface="Microsoft Sans Serif"/>
                <a:cs typeface="Microsoft Sans Serif"/>
              </a:rPr>
              <a:t>т	</a:t>
            </a:r>
            <a:r>
              <a:rPr dirty="0" sz="3000" spc="35">
                <a:latin typeface="Microsoft Sans Serif"/>
                <a:cs typeface="Microsoft Sans Serif"/>
              </a:rPr>
              <a:t>персонализ</a:t>
            </a:r>
            <a:r>
              <a:rPr dirty="0" sz="3000" spc="20">
                <a:latin typeface="Microsoft Sans Serif"/>
                <a:cs typeface="Microsoft Sans Serif"/>
              </a:rPr>
              <a:t>и</a:t>
            </a:r>
            <a:r>
              <a:rPr dirty="0" sz="3000">
                <a:latin typeface="Microsoft Sans Serif"/>
                <a:cs typeface="Microsoft Sans Serif"/>
              </a:rPr>
              <a:t>р</a:t>
            </a:r>
            <a:endParaRPr sz="3000">
              <a:latin typeface="Microsoft Sans Serif"/>
              <a:cs typeface="Microsoft Sans Serif"/>
            </a:endParaRPr>
          </a:p>
          <a:p>
            <a:pPr algn="ctr" marL="237490" marR="225425" indent="-106680">
              <a:lnSpc>
                <a:spcPct val="100000"/>
              </a:lnSpc>
              <a:tabLst>
                <a:tab pos="1906270" algn="l"/>
              </a:tabLst>
            </a:pPr>
            <a:r>
              <a:rPr dirty="0" sz="3000" spc="25">
                <a:latin typeface="Microsoft Sans Serif"/>
                <a:cs typeface="Microsoft Sans Serif"/>
              </a:rPr>
              <a:t>ованный	</a:t>
            </a:r>
            <a:r>
              <a:rPr dirty="0" sz="3000" spc="35">
                <a:latin typeface="Microsoft Sans Serif"/>
                <a:cs typeface="Microsoft Sans Serif"/>
              </a:rPr>
              <a:t>рацион </a:t>
            </a:r>
            <a:r>
              <a:rPr dirty="0" sz="3000" spc="40">
                <a:latin typeface="Microsoft Sans Serif"/>
                <a:cs typeface="Microsoft Sans Serif"/>
              </a:rPr>
              <a:t> </a:t>
            </a:r>
            <a:r>
              <a:rPr dirty="0" sz="3000" spc="20">
                <a:latin typeface="Microsoft Sans Serif"/>
                <a:cs typeface="Microsoft Sans Serif"/>
              </a:rPr>
              <a:t>питания </a:t>
            </a:r>
            <a:r>
              <a:rPr dirty="0" sz="3000" spc="35">
                <a:latin typeface="Microsoft Sans Serif"/>
                <a:cs typeface="Microsoft Sans Serif"/>
              </a:rPr>
              <a:t>и </a:t>
            </a:r>
            <a:r>
              <a:rPr dirty="0" sz="3000" spc="25">
                <a:latin typeface="Microsoft Sans Serif"/>
                <a:cs typeface="Microsoft Sans Serif"/>
              </a:rPr>
              <a:t>организует </a:t>
            </a:r>
            <a:r>
              <a:rPr dirty="0" sz="3000" spc="-785">
                <a:latin typeface="Microsoft Sans Serif"/>
                <a:cs typeface="Microsoft Sans Serif"/>
              </a:rPr>
              <a:t> </a:t>
            </a:r>
            <a:r>
              <a:rPr dirty="0" sz="3000" spc="25">
                <a:latin typeface="Microsoft Sans Serif"/>
                <a:cs typeface="Microsoft Sans Serif"/>
              </a:rPr>
              <a:t>доставку </a:t>
            </a:r>
            <a:r>
              <a:rPr dirty="0" sz="3000" spc="20">
                <a:latin typeface="Microsoft Sans Serif"/>
                <a:cs typeface="Microsoft Sans Serif"/>
              </a:rPr>
              <a:t>продуктов </a:t>
            </a:r>
            <a:r>
              <a:rPr dirty="0" sz="3000" spc="30">
                <a:latin typeface="Microsoft Sans Serif"/>
                <a:cs typeface="Microsoft Sans Serif"/>
              </a:rPr>
              <a:t>с </a:t>
            </a:r>
            <a:r>
              <a:rPr dirty="0" sz="3000" spc="35">
                <a:latin typeface="Microsoft Sans Serif"/>
                <a:cs typeface="Microsoft Sans Serif"/>
              </a:rPr>
              <a:t> </a:t>
            </a:r>
            <a:r>
              <a:rPr dirty="0" sz="3000" spc="25">
                <a:latin typeface="Microsoft Sans Serif"/>
                <a:cs typeface="Microsoft Sans Serif"/>
              </a:rPr>
              <a:t>инструкцией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 spc="30">
                <a:latin typeface="Microsoft Sans Serif"/>
                <a:cs typeface="Microsoft Sans Serif"/>
              </a:rPr>
              <a:t>для</a:t>
            </a:r>
            <a:r>
              <a:rPr dirty="0" sz="3000">
                <a:latin typeface="Microsoft Sans Serif"/>
                <a:cs typeface="Microsoft Sans Serif"/>
              </a:rPr>
              <a:t> </a:t>
            </a:r>
            <a:endParaRPr sz="3000">
              <a:latin typeface="Microsoft Sans Serif"/>
              <a:cs typeface="Microsoft Sans Serif"/>
            </a:endParaRPr>
          </a:p>
          <a:p>
            <a:pPr marL="313690">
              <a:lnSpc>
                <a:spcPct val="100000"/>
              </a:lnSpc>
              <a:tabLst>
                <a:tab pos="4225925" algn="l"/>
              </a:tabLst>
            </a:pPr>
            <a:r>
              <a:rPr dirty="0" sz="3000" spc="20">
                <a:latin typeface="Microsoft Sans Serif"/>
                <a:cs typeface="Microsoft Sans Serif"/>
              </a:rPr>
              <a:t>приготовления</a:t>
            </a:r>
            <a:r>
              <a:rPr dirty="0" sz="3000" spc="25">
                <a:latin typeface="Microsoft Sans Serif"/>
                <a:cs typeface="Microsoft Sans Serif"/>
              </a:rPr>
              <a:t> </a:t>
            </a:r>
            <a:r>
              <a:rPr dirty="0" sz="3000" spc="20">
                <a:latin typeface="Microsoft Sans Serif"/>
                <a:cs typeface="Microsoft Sans Serif"/>
              </a:rPr>
              <a:t>блюд	</a:t>
            </a:r>
            <a:r>
              <a:rPr dirty="0" baseline="-21296" sz="4500" spc="-7" b="1">
                <a:solidFill>
                  <a:srgbClr val="2A9382"/>
                </a:solidFill>
                <a:latin typeface="Arial"/>
                <a:cs typeface="Arial"/>
              </a:rPr>
              <a:t>7</a:t>
            </a:r>
            <a:endParaRPr baseline="-21296" sz="4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93702" y="5703823"/>
            <a:ext cx="156273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latin typeface="Microsoft Sans Serif"/>
                <a:cs typeface="Microsoft Sans Serif"/>
              </a:rPr>
              <a:t>Сдать </a:t>
            </a:r>
            <a:r>
              <a:rPr dirty="0" sz="3000" spc="-30">
                <a:latin typeface="Microsoft Sans Serif"/>
                <a:cs typeface="Microsoft Sans Serif"/>
              </a:rPr>
              <a:t> </a:t>
            </a:r>
            <a:r>
              <a:rPr dirty="0" sz="3000" spc="5">
                <a:latin typeface="Microsoft Sans Serif"/>
                <a:cs typeface="Microsoft Sans Serif"/>
              </a:rPr>
              <a:t>ана</a:t>
            </a:r>
            <a:r>
              <a:rPr dirty="0" sz="3000" spc="10">
                <a:latin typeface="Microsoft Sans Serif"/>
                <a:cs typeface="Microsoft Sans Serif"/>
              </a:rPr>
              <a:t>ли</a:t>
            </a:r>
            <a:r>
              <a:rPr dirty="0" sz="3000" spc="5">
                <a:latin typeface="Microsoft Sans Serif"/>
                <a:cs typeface="Microsoft Sans Serif"/>
              </a:rPr>
              <a:t>з</a:t>
            </a:r>
            <a:r>
              <a:rPr dirty="0" sz="3000">
                <a:latin typeface="Microsoft Sans Serif"/>
                <a:cs typeface="Microsoft Sans Serif"/>
              </a:rPr>
              <a:t>ы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12997" y="8808719"/>
            <a:ext cx="819150" cy="163195"/>
            <a:chOff x="3412997" y="8808719"/>
            <a:chExt cx="819150" cy="163195"/>
          </a:xfrm>
        </p:grpSpPr>
        <p:sp>
          <p:nvSpPr>
            <p:cNvPr id="9" name="object 9"/>
            <p:cNvSpPr/>
            <p:nvPr/>
          </p:nvSpPr>
          <p:spPr>
            <a:xfrm>
              <a:off x="3412997" y="8891777"/>
              <a:ext cx="629285" cy="0"/>
            </a:xfrm>
            <a:custGeom>
              <a:avLst/>
              <a:gdLst/>
              <a:ahLst/>
              <a:cxnLst/>
              <a:rect l="l" t="t" r="r" b="b"/>
              <a:pathLst>
                <a:path w="629285" h="0">
                  <a:moveTo>
                    <a:pt x="0" y="0"/>
                  </a:moveTo>
                  <a:lnTo>
                    <a:pt x="628903" y="0"/>
                  </a:lnTo>
                </a:path>
              </a:pathLst>
            </a:custGeom>
            <a:ln w="38100">
              <a:solidFill>
                <a:srgbClr val="2A93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1835" y="8808719"/>
              <a:ext cx="210312" cy="16306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344918" y="8808719"/>
            <a:ext cx="653415" cy="163195"/>
            <a:chOff x="7344918" y="8808719"/>
            <a:chExt cx="653415" cy="163195"/>
          </a:xfrm>
        </p:grpSpPr>
        <p:sp>
          <p:nvSpPr>
            <p:cNvPr id="12" name="object 12"/>
            <p:cNvSpPr/>
            <p:nvPr/>
          </p:nvSpPr>
          <p:spPr>
            <a:xfrm>
              <a:off x="7344918" y="8891777"/>
              <a:ext cx="461645" cy="0"/>
            </a:xfrm>
            <a:custGeom>
              <a:avLst/>
              <a:gdLst/>
              <a:ahLst/>
              <a:cxnLst/>
              <a:rect l="l" t="t" r="r" b="b"/>
              <a:pathLst>
                <a:path w="461645" h="0">
                  <a:moveTo>
                    <a:pt x="0" y="0"/>
                  </a:moveTo>
                  <a:lnTo>
                    <a:pt x="461263" y="0"/>
                  </a:lnTo>
                </a:path>
              </a:pathLst>
            </a:custGeom>
            <a:ln w="38100">
              <a:solidFill>
                <a:srgbClr val="2A93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6116" y="8808719"/>
              <a:ext cx="211835" cy="16306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1852147" y="7115556"/>
            <a:ext cx="749935" cy="1473200"/>
            <a:chOff x="11852147" y="7115556"/>
            <a:chExt cx="749935" cy="1473200"/>
          </a:xfrm>
        </p:grpSpPr>
        <p:sp>
          <p:nvSpPr>
            <p:cNvPr id="15" name="object 15"/>
            <p:cNvSpPr/>
            <p:nvPr/>
          </p:nvSpPr>
          <p:spPr>
            <a:xfrm>
              <a:off x="11871197" y="7290054"/>
              <a:ext cx="635635" cy="1279525"/>
            </a:xfrm>
            <a:custGeom>
              <a:avLst/>
              <a:gdLst/>
              <a:ahLst/>
              <a:cxnLst/>
              <a:rect l="l" t="t" r="r" b="b"/>
              <a:pathLst>
                <a:path w="635634" h="1279525">
                  <a:moveTo>
                    <a:pt x="0" y="1279525"/>
                  </a:moveTo>
                  <a:lnTo>
                    <a:pt x="635126" y="0"/>
                  </a:lnTo>
                </a:path>
              </a:pathLst>
            </a:custGeom>
            <a:ln w="38100">
              <a:solidFill>
                <a:srgbClr val="2A93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1267" y="7115556"/>
              <a:ext cx="170688" cy="22098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1871197" y="8808719"/>
            <a:ext cx="1619250" cy="163195"/>
            <a:chOff x="11871197" y="8808719"/>
            <a:chExt cx="1619250" cy="163195"/>
          </a:xfrm>
        </p:grpSpPr>
        <p:sp>
          <p:nvSpPr>
            <p:cNvPr id="18" name="object 18"/>
            <p:cNvSpPr/>
            <p:nvPr/>
          </p:nvSpPr>
          <p:spPr>
            <a:xfrm>
              <a:off x="11871197" y="8891777"/>
              <a:ext cx="1428115" cy="0"/>
            </a:xfrm>
            <a:custGeom>
              <a:avLst/>
              <a:gdLst/>
              <a:ahLst/>
              <a:cxnLst/>
              <a:rect l="l" t="t" r="r" b="b"/>
              <a:pathLst>
                <a:path w="1428115" h="0">
                  <a:moveTo>
                    <a:pt x="0" y="0"/>
                  </a:moveTo>
                  <a:lnTo>
                    <a:pt x="1427861" y="0"/>
                  </a:lnTo>
                </a:path>
              </a:pathLst>
            </a:custGeom>
            <a:ln w="38100">
              <a:solidFill>
                <a:srgbClr val="2A93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0135" y="8808719"/>
              <a:ext cx="210311" cy="163068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727" y="2071116"/>
            <a:ext cx="2889504" cy="572262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52544" y="2109216"/>
            <a:ext cx="2918459" cy="57439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98180" y="2084832"/>
            <a:ext cx="2933700" cy="579729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01340" y="4022885"/>
            <a:ext cx="2314417" cy="14334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31923" y="1010411"/>
            <a:ext cx="2834640" cy="5775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988" y="284175"/>
            <a:ext cx="12595860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0"/>
              <a:t>КОНКУРЕНТНЫЙ</a:t>
            </a:r>
            <a:r>
              <a:rPr dirty="0" spc="70"/>
              <a:t> </a:t>
            </a:r>
            <a:r>
              <a:rPr dirty="0" spc="235"/>
              <a:t>ЛАНДШАФТ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1907" y="1685544"/>
            <a:ext cx="13664184" cy="7743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55362" y="9757054"/>
            <a:ext cx="237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8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463" y="284175"/>
            <a:ext cx="14427835" cy="10172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40"/>
              <a:t>КОНКУРЕНТНЫЕ</a:t>
            </a:r>
            <a:r>
              <a:rPr dirty="0" spc="-45"/>
              <a:t> </a:t>
            </a:r>
            <a:r>
              <a:rPr dirty="0" spc="5"/>
              <a:t>ПРЕИМУЩЕСТВА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90" y="4767947"/>
            <a:ext cx="2128723" cy="19703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639" y="2145875"/>
            <a:ext cx="2521446" cy="18311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6858" y="2506726"/>
            <a:ext cx="52127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-95" b="1">
                <a:solidFill>
                  <a:srgbClr val="2A9382"/>
                </a:solidFill>
                <a:latin typeface="Arial"/>
                <a:cs typeface="Arial"/>
              </a:rPr>
              <a:t>В</a:t>
            </a:r>
            <a:r>
              <a:rPr dirty="0" sz="3000" spc="-90" b="1">
                <a:solidFill>
                  <a:srgbClr val="2A9382"/>
                </a:solidFill>
                <a:latin typeface="Arial"/>
                <a:cs typeface="Arial"/>
              </a:rPr>
              <a:t>ы</a:t>
            </a:r>
            <a:r>
              <a:rPr dirty="0" sz="3000" spc="-105" b="1">
                <a:solidFill>
                  <a:srgbClr val="2A9382"/>
                </a:solidFill>
                <a:latin typeface="Arial"/>
                <a:cs typeface="Arial"/>
              </a:rPr>
              <a:t>б</a:t>
            </a:r>
            <a:r>
              <a:rPr dirty="0" sz="3000" spc="-95" b="1">
                <a:solidFill>
                  <a:srgbClr val="2A9382"/>
                </a:solidFill>
                <a:latin typeface="Arial"/>
                <a:cs typeface="Arial"/>
              </a:rPr>
              <a:t>о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р</a:t>
            </a:r>
            <a:r>
              <a:rPr dirty="0" sz="3000" spc="-16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135" b="1">
                <a:solidFill>
                  <a:srgbClr val="2A9382"/>
                </a:solidFill>
                <a:latin typeface="Arial"/>
                <a:cs typeface="Arial"/>
              </a:rPr>
              <a:t>у</a:t>
            </a:r>
            <a:r>
              <a:rPr dirty="0" sz="3000" spc="-60" b="1">
                <a:solidFill>
                  <a:srgbClr val="2A9382"/>
                </a:solidFill>
                <a:latin typeface="Arial"/>
                <a:cs typeface="Arial"/>
              </a:rPr>
              <a:t>до</a:t>
            </a:r>
            <a:r>
              <a:rPr dirty="0" sz="3000" spc="-65" b="1">
                <a:solidFill>
                  <a:srgbClr val="2A9382"/>
                </a:solidFill>
                <a:latin typeface="Arial"/>
                <a:cs typeface="Arial"/>
              </a:rPr>
              <a:t>б</a:t>
            </a:r>
            <a:r>
              <a:rPr dirty="0" sz="3000" spc="-60" b="1">
                <a:solidFill>
                  <a:srgbClr val="2A9382"/>
                </a:solidFill>
                <a:latin typeface="Arial"/>
                <a:cs typeface="Arial"/>
              </a:rPr>
              <a:t>но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й</a:t>
            </a:r>
            <a:r>
              <a:rPr dirty="0" sz="3000" spc="-9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55" b="1">
                <a:solidFill>
                  <a:srgbClr val="2A9382"/>
                </a:solidFill>
                <a:latin typeface="Arial"/>
                <a:cs typeface="Arial"/>
              </a:rPr>
              <a:t>к</a:t>
            </a:r>
            <a:r>
              <a:rPr dirty="0" sz="3000" spc="20" b="1">
                <a:solidFill>
                  <a:srgbClr val="2A9382"/>
                </a:solidFill>
                <a:latin typeface="Arial"/>
                <a:cs typeface="Arial"/>
              </a:rPr>
              <a:t>лини</a:t>
            </a:r>
            <a:r>
              <a:rPr dirty="0" sz="3000" spc="15" b="1">
                <a:solidFill>
                  <a:srgbClr val="2A9382"/>
                </a:solidFill>
                <a:latin typeface="Arial"/>
                <a:cs typeface="Arial"/>
              </a:rPr>
              <a:t>к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5297" y="2230203"/>
            <a:ext cx="2415620" cy="16612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057759" y="2506726"/>
            <a:ext cx="358394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-60" b="1">
                <a:solidFill>
                  <a:srgbClr val="2A9382"/>
                </a:solidFill>
                <a:latin typeface="Arial"/>
                <a:cs typeface="Arial"/>
              </a:rPr>
              <a:t>Удобное </a:t>
            </a:r>
            <a:r>
              <a:rPr dirty="0" sz="3000" spc="-5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40" b="1">
                <a:solidFill>
                  <a:srgbClr val="2A9382"/>
                </a:solidFill>
                <a:latin typeface="Arial"/>
                <a:cs typeface="Arial"/>
              </a:rPr>
              <a:t>планирование </a:t>
            </a:r>
            <a:r>
              <a:rPr dirty="0" sz="3000" spc="-35" b="1">
                <a:solidFill>
                  <a:srgbClr val="2A9382"/>
                </a:solidFill>
                <a:latin typeface="Arial"/>
                <a:cs typeface="Arial"/>
              </a:rPr>
              <a:t> р</a:t>
            </a:r>
            <a:r>
              <a:rPr dirty="0" sz="3000" spc="-40" b="1">
                <a:solidFill>
                  <a:srgbClr val="2A9382"/>
                </a:solidFill>
                <a:latin typeface="Arial"/>
                <a:cs typeface="Arial"/>
              </a:rPr>
              <a:t>асп</a:t>
            </a:r>
            <a:r>
              <a:rPr dirty="0" sz="3000" spc="-35" b="1">
                <a:solidFill>
                  <a:srgbClr val="2A9382"/>
                </a:solidFill>
                <a:latin typeface="Arial"/>
                <a:cs typeface="Arial"/>
              </a:rPr>
              <a:t>о</a:t>
            </a:r>
            <a:r>
              <a:rPr dirty="0" sz="3000" spc="-70" b="1">
                <a:solidFill>
                  <a:srgbClr val="2A9382"/>
                </a:solidFill>
                <a:latin typeface="Arial"/>
                <a:cs typeface="Arial"/>
              </a:rPr>
              <a:t>р</a:t>
            </a:r>
            <a:r>
              <a:rPr dirty="0" sz="3000" spc="-35" b="1">
                <a:solidFill>
                  <a:srgbClr val="2A9382"/>
                </a:solidFill>
                <a:latin typeface="Arial"/>
                <a:cs typeface="Arial"/>
              </a:rPr>
              <a:t>я</a:t>
            </a:r>
            <a:r>
              <a:rPr dirty="0" sz="3000" spc="-45" b="1">
                <a:solidFill>
                  <a:srgbClr val="2A9382"/>
                </a:solidFill>
                <a:latin typeface="Arial"/>
                <a:cs typeface="Arial"/>
              </a:rPr>
              <a:t>д</a:t>
            </a:r>
            <a:r>
              <a:rPr dirty="0" sz="3000" spc="-50" b="1">
                <a:solidFill>
                  <a:srgbClr val="2A9382"/>
                </a:solidFill>
                <a:latin typeface="Arial"/>
                <a:cs typeface="Arial"/>
              </a:rPr>
              <a:t>к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а</a:t>
            </a:r>
            <a:r>
              <a:rPr dirty="0" sz="3000" spc="-114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35" b="1">
                <a:solidFill>
                  <a:srgbClr val="2A9382"/>
                </a:solidFill>
                <a:latin typeface="Arial"/>
                <a:cs typeface="Arial"/>
              </a:rPr>
              <a:t>д</a:t>
            </a:r>
            <a:r>
              <a:rPr dirty="0" sz="3000" spc="-40" b="1">
                <a:solidFill>
                  <a:srgbClr val="2A9382"/>
                </a:solidFill>
                <a:latin typeface="Arial"/>
                <a:cs typeface="Arial"/>
              </a:rPr>
              <a:t>н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я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8282" y="7301614"/>
            <a:ext cx="2069808" cy="17669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51251" y="5027803"/>
            <a:ext cx="5714365" cy="4895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246379" indent="-609600">
              <a:lnSpc>
                <a:spcPct val="100000"/>
              </a:lnSpc>
              <a:spcBef>
                <a:spcPts val="100"/>
              </a:spcBef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-10" b="1">
                <a:solidFill>
                  <a:srgbClr val="2A9382"/>
                </a:solidFill>
                <a:latin typeface="Arial"/>
                <a:cs typeface="Arial"/>
              </a:rPr>
              <a:t>Статистика</a:t>
            </a:r>
            <a:r>
              <a:rPr dirty="0" sz="3000" spc="5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 анализ 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здоровья 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в </a:t>
            </a:r>
            <a:r>
              <a:rPr dirty="0" sz="3000" spc="-25" b="1">
                <a:solidFill>
                  <a:srgbClr val="2A9382"/>
                </a:solidFill>
                <a:latin typeface="Arial"/>
                <a:cs typeface="Arial"/>
              </a:rPr>
              <a:t>соответствии </a:t>
            </a:r>
            <a:r>
              <a:rPr dirty="0" sz="3000" spc="-819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с </a:t>
            </a: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индивидуальными 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2A9382"/>
                </a:solidFill>
                <a:latin typeface="Arial"/>
                <a:cs typeface="Arial"/>
              </a:rPr>
              <a:t>потребностями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A9382"/>
              </a:buClr>
              <a:buFont typeface="MS PGothic"/>
              <a:buChar char="❖"/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A9382"/>
              </a:buClr>
              <a:buFont typeface="MS PGothic"/>
              <a:buChar char="❖"/>
            </a:pPr>
            <a:endParaRPr sz="3100">
              <a:latin typeface="Arial"/>
              <a:cs typeface="Arial"/>
            </a:endParaRPr>
          </a:p>
          <a:p>
            <a:pPr lvl="1" marL="1787525" marR="499745" indent="-609600">
              <a:lnSpc>
                <a:spcPct val="114999"/>
              </a:lnSpc>
              <a:buFont typeface="MS PGothic"/>
              <a:buChar char="❖"/>
              <a:tabLst>
                <a:tab pos="1787525" algn="l"/>
                <a:tab pos="1788160" algn="l"/>
              </a:tabLst>
            </a:pPr>
            <a:r>
              <a:rPr dirty="0" sz="3000" spc="-65" b="1">
                <a:solidFill>
                  <a:srgbClr val="2A9382"/>
                </a:solidFill>
                <a:latin typeface="Arial"/>
                <a:cs typeface="Arial"/>
              </a:rPr>
              <a:t>Большой </a:t>
            </a:r>
            <a:r>
              <a:rPr dirty="0" sz="3000" spc="-50" b="1">
                <a:solidFill>
                  <a:srgbClr val="2A9382"/>
                </a:solidFill>
                <a:latin typeface="Arial"/>
                <a:cs typeface="Arial"/>
              </a:rPr>
              <a:t>выбор </a:t>
            </a:r>
            <a:r>
              <a:rPr dirty="0" sz="3000" spc="-4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55" b="1">
                <a:solidFill>
                  <a:srgbClr val="2A9382"/>
                </a:solidFill>
                <a:latin typeface="Arial"/>
                <a:cs typeface="Arial"/>
              </a:rPr>
              <a:t>рационов</a:t>
            </a:r>
            <a:r>
              <a:rPr dirty="0" sz="3000" spc="-114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30" b="1">
                <a:solidFill>
                  <a:srgbClr val="2A9382"/>
                </a:solidFill>
                <a:latin typeface="Arial"/>
                <a:cs typeface="Arial"/>
              </a:rPr>
              <a:t>питания</a:t>
            </a:r>
            <a:endParaRPr sz="3000">
              <a:latin typeface="Arial"/>
              <a:cs typeface="Arial"/>
            </a:endParaRPr>
          </a:p>
          <a:p>
            <a:pPr marL="1787525" marR="5080">
              <a:lnSpc>
                <a:spcPts val="4140"/>
              </a:lnSpc>
              <a:spcBef>
                <a:spcPts val="100"/>
              </a:spcBef>
              <a:tabLst>
                <a:tab pos="5466715" algn="l"/>
              </a:tabLst>
            </a:pP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с</a:t>
            </a:r>
            <a:r>
              <a:rPr dirty="0" sz="3000" spc="19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105" b="1">
                <a:solidFill>
                  <a:srgbClr val="2A9382"/>
                </a:solidFill>
                <a:latin typeface="Arial"/>
                <a:cs typeface="Arial"/>
              </a:rPr>
              <a:t>в</a:t>
            </a:r>
            <a:r>
              <a:rPr dirty="0" sz="3000" spc="-110" b="1">
                <a:solidFill>
                  <a:srgbClr val="2A9382"/>
                </a:solidFill>
                <a:latin typeface="Arial"/>
                <a:cs typeface="Arial"/>
              </a:rPr>
              <a:t>ы</a:t>
            </a:r>
            <a:r>
              <a:rPr dirty="0" sz="3000" spc="-114" b="1">
                <a:solidFill>
                  <a:srgbClr val="2A9382"/>
                </a:solidFill>
                <a:latin typeface="Arial"/>
                <a:cs typeface="Arial"/>
              </a:rPr>
              <a:t>б</a:t>
            </a:r>
            <a:r>
              <a:rPr dirty="0" sz="3000" spc="-105" b="1">
                <a:solidFill>
                  <a:srgbClr val="2A9382"/>
                </a:solidFill>
                <a:latin typeface="Arial"/>
                <a:cs typeface="Arial"/>
              </a:rPr>
              <a:t>ор</a:t>
            </a:r>
            <a:r>
              <a:rPr dirty="0" sz="3000" spc="-145" b="1">
                <a:solidFill>
                  <a:srgbClr val="2A9382"/>
                </a:solidFill>
                <a:latin typeface="Arial"/>
                <a:cs typeface="Arial"/>
              </a:rPr>
              <a:t>о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м</a:t>
            </a:r>
            <a:r>
              <a:rPr dirty="0" sz="3000" spc="-17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1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з</a:t>
            </a:r>
            <a:r>
              <a:rPr dirty="0" sz="3000" spc="-2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70" b="1">
                <a:solidFill>
                  <a:srgbClr val="2A9382"/>
                </a:solidFill>
                <a:latin typeface="Arial"/>
                <a:cs typeface="Arial"/>
              </a:rPr>
              <a:t>т</a:t>
            </a:r>
            <a:r>
              <a:rPr dirty="0" sz="3000" spc="-10" b="1">
                <a:solidFill>
                  <a:srgbClr val="2A9382"/>
                </a:solidFill>
                <a:latin typeface="Arial"/>
                <a:cs typeface="Arial"/>
              </a:rPr>
              <a:t>р</a:t>
            </a:r>
            <a:r>
              <a:rPr dirty="0" sz="3000" spc="-50" b="1">
                <a:solidFill>
                  <a:srgbClr val="2A9382"/>
                </a:solidFill>
                <a:latin typeface="Arial"/>
                <a:cs typeface="Arial"/>
              </a:rPr>
              <a:t>е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х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	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и  </a:t>
            </a:r>
            <a:r>
              <a:rPr dirty="0" sz="3000" spc="-65" b="1">
                <a:solidFill>
                  <a:srgbClr val="2A9382"/>
                </a:solidFill>
                <a:latin typeface="Arial"/>
                <a:cs typeface="Arial"/>
              </a:rPr>
              <a:t>более</a:t>
            </a:r>
            <a:r>
              <a:rPr dirty="0" sz="3000" spc="-10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100" b="1">
                <a:solidFill>
                  <a:srgbClr val="2A9382"/>
                </a:solidFill>
                <a:latin typeface="Arial"/>
                <a:cs typeface="Arial"/>
              </a:rPr>
              <a:t>блюд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90095" y="5052186"/>
            <a:ext cx="4377690" cy="160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09600">
              <a:lnSpc>
                <a:spcPct val="114999"/>
              </a:lnSpc>
              <a:spcBef>
                <a:spcPts val="100"/>
              </a:spcBef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-50" b="1">
                <a:solidFill>
                  <a:srgbClr val="2A9382"/>
                </a:solidFill>
                <a:latin typeface="Arial"/>
                <a:cs typeface="Arial"/>
              </a:rPr>
              <a:t>Доставка</a:t>
            </a:r>
            <a:r>
              <a:rPr dirty="0" sz="3000" spc="-9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55" b="1">
                <a:solidFill>
                  <a:srgbClr val="2A9382"/>
                </a:solidFill>
                <a:latin typeface="Arial"/>
                <a:cs typeface="Arial"/>
              </a:rPr>
              <a:t>продуктов </a:t>
            </a:r>
            <a:r>
              <a:rPr dirty="0" sz="3000" spc="-81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35" b="1">
                <a:solidFill>
                  <a:srgbClr val="2A9382"/>
                </a:solidFill>
                <a:latin typeface="Arial"/>
                <a:cs typeface="Arial"/>
              </a:rPr>
              <a:t>для </a:t>
            </a:r>
            <a:r>
              <a:rPr dirty="0" sz="3000" spc="-65" b="1">
                <a:solidFill>
                  <a:srgbClr val="2A9382"/>
                </a:solidFill>
                <a:latin typeface="Arial"/>
                <a:cs typeface="Arial"/>
              </a:rPr>
              <a:t>приготовления </a:t>
            </a:r>
            <a:r>
              <a:rPr dirty="0" sz="3000" spc="-6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65" b="1">
                <a:solidFill>
                  <a:srgbClr val="2A9382"/>
                </a:solidFill>
                <a:latin typeface="Arial"/>
                <a:cs typeface="Arial"/>
              </a:rPr>
              <a:t>блюд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6423" y="7435432"/>
            <a:ext cx="1873090" cy="187272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057759" y="8076133"/>
            <a:ext cx="374396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Font typeface="MS PGothic"/>
              <a:buChar char="❖"/>
              <a:tabLst>
                <a:tab pos="621665" algn="l"/>
                <a:tab pos="622300" algn="l"/>
              </a:tabLst>
            </a:pPr>
            <a:r>
              <a:rPr dirty="0" sz="3000" spc="-95" b="1">
                <a:solidFill>
                  <a:srgbClr val="2A9382"/>
                </a:solidFill>
                <a:latin typeface="Arial"/>
                <a:cs typeface="Arial"/>
              </a:rPr>
              <a:t>Возможность </a:t>
            </a:r>
            <a:r>
              <a:rPr dirty="0" sz="3000" spc="-90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70" b="1">
                <a:solidFill>
                  <a:srgbClr val="2A9382"/>
                </a:solidFill>
                <a:latin typeface="Arial"/>
                <a:cs typeface="Arial"/>
              </a:rPr>
              <a:t>подбора </a:t>
            </a:r>
            <a:r>
              <a:rPr dirty="0" sz="3000" spc="-6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75" b="1">
                <a:solidFill>
                  <a:srgbClr val="2A9382"/>
                </a:solidFill>
                <a:latin typeface="Arial"/>
                <a:cs typeface="Arial"/>
              </a:rPr>
              <a:t>персонального </a:t>
            </a:r>
            <a:r>
              <a:rPr dirty="0" sz="3000" spc="-70" b="1">
                <a:solidFill>
                  <a:srgbClr val="2A9382"/>
                </a:solidFill>
                <a:latin typeface="Arial"/>
                <a:cs typeface="Arial"/>
              </a:rPr>
              <a:t> р</a:t>
            </a:r>
            <a:r>
              <a:rPr dirty="0" sz="3000" spc="-75" b="1">
                <a:solidFill>
                  <a:srgbClr val="2A9382"/>
                </a:solidFill>
                <a:latin typeface="Arial"/>
                <a:cs typeface="Arial"/>
              </a:rPr>
              <a:t>а</a:t>
            </a:r>
            <a:r>
              <a:rPr dirty="0" sz="3000" spc="-70" b="1">
                <a:solidFill>
                  <a:srgbClr val="2A9382"/>
                </a:solidFill>
                <a:latin typeface="Arial"/>
                <a:cs typeface="Arial"/>
              </a:rPr>
              <a:t>цио</a:t>
            </a:r>
            <a:r>
              <a:rPr dirty="0" sz="3000" spc="-75" b="1">
                <a:solidFill>
                  <a:srgbClr val="2A9382"/>
                </a:solidFill>
                <a:latin typeface="Arial"/>
                <a:cs typeface="Arial"/>
              </a:rPr>
              <a:t>н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а</a:t>
            </a:r>
            <a:r>
              <a:rPr dirty="0" sz="3000" spc="-165" b="1">
                <a:solidFill>
                  <a:srgbClr val="2A9382"/>
                </a:solidFill>
                <a:latin typeface="Arial"/>
                <a:cs typeface="Arial"/>
              </a:rPr>
              <a:t> </a:t>
            </a:r>
            <a:r>
              <a:rPr dirty="0" sz="3000" spc="-75" b="1">
                <a:solidFill>
                  <a:srgbClr val="2A9382"/>
                </a:solidFill>
                <a:latin typeface="Arial"/>
                <a:cs typeface="Arial"/>
              </a:rPr>
              <a:t>п</a:t>
            </a:r>
            <a:r>
              <a:rPr dirty="0" sz="3000" spc="-7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r>
              <a:rPr dirty="0" sz="3000" spc="-130" b="1">
                <a:solidFill>
                  <a:srgbClr val="2A9382"/>
                </a:solidFill>
                <a:latin typeface="Arial"/>
                <a:cs typeface="Arial"/>
              </a:rPr>
              <a:t>т</a:t>
            </a:r>
            <a:r>
              <a:rPr dirty="0" sz="3000" spc="-75" b="1">
                <a:solidFill>
                  <a:srgbClr val="2A9382"/>
                </a:solidFill>
                <a:latin typeface="Arial"/>
                <a:cs typeface="Arial"/>
              </a:rPr>
              <a:t>ан</a:t>
            </a:r>
            <a:r>
              <a:rPr dirty="0" sz="3000" spc="-70" b="1">
                <a:solidFill>
                  <a:srgbClr val="2A9382"/>
                </a:solidFill>
                <a:latin typeface="Arial"/>
                <a:cs typeface="Arial"/>
              </a:rPr>
              <a:t>и</a:t>
            </a:r>
            <a:r>
              <a:rPr dirty="0" sz="3000" b="1">
                <a:solidFill>
                  <a:srgbClr val="2A9382"/>
                </a:solidFill>
                <a:latin typeface="Arial"/>
                <a:cs typeface="Arial"/>
              </a:rPr>
              <a:t>я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4303" y="4612314"/>
            <a:ext cx="2115347" cy="211393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755362" y="9757054"/>
            <a:ext cx="237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2A9382"/>
                </a:solidFill>
                <a:latin typeface="Arial"/>
                <a:cs typeface="Arial"/>
              </a:rPr>
              <a:t>9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Olesia Nikonetc</dc:creator>
  <dc:title>PProsto ЗАЩИТА</dc:title>
  <dcterms:created xsi:type="dcterms:W3CDTF">2023-10-16T19:25:10Z</dcterms:created>
  <dcterms:modified xsi:type="dcterms:W3CDTF">2023-10-16T19:25:10Z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2023-10-16T00:00:00Z</vt:filetime>
  </property>
</Properties>
</file>