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57" r:id="rId5"/>
    <p:sldId id="258" r:id="rId6"/>
    <p:sldId id="271" r:id="rId7"/>
    <p:sldId id="259" r:id="rId8"/>
    <p:sldId id="260" r:id="rId9"/>
    <p:sldId id="261" r:id="rId10"/>
    <p:sldId id="262" r:id="rId11"/>
    <p:sldId id="264" r:id="rId12"/>
    <p:sldId id="270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B4E3"/>
    <a:srgbClr val="000000"/>
    <a:srgbClr val="0D0D0D"/>
    <a:srgbClr val="F2F2F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столбики</c:v>
                </c:pt>
              </c:strCache>
            </c:strRef>
          </c:tx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28.6</c:v>
                </c:pt>
                <c:pt idx="1">
                  <c:v>33.6</c:v>
                </c:pt>
                <c:pt idx="2">
                  <c:v>38.6</c:v>
                </c:pt>
              </c:numCache>
            </c:numRef>
          </c:val>
        </c:ser>
        <c:gapWidth val="100"/>
        <c:axId val="163826688"/>
        <c:axId val="163992320"/>
      </c:barChart>
      <c:catAx>
        <c:axId val="163826688"/>
        <c:scaling>
          <c:orientation val="minMax"/>
        </c:scaling>
        <c:axPos val="b"/>
        <c:numFmt formatCode="General" sourceLinked="1"/>
        <c:tickLblPos val="nextTo"/>
        <c:crossAx val="163992320"/>
        <c:crosses val="autoZero"/>
        <c:auto val="1"/>
        <c:lblAlgn val="ctr"/>
        <c:lblOffset val="100"/>
      </c:catAx>
      <c:valAx>
        <c:axId val="163992320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tickLblPos val="nextTo"/>
        <c:crossAx val="1638266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pic>
        <p:nvPicPr>
          <p:cNvPr id="2050" name="Picture 2" descr="C:\Users\User\Desktop\l-7h3ccNkB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752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0447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Конкурентные преимущества</a:t>
            </a: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5832648" cy="5340424"/>
          </a:xfrm>
          <a:solidFill>
            <a:srgbClr val="8EB4E3">
              <a:alpha val="14902"/>
            </a:srgb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1. Креативность и оригинальность: предлагаются уникальные блюда и сочетания ингредиентов, которые не встречаются в традиционной кухне. </a:t>
            </a:r>
            <a:br>
              <a:rPr lang="ru-RU" sz="24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2. Здоровые и питательные альтернативы: продукты и технологии могут предложить здоровые и питательные альтернативы традиционной еде. </a:t>
            </a:r>
          </a:p>
          <a:p>
            <a:pPr marL="0" indent="0">
              <a:buNone/>
            </a:pP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3.Экологичность: продукты могут обладать более устойчивыми и 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экологичными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характеристиками. </a:t>
            </a:r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437112"/>
            <a:ext cx="2172072" cy="217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532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78623"/>
            <a:ext cx="2695029" cy="269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8032" y="6093296"/>
            <a:ext cx="305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социальные медиа</a:t>
            </a:r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35088"/>
            <a:ext cx="2663096" cy="266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1532" y="3573016"/>
            <a:ext cx="3134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Cambria Math" pitchFamily="18" charset="0"/>
                <a:ea typeface="Cambria Math" pitchFamily="18" charset="0"/>
              </a:rPr>
              <a:t>р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еклама в интернете</a:t>
            </a:r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329433"/>
            <a:ext cx="1930946" cy="1930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28184" y="4293096"/>
            <a:ext cx="2589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взаимодействие с </a:t>
            </a:r>
            <a:r>
              <a:rPr lang="ru-RU" sz="2400" dirty="0" err="1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блогерами</a:t>
            </a:r>
            <a:r>
              <a:rPr lang="ru-RU" sz="2400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и </a:t>
            </a:r>
            <a:r>
              <a:rPr lang="ru-RU" sz="2400" dirty="0" err="1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инфлюенсерами</a:t>
            </a:r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" y="76470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smtClean="0">
                <a:latin typeface="Cambria Math" pitchFamily="18" charset="0"/>
                <a:ea typeface="Cambria Math" pitchFamily="18" charset="0"/>
              </a:rPr>
              <a:t>Стратегия маркетинга</a:t>
            </a:r>
            <a:endParaRPr lang="ru-RU" sz="4000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979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dirty="0" smtClean="0"/>
              <a:t>План развития 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500826" y="1928802"/>
            <a:ext cx="2357454" cy="1571636"/>
          </a:xfrm>
          <a:prstGeom prst="ellipse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Привлечение целевой аудитории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0" y="1785926"/>
            <a:ext cx="2428892" cy="1643074"/>
          </a:xfrm>
          <a:prstGeom prst="ellipse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Участие в федеральной программе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000364" y="1857364"/>
            <a:ext cx="2643206" cy="1714512"/>
          </a:xfrm>
          <a:prstGeom prst="ellipse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Привлечение </a:t>
            </a:r>
            <a:r>
              <a:rPr lang="en-US" dirty="0" smtClean="0">
                <a:solidFill>
                  <a:schemeClr val="tx1"/>
                </a:solidFill>
              </a:rPr>
              <a:t>IT-</a:t>
            </a:r>
            <a:r>
              <a:rPr lang="ru-RU" dirty="0" smtClean="0">
                <a:solidFill>
                  <a:schemeClr val="tx1"/>
                </a:solidFill>
              </a:rPr>
              <a:t>специалистов, </a:t>
            </a:r>
          </a:p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маркетологов</a:t>
            </a:r>
            <a:r>
              <a:rPr lang="ru-RU" dirty="0" smtClean="0">
                <a:solidFill>
                  <a:schemeClr val="tx1"/>
                </a:solidFill>
              </a:rPr>
              <a:t> и т.д.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4929190" y="4786322"/>
            <a:ext cx="2357422" cy="1571636"/>
          </a:xfrm>
          <a:prstGeom prst="ellipse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Создание приложения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142976" y="4786322"/>
            <a:ext cx="2214578" cy="1428760"/>
          </a:xfrm>
          <a:prstGeom prst="ellipse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Поиск инвесторов 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6" name="Прямая со стрелкой 15"/>
          <p:cNvCxnSpPr>
            <a:stCxn id="10" idx="4"/>
            <a:endCxn id="13" idx="0"/>
          </p:cNvCxnSpPr>
          <p:nvPr/>
        </p:nvCxnSpPr>
        <p:spPr>
          <a:xfrm rot="16200000" flipH="1">
            <a:off x="1053694" y="3589751"/>
            <a:ext cx="1357322" cy="10358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2285984" y="3571876"/>
            <a:ext cx="1928826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2" idx="0"/>
          </p:cNvCxnSpPr>
          <p:nvPr/>
        </p:nvCxnSpPr>
        <p:spPr>
          <a:xfrm>
            <a:off x="4214810" y="3571876"/>
            <a:ext cx="1893091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2" idx="0"/>
          </p:cNvCxnSpPr>
          <p:nvPr/>
        </p:nvCxnSpPr>
        <p:spPr>
          <a:xfrm rot="5400000" flipH="1" flipV="1">
            <a:off x="6232925" y="3375414"/>
            <a:ext cx="1285884" cy="15359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11468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Cambria Math" pitchFamily="18" charset="0"/>
                <a:ea typeface="Cambria Math" pitchFamily="18" charset="0"/>
              </a:rPr>
              <a:t>«</a:t>
            </a:r>
            <a:r>
              <a:rPr lang="ru-RU" sz="2800" b="1" dirty="0" smtClean="0">
                <a:latin typeface="Cambria Math" pitchFamily="18" charset="0"/>
                <a:ea typeface="Cambria Math" pitchFamily="18" charset="0"/>
              </a:rPr>
              <a:t>Держатели» проблемы, для которых создаётся данный продукт </a:t>
            </a:r>
            <a:endParaRPr lang="ru-RU" sz="28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714356"/>
            <a:ext cx="7848872" cy="3557040"/>
          </a:xfrm>
          <a:solidFill>
            <a:srgbClr val="8EB4E3">
              <a:alpha val="14902"/>
            </a:srgb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pPr marL="514350" indent="-514350">
              <a:buNone/>
            </a:pPr>
            <a:r>
              <a:rPr lang="ru-RU" dirty="0" smtClean="0">
                <a:latin typeface="Cambria Math" pitchFamily="18" charset="0"/>
                <a:ea typeface="Cambria Math" pitchFamily="18" charset="0"/>
              </a:rPr>
              <a:t>1) Спортсмены </a:t>
            </a:r>
          </a:p>
          <a:p>
            <a:pPr marL="0" indent="0">
              <a:buNone/>
            </a:pPr>
            <a:r>
              <a:rPr lang="ru-RU" dirty="0" smtClean="0">
                <a:latin typeface="Cambria Math" pitchFamily="18" charset="0"/>
                <a:ea typeface="Cambria Math" pitchFamily="18" charset="0"/>
              </a:rPr>
              <a:t>2) Пенсионеры</a:t>
            </a:r>
          </a:p>
          <a:p>
            <a:pPr marL="0" indent="0">
              <a:buNone/>
            </a:pPr>
            <a:r>
              <a:rPr lang="ru-RU" dirty="0" smtClean="0">
                <a:latin typeface="Cambria Math" pitchFamily="18" charset="0"/>
                <a:ea typeface="Cambria Math" pitchFamily="18" charset="0"/>
              </a:rPr>
              <a:t>3) Люди с различными заболеваниями </a:t>
            </a:r>
          </a:p>
          <a:p>
            <a:pPr marL="0" indent="0">
              <a:buNone/>
            </a:pPr>
            <a:r>
              <a:rPr lang="ru-RU" dirty="0" smtClean="0">
                <a:latin typeface="Cambria Math" pitchFamily="18" charset="0"/>
                <a:ea typeface="Cambria Math" pitchFamily="18" charset="0"/>
              </a:rPr>
              <a:t>4) Люди с дефицитом питательных веществ</a:t>
            </a:r>
          </a:p>
          <a:p>
            <a:pPr marL="0" indent="0">
              <a:buNone/>
            </a:pPr>
            <a:r>
              <a:rPr lang="ru-RU" dirty="0" smtClean="0">
                <a:latin typeface="Cambria Math" pitchFamily="18" charset="0"/>
                <a:ea typeface="Cambria Math" pitchFamily="18" charset="0"/>
              </a:rPr>
              <a:t>5) Люди, живущие в экологически неблагополучных районах</a:t>
            </a:r>
          </a:p>
          <a:p>
            <a:pPr marL="0" indent="0">
              <a:buNone/>
            </a:pPr>
            <a:r>
              <a:rPr lang="ru-RU" dirty="0" smtClean="0">
                <a:latin typeface="Cambria Math" pitchFamily="18" charset="0"/>
                <a:ea typeface="Cambria Math" pitchFamily="18" charset="0"/>
              </a:rPr>
              <a:t>6) Люди, придерживающиеся здорового образа жизни. </a:t>
            </a:r>
          </a:p>
          <a:p>
            <a:pPr marL="0" indent="0">
              <a:buNone/>
            </a:pPr>
            <a:r>
              <a:rPr lang="ru-RU" dirty="0" smtClean="0">
                <a:latin typeface="Cambria Math" pitchFamily="18" charset="0"/>
                <a:ea typeface="Cambria Math" pitchFamily="18" charset="0"/>
              </a:rPr>
              <a:t>7) Люди-новаторы</a:t>
            </a:r>
          </a:p>
          <a:p>
            <a:pPr marL="0" indent="0">
              <a:buNone/>
            </a:pPr>
            <a:r>
              <a:rPr lang="ru-RU" dirty="0" smtClean="0">
                <a:latin typeface="Cambria Math" pitchFamily="18" charset="0"/>
                <a:ea typeface="Cambria Math" pitchFamily="18" charset="0"/>
              </a:rPr>
              <a:t>8)  Вегетарианцы</a:t>
            </a:r>
          </a:p>
          <a:p>
            <a:pPr marL="0" indent="0">
              <a:buNone/>
            </a:pPr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ru-RU" dirty="0" smtClean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5" name="Рисунок 14" descr="эмблема-transfor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4214818"/>
            <a:ext cx="2500330" cy="25003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201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Мотивации держателя проблемы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6544"/>
          </a:xfrm>
          <a:solidFill>
            <a:srgbClr val="8EB4E3">
              <a:alpha val="14902"/>
            </a:srgb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latin typeface="Cambria Math" pitchFamily="18" charset="0"/>
                <a:ea typeface="Cambria Math" pitchFamily="18" charset="0"/>
              </a:rPr>
              <a:t>1. Эффективность питания;</a:t>
            </a:r>
            <a:br>
              <a:rPr lang="ru-RU" dirty="0">
                <a:latin typeface="Cambria Math" pitchFamily="18" charset="0"/>
                <a:ea typeface="Cambria Math" pitchFamily="18" charset="0"/>
              </a:rPr>
            </a:br>
            <a:r>
              <a:rPr lang="ru-RU" dirty="0">
                <a:latin typeface="Cambria Math" pitchFamily="18" charset="0"/>
                <a:ea typeface="Cambria Math" pitchFamily="18" charset="0"/>
              </a:rPr>
              <a:t>2. Здоровье;</a:t>
            </a:r>
            <a:br>
              <a:rPr lang="ru-RU" dirty="0">
                <a:latin typeface="Cambria Math" pitchFamily="18" charset="0"/>
                <a:ea typeface="Cambria Math" pitchFamily="18" charset="0"/>
              </a:rPr>
            </a:br>
            <a:r>
              <a:rPr lang="ru-RU" dirty="0">
                <a:latin typeface="Cambria Math" pitchFamily="18" charset="0"/>
                <a:ea typeface="Cambria Math" pitchFamily="18" charset="0"/>
              </a:rPr>
              <a:t>3. Снижение рисков (понимание своей генетической предрасположенности может помочь избежать продуктов или добавок, которые могут вызвать аллергические реакции или другие проблемы со здоровьем);</a:t>
            </a:r>
            <a:br>
              <a:rPr lang="ru-RU" dirty="0">
                <a:latin typeface="Cambria Math" pitchFamily="18" charset="0"/>
                <a:ea typeface="Cambria Math" pitchFamily="18" charset="0"/>
              </a:rPr>
            </a:br>
            <a:r>
              <a:rPr lang="ru-RU" dirty="0">
                <a:latin typeface="Cambria Math" pitchFamily="18" charset="0"/>
                <a:ea typeface="Cambria Math" pitchFamily="18" charset="0"/>
              </a:rPr>
              <a:t>4. Достижение целей (например, потеря веса или набор мускульной массы).</a:t>
            </a:r>
          </a:p>
          <a:p>
            <a:pPr marL="0" indent="0">
              <a:buNone/>
            </a:pPr>
            <a:r>
              <a:rPr lang="ru-RU" dirty="0">
                <a:latin typeface="Cambria Math" pitchFamily="18" charset="0"/>
                <a:ea typeface="Cambria Math" pitchFamily="18" charset="0"/>
              </a:rPr>
              <a:t>Мотивация у людей которые хотят похудеть – поддержка здорового питания и веса ,у людей с заболеваниями -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придерживание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определенного плана питания, смягчение течения болезни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и т.д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.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В 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совокупности для улучшения общего состояния организма благодаря питанию.</a:t>
            </a:r>
          </a:p>
        </p:txBody>
      </p:sp>
    </p:spTree>
    <p:extLst>
      <p:ext uri="{BB962C8B-B14F-4D97-AF65-F5344CB8AC3E}">
        <p14:creationId xmlns="" xmlns:p14="http://schemas.microsoft.com/office/powerpoint/2010/main" val="151770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8652"/>
            <a:ext cx="9144000" cy="7286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472" y="2643182"/>
            <a:ext cx="8229600" cy="3857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Наша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команда: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4400" dirty="0" err="1" smtClean="0">
                <a:latin typeface="+mj-lt"/>
                <a:ea typeface="+mj-ea"/>
                <a:cs typeface="+mj-cs"/>
              </a:rPr>
              <a:t>Дубовикова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 Валерия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Соколова Инна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Милютина Мария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Антипов Артём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Платонова Анастасия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err="1" smtClean="0">
                <a:latin typeface="+mj-lt"/>
                <a:ea typeface="+mj-ea"/>
                <a:cs typeface="+mj-cs"/>
              </a:rPr>
              <a:t>Костюковская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 Юлия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Блинникова Алина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355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143240" y="571480"/>
            <a:ext cx="2857520" cy="192882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ТИП</a:t>
            </a:r>
            <a:endParaRPr lang="ru-RU" sz="8000" dirty="0"/>
          </a:p>
        </p:txBody>
      </p:sp>
      <p:sp>
        <p:nvSpPr>
          <p:cNvPr id="7" name="Овал 6"/>
          <p:cNvSpPr/>
          <p:nvPr/>
        </p:nvSpPr>
        <p:spPr>
          <a:xfrm>
            <a:off x="285720" y="4357694"/>
            <a:ext cx="2786082" cy="135732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ВКУСНО</a:t>
            </a:r>
            <a:endParaRPr lang="ru-RU" sz="3200" dirty="0"/>
          </a:p>
        </p:txBody>
      </p:sp>
      <p:sp>
        <p:nvSpPr>
          <p:cNvPr id="8" name="Овал 7"/>
          <p:cNvSpPr/>
          <p:nvPr/>
        </p:nvSpPr>
        <p:spPr>
          <a:xfrm>
            <a:off x="3500430" y="4286256"/>
            <a:ext cx="2643206" cy="15716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БЫСТРО</a:t>
            </a:r>
            <a:endParaRPr lang="ru-RU" sz="3200" dirty="0"/>
          </a:p>
        </p:txBody>
      </p:sp>
      <p:sp>
        <p:nvSpPr>
          <p:cNvPr id="9" name="Овал 8"/>
          <p:cNvSpPr/>
          <p:nvPr/>
        </p:nvSpPr>
        <p:spPr>
          <a:xfrm>
            <a:off x="6643670" y="4214818"/>
            <a:ext cx="2500330" cy="15716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ПОЛЕЗНО</a:t>
            </a:r>
            <a:endParaRPr lang="ru-RU" sz="28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1500166" y="2285992"/>
            <a:ext cx="2071702" cy="19288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3894133" y="3393281"/>
            <a:ext cx="1785156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5"/>
            <a:endCxn id="9" idx="0"/>
          </p:cNvCxnSpPr>
          <p:nvPr/>
        </p:nvCxnSpPr>
        <p:spPr>
          <a:xfrm rot="16200000" flipH="1">
            <a:off x="5739569" y="2060552"/>
            <a:ext cx="1996982" cy="23115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8204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000372"/>
            <a:ext cx="8358246" cy="3357586"/>
          </a:xfrm>
          <a:solidFill>
            <a:srgbClr val="8EB4E3">
              <a:alpha val="20000"/>
            </a:srgb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Наша идея включает  в себя готовые рационы питания основанные на индивидуальных параметрах (возраст, заболевания, род деятельности, физиология, вкусовые предпочтения, потребность организма в пищевых веществах и элементах)</a:t>
            </a:r>
            <a:endParaRPr lang="ru-RU" dirty="0"/>
          </a:p>
        </p:txBody>
      </p:sp>
      <p:pic>
        <p:nvPicPr>
          <p:cNvPr id="8" name="Рисунок 7" descr="image-22-10-23-01-5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0"/>
            <a:ext cx="3214678" cy="284954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2071678"/>
            <a:ext cx="8072494" cy="4429156"/>
          </a:xfrm>
          <a:solidFill>
            <a:srgbClr val="0D0D0D">
              <a:alpha val="14902"/>
            </a:srgbClr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Актуальность инновационного питания заключается в том, что оно предлагает новые и улучшенные подходы к питанию, основанные на последних научных исследованиях. Это важно, поскольку наша пища играет ключевую роль в нашем здоровье и благополучии.</a:t>
            </a:r>
            <a:br>
              <a:rPr lang="ru-RU" dirty="0" smtClean="0"/>
            </a:br>
            <a:r>
              <a:rPr lang="ru-RU" dirty="0" smtClean="0"/>
              <a:t>Инновационное питание актуально, потому что предлагает индивидуализированные и улучшенные подходы к питанию, способствуя нашему общему здоровью и благополучию, а также учитывая экологические и социальные проблемы.</a:t>
            </a:r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ru-RU" dirty="0" smtClean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7" name="Рисунок 6" descr="image-22-10-23-01-5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0"/>
            <a:ext cx="2214546" cy="19630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144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3978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Анализ динамики потребности в индивидуальном питании 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sz="2400" dirty="0" smtClean="0">
                <a:latin typeface="Cambria Math" pitchFamily="18" charset="0"/>
                <a:ea typeface="Cambria Math" pitchFamily="18" charset="0"/>
              </a:rPr>
            </a:br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12" name="Объект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55539992"/>
              </p:ext>
            </p:extLst>
          </p:nvPr>
        </p:nvGraphicFramePr>
        <p:xfrm>
          <a:off x="714348" y="1214422"/>
          <a:ext cx="7563445" cy="3865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0" y="4643446"/>
            <a:ext cx="8858280" cy="1928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На данной диаграмме представлена статистика данных всемирной организации ВОЗ в потребность населения в индивидуальном питании за 2021,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 2022 и 2023 года.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932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858148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На текущий момент доставка еды является самым быстрорастущим сегментом ресторанного бизнеса. Согласно статистике действующего сервиса </a:t>
            </a:r>
            <a:r>
              <a:rPr lang="ru-RU" dirty="0" err="1" smtClean="0"/>
              <a:t>Delivery</a:t>
            </a:r>
            <a:r>
              <a:rPr lang="ru-RU" dirty="0" smtClean="0"/>
              <a:t> </a:t>
            </a:r>
            <a:r>
              <a:rPr lang="ru-RU" dirty="0" err="1" smtClean="0"/>
              <a:t>Club</a:t>
            </a:r>
            <a:r>
              <a:rPr lang="ru-RU" dirty="0" smtClean="0"/>
              <a:t>, а также данным аналитического агентства </a:t>
            </a:r>
            <a:r>
              <a:rPr lang="ru-RU" dirty="0" err="1" smtClean="0"/>
              <a:t>РБК.Research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150 тыс. заказов с доставкой на дом ежедневно оформляют россияне;</a:t>
            </a:r>
            <a:br>
              <a:rPr lang="ru-RU" dirty="0" smtClean="0"/>
            </a:br>
            <a:r>
              <a:rPr lang="ru-RU" dirty="0" smtClean="0"/>
              <a:t>76,6% россиян хотя бы один раз пользовались услугой доставки еды на дом;</a:t>
            </a:r>
            <a:br>
              <a:rPr lang="ru-RU" dirty="0" smtClean="0"/>
            </a:br>
            <a:r>
              <a:rPr lang="ru-RU" dirty="0" smtClean="0"/>
              <a:t>59% россиян заказывают еду на дом через интернет;</a:t>
            </a:r>
            <a:br>
              <a:rPr lang="ru-RU" dirty="0" smtClean="0"/>
            </a:br>
            <a:r>
              <a:rPr lang="ru-RU" dirty="0" smtClean="0"/>
              <a:t>$1,5 </a:t>
            </a:r>
            <a:r>
              <a:rPr lang="ru-RU" dirty="0" err="1" smtClean="0"/>
              <a:t>млрд</a:t>
            </a:r>
            <a:r>
              <a:rPr lang="ru-RU" dirty="0" smtClean="0"/>
              <a:t> — объем российского рынка доставки готовой еды.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Что из себя представляет наш продукт? </a:t>
            </a: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19256" cy="3701008"/>
          </a:xfrm>
          <a:solidFill>
            <a:srgbClr val="8EB4E3">
              <a:alpha val="14902"/>
            </a:srgbClr>
          </a:solidFill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ru-RU" sz="2000" dirty="0">
                <a:latin typeface="Cambria Math" pitchFamily="18" charset="0"/>
                <a:ea typeface="Cambria Math" pitchFamily="18" charset="0"/>
              </a:rPr>
              <a:t>Приложение основано на 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современных 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технологиях с использованием искусственного интеллекта.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2000" dirty="0">
                <a:latin typeface="Cambria Math" pitchFamily="18" charset="0"/>
                <a:ea typeface="Cambria Math" pitchFamily="18" charset="0"/>
              </a:rPr>
              <a:t>П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родукт 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направлен на разработку готового плана питания исходя из индивидуальных особенностей организма каждого человека. 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Через приложение реализуются отдельные продукты, наборы готовых рационов.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Мы предлагаем встроенный график питания по времени с уведомление на ваш смартфон.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Проведение онлайн фитнес уроков с физическими упражнениями для разных групп населения.</a:t>
            </a:r>
          </a:p>
        </p:txBody>
      </p:sp>
      <p:pic>
        <p:nvPicPr>
          <p:cNvPr id="5" name="Picture 2" descr="C:\Users\User\Desktop\l-7h3ccNkB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665" t="26666" r="17334" b="25333"/>
          <a:stretch>
            <a:fillRect/>
          </a:stretch>
        </p:blipFill>
        <p:spPr bwMode="auto">
          <a:xfrm>
            <a:off x="285720" y="2071678"/>
            <a:ext cx="666754" cy="5000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l-7h3ccNkB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665" t="26666" r="17334" b="25333"/>
          <a:stretch>
            <a:fillRect/>
          </a:stretch>
        </p:blipFill>
        <p:spPr bwMode="auto">
          <a:xfrm>
            <a:off x="285720" y="2786058"/>
            <a:ext cx="666754" cy="5000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l-7h3ccNkB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665" t="26666" r="17334" b="25333"/>
          <a:stretch>
            <a:fillRect/>
          </a:stretch>
        </p:blipFill>
        <p:spPr bwMode="auto">
          <a:xfrm>
            <a:off x="285720" y="5143512"/>
            <a:ext cx="666754" cy="5000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l-7h3ccNkB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665" t="26666" r="17334" b="25333"/>
          <a:stretch>
            <a:fillRect/>
          </a:stretch>
        </p:blipFill>
        <p:spPr bwMode="auto">
          <a:xfrm>
            <a:off x="285720" y="4429132"/>
            <a:ext cx="666754" cy="5000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l-7h3ccNkB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665" t="26666" r="17334" b="25333"/>
          <a:stretch>
            <a:fillRect/>
          </a:stretch>
        </p:blipFill>
        <p:spPr bwMode="auto">
          <a:xfrm>
            <a:off x="285720" y="3786190"/>
            <a:ext cx="666754" cy="5000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image-22-10-23-01-5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14346" y="-214338"/>
            <a:ext cx="2214546" cy="19630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2789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Проблемы потребителей и их решения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10" y="1457400"/>
            <a:ext cx="5050904" cy="5400600"/>
          </a:xfrm>
          <a:solidFill>
            <a:srgbClr val="8EB4E3">
              <a:alpha val="14902"/>
            </a:srgb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Cambria Math" pitchFamily="18" charset="0"/>
                <a:ea typeface="Cambria Math" pitchFamily="18" charset="0"/>
                <a:cs typeface="Times New Roman"/>
              </a:rPr>
              <a:t>    Приложение помогает провести диагностику недостаточности питательных веществ в организме человека</a:t>
            </a:r>
          </a:p>
          <a:p>
            <a:pPr>
              <a:buNone/>
            </a:pPr>
            <a:r>
              <a:rPr lang="ru-RU" dirty="0" smtClean="0">
                <a:latin typeface="Cambria Math" pitchFamily="18" charset="0"/>
                <a:ea typeface="Cambria Math" pitchFamily="18" charset="0"/>
                <a:cs typeface="Times New Roman"/>
              </a:rPr>
              <a:t>2. Приготовление пищи для людей  с занятым образом жизни и нехваткой времени</a:t>
            </a:r>
          </a:p>
          <a:p>
            <a:pPr>
              <a:buNone/>
            </a:pPr>
            <a:r>
              <a:rPr lang="ru-RU" dirty="0" smtClean="0">
                <a:latin typeface="Cambria Math" pitchFamily="18" charset="0"/>
                <a:ea typeface="Cambria Math" pitchFamily="18" charset="0"/>
                <a:cs typeface="Times New Roman"/>
              </a:rPr>
              <a:t>3. Разработка рационов для людей, имеющих различные заболевания</a:t>
            </a:r>
          </a:p>
        </p:txBody>
      </p:sp>
      <p:sp>
        <p:nvSpPr>
          <p:cNvPr id="5" name="AutoShape 4" descr="https://st4.depositphotos.com/25868248/27992/v/450/depositphotos_279920274-stock-illustration-fastfood-sign-prohibited-hamburger-cola.jpg?forcejpeg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77" t="14169" r="12769" b="13918"/>
          <a:stretch/>
        </p:blipFill>
        <p:spPr bwMode="auto">
          <a:xfrm>
            <a:off x="7236296" y="1196752"/>
            <a:ext cx="1855378" cy="179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User\Desktop\l-7h3ccNkB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665" t="26666" r="17334" b="25333"/>
          <a:stretch>
            <a:fillRect/>
          </a:stretch>
        </p:blipFill>
        <p:spPr bwMode="auto">
          <a:xfrm>
            <a:off x="357158" y="5357826"/>
            <a:ext cx="666754" cy="5000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l-7h3ccNkB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665" t="26666" r="17334" b="25333"/>
          <a:stretch>
            <a:fillRect/>
          </a:stretch>
        </p:blipFill>
        <p:spPr bwMode="auto">
          <a:xfrm>
            <a:off x="357158" y="3571876"/>
            <a:ext cx="666754" cy="5000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l-7h3ccNkB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665" t="26666" r="17334" b="25333"/>
          <a:stretch>
            <a:fillRect/>
          </a:stretch>
        </p:blipFill>
        <p:spPr bwMode="auto">
          <a:xfrm>
            <a:off x="357158" y="1428736"/>
            <a:ext cx="666754" cy="5000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image-22-10-23-01-5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4894991"/>
            <a:ext cx="2214546" cy="19630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20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Cambria Math" pitchFamily="18" charset="0"/>
                <a:ea typeface="Cambria Math" pitchFamily="18" charset="0"/>
              </a:rPr>
              <a:t>Основные технические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параметры проекта</a:t>
            </a: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457400"/>
            <a:ext cx="7429552" cy="5400600"/>
          </a:xfrm>
          <a:solidFill>
            <a:srgbClr val="8EB4E3">
              <a:alpha val="14902"/>
            </a:srgbClr>
          </a:solidFill>
        </p:spPr>
        <p:txBody>
          <a:bodyPr>
            <a:normAutofit fontScale="55000" lnSpcReduction="20000"/>
          </a:bodyPr>
          <a:lstStyle/>
          <a:p>
            <a:pPr marL="514350" indent="-51435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4000" dirty="0" smtClean="0">
                <a:latin typeface="Cambria Math" pitchFamily="18" charset="0"/>
                <a:ea typeface="Cambria Math" pitchFamily="18" charset="0"/>
                <a:cs typeface="Times New Roman"/>
              </a:rPr>
              <a:t>        Вкусно. Подбор продуктов, которые сочетаются между собой по принципу совместимости.</a:t>
            </a:r>
          </a:p>
          <a:p>
            <a:pPr marL="514350" indent="-51435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4000" dirty="0" smtClean="0">
                <a:latin typeface="Cambria Math" pitchFamily="18" charset="0"/>
                <a:ea typeface="Cambria Math" pitchFamily="18" charset="0"/>
                <a:cs typeface="Times New Roman"/>
              </a:rPr>
              <a:t>        </a:t>
            </a:r>
          </a:p>
          <a:p>
            <a:pPr marL="514350" indent="-51435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4000" dirty="0" smtClean="0">
                <a:latin typeface="Cambria Math" pitchFamily="18" charset="0"/>
                <a:ea typeface="Cambria Math" pitchFamily="18" charset="0"/>
                <a:cs typeface="Times New Roman"/>
              </a:rPr>
              <a:t>         Быстро. </a:t>
            </a:r>
            <a:r>
              <a:rPr lang="ru-RU" sz="4000" dirty="0" smtClean="0">
                <a:latin typeface="Cambria Math" pitchFamily="18" charset="0"/>
                <a:ea typeface="Cambria Math" pitchFamily="18" charset="0"/>
              </a:rPr>
              <a:t> Приготовление  пищи занимает минимальное время, что особенно важно для людей, которые испытывают ограничения по времени или имеют ограниченное количество времени на готовку и прием пищи. Реализация ассортимента осуществляется через мобильное приложение.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  <a:p>
            <a:pPr marL="514350" indent="-51435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4000" dirty="0" smtClean="0">
                <a:latin typeface="Cambria Math" pitchFamily="18" charset="0"/>
                <a:ea typeface="Cambria Math" pitchFamily="18" charset="0"/>
                <a:cs typeface="Times New Roman"/>
              </a:rPr>
              <a:t>         Полезно. Продукты включают в себя все необходимые питательные вещества и способствует поддержанию здоровья и хорошего самочувствия.</a:t>
            </a:r>
            <a:endParaRPr lang="ru-RU" sz="4000" dirty="0">
              <a:latin typeface="Cambria Math" pitchFamily="18" charset="0"/>
              <a:ea typeface="Cambria Math" pitchFamily="18" charset="0"/>
              <a:cs typeface="Times New Roman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 smtClean="0">
                <a:latin typeface="Cambria Math" pitchFamily="18" charset="0"/>
                <a:ea typeface="Cambria Math" pitchFamily="18" charset="0"/>
                <a:cs typeface="Times New Roman"/>
              </a:rPr>
              <a:t> </a:t>
            </a:r>
            <a:r>
              <a:rPr lang="ru-RU" sz="4000" dirty="0" smtClean="0">
                <a:latin typeface="Cambria Math" pitchFamily="18" charset="0"/>
                <a:ea typeface="Cambria Math" pitchFamily="18" charset="0"/>
                <a:cs typeface="Times New Roman"/>
              </a:rPr>
              <a:t>  </a:t>
            </a:r>
          </a:p>
        </p:txBody>
      </p:sp>
      <p:pic>
        <p:nvPicPr>
          <p:cNvPr id="6" name="Picture 2" descr="C:\Users\User\Desktop\l-7h3ccNkB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665" t="26666" r="17334" b="25333"/>
          <a:stretch>
            <a:fillRect/>
          </a:stretch>
        </p:blipFill>
        <p:spPr bwMode="auto">
          <a:xfrm>
            <a:off x="214282" y="1500174"/>
            <a:ext cx="666754" cy="5000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l-7h3ccNkB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665" t="26666" r="17334" b="25333"/>
          <a:stretch>
            <a:fillRect/>
          </a:stretch>
        </p:blipFill>
        <p:spPr bwMode="auto">
          <a:xfrm>
            <a:off x="214282" y="2500306"/>
            <a:ext cx="666754" cy="5000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l-7h3ccNkB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665" t="26666" r="17334" b="25333"/>
          <a:stretch>
            <a:fillRect/>
          </a:stretch>
        </p:blipFill>
        <p:spPr bwMode="auto">
          <a:xfrm>
            <a:off x="214282" y="4929198"/>
            <a:ext cx="666754" cy="5000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1791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</TotalTime>
  <Words>431</Words>
  <Application>Microsoft Office PowerPoint</Application>
  <PresentationFormat>Экран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Анализ динамики потребности в индивидуальном питании  </vt:lpstr>
      <vt:lpstr>Слайд 6</vt:lpstr>
      <vt:lpstr>Что из себя представляет наш продукт? </vt:lpstr>
      <vt:lpstr>Проблемы потребителей и их решения</vt:lpstr>
      <vt:lpstr>Основные технические параметры проекта</vt:lpstr>
      <vt:lpstr>Конкурентные преимущества</vt:lpstr>
      <vt:lpstr>Слайд 11</vt:lpstr>
      <vt:lpstr>План развития </vt:lpstr>
      <vt:lpstr>«Держатели» проблемы, для которых создаётся данный продукт </vt:lpstr>
      <vt:lpstr>Мотивации держателя проблемы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днс</cp:lastModifiedBy>
  <cp:revision>58</cp:revision>
  <dcterms:created xsi:type="dcterms:W3CDTF">2023-10-18T09:27:48Z</dcterms:created>
  <dcterms:modified xsi:type="dcterms:W3CDTF">2023-10-22T01:13:28Z</dcterms:modified>
</cp:coreProperties>
</file>