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69" r:id="rId5"/>
    <p:sldId id="270" r:id="rId6"/>
    <p:sldId id="267" r:id="rId7"/>
    <p:sldId id="260" r:id="rId8"/>
    <p:sldId id="271" r:id="rId9"/>
    <p:sldId id="261" r:id="rId10"/>
    <p:sldId id="262" r:id="rId11"/>
    <p:sldId id="268" r:id="rId12"/>
    <p:sldId id="272" r:id="rId13"/>
    <p:sldId id="263" r:id="rId14"/>
    <p:sldId id="265" r:id="rId15"/>
    <p:sldId id="266" r:id="rId16"/>
  </p:sldIdLst>
  <p:sldSz cx="16256000" cy="9144000"/>
  <p:notesSz cx="9144000" cy="16256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F5FB"/>
    <a:srgbClr val="FFFFFF"/>
    <a:srgbClr val="FFFF93"/>
    <a:srgbClr val="6EEE7D"/>
    <a:srgbClr val="E0E3F4"/>
    <a:srgbClr val="AAABB4"/>
    <a:srgbClr val="FEC6CF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69" autoAdjust="0"/>
    <p:restoredTop sz="94610"/>
  </p:normalViewPr>
  <p:slideViewPr>
    <p:cSldViewPr snapToGrid="0" snapToObjects="1">
      <p:cViewPr varScale="1">
        <p:scale>
          <a:sx n="84" d="100"/>
          <a:sy n="84" d="100"/>
        </p:scale>
        <p:origin x="53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1191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8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0875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8738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DDF78F3-3F54-4AF9-8B0C-2525360B31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80F7B-8C95-47F0-BC54-AB25766F0D68}" type="datetime1">
              <a:rPr lang="ru-RU" smtClean="0"/>
              <a:t>10.07.2026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7B02EC8-D32D-44AF-A438-3FC6ED382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2E6D647-5984-4C3B-9254-9EEDCF8EE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F25D6-C9E3-4DB5-8ABD-79AD9CD044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4291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okc/dz4pza775czui/mnt/agents/output/template_converted/images/image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pic>
        <p:nvPicPr>
          <p:cNvPr id="3" name="Image 1" descr="https://kimi-img.moonshot.cn/pub/slides/okc/dz4pza775czui/mnt/agents/output/template_converted/images/image_2.png"/>
          <p:cNvPicPr>
            <a:picLocks noChangeAspect="1"/>
          </p:cNvPicPr>
          <p:nvPr/>
        </p:nvPicPr>
        <p:blipFill>
          <a:blip r:embed="rId4"/>
          <a:srcRect r="11870"/>
          <a:stretch/>
        </p:blipFill>
        <p:spPr>
          <a:xfrm>
            <a:off x="7123684" y="0"/>
            <a:ext cx="9132316" cy="9144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0" y="298577"/>
            <a:ext cx="16256000" cy="1074420"/>
          </a:xfrm>
          <a:prstGeom prst="rect">
            <a:avLst/>
          </a:prstGeom>
          <a:gradFill flip="none" rotWithShape="1">
            <a:gsLst>
              <a:gs pos="0">
                <a:srgbClr val="364F8C">
                  <a:alpha val="70000"/>
                </a:srgbClr>
              </a:gs>
              <a:gs pos="50000">
                <a:srgbClr val="99ABD7">
                  <a:alpha val="68000"/>
                </a:srgbClr>
              </a:gs>
              <a:gs pos="100000">
                <a:srgbClr val="D8E2F3">
                  <a:alpha val="53000"/>
                </a:srgbClr>
              </a:gs>
            </a:gsLst>
            <a:lin ang="10800000" scaled="1"/>
          </a:gradFill>
          <a:ln/>
        </p:spPr>
      </p:sp>
      <p:pic>
        <p:nvPicPr>
          <p:cNvPr id="5" name="Image 2" descr="https://kimi-img.moonshot.cn/pub/slides/okc/dz4pza775czui/mnt/agents/output/template_converted/images/image_3.sv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555093" y="535940"/>
            <a:ext cx="2727452" cy="599567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901699" y="1955800"/>
            <a:ext cx="7373621" cy="26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4000" b="1" dirty="0">
                <a:solidFill>
                  <a:srgbClr val="0E3467"/>
                </a:solidFill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Стартап разработки ИИ-помощника по управлению финансами «Money AI»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2"/>
          <p:cNvSpPr/>
          <p:nvPr/>
        </p:nvSpPr>
        <p:spPr>
          <a:xfrm>
            <a:off x="901699" y="4389120"/>
            <a:ext cx="4626864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2200" dirty="0">
                <a:solidFill>
                  <a:srgbClr val="445065"/>
                </a:solidFill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Выпускная квалификационная работа в формате стартапа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hape 3"/>
          <p:cNvSpPr/>
          <p:nvPr/>
        </p:nvSpPr>
        <p:spPr>
          <a:xfrm>
            <a:off x="901699" y="5461000"/>
            <a:ext cx="5842000" cy="0"/>
          </a:xfrm>
          <a:prstGeom prst="line">
            <a:avLst/>
          </a:prstGeom>
          <a:noFill/>
          <a:ln w="19050">
            <a:solidFill>
              <a:srgbClr val="445065"/>
            </a:solidFill>
            <a:prstDash val="solid"/>
            <a:headEnd type="none"/>
            <a:tailEnd type="none"/>
          </a:ln>
        </p:spPr>
      </p:sp>
      <p:sp>
        <p:nvSpPr>
          <p:cNvPr id="9" name="Text 4"/>
          <p:cNvSpPr/>
          <p:nvPr/>
        </p:nvSpPr>
        <p:spPr>
          <a:xfrm>
            <a:off x="914400" y="5651500"/>
            <a:ext cx="5969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1800" dirty="0">
                <a:solidFill>
                  <a:srgbClr val="445065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Докладчик</a:t>
            </a:r>
            <a:r>
              <a:rPr lang="en-US" sz="1800" dirty="0">
                <a:solidFill>
                  <a:srgbClr val="44506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</a:t>
            </a:r>
            <a:endParaRPr lang="en-US" sz="1800" dirty="0"/>
          </a:p>
        </p:txBody>
      </p:sp>
      <p:sp>
        <p:nvSpPr>
          <p:cNvPr id="10" name="Text 5"/>
          <p:cNvSpPr/>
          <p:nvPr/>
        </p:nvSpPr>
        <p:spPr>
          <a:xfrm>
            <a:off x="914400" y="6070600"/>
            <a:ext cx="596900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2200" b="1" dirty="0">
                <a:solidFill>
                  <a:srgbClr val="445065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Кадыров Руслан Бахтиерович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6"/>
          <p:cNvSpPr/>
          <p:nvPr/>
        </p:nvSpPr>
        <p:spPr>
          <a:xfrm>
            <a:off x="914400" y="6578600"/>
            <a:ext cx="5969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1600" dirty="0">
                <a:solidFill>
                  <a:srgbClr val="445065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Группа 15.26Д-МУПР04/24м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7"/>
          <p:cNvSpPr/>
          <p:nvPr/>
        </p:nvSpPr>
        <p:spPr>
          <a:xfrm>
            <a:off x="914400" y="6959600"/>
            <a:ext cx="59690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lang="en-US" sz="1600" dirty="0">
                <a:solidFill>
                  <a:srgbClr val="445065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Научный руководитель: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30000"/>
              </a:lnSpc>
            </a:pPr>
            <a:r>
              <a:rPr lang="en-US" sz="1600" dirty="0">
                <a:solidFill>
                  <a:srgbClr val="445065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д.э.н., доцент, профессор Е.Ю. Дорохина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8"/>
          <p:cNvSpPr/>
          <p:nvPr/>
        </p:nvSpPr>
        <p:spPr>
          <a:xfrm>
            <a:off x="7301450" y="8400923"/>
            <a:ext cx="165310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1800" dirty="0">
                <a:solidFill>
                  <a:srgbClr val="445065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г. Москва, 2026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okc/dz4pza775czui/mnt/agents/output/template_converted/images/image_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4" y="0"/>
            <a:ext cx="16256000" cy="9144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6256000" cy="1647190"/>
          </a:xfrm>
          <a:prstGeom prst="rect">
            <a:avLst/>
          </a:prstGeom>
          <a:gradFill flip="none" rotWithShape="1">
            <a:gsLst>
              <a:gs pos="0">
                <a:srgbClr val="31477F"/>
              </a:gs>
              <a:gs pos="39000">
                <a:srgbClr val="31477F"/>
              </a:gs>
              <a:gs pos="98000">
                <a:srgbClr val="476795"/>
              </a:gs>
              <a:gs pos="100000">
                <a:srgbClr val="476795"/>
              </a:gs>
            </a:gsLst>
            <a:lin ang="10800000" scaled="1"/>
          </a:gradFill>
          <a:ln/>
        </p:spPr>
      </p:sp>
      <p:pic>
        <p:nvPicPr>
          <p:cNvPr id="4" name="Image 1" descr="https://kimi-img.moonshot.cn/pub/slides/okc/dz4pza775czui/mnt/agents/output/template_converted/images/image_3.sv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840589" y="523875"/>
            <a:ext cx="2727452" cy="59956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971804" y="291020"/>
            <a:ext cx="6518519" cy="127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АКТУАЛЬНОСТЬ</a:t>
            </a:r>
            <a:r>
              <a:rPr lang="ru-RU" sz="2800" b="1" dirty="0">
                <a:solidFill>
                  <a:srgbClr val="FFFFFF"/>
                </a:solidFill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, ЦЕЛЬ </a:t>
            </a:r>
          </a:p>
          <a:p>
            <a:pPr algn="l">
              <a:lnSpc>
                <a:spcPct val="120000"/>
              </a:lnSpc>
            </a:pPr>
            <a:r>
              <a:rPr lang="ru-RU" sz="2800" b="1" dirty="0">
                <a:solidFill>
                  <a:srgbClr val="FFFFFF"/>
                </a:solidFill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И ЗАДАЧИ ИССЛЕДОВАНИЯ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hape 2"/>
          <p:cNvSpPr/>
          <p:nvPr/>
        </p:nvSpPr>
        <p:spPr>
          <a:xfrm>
            <a:off x="687959" y="311277"/>
            <a:ext cx="0" cy="1007999"/>
          </a:xfrm>
          <a:prstGeom prst="line">
            <a:avLst/>
          </a:prstGeom>
          <a:noFill/>
          <a:ln w="38100">
            <a:solidFill>
              <a:srgbClr val="F2F2F2"/>
            </a:solidFill>
            <a:prstDash val="solid"/>
            <a:headEnd type="none"/>
            <a:tailEnd type="none"/>
          </a:ln>
        </p:spPr>
      </p:sp>
      <p:sp>
        <p:nvSpPr>
          <p:cNvPr id="8" name="Shape 4"/>
          <p:cNvSpPr/>
          <p:nvPr/>
        </p:nvSpPr>
        <p:spPr>
          <a:xfrm>
            <a:off x="687832" y="1726692"/>
            <a:ext cx="14880209" cy="2921000"/>
          </a:xfrm>
          <a:prstGeom prst="rect">
            <a:avLst/>
          </a:prstGeom>
          <a:solidFill>
            <a:srgbClr val="FFFFFF">
              <a:alpha val="65435"/>
            </a:srgbClr>
          </a:solidFill>
          <a:ln/>
        </p:spPr>
      </p:sp>
      <p:sp>
        <p:nvSpPr>
          <p:cNvPr id="9" name="Text 5"/>
          <p:cNvSpPr/>
          <p:nvPr/>
        </p:nvSpPr>
        <p:spPr>
          <a:xfrm>
            <a:off x="920242" y="1853692"/>
            <a:ext cx="14458188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130" b="1" dirty="0">
                <a:solidFill>
                  <a:srgbClr val="042677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Актуальность</a:t>
            </a:r>
            <a:endParaRPr lang="en-US" sz="213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hape 6"/>
          <p:cNvSpPr/>
          <p:nvPr/>
        </p:nvSpPr>
        <p:spPr>
          <a:xfrm>
            <a:off x="1024509" y="2463292"/>
            <a:ext cx="281813" cy="276352"/>
          </a:xfrm>
          <a:prstGeom prst="diamond">
            <a:avLst/>
          </a:prstGeom>
          <a:solidFill>
            <a:srgbClr val="4F39F6"/>
          </a:solidFill>
          <a:ln/>
        </p:spPr>
      </p:sp>
      <p:sp>
        <p:nvSpPr>
          <p:cNvPr id="11" name="Text 7"/>
          <p:cNvSpPr/>
          <p:nvPr/>
        </p:nvSpPr>
        <p:spPr>
          <a:xfrm>
            <a:off x="1443482" y="2412492"/>
            <a:ext cx="13843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lang="en-US" sz="1870" dirty="0">
                <a:solidFill>
                  <a:srgbClr val="445065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Существующие российские решения ограничиваются учётом, не используют ИИ</a:t>
            </a:r>
            <a:endParaRPr lang="en-US" sz="187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hape 8"/>
          <p:cNvSpPr/>
          <p:nvPr/>
        </p:nvSpPr>
        <p:spPr>
          <a:xfrm>
            <a:off x="1024509" y="2920492"/>
            <a:ext cx="281813" cy="276352"/>
          </a:xfrm>
          <a:prstGeom prst="diamond">
            <a:avLst/>
          </a:prstGeom>
          <a:solidFill>
            <a:srgbClr val="339F4B"/>
          </a:solidFill>
          <a:ln/>
        </p:spPr>
      </p:sp>
      <p:sp>
        <p:nvSpPr>
          <p:cNvPr id="13" name="Text 9"/>
          <p:cNvSpPr/>
          <p:nvPr/>
        </p:nvSpPr>
        <p:spPr>
          <a:xfrm>
            <a:off x="1443482" y="2869692"/>
            <a:ext cx="13843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lang="ru-RU" sz="1870" dirty="0">
                <a:solidFill>
                  <a:srgbClr val="44506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автоматизированного прогнозирования и геймификации </a:t>
            </a:r>
            <a:endParaRPr lang="en-US" sz="187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Shape 10"/>
          <p:cNvSpPr/>
          <p:nvPr/>
        </p:nvSpPr>
        <p:spPr>
          <a:xfrm>
            <a:off x="1024509" y="3377692"/>
            <a:ext cx="281813" cy="276352"/>
          </a:xfrm>
          <a:prstGeom prst="diamond">
            <a:avLst/>
          </a:prstGeom>
          <a:solidFill>
            <a:srgbClr val="9810FA"/>
          </a:solidFill>
          <a:ln/>
        </p:spPr>
      </p:sp>
      <p:sp>
        <p:nvSpPr>
          <p:cNvPr id="15" name="Text 11"/>
          <p:cNvSpPr/>
          <p:nvPr/>
        </p:nvSpPr>
        <p:spPr>
          <a:xfrm>
            <a:off x="1443482" y="3326892"/>
            <a:ext cx="13843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lang="en-US" sz="1870" dirty="0">
                <a:solidFill>
                  <a:srgbClr val="445065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Растёт потребность в персонализированных финансовых рекомендациях</a:t>
            </a:r>
            <a:endParaRPr lang="en-US" sz="187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Shape 12"/>
          <p:cNvSpPr/>
          <p:nvPr/>
        </p:nvSpPr>
        <p:spPr>
          <a:xfrm>
            <a:off x="1024509" y="3834892"/>
            <a:ext cx="281813" cy="276352"/>
          </a:xfrm>
          <a:prstGeom prst="diamond">
            <a:avLst/>
          </a:prstGeom>
          <a:solidFill>
            <a:srgbClr val="FF6A00"/>
          </a:solidFill>
          <a:ln/>
        </p:spPr>
      </p:sp>
      <p:sp>
        <p:nvSpPr>
          <p:cNvPr id="17" name="Text 13"/>
          <p:cNvSpPr/>
          <p:nvPr/>
        </p:nvSpPr>
        <p:spPr>
          <a:xfrm>
            <a:off x="1443482" y="3784092"/>
            <a:ext cx="13843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lang="en-US" sz="1870" dirty="0">
                <a:solidFill>
                  <a:srgbClr val="445065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Низкий уровень финансовой грамотности населения</a:t>
            </a:r>
            <a:endParaRPr lang="en-US" sz="187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Shape 14"/>
          <p:cNvSpPr/>
          <p:nvPr/>
        </p:nvSpPr>
        <p:spPr>
          <a:xfrm>
            <a:off x="612071" y="4987671"/>
            <a:ext cx="7237984" cy="2921000"/>
          </a:xfrm>
          <a:prstGeom prst="rect">
            <a:avLst/>
          </a:prstGeom>
          <a:gradFill flip="none" rotWithShape="1">
            <a:gsLst>
              <a:gs pos="0">
                <a:srgbClr val="7990DA">
                  <a:alpha val="97000"/>
                </a:srgbClr>
              </a:gs>
              <a:gs pos="93000">
                <a:srgbClr val="194378"/>
              </a:gs>
              <a:gs pos="100000">
                <a:srgbClr val="194378"/>
              </a:gs>
            </a:gsLst>
            <a:lin ang="10800000" scaled="1"/>
          </a:gradFill>
          <a:ln/>
        </p:spPr>
      </p:sp>
      <p:sp>
        <p:nvSpPr>
          <p:cNvPr id="19" name="Text 15"/>
          <p:cNvSpPr/>
          <p:nvPr/>
        </p:nvSpPr>
        <p:spPr>
          <a:xfrm>
            <a:off x="914400" y="5155692"/>
            <a:ext cx="678180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130" b="1" dirty="0">
                <a:solidFill>
                  <a:srgbClr val="F2F2F2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Цель исследования</a:t>
            </a:r>
            <a:endParaRPr lang="en-US" sz="213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 16"/>
          <p:cNvSpPr/>
          <p:nvPr/>
        </p:nvSpPr>
        <p:spPr>
          <a:xfrm>
            <a:off x="914400" y="5768213"/>
            <a:ext cx="6781800" cy="19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35000"/>
              </a:lnSpc>
            </a:pPr>
            <a:r>
              <a:rPr lang="en-US" sz="1700" dirty="0">
                <a:solidFill>
                  <a:srgbClr val="F2F2F2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Разработка и обоснование комплекса управленческих решений по реализации проекта «Money AI» и оценка его экономической эффективности</a:t>
            </a: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Shape 17"/>
          <p:cNvSpPr/>
          <p:nvPr/>
        </p:nvSpPr>
        <p:spPr>
          <a:xfrm>
            <a:off x="8462190" y="4993259"/>
            <a:ext cx="7237984" cy="2921000"/>
          </a:xfrm>
          <a:prstGeom prst="rect">
            <a:avLst/>
          </a:prstGeom>
          <a:gradFill flip="none" rotWithShape="1">
            <a:gsLst>
              <a:gs pos="0">
                <a:srgbClr val="93ADFF">
                  <a:alpha val="97000"/>
                </a:srgbClr>
              </a:gs>
              <a:gs pos="93000">
                <a:srgbClr val="59A2FF"/>
              </a:gs>
              <a:gs pos="100000">
                <a:srgbClr val="59A2FF"/>
              </a:gs>
            </a:gsLst>
            <a:lin ang="10800000" scaled="1"/>
          </a:gradFill>
          <a:ln/>
        </p:spPr>
      </p:sp>
      <p:sp>
        <p:nvSpPr>
          <p:cNvPr id="22" name="Text 18"/>
          <p:cNvSpPr/>
          <p:nvPr/>
        </p:nvSpPr>
        <p:spPr>
          <a:xfrm>
            <a:off x="8690282" y="5079873"/>
            <a:ext cx="678180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130" b="1" dirty="0">
                <a:solidFill>
                  <a:srgbClr val="F2F2F2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Задачи исследования</a:t>
            </a:r>
            <a:endParaRPr lang="en-US" sz="213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 19"/>
          <p:cNvSpPr/>
          <p:nvPr/>
        </p:nvSpPr>
        <p:spPr>
          <a:xfrm>
            <a:off x="8559800" y="5644261"/>
            <a:ext cx="6781800" cy="19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35000"/>
              </a:lnSpc>
            </a:pPr>
            <a:r>
              <a:rPr lang="en-US" sz="1700" dirty="0">
                <a:solidFill>
                  <a:srgbClr val="F2F2F2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• Анализ деятельности компании</a:t>
            </a: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35000"/>
              </a:lnSpc>
            </a:pPr>
            <a:r>
              <a:rPr lang="en-US" sz="1700" dirty="0">
                <a:solidFill>
                  <a:srgbClr val="F2F2F2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• Разработка архитектуры и тестирование</a:t>
            </a: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35000"/>
              </a:lnSpc>
            </a:pPr>
            <a:r>
              <a:rPr lang="en-US" sz="1700" dirty="0">
                <a:solidFill>
                  <a:srgbClr val="F2F2F2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• Оценка перспектив (SWOT, PEST, SMART)</a:t>
            </a: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35000"/>
              </a:lnSpc>
            </a:pPr>
            <a:r>
              <a:rPr lang="en-US" sz="1700" dirty="0">
                <a:solidFill>
                  <a:srgbClr val="F2F2F2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• Управление коммуникациями и рисками</a:t>
            </a: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35000"/>
              </a:lnSpc>
            </a:pPr>
            <a:r>
              <a:rPr lang="en-US" sz="1700" dirty="0">
                <a:solidFill>
                  <a:srgbClr val="F2F2F2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• Оценка экономической эффективности</a:t>
            </a: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 20"/>
          <p:cNvSpPr/>
          <p:nvPr/>
        </p:nvSpPr>
        <p:spPr>
          <a:xfrm>
            <a:off x="12375515" y="8568690"/>
            <a:ext cx="3657600" cy="486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6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2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okc/dz4pza775czui/mnt/agents/output/template_converted/images/image_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4" name="Shape 9"/>
          <p:cNvSpPr/>
          <p:nvPr/>
        </p:nvSpPr>
        <p:spPr>
          <a:xfrm>
            <a:off x="8378608" y="5349812"/>
            <a:ext cx="7237984" cy="3451289"/>
          </a:xfrm>
          <a:prstGeom prst="rect">
            <a:avLst/>
          </a:prstGeom>
          <a:solidFill>
            <a:srgbClr val="F2F2F2">
              <a:alpha val="62271"/>
            </a:srgbClr>
          </a:solidFill>
          <a:ln/>
        </p:spPr>
      </p:sp>
      <p:sp>
        <p:nvSpPr>
          <p:cNvPr id="40" name="Shape 4"/>
          <p:cNvSpPr/>
          <p:nvPr/>
        </p:nvSpPr>
        <p:spPr>
          <a:xfrm>
            <a:off x="705651" y="5334001"/>
            <a:ext cx="7291665" cy="3467100"/>
          </a:xfrm>
          <a:prstGeom prst="rect">
            <a:avLst/>
          </a:prstGeom>
          <a:solidFill>
            <a:srgbClr val="F2F2F2">
              <a:alpha val="62271"/>
            </a:srgbClr>
          </a:solidFill>
          <a:ln/>
        </p:spPr>
      </p:sp>
      <p:sp>
        <p:nvSpPr>
          <p:cNvPr id="3" name="Shape 0"/>
          <p:cNvSpPr/>
          <p:nvPr/>
        </p:nvSpPr>
        <p:spPr>
          <a:xfrm>
            <a:off x="0" y="0"/>
            <a:ext cx="16256000" cy="1647190"/>
          </a:xfrm>
          <a:prstGeom prst="rect">
            <a:avLst/>
          </a:prstGeom>
          <a:gradFill flip="none" rotWithShape="1">
            <a:gsLst>
              <a:gs pos="0">
                <a:srgbClr val="31477F"/>
              </a:gs>
              <a:gs pos="39000">
                <a:srgbClr val="31477F"/>
              </a:gs>
              <a:gs pos="98000">
                <a:srgbClr val="476795"/>
              </a:gs>
              <a:gs pos="100000">
                <a:srgbClr val="476795"/>
              </a:gs>
            </a:gsLst>
            <a:lin ang="10800000" scaled="1"/>
          </a:gradFill>
          <a:ln/>
        </p:spPr>
      </p:sp>
      <p:pic>
        <p:nvPicPr>
          <p:cNvPr id="4" name="Image 1" descr="https://kimi-img.moonshot.cn/pub/slides/okc/dz4pza775czui/mnt/agents/output/template_converted/images/image_3.sv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840589" y="523875"/>
            <a:ext cx="2727452" cy="59956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989964" y="311277"/>
            <a:ext cx="11034395" cy="127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2800" b="1" dirty="0" smtClean="0">
                <a:solidFill>
                  <a:srgbClr val="FFFFFF"/>
                </a:solidFill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ОБЪЕКТ</a:t>
            </a:r>
            <a:r>
              <a:rPr lang="ru-RU" sz="2800" b="1" dirty="0">
                <a:solidFill>
                  <a:srgbClr val="FFFFFF"/>
                </a:solidFill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,</a:t>
            </a:r>
            <a:r>
              <a:rPr lang="ru-RU" sz="2800" b="1" dirty="0" smtClean="0">
                <a:solidFill>
                  <a:srgbClr val="FFFFFF"/>
                </a:solidFill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FFFFFF"/>
                </a:solidFill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ПРЕДМЕТ </a:t>
            </a:r>
            <a:r>
              <a:rPr lang="ru-RU" sz="2800" b="1" dirty="0" smtClean="0">
                <a:solidFill>
                  <a:srgbClr val="FFFFFF"/>
                </a:solidFill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ИССЛЕДОВАНИЯ, НАУЧНАЯ НОВИЗНА, ПРАКТИЧСКАЯ ЗНАЧИМОСТЬ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hape 2"/>
          <p:cNvSpPr/>
          <p:nvPr/>
        </p:nvSpPr>
        <p:spPr>
          <a:xfrm>
            <a:off x="687959" y="311277"/>
            <a:ext cx="0" cy="1007999"/>
          </a:xfrm>
          <a:prstGeom prst="line">
            <a:avLst/>
          </a:prstGeom>
          <a:noFill/>
          <a:ln w="38100">
            <a:solidFill>
              <a:srgbClr val="F2F2F2"/>
            </a:solidFill>
            <a:prstDash val="solid"/>
            <a:headEnd type="none"/>
            <a:tailEnd type="none"/>
          </a:ln>
        </p:spPr>
      </p:sp>
      <p:sp>
        <p:nvSpPr>
          <p:cNvPr id="7" name="Text 3"/>
          <p:cNvSpPr/>
          <p:nvPr/>
        </p:nvSpPr>
        <p:spPr>
          <a:xfrm>
            <a:off x="597535" y="1802257"/>
            <a:ext cx="14970633" cy="486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400" b="1" dirty="0">
                <a:solidFill>
                  <a:srgbClr val="042677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Объект, предмет и задачи исследования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hape 4"/>
          <p:cNvSpPr/>
          <p:nvPr/>
        </p:nvSpPr>
        <p:spPr>
          <a:xfrm>
            <a:off x="687958" y="2389830"/>
            <a:ext cx="7309359" cy="2794000"/>
          </a:xfrm>
          <a:prstGeom prst="rect">
            <a:avLst/>
          </a:prstGeom>
          <a:solidFill>
            <a:srgbClr val="F2F2F2">
              <a:alpha val="62271"/>
            </a:srgbClr>
          </a:solidFill>
          <a:ln/>
        </p:spPr>
      </p:sp>
      <p:sp>
        <p:nvSpPr>
          <p:cNvPr id="9" name="Shape 5"/>
          <p:cNvSpPr/>
          <p:nvPr/>
        </p:nvSpPr>
        <p:spPr>
          <a:xfrm>
            <a:off x="687959" y="2389830"/>
            <a:ext cx="0" cy="2794000"/>
          </a:xfrm>
          <a:prstGeom prst="line">
            <a:avLst/>
          </a:prstGeom>
          <a:noFill/>
          <a:ln w="88900">
            <a:solidFill>
              <a:srgbClr val="4F39F6"/>
            </a:solidFill>
            <a:prstDash val="solid"/>
            <a:headEnd type="none"/>
            <a:tailEnd type="none"/>
          </a:ln>
        </p:spPr>
      </p:sp>
      <p:sp>
        <p:nvSpPr>
          <p:cNvPr id="10" name="Text 6"/>
          <p:cNvSpPr/>
          <p:nvPr/>
        </p:nvSpPr>
        <p:spPr>
          <a:xfrm>
            <a:off x="999490" y="2540000"/>
            <a:ext cx="736600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3200" b="1" dirty="0">
                <a:solidFill>
                  <a:srgbClr val="4F39F6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01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7"/>
          <p:cNvSpPr/>
          <p:nvPr/>
        </p:nvSpPr>
        <p:spPr>
          <a:xfrm>
            <a:off x="1736090" y="2528415"/>
            <a:ext cx="57785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130" b="1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Объект исследования</a:t>
            </a:r>
            <a:endParaRPr lang="en-US" sz="213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8"/>
          <p:cNvSpPr/>
          <p:nvPr/>
        </p:nvSpPr>
        <p:spPr>
          <a:xfrm>
            <a:off x="1735074" y="3175000"/>
            <a:ext cx="5924423" cy="1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35000"/>
              </a:lnSpc>
            </a:pPr>
            <a:r>
              <a:rPr lang="en-US" sz="1700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Стартап-проект «Money AI», реализуемый ООО «Интел Мани Систем»</a:t>
            </a: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35000"/>
              </a:lnSpc>
              <a:spcBef>
                <a:spcPts val="800"/>
              </a:spcBef>
            </a:pPr>
            <a:r>
              <a:rPr lang="en-US" sz="1700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Компания основана 17.12.2025, получила грант ФСИ по программе «Студенческий стартап»</a:t>
            </a: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Shape 9"/>
          <p:cNvSpPr/>
          <p:nvPr/>
        </p:nvSpPr>
        <p:spPr>
          <a:xfrm>
            <a:off x="8330183" y="2387981"/>
            <a:ext cx="7334835" cy="2794000"/>
          </a:xfrm>
          <a:prstGeom prst="rect">
            <a:avLst/>
          </a:prstGeom>
          <a:solidFill>
            <a:srgbClr val="F2F2F2">
              <a:alpha val="62271"/>
            </a:srgbClr>
          </a:solidFill>
          <a:ln/>
        </p:spPr>
      </p:sp>
      <p:sp>
        <p:nvSpPr>
          <p:cNvPr id="14" name="Shape 10"/>
          <p:cNvSpPr/>
          <p:nvPr/>
        </p:nvSpPr>
        <p:spPr>
          <a:xfrm>
            <a:off x="8333269" y="2387981"/>
            <a:ext cx="0" cy="2794000"/>
          </a:xfrm>
          <a:prstGeom prst="line">
            <a:avLst/>
          </a:prstGeom>
          <a:noFill/>
          <a:ln w="88900">
            <a:solidFill>
              <a:srgbClr val="339F4B"/>
            </a:solidFill>
            <a:prstDash val="solid"/>
            <a:headEnd type="none"/>
            <a:tailEnd type="none"/>
          </a:ln>
        </p:spPr>
      </p:sp>
      <p:sp>
        <p:nvSpPr>
          <p:cNvPr id="15" name="Text 11"/>
          <p:cNvSpPr/>
          <p:nvPr/>
        </p:nvSpPr>
        <p:spPr>
          <a:xfrm>
            <a:off x="8632190" y="2540000"/>
            <a:ext cx="736600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3200" b="1" dirty="0">
                <a:solidFill>
                  <a:srgbClr val="339F4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02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12"/>
          <p:cNvSpPr/>
          <p:nvPr/>
        </p:nvSpPr>
        <p:spPr>
          <a:xfrm>
            <a:off x="9367774" y="2528415"/>
            <a:ext cx="57785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130" b="1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Предмет исследования</a:t>
            </a:r>
            <a:endParaRPr lang="en-US" sz="213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13"/>
          <p:cNvSpPr/>
          <p:nvPr/>
        </p:nvSpPr>
        <p:spPr>
          <a:xfrm>
            <a:off x="9367774" y="3175000"/>
            <a:ext cx="5924423" cy="1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35000"/>
              </a:lnSpc>
            </a:pPr>
            <a:r>
              <a:rPr lang="en-US" sz="1700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Процессы управления проектом:</a:t>
            </a: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35000"/>
              </a:lnSpc>
              <a:spcBef>
                <a:spcPts val="600"/>
              </a:spcBef>
            </a:pPr>
            <a:r>
              <a:rPr lang="en-US" sz="1700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• Архитектура приложения</a:t>
            </a: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35000"/>
              </a:lnSpc>
            </a:pPr>
            <a:r>
              <a:rPr lang="en-US" sz="1700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• Коммуникации со стейкхолдерами</a:t>
            </a: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35000"/>
              </a:lnSpc>
            </a:pPr>
            <a:r>
              <a:rPr lang="en-US" sz="1700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• Управление рисками</a:t>
            </a: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35000"/>
              </a:lnSpc>
            </a:pPr>
            <a:r>
              <a:rPr lang="en-US" sz="1700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• Оценка экономической эффективности</a:t>
            </a: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Shape 15"/>
          <p:cNvSpPr/>
          <p:nvPr/>
        </p:nvSpPr>
        <p:spPr>
          <a:xfrm flipH="1">
            <a:off x="687078" y="5334001"/>
            <a:ext cx="7884" cy="3387090"/>
          </a:xfrm>
          <a:prstGeom prst="line">
            <a:avLst/>
          </a:prstGeom>
          <a:noFill/>
          <a:ln w="88900">
            <a:solidFill>
              <a:srgbClr val="9810FA"/>
            </a:solidFill>
            <a:prstDash val="solid"/>
            <a:headEnd type="none"/>
            <a:tailEnd type="none"/>
          </a:ln>
        </p:spPr>
      </p:sp>
      <p:sp>
        <p:nvSpPr>
          <p:cNvPr id="20" name="Text 16"/>
          <p:cNvSpPr/>
          <p:nvPr/>
        </p:nvSpPr>
        <p:spPr>
          <a:xfrm>
            <a:off x="989965" y="5489791"/>
            <a:ext cx="736600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3200" b="1" dirty="0">
                <a:solidFill>
                  <a:srgbClr val="9810F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03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Shape 20"/>
          <p:cNvSpPr/>
          <p:nvPr/>
        </p:nvSpPr>
        <p:spPr>
          <a:xfrm>
            <a:off x="8339601" y="5349536"/>
            <a:ext cx="26570" cy="3451566"/>
          </a:xfrm>
          <a:prstGeom prst="line">
            <a:avLst/>
          </a:prstGeom>
          <a:noFill/>
          <a:ln w="88900">
            <a:solidFill>
              <a:srgbClr val="FF6A00"/>
            </a:solidFill>
            <a:prstDash val="solid"/>
            <a:headEnd type="none"/>
            <a:tailEnd type="none"/>
          </a:ln>
        </p:spPr>
      </p:sp>
      <p:sp>
        <p:nvSpPr>
          <p:cNvPr id="25" name="Text 21"/>
          <p:cNvSpPr/>
          <p:nvPr/>
        </p:nvSpPr>
        <p:spPr>
          <a:xfrm>
            <a:off x="8672477" y="5457187"/>
            <a:ext cx="736600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3200" b="1" dirty="0">
                <a:solidFill>
                  <a:srgbClr val="FF6A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04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 24"/>
          <p:cNvSpPr/>
          <p:nvPr/>
        </p:nvSpPr>
        <p:spPr>
          <a:xfrm>
            <a:off x="12375515" y="8568690"/>
            <a:ext cx="3657600" cy="486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600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3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 7"/>
          <p:cNvSpPr/>
          <p:nvPr/>
        </p:nvSpPr>
        <p:spPr>
          <a:xfrm>
            <a:off x="1542166" y="6028687"/>
            <a:ext cx="5517431" cy="6056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lang="en-US" sz="1700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Обоснование </a:t>
            </a:r>
            <a:r>
              <a:rPr lang="en-US" sz="1700" b="1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интегрированной модели управления стартапом</a:t>
            </a: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 9"/>
          <p:cNvSpPr/>
          <p:nvPr/>
        </p:nvSpPr>
        <p:spPr>
          <a:xfrm>
            <a:off x="1542954" y="6609843"/>
            <a:ext cx="6213709" cy="835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lang="en-US" sz="1700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Сочетание </a:t>
            </a:r>
            <a:r>
              <a:rPr lang="en-US" sz="1700" b="1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микросервисной архитектуры, ИИ-алгоритмов, геймификации</a:t>
            </a:r>
            <a:r>
              <a:rPr lang="en-US" sz="1700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и образовательных модулей</a:t>
            </a: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 11"/>
          <p:cNvSpPr/>
          <p:nvPr/>
        </p:nvSpPr>
        <p:spPr>
          <a:xfrm>
            <a:off x="1543991" y="7377018"/>
            <a:ext cx="5567754" cy="7216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lang="en-US" sz="1700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Интеграция </a:t>
            </a:r>
            <a:r>
              <a:rPr lang="en-US" sz="1700" b="1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классических инструментов проектного менеджмента</a:t>
            </a:r>
            <a:r>
              <a:rPr lang="en-US" sz="1700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(матрица рисков, стейкхолдеры)</a:t>
            </a: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 13"/>
          <p:cNvSpPr/>
          <p:nvPr/>
        </p:nvSpPr>
        <p:spPr>
          <a:xfrm>
            <a:off x="1518506" y="7878874"/>
            <a:ext cx="6611596" cy="8666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lang="en-US" sz="1700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Разработанный подход как </a:t>
            </a:r>
            <a:r>
              <a:rPr lang="en-US" sz="1700" b="1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типовой для запуска финтех-стартапов</a:t>
            </a: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 7"/>
          <p:cNvSpPr/>
          <p:nvPr/>
        </p:nvSpPr>
        <p:spPr>
          <a:xfrm>
            <a:off x="1543991" y="5450834"/>
            <a:ext cx="57785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ru-RU" sz="2130" b="1" dirty="0" smtClean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Научная новизна</a:t>
            </a:r>
            <a:endParaRPr lang="en-US" sz="213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 12"/>
          <p:cNvSpPr/>
          <p:nvPr/>
        </p:nvSpPr>
        <p:spPr>
          <a:xfrm>
            <a:off x="9409077" y="5450834"/>
            <a:ext cx="57785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ru-RU" sz="2130" b="1" dirty="0" smtClean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Практическая значимость</a:t>
            </a:r>
            <a:endParaRPr lang="en-US" sz="213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Text 16"/>
          <p:cNvSpPr/>
          <p:nvPr/>
        </p:nvSpPr>
        <p:spPr>
          <a:xfrm>
            <a:off x="9409077" y="6363709"/>
            <a:ext cx="6781800" cy="19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 algn="l">
              <a:lnSpc>
                <a:spcPct val="135000"/>
              </a:lnSpc>
              <a:buFont typeface="Arial" panose="020B0604020202020204" pitchFamily="34" charset="0"/>
              <a:buChar char="•"/>
            </a:pPr>
            <a:r>
              <a:rPr lang="en-US" sz="1700" dirty="0" err="1" smtClean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Рекомендации</a:t>
            </a:r>
            <a:r>
              <a:rPr lang="en-US" sz="1700" dirty="0" smtClean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en-US" sz="1700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для коммерческого запуска</a:t>
            </a: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l">
              <a:lnSpc>
                <a:spcPct val="135000"/>
              </a:lnSpc>
              <a:buFont typeface="Arial" panose="020B0604020202020204" pitchFamily="34" charset="0"/>
              <a:buChar char="•"/>
            </a:pPr>
            <a:r>
              <a:rPr lang="en-US" sz="1700" dirty="0" err="1" smtClean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Привлечение</a:t>
            </a:r>
            <a:r>
              <a:rPr lang="en-US" sz="1700" dirty="0" smtClean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en-US" sz="1700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инвестиций и масштабирования</a:t>
            </a: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l">
              <a:lnSpc>
                <a:spcPct val="135000"/>
              </a:lnSpc>
              <a:buFont typeface="Arial" panose="020B0604020202020204" pitchFamily="34" charset="0"/>
              <a:buChar char="•"/>
            </a:pPr>
            <a:r>
              <a:rPr lang="en-US" sz="1700" dirty="0" err="1" smtClean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Система</a:t>
            </a:r>
            <a:r>
              <a:rPr lang="en-US" sz="1700" dirty="0" smtClean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en-US" sz="1700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управления рисками</a:t>
            </a: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l">
              <a:lnSpc>
                <a:spcPct val="135000"/>
              </a:lnSpc>
              <a:buFont typeface="Arial" panose="020B0604020202020204" pitchFamily="34" charset="0"/>
              <a:buChar char="•"/>
            </a:pPr>
            <a:r>
              <a:rPr lang="en-US" sz="1700" dirty="0" err="1" smtClean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Материалы</a:t>
            </a:r>
            <a:r>
              <a:rPr lang="en-US" sz="1700" dirty="0" smtClean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en-US" sz="1700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для учебного процесса</a:t>
            </a: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 0" descr="https://kimi-img.moonshot.cn/pub/slides/okc/dz4pza775czui/mnt/agents/output/template_converted/images/image_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958"/>
            <a:ext cx="16256000" cy="9144000"/>
          </a:xfrm>
          <a:prstGeom prst="rect">
            <a:avLst/>
          </a:prstGeom>
        </p:spPr>
      </p:pic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AC0A277E-4A31-4CC2-B34E-F516DB4952C1}"/>
              </a:ext>
            </a:extLst>
          </p:cNvPr>
          <p:cNvGrpSpPr/>
          <p:nvPr/>
        </p:nvGrpSpPr>
        <p:grpSpPr>
          <a:xfrm>
            <a:off x="1" y="2"/>
            <a:ext cx="16256001" cy="1647216"/>
            <a:chOff x="0" y="1"/>
            <a:chExt cx="12192001" cy="1235412"/>
          </a:xfrm>
        </p:grpSpPr>
        <p:grpSp>
          <p:nvGrpSpPr>
            <p:cNvPr id="4" name="Группа 3">
              <a:extLst>
                <a:ext uri="{FF2B5EF4-FFF2-40B4-BE49-F238E27FC236}">
                  <a16:creationId xmlns:a16="http://schemas.microsoft.com/office/drawing/2014/main" id="{D67EBB3B-DDCE-4862-AAAA-94069BAC220C}"/>
                </a:ext>
              </a:extLst>
            </p:cNvPr>
            <p:cNvGrpSpPr/>
            <p:nvPr/>
          </p:nvGrpSpPr>
          <p:grpSpPr>
            <a:xfrm>
              <a:off x="0" y="1"/>
              <a:ext cx="12192001" cy="1235412"/>
              <a:chOff x="0" y="284223"/>
              <a:chExt cx="12192001" cy="1235412"/>
            </a:xfrm>
            <a:solidFill>
              <a:srgbClr val="0F4683">
                <a:alpha val="65098"/>
              </a:srgbClr>
            </a:solidFill>
          </p:grpSpPr>
          <p:sp>
            <p:nvSpPr>
              <p:cNvPr id="5" name="Прямоугольник 4">
                <a:extLst>
                  <a:ext uri="{FF2B5EF4-FFF2-40B4-BE49-F238E27FC236}">
                    <a16:creationId xmlns:a16="http://schemas.microsoft.com/office/drawing/2014/main" id="{DB06C659-74AF-479C-BF4E-FE564E16A0DD}"/>
                  </a:ext>
                </a:extLst>
              </p:cNvPr>
              <p:cNvSpPr/>
              <p:nvPr/>
            </p:nvSpPr>
            <p:spPr>
              <a:xfrm>
                <a:off x="0" y="284223"/>
                <a:ext cx="12192001" cy="1235412"/>
              </a:xfrm>
              <a:prstGeom prst="rect">
                <a:avLst/>
              </a:prstGeom>
              <a:gradFill flip="none" rotWithShape="1">
                <a:gsLst>
                  <a:gs pos="39000">
                    <a:srgbClr val="31477F"/>
                  </a:gs>
                  <a:gs pos="98000">
                    <a:srgbClr val="476795"/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6" name="Рисунок 5">
                <a:extLst>
                  <a:ext uri="{FF2B5EF4-FFF2-40B4-BE49-F238E27FC236}">
                    <a16:creationId xmlns:a16="http://schemas.microsoft.com/office/drawing/2014/main" id="{CF0E7C58-099D-43F9-966E-03D63C9590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9630463" y="677103"/>
                <a:ext cx="2045600" cy="449652"/>
              </a:xfrm>
              <a:prstGeom prst="rect">
                <a:avLst/>
              </a:prstGeom>
            </p:spPr>
          </p:pic>
        </p:grpSp>
        <p:grpSp>
          <p:nvGrpSpPr>
            <p:cNvPr id="10" name="Группа 9">
              <a:extLst>
                <a:ext uri="{FF2B5EF4-FFF2-40B4-BE49-F238E27FC236}">
                  <a16:creationId xmlns:a16="http://schemas.microsoft.com/office/drawing/2014/main" id="{1A8F71B4-75EF-48D3-97AC-647953B9DA44}"/>
                </a:ext>
              </a:extLst>
            </p:cNvPr>
            <p:cNvGrpSpPr/>
            <p:nvPr/>
          </p:nvGrpSpPr>
          <p:grpSpPr>
            <a:xfrm>
              <a:off x="515937" y="233463"/>
              <a:ext cx="2726050" cy="756000"/>
              <a:chOff x="515937" y="233463"/>
              <a:chExt cx="2726050" cy="756000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B0B5051-4F5C-4DFF-BD6F-251661F3F156}"/>
                  </a:ext>
                </a:extLst>
              </p:cNvPr>
              <p:cNvSpPr txBox="1"/>
              <p:nvPr/>
            </p:nvSpPr>
            <p:spPr>
              <a:xfrm>
                <a:off x="624222" y="233463"/>
                <a:ext cx="2617765" cy="3924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ru-RU" sz="28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9" name="Прямая соединительная линия 8">
                <a:extLst>
                  <a:ext uri="{FF2B5EF4-FFF2-40B4-BE49-F238E27FC236}">
                    <a16:creationId xmlns:a16="http://schemas.microsoft.com/office/drawing/2014/main" id="{B6B37D48-5C81-4E52-9C16-75E5767451B6}"/>
                  </a:ext>
                </a:extLst>
              </p:cNvPr>
              <p:cNvCxnSpPr/>
              <p:nvPr/>
            </p:nvCxnSpPr>
            <p:spPr>
              <a:xfrm flipV="1">
                <a:off x="515937" y="233463"/>
                <a:ext cx="1" cy="756000"/>
              </a:xfrm>
              <a:prstGeom prst="line">
                <a:avLst/>
              </a:prstGeom>
              <a:ln w="38100">
                <a:solidFill>
                  <a:schemeClr val="bg1">
                    <a:lumMod val="95000"/>
                  </a:schemeClr>
                </a:solidFill>
              </a:ln>
              <a:effectLst>
                <a:glow rad="12700">
                  <a:schemeClr val="accent1">
                    <a:alpha val="40000"/>
                  </a:schemeClr>
                </a:glow>
              </a:effectLst>
            </p:spPr>
            <p:style>
              <a:lnRef idx="3">
                <a:schemeClr val="accent3"/>
              </a:lnRef>
              <a:fillRef idx="0">
                <a:schemeClr val="accent3"/>
              </a:fillRef>
              <a:effectRef idx="2">
                <a:schemeClr val="accent3"/>
              </a:effectRef>
              <a:fontRef idx="minor">
                <a:schemeClr val="tx1"/>
              </a:fontRef>
            </p:style>
          </p:cxnSp>
        </p:grpSp>
      </p:grpSp>
      <p:sp>
        <p:nvSpPr>
          <p:cNvPr id="19" name="Shape 4"/>
          <p:cNvSpPr/>
          <p:nvPr/>
        </p:nvSpPr>
        <p:spPr>
          <a:xfrm>
            <a:off x="692150" y="1894711"/>
            <a:ext cx="14880209" cy="1511429"/>
          </a:xfrm>
          <a:prstGeom prst="rect">
            <a:avLst/>
          </a:prstGeom>
          <a:solidFill>
            <a:schemeClr val="bg1">
              <a:alpha val="65435"/>
            </a:schemeClr>
          </a:solidFill>
          <a:ln/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3883554-582F-4BFD-8605-412084936C23}"/>
              </a:ext>
            </a:extLst>
          </p:cNvPr>
          <p:cNvSpPr/>
          <p:nvPr/>
        </p:nvSpPr>
        <p:spPr>
          <a:xfrm>
            <a:off x="597477" y="1802317"/>
            <a:ext cx="14970607" cy="5552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>
              <a:defRPr/>
            </a:pPr>
            <a:endParaRPr lang="ru-RU" sz="2400" b="1" dirty="0">
              <a:solidFill>
                <a:srgbClr val="042677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5BA736A-905C-47F7-A7F0-20A1096E3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234874" y="9346768"/>
            <a:ext cx="3657600" cy="486833"/>
          </a:xfrm>
        </p:spPr>
        <p:txBody>
          <a:bodyPr/>
          <a:lstStyle/>
          <a:p>
            <a:pPr algn="r"/>
            <a:endParaRPr lang="ru-RU" dirty="0">
              <a:solidFill>
                <a:srgbClr val="89898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1EA34188-89D6-0F10-3E5C-1B9F60EAF536}"/>
              </a:ext>
            </a:extLst>
          </p:cNvPr>
          <p:cNvSpPr/>
          <p:nvPr/>
        </p:nvSpPr>
        <p:spPr>
          <a:xfrm>
            <a:off x="985386" y="1085405"/>
            <a:ext cx="5285498" cy="127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20000"/>
              </a:lnSpc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">
            <a:extLst>
              <a:ext uri="{FF2B5EF4-FFF2-40B4-BE49-F238E27FC236}">
                <a16:creationId xmlns:a16="http://schemas.microsoft.com/office/drawing/2014/main" id="{E3C66B30-FBBD-FA06-16DD-12FD9113E530}"/>
              </a:ext>
            </a:extLst>
          </p:cNvPr>
          <p:cNvSpPr/>
          <p:nvPr/>
        </p:nvSpPr>
        <p:spPr>
          <a:xfrm>
            <a:off x="989965" y="311277"/>
            <a:ext cx="5285498" cy="127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ru-RU" sz="2800" b="1" dirty="0" smtClean="0">
                <a:solidFill>
                  <a:srgbClr val="FFFFFF"/>
                </a:solidFill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ПРОДУКТ</a:t>
            </a:r>
            <a:endParaRPr lang="ru-RU" sz="2800" b="1" dirty="0">
              <a:solidFill>
                <a:srgbClr val="FFFFFF"/>
              </a:solidFill>
              <a:latin typeface="Times New Roman" panose="02020603050405020304" pitchFamily="18" charset="0"/>
              <a:ea typeface="Manrope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r>
              <a:rPr lang="ru-RU" sz="2800" b="1" dirty="0">
                <a:solidFill>
                  <a:srgbClr val="FFFFFF"/>
                </a:solidFill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«</a:t>
            </a: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MONEY AI</a:t>
            </a:r>
            <a:r>
              <a:rPr lang="ru-RU" sz="2800" b="1" dirty="0">
                <a:solidFill>
                  <a:srgbClr val="FFFFFF"/>
                </a:solidFill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»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Shape 2">
            <a:extLst>
              <a:ext uri="{FF2B5EF4-FFF2-40B4-BE49-F238E27FC236}">
                <a16:creationId xmlns:a16="http://schemas.microsoft.com/office/drawing/2014/main" id="{9D636B0E-12ED-1FAD-B18D-9D272B3F828E}"/>
              </a:ext>
            </a:extLst>
          </p:cNvPr>
          <p:cNvSpPr/>
          <p:nvPr/>
        </p:nvSpPr>
        <p:spPr>
          <a:xfrm>
            <a:off x="687959" y="311277"/>
            <a:ext cx="0" cy="1007999"/>
          </a:xfrm>
          <a:prstGeom prst="line">
            <a:avLst/>
          </a:prstGeom>
          <a:noFill/>
          <a:ln w="38100">
            <a:solidFill>
              <a:srgbClr val="F2F2F2"/>
            </a:solidFill>
            <a:prstDash val="solid"/>
            <a:headEnd type="none"/>
            <a:tailEnd type="none"/>
          </a:ln>
        </p:spPr>
      </p:sp>
      <p:sp>
        <p:nvSpPr>
          <p:cNvPr id="17" name="Text 24">
            <a:extLst>
              <a:ext uri="{FF2B5EF4-FFF2-40B4-BE49-F238E27FC236}">
                <a16:creationId xmlns:a16="http://schemas.microsoft.com/office/drawing/2014/main" id="{2FD73C11-A3F5-4FE0-FCA6-6B6169ED672C}"/>
              </a:ext>
            </a:extLst>
          </p:cNvPr>
          <p:cNvSpPr/>
          <p:nvPr/>
        </p:nvSpPr>
        <p:spPr>
          <a:xfrm>
            <a:off x="12375515" y="8568690"/>
            <a:ext cx="3657600" cy="486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ru-RU" sz="16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83640" y="2097041"/>
            <a:ext cx="139268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Продукт: интеллектуальный помощник «</a:t>
            </a:r>
            <a:r>
              <a:rPr lang="ru-RU" b="1" dirty="0" err="1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Money</a:t>
            </a:r>
            <a:r>
              <a:rPr lang="ru-RU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AI»</a:t>
            </a:r>
            <a:endParaRPr lang="ru-RU" dirty="0">
              <a:solidFill>
                <a:srgbClr val="0F111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Интеллектуальный помощник для управления личными финансами и финансами малого бизнеса. Это кроссплатформенное приложение (веб + </a:t>
            </a:r>
            <a:r>
              <a:rPr lang="ru-RU" dirty="0" err="1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iOS</a:t>
            </a:r>
            <a:r>
              <a:rPr lang="ru-RU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ru-RU" dirty="0" err="1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Android</a:t>
            </a:r>
            <a:r>
              <a:rPr lang="ru-RU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которое автоматически учитывает доходы и расходы, прогнозирует денежные потоки и помогает пользователям принимать осознанные финансовые решения</a:t>
            </a:r>
            <a:r>
              <a:rPr lang="ru-RU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rgbClr val="0F111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Shape 17"/>
          <p:cNvSpPr/>
          <p:nvPr/>
        </p:nvSpPr>
        <p:spPr>
          <a:xfrm>
            <a:off x="687917" y="4168718"/>
            <a:ext cx="7237984" cy="4518081"/>
          </a:xfrm>
          <a:prstGeom prst="rect">
            <a:avLst/>
          </a:prstGeom>
          <a:solidFill>
            <a:srgbClr val="F4F5FB"/>
          </a:solidFill>
          <a:ln/>
        </p:spPr>
      </p:sp>
      <p:sp>
        <p:nvSpPr>
          <p:cNvPr id="22" name="Text 19"/>
          <p:cNvSpPr/>
          <p:nvPr/>
        </p:nvSpPr>
        <p:spPr>
          <a:xfrm>
            <a:off x="1121712" y="4820938"/>
            <a:ext cx="6781800" cy="34976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>
              <a:lnSpc>
                <a:spcPct val="135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Автоматический </a:t>
            </a:r>
            <a:r>
              <a:rPr lang="ru-RU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учёт доходов и расходов, импорт транзакций из банков</a:t>
            </a:r>
          </a:p>
          <a:p>
            <a:pPr marL="285750" indent="-285750">
              <a:lnSpc>
                <a:spcPct val="135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ИИ-категоризация </a:t>
            </a:r>
            <a:r>
              <a:rPr lang="ru-RU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трат с точностью 92% </a:t>
            </a:r>
            <a:endParaRPr lang="ru-RU" dirty="0" smtClean="0">
              <a:latin typeface="Times New Roman" panose="02020603050405020304" pitchFamily="18" charset="0"/>
              <a:ea typeface="Arial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35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Прогнозирование </a:t>
            </a:r>
            <a:r>
              <a:rPr lang="ru-RU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денежных потоков на 30 и 90 дней </a:t>
            </a:r>
            <a:endParaRPr lang="ru-RU" dirty="0" smtClean="0">
              <a:latin typeface="Times New Roman" panose="02020603050405020304" pitchFamily="18" charset="0"/>
              <a:ea typeface="Arial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35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Персонализированные </a:t>
            </a:r>
            <a:r>
              <a:rPr lang="ru-RU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финансовые рекомендации</a:t>
            </a:r>
          </a:p>
          <a:p>
            <a:pPr marL="285750" indent="-285750">
              <a:lnSpc>
                <a:spcPct val="135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Образовательный </a:t>
            </a:r>
            <a:r>
              <a:rPr lang="ru-RU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модуль по финансовой грамотности (</a:t>
            </a:r>
            <a:r>
              <a:rPr lang="ru-RU" dirty="0" err="1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микрокурсы</a:t>
            </a:r>
            <a:r>
              <a:rPr lang="ru-RU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, тесты)</a:t>
            </a:r>
          </a:p>
          <a:p>
            <a:pPr marL="285750" indent="-285750">
              <a:lnSpc>
                <a:spcPct val="135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Система </a:t>
            </a:r>
            <a:r>
              <a:rPr lang="ru-RU" dirty="0" err="1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геймификации</a:t>
            </a:r>
            <a:r>
              <a:rPr lang="ru-RU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для повышения </a:t>
            </a:r>
            <a:r>
              <a:rPr lang="ru-RU" dirty="0" err="1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вовлечённости</a:t>
            </a:r>
            <a:endParaRPr lang="ru-RU" dirty="0">
              <a:latin typeface="Times New Roman" panose="02020603050405020304" pitchFamily="18" charset="0"/>
              <a:ea typeface="Arial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35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Интеграция </a:t>
            </a:r>
            <a:r>
              <a:rPr lang="ru-RU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с банками через открытые API (Т-Банк, Сбербанк, Альфа-Банк)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 18"/>
          <p:cNvSpPr/>
          <p:nvPr/>
        </p:nvSpPr>
        <p:spPr>
          <a:xfrm>
            <a:off x="1373294" y="4209094"/>
            <a:ext cx="678180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ru-RU" sz="2130" b="1" dirty="0" smtClean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Ключевой функционал</a:t>
            </a:r>
            <a:endParaRPr lang="en-US" sz="213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Shape 4"/>
          <p:cNvSpPr/>
          <p:nvPr/>
        </p:nvSpPr>
        <p:spPr>
          <a:xfrm>
            <a:off x="8384287" y="4183093"/>
            <a:ext cx="6726173" cy="1394651"/>
          </a:xfrm>
          <a:prstGeom prst="rect">
            <a:avLst/>
          </a:prstGeom>
          <a:solidFill>
            <a:schemeClr val="bg1">
              <a:alpha val="65435"/>
            </a:schemeClr>
          </a:solidFill>
          <a:ln/>
        </p:spPr>
      </p:sp>
      <p:sp>
        <p:nvSpPr>
          <p:cNvPr id="24" name="Shape 6"/>
          <p:cNvSpPr/>
          <p:nvPr/>
        </p:nvSpPr>
        <p:spPr>
          <a:xfrm>
            <a:off x="8559915" y="4525626"/>
            <a:ext cx="281813" cy="276352"/>
          </a:xfrm>
          <a:prstGeom prst="diamond">
            <a:avLst/>
          </a:prstGeom>
          <a:solidFill>
            <a:srgbClr val="4F39F6"/>
          </a:solidFill>
          <a:ln/>
        </p:spPr>
      </p:sp>
      <p:sp>
        <p:nvSpPr>
          <p:cNvPr id="25" name="Text 7"/>
          <p:cNvSpPr/>
          <p:nvPr/>
        </p:nvSpPr>
        <p:spPr>
          <a:xfrm>
            <a:off x="8968359" y="4325555"/>
            <a:ext cx="5490591" cy="9501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lang="ru-RU" sz="1870" b="1" dirty="0" smtClean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Статус</a:t>
            </a:r>
            <a:r>
              <a:rPr lang="en-US" sz="1870" b="1" dirty="0" smtClean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:</a:t>
            </a:r>
            <a:r>
              <a:rPr lang="en-US" sz="1870" dirty="0" smtClean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ru-RU" sz="1870" dirty="0" smtClean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Разработан и протестирован </a:t>
            </a:r>
            <a:r>
              <a:rPr lang="en-US" sz="1870" dirty="0" smtClean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MVP</a:t>
            </a:r>
            <a:r>
              <a:rPr lang="ru-RU" sz="1870" dirty="0" smtClean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, готов к публичному запуску</a:t>
            </a:r>
            <a:endParaRPr lang="en-US" sz="187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Shape 12"/>
          <p:cNvSpPr/>
          <p:nvPr/>
        </p:nvSpPr>
        <p:spPr>
          <a:xfrm>
            <a:off x="839900" y="2145720"/>
            <a:ext cx="281813" cy="276352"/>
          </a:xfrm>
          <a:prstGeom prst="diamond">
            <a:avLst/>
          </a:prstGeom>
          <a:solidFill>
            <a:srgbClr val="FF6A00"/>
          </a:solidFill>
          <a:ln/>
        </p:spPr>
      </p:sp>
      <p:sp>
        <p:nvSpPr>
          <p:cNvPr id="29" name="Shape 8"/>
          <p:cNvSpPr/>
          <p:nvPr/>
        </p:nvSpPr>
        <p:spPr>
          <a:xfrm>
            <a:off x="839899" y="4304606"/>
            <a:ext cx="281813" cy="276352"/>
          </a:xfrm>
          <a:prstGeom prst="diamond">
            <a:avLst/>
          </a:prstGeom>
          <a:solidFill>
            <a:srgbClr val="339F4B"/>
          </a:solidFill>
          <a:ln/>
        </p:spPr>
      </p:sp>
    </p:spTree>
    <p:extLst>
      <p:ext uri="{BB962C8B-B14F-4D97-AF65-F5344CB8AC3E}">
        <p14:creationId xmlns:p14="http://schemas.microsoft.com/office/powerpoint/2010/main" val="3079779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D50CD0A-6F81-47F5-A0CE-6C0C9A19EE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28"/>
            <a:ext cx="16255999" cy="9144000"/>
          </a:xfrm>
          <a:prstGeom prst="rect">
            <a:avLst/>
          </a:prstGeom>
        </p:spPr>
      </p:pic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AC0A277E-4A31-4CC2-B34E-F516DB4952C1}"/>
              </a:ext>
            </a:extLst>
          </p:cNvPr>
          <p:cNvGrpSpPr/>
          <p:nvPr/>
        </p:nvGrpSpPr>
        <p:grpSpPr>
          <a:xfrm>
            <a:off x="1" y="2"/>
            <a:ext cx="16256001" cy="1647216"/>
            <a:chOff x="0" y="1"/>
            <a:chExt cx="12192001" cy="1235412"/>
          </a:xfrm>
        </p:grpSpPr>
        <p:grpSp>
          <p:nvGrpSpPr>
            <p:cNvPr id="4" name="Группа 3">
              <a:extLst>
                <a:ext uri="{FF2B5EF4-FFF2-40B4-BE49-F238E27FC236}">
                  <a16:creationId xmlns:a16="http://schemas.microsoft.com/office/drawing/2014/main" id="{D67EBB3B-DDCE-4862-AAAA-94069BAC220C}"/>
                </a:ext>
              </a:extLst>
            </p:cNvPr>
            <p:cNvGrpSpPr/>
            <p:nvPr/>
          </p:nvGrpSpPr>
          <p:grpSpPr>
            <a:xfrm>
              <a:off x="0" y="1"/>
              <a:ext cx="12192001" cy="1235412"/>
              <a:chOff x="0" y="284223"/>
              <a:chExt cx="12192001" cy="1235412"/>
            </a:xfrm>
            <a:solidFill>
              <a:srgbClr val="0F4683">
                <a:alpha val="65098"/>
              </a:srgbClr>
            </a:solidFill>
          </p:grpSpPr>
          <p:sp>
            <p:nvSpPr>
              <p:cNvPr id="5" name="Прямоугольник 4">
                <a:extLst>
                  <a:ext uri="{FF2B5EF4-FFF2-40B4-BE49-F238E27FC236}">
                    <a16:creationId xmlns:a16="http://schemas.microsoft.com/office/drawing/2014/main" id="{DB06C659-74AF-479C-BF4E-FE564E16A0DD}"/>
                  </a:ext>
                </a:extLst>
              </p:cNvPr>
              <p:cNvSpPr/>
              <p:nvPr/>
            </p:nvSpPr>
            <p:spPr>
              <a:xfrm>
                <a:off x="0" y="284223"/>
                <a:ext cx="12192001" cy="1235412"/>
              </a:xfrm>
              <a:prstGeom prst="rect">
                <a:avLst/>
              </a:prstGeom>
              <a:gradFill flip="none" rotWithShape="1">
                <a:gsLst>
                  <a:gs pos="39000">
                    <a:srgbClr val="31477F"/>
                  </a:gs>
                  <a:gs pos="98000">
                    <a:srgbClr val="476795"/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6" name="Рисунок 5">
                <a:extLst>
                  <a:ext uri="{FF2B5EF4-FFF2-40B4-BE49-F238E27FC236}">
                    <a16:creationId xmlns:a16="http://schemas.microsoft.com/office/drawing/2014/main" id="{CF0E7C58-099D-43F9-966E-03D63C9590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9630463" y="677103"/>
                <a:ext cx="2045600" cy="449652"/>
              </a:xfrm>
              <a:prstGeom prst="rect">
                <a:avLst/>
              </a:prstGeom>
            </p:spPr>
          </p:pic>
        </p:grpSp>
        <p:grpSp>
          <p:nvGrpSpPr>
            <p:cNvPr id="10" name="Группа 9">
              <a:extLst>
                <a:ext uri="{FF2B5EF4-FFF2-40B4-BE49-F238E27FC236}">
                  <a16:creationId xmlns:a16="http://schemas.microsoft.com/office/drawing/2014/main" id="{1A8F71B4-75EF-48D3-97AC-647953B9DA44}"/>
                </a:ext>
              </a:extLst>
            </p:cNvPr>
            <p:cNvGrpSpPr/>
            <p:nvPr/>
          </p:nvGrpSpPr>
          <p:grpSpPr>
            <a:xfrm>
              <a:off x="515937" y="233463"/>
              <a:ext cx="2726050" cy="756000"/>
              <a:chOff x="515937" y="233463"/>
              <a:chExt cx="2726050" cy="756000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B0B5051-4F5C-4DFF-BD6F-251661F3F156}"/>
                  </a:ext>
                </a:extLst>
              </p:cNvPr>
              <p:cNvSpPr txBox="1"/>
              <p:nvPr/>
            </p:nvSpPr>
            <p:spPr>
              <a:xfrm>
                <a:off x="624222" y="233463"/>
                <a:ext cx="2617765" cy="3924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ru-RU" sz="28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9" name="Прямая соединительная линия 8">
                <a:extLst>
                  <a:ext uri="{FF2B5EF4-FFF2-40B4-BE49-F238E27FC236}">
                    <a16:creationId xmlns:a16="http://schemas.microsoft.com/office/drawing/2014/main" id="{B6B37D48-5C81-4E52-9C16-75E5767451B6}"/>
                  </a:ext>
                </a:extLst>
              </p:cNvPr>
              <p:cNvCxnSpPr/>
              <p:nvPr/>
            </p:nvCxnSpPr>
            <p:spPr>
              <a:xfrm flipV="1">
                <a:off x="515937" y="233463"/>
                <a:ext cx="1" cy="756000"/>
              </a:xfrm>
              <a:prstGeom prst="line">
                <a:avLst/>
              </a:prstGeom>
              <a:ln w="38100">
                <a:solidFill>
                  <a:schemeClr val="bg1">
                    <a:lumMod val="95000"/>
                  </a:schemeClr>
                </a:solidFill>
              </a:ln>
              <a:effectLst>
                <a:glow rad="12700">
                  <a:schemeClr val="accent1">
                    <a:alpha val="40000"/>
                  </a:schemeClr>
                </a:glow>
              </a:effectLst>
            </p:spPr>
            <p:style>
              <a:lnRef idx="3">
                <a:schemeClr val="accent3"/>
              </a:lnRef>
              <a:fillRef idx="0">
                <a:schemeClr val="accent3"/>
              </a:fillRef>
              <a:effectRef idx="2">
                <a:schemeClr val="accent3"/>
              </a:effectRef>
              <a:fontRef idx="minor">
                <a:schemeClr val="tx1"/>
              </a:fontRef>
            </p:style>
          </p:cxnSp>
        </p:grpSp>
      </p:grpSp>
      <p:sp>
        <p:nvSpPr>
          <p:cNvPr id="19" name="Shape 4"/>
          <p:cNvSpPr/>
          <p:nvPr/>
        </p:nvSpPr>
        <p:spPr>
          <a:xfrm>
            <a:off x="597474" y="1894711"/>
            <a:ext cx="14880209" cy="1869261"/>
          </a:xfrm>
          <a:prstGeom prst="rect">
            <a:avLst/>
          </a:prstGeom>
          <a:solidFill>
            <a:schemeClr val="bg1">
              <a:alpha val="65435"/>
            </a:schemeClr>
          </a:solidFill>
          <a:ln/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3883554-582F-4BFD-8605-412084936C23}"/>
              </a:ext>
            </a:extLst>
          </p:cNvPr>
          <p:cNvSpPr/>
          <p:nvPr/>
        </p:nvSpPr>
        <p:spPr>
          <a:xfrm>
            <a:off x="597477" y="1802317"/>
            <a:ext cx="14970607" cy="5552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>
              <a:defRPr/>
            </a:pPr>
            <a:endParaRPr lang="ru-RU" sz="2400" b="1" dirty="0">
              <a:solidFill>
                <a:srgbClr val="042677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5BA736A-905C-47F7-A7F0-20A1096E3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234874" y="9346768"/>
            <a:ext cx="3657600" cy="486833"/>
          </a:xfrm>
        </p:spPr>
        <p:txBody>
          <a:bodyPr/>
          <a:lstStyle/>
          <a:p>
            <a:pPr algn="r"/>
            <a:endParaRPr lang="ru-RU" dirty="0">
              <a:solidFill>
                <a:srgbClr val="89898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1EA34188-89D6-0F10-3E5C-1B9F60EAF536}"/>
              </a:ext>
            </a:extLst>
          </p:cNvPr>
          <p:cNvSpPr/>
          <p:nvPr/>
        </p:nvSpPr>
        <p:spPr>
          <a:xfrm>
            <a:off x="985386" y="1085405"/>
            <a:ext cx="5285498" cy="127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20000"/>
              </a:lnSpc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">
            <a:extLst>
              <a:ext uri="{FF2B5EF4-FFF2-40B4-BE49-F238E27FC236}">
                <a16:creationId xmlns:a16="http://schemas.microsoft.com/office/drawing/2014/main" id="{E3C66B30-FBBD-FA06-16DD-12FD9113E530}"/>
              </a:ext>
            </a:extLst>
          </p:cNvPr>
          <p:cNvSpPr/>
          <p:nvPr/>
        </p:nvSpPr>
        <p:spPr>
          <a:xfrm>
            <a:off x="989964" y="311277"/>
            <a:ext cx="7582535" cy="127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ru-RU" sz="2800" b="1" dirty="0" smtClean="0">
                <a:solidFill>
                  <a:srgbClr val="FFFFFF"/>
                </a:solidFill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ПРОЕКТ</a:t>
            </a:r>
          </a:p>
          <a:p>
            <a:pPr algn="l">
              <a:lnSpc>
                <a:spcPct val="120000"/>
              </a:lnSpc>
            </a:pPr>
            <a:r>
              <a:rPr lang="ru-RU" sz="2800" b="1" dirty="0" smtClean="0">
                <a:solidFill>
                  <a:srgbClr val="FFFFFF"/>
                </a:solidFill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ЦЕЛЬ, РАБОТЫ, РАСПИСАНИЕ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Shape 2">
            <a:extLst>
              <a:ext uri="{FF2B5EF4-FFF2-40B4-BE49-F238E27FC236}">
                <a16:creationId xmlns:a16="http://schemas.microsoft.com/office/drawing/2014/main" id="{9D636B0E-12ED-1FAD-B18D-9D272B3F828E}"/>
              </a:ext>
            </a:extLst>
          </p:cNvPr>
          <p:cNvSpPr/>
          <p:nvPr/>
        </p:nvSpPr>
        <p:spPr>
          <a:xfrm>
            <a:off x="687959" y="311277"/>
            <a:ext cx="0" cy="1007999"/>
          </a:xfrm>
          <a:prstGeom prst="line">
            <a:avLst/>
          </a:prstGeom>
          <a:noFill/>
          <a:ln w="38100">
            <a:solidFill>
              <a:srgbClr val="F2F2F2"/>
            </a:solidFill>
            <a:prstDash val="solid"/>
            <a:headEnd type="none"/>
            <a:tailEnd type="none"/>
          </a:ln>
        </p:spPr>
      </p:sp>
      <p:sp>
        <p:nvSpPr>
          <p:cNvPr id="17" name="Text 24">
            <a:extLst>
              <a:ext uri="{FF2B5EF4-FFF2-40B4-BE49-F238E27FC236}">
                <a16:creationId xmlns:a16="http://schemas.microsoft.com/office/drawing/2014/main" id="{2FD73C11-A3F5-4FE0-FCA6-6B6169ED672C}"/>
              </a:ext>
            </a:extLst>
          </p:cNvPr>
          <p:cNvSpPr/>
          <p:nvPr/>
        </p:nvSpPr>
        <p:spPr>
          <a:xfrm>
            <a:off x="12375515" y="8568690"/>
            <a:ext cx="3657600" cy="486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ru-RU" sz="16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87959" y="2049629"/>
            <a:ext cx="1392682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Проект – </a:t>
            </a:r>
            <a:r>
              <a:rPr lang="ru-RU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это комплекс работ по созданию продукта «</a:t>
            </a:r>
            <a:r>
              <a:rPr lang="ru-RU" dirty="0" err="1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Money</a:t>
            </a:r>
            <a:r>
              <a:rPr lang="ru-RU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AI» и выводу его на рынок</a:t>
            </a:r>
            <a:r>
              <a:rPr lang="ru-RU" dirty="0" smtClean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.</a:t>
            </a:r>
          </a:p>
          <a:p>
            <a:endParaRPr lang="ru-RU" b="1" dirty="0" smtClean="0">
              <a:solidFill>
                <a:srgbClr val="0F111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проекта</a:t>
            </a:r>
            <a:endParaRPr lang="ru-RU" dirty="0">
              <a:solidFill>
                <a:srgbClr val="0F111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вывод на рынок программного продукта, обеспечивающего автоматизацию учёта личных и предпринимательских финансов, прогнозирование денежных потоков, выявление аномалий в расходах и повышение финансовой грамотности пользователей</a:t>
            </a:r>
            <a:r>
              <a:rPr lang="ru-RU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3" name="Text 18"/>
          <p:cNvSpPr/>
          <p:nvPr/>
        </p:nvSpPr>
        <p:spPr>
          <a:xfrm>
            <a:off x="5993650" y="3927775"/>
            <a:ext cx="678180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ru-RU" sz="2130" b="1" dirty="0" smtClean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Расписание этапов работ</a:t>
            </a:r>
            <a:endParaRPr lang="en-US" sz="213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1756461"/>
              </p:ext>
            </p:extLst>
          </p:nvPr>
        </p:nvGraphicFramePr>
        <p:xfrm>
          <a:off x="2298354" y="4589019"/>
          <a:ext cx="12160596" cy="39796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6206">
                  <a:extLst>
                    <a:ext uri="{9D8B030D-6E8A-4147-A177-3AD203B41FA5}">
                      <a16:colId xmlns:a16="http://schemas.microsoft.com/office/drawing/2014/main" val="132319322"/>
                    </a:ext>
                  </a:extLst>
                </a:gridCol>
                <a:gridCol w="6400858">
                  <a:extLst>
                    <a:ext uri="{9D8B030D-6E8A-4147-A177-3AD203B41FA5}">
                      <a16:colId xmlns:a16="http://schemas.microsoft.com/office/drawing/2014/main" val="2180350001"/>
                    </a:ext>
                  </a:extLst>
                </a:gridCol>
                <a:gridCol w="4053532">
                  <a:extLst>
                    <a:ext uri="{9D8B030D-6E8A-4147-A177-3AD203B41FA5}">
                      <a16:colId xmlns:a16="http://schemas.microsoft.com/office/drawing/2014/main" val="2956724670"/>
                    </a:ext>
                  </a:extLst>
                </a:gridCol>
              </a:tblGrid>
              <a:tr h="515036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ЭТАП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СОДЕРЖАНИЕ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849419"/>
                  </a:ext>
                </a:extLst>
              </a:tr>
              <a:tr h="69292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ЭТАП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Организационные работы: учреждение ООО, формирование команды, разработка архитектуры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Утверждённая архитектура, команда проекта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6572790"/>
                  </a:ext>
                </a:extLst>
              </a:tr>
              <a:tr h="6929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ЭТАП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Настройка ИИ-алгоритмов для анализа и прогнозирования финансовых данных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Микросервис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аналитики и прогнозирования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5942228"/>
                  </a:ext>
                </a:extLst>
              </a:tr>
              <a:tr h="6929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ЭТАП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Создание пользовательской части: веб,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iOS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Android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обучение,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геймификация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Готовые клиентские приложения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805414"/>
                  </a:ext>
                </a:extLst>
              </a:tr>
              <a:tr h="6929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ЭТАП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Тестирование и доработка (модульное, интеграционное, нагрузочное, UI/UX)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Устранение дефектов, готовый к запуску продукт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2999093"/>
                  </a:ext>
                </a:extLst>
              </a:tr>
              <a:tr h="69292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ЭТАП 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Создание сайта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стартап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-проекта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Сайт-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лендинг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для привлечения пользователей и инвесторов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57010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7951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D50CD0A-6F81-47F5-A0CE-6C0C9A19EE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6255999" cy="9224010"/>
          </a:xfrm>
          <a:prstGeom prst="rect">
            <a:avLst/>
          </a:prstGeom>
        </p:spPr>
      </p:pic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AC0A277E-4A31-4CC2-B34E-F516DB4952C1}"/>
              </a:ext>
            </a:extLst>
          </p:cNvPr>
          <p:cNvGrpSpPr/>
          <p:nvPr/>
        </p:nvGrpSpPr>
        <p:grpSpPr>
          <a:xfrm>
            <a:off x="1" y="2"/>
            <a:ext cx="16256001" cy="1647216"/>
            <a:chOff x="0" y="1"/>
            <a:chExt cx="12192001" cy="1235412"/>
          </a:xfrm>
        </p:grpSpPr>
        <p:grpSp>
          <p:nvGrpSpPr>
            <p:cNvPr id="4" name="Группа 3">
              <a:extLst>
                <a:ext uri="{FF2B5EF4-FFF2-40B4-BE49-F238E27FC236}">
                  <a16:creationId xmlns:a16="http://schemas.microsoft.com/office/drawing/2014/main" id="{D67EBB3B-DDCE-4862-AAAA-94069BAC220C}"/>
                </a:ext>
              </a:extLst>
            </p:cNvPr>
            <p:cNvGrpSpPr/>
            <p:nvPr/>
          </p:nvGrpSpPr>
          <p:grpSpPr>
            <a:xfrm>
              <a:off x="0" y="1"/>
              <a:ext cx="12192001" cy="1235412"/>
              <a:chOff x="0" y="284223"/>
              <a:chExt cx="12192001" cy="1235412"/>
            </a:xfrm>
            <a:solidFill>
              <a:srgbClr val="0F4683">
                <a:alpha val="65098"/>
              </a:srgbClr>
            </a:solidFill>
          </p:grpSpPr>
          <p:sp>
            <p:nvSpPr>
              <p:cNvPr id="5" name="Прямоугольник 4">
                <a:extLst>
                  <a:ext uri="{FF2B5EF4-FFF2-40B4-BE49-F238E27FC236}">
                    <a16:creationId xmlns:a16="http://schemas.microsoft.com/office/drawing/2014/main" id="{DB06C659-74AF-479C-BF4E-FE564E16A0DD}"/>
                  </a:ext>
                </a:extLst>
              </p:cNvPr>
              <p:cNvSpPr/>
              <p:nvPr/>
            </p:nvSpPr>
            <p:spPr>
              <a:xfrm>
                <a:off x="0" y="284223"/>
                <a:ext cx="12192001" cy="1235412"/>
              </a:xfrm>
              <a:prstGeom prst="rect">
                <a:avLst/>
              </a:prstGeom>
              <a:gradFill flip="none" rotWithShape="1">
                <a:gsLst>
                  <a:gs pos="39000">
                    <a:srgbClr val="31477F"/>
                  </a:gs>
                  <a:gs pos="98000">
                    <a:srgbClr val="476795"/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6" name="Рисунок 5">
                <a:extLst>
                  <a:ext uri="{FF2B5EF4-FFF2-40B4-BE49-F238E27FC236}">
                    <a16:creationId xmlns:a16="http://schemas.microsoft.com/office/drawing/2014/main" id="{CF0E7C58-099D-43F9-966E-03D63C9590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9630463" y="677103"/>
                <a:ext cx="2045600" cy="449652"/>
              </a:xfrm>
              <a:prstGeom prst="rect">
                <a:avLst/>
              </a:prstGeom>
            </p:spPr>
          </p:pic>
        </p:grpSp>
        <p:grpSp>
          <p:nvGrpSpPr>
            <p:cNvPr id="10" name="Группа 9">
              <a:extLst>
                <a:ext uri="{FF2B5EF4-FFF2-40B4-BE49-F238E27FC236}">
                  <a16:creationId xmlns:a16="http://schemas.microsoft.com/office/drawing/2014/main" id="{1A8F71B4-75EF-48D3-97AC-647953B9DA44}"/>
                </a:ext>
              </a:extLst>
            </p:cNvPr>
            <p:cNvGrpSpPr/>
            <p:nvPr/>
          </p:nvGrpSpPr>
          <p:grpSpPr>
            <a:xfrm>
              <a:off x="515937" y="233463"/>
              <a:ext cx="2726050" cy="756000"/>
              <a:chOff x="515937" y="233463"/>
              <a:chExt cx="2726050" cy="756000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B0B5051-4F5C-4DFF-BD6F-251661F3F156}"/>
                  </a:ext>
                </a:extLst>
              </p:cNvPr>
              <p:cNvSpPr txBox="1"/>
              <p:nvPr/>
            </p:nvSpPr>
            <p:spPr>
              <a:xfrm>
                <a:off x="624222" y="233463"/>
                <a:ext cx="2617765" cy="3924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ru-RU" sz="28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9" name="Прямая соединительная линия 8">
                <a:extLst>
                  <a:ext uri="{FF2B5EF4-FFF2-40B4-BE49-F238E27FC236}">
                    <a16:creationId xmlns:a16="http://schemas.microsoft.com/office/drawing/2014/main" id="{B6B37D48-5C81-4E52-9C16-75E5767451B6}"/>
                  </a:ext>
                </a:extLst>
              </p:cNvPr>
              <p:cNvCxnSpPr/>
              <p:nvPr/>
            </p:nvCxnSpPr>
            <p:spPr>
              <a:xfrm flipV="1">
                <a:off x="515937" y="233463"/>
                <a:ext cx="1" cy="756000"/>
              </a:xfrm>
              <a:prstGeom prst="line">
                <a:avLst/>
              </a:prstGeom>
              <a:ln w="38100">
                <a:solidFill>
                  <a:schemeClr val="bg1">
                    <a:lumMod val="95000"/>
                  </a:schemeClr>
                </a:solidFill>
              </a:ln>
              <a:effectLst>
                <a:glow rad="12700">
                  <a:schemeClr val="accent1">
                    <a:alpha val="40000"/>
                  </a:schemeClr>
                </a:glow>
              </a:effectLst>
            </p:spPr>
            <p:style>
              <a:lnRef idx="3">
                <a:schemeClr val="accent3"/>
              </a:lnRef>
              <a:fillRef idx="0">
                <a:schemeClr val="accent3"/>
              </a:fillRef>
              <a:effectRef idx="2">
                <a:schemeClr val="accent3"/>
              </a:effectRef>
              <a:fontRef idx="minor">
                <a:schemeClr val="tx1"/>
              </a:fontRef>
            </p:style>
          </p:cxnSp>
        </p:grpSp>
      </p:grpSp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6FFEEA43-AF06-4058-B8E5-13E837463B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1649255"/>
              </p:ext>
            </p:extLst>
          </p:nvPr>
        </p:nvGraphicFramePr>
        <p:xfrm>
          <a:off x="687915" y="2093402"/>
          <a:ext cx="15055683" cy="5241101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50800" dist="50800" algn="ctr" rotWithShape="0">
                    <a:srgbClr val="000000">
                      <a:alpha val="0"/>
                    </a:srgbClr>
                  </a:outerShdw>
                </a:effectLst>
              </a:tblPr>
              <a:tblGrid>
                <a:gridCol w="2249249">
                  <a:extLst>
                    <a:ext uri="{9D8B030D-6E8A-4147-A177-3AD203B41FA5}">
                      <a16:colId xmlns:a16="http://schemas.microsoft.com/office/drawing/2014/main" val="1224561087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10005861"/>
                    </a:ext>
                  </a:extLst>
                </a:gridCol>
                <a:gridCol w="2473364">
                  <a:extLst>
                    <a:ext uri="{9D8B030D-6E8A-4147-A177-3AD203B41FA5}">
                      <a16:colId xmlns:a16="http://schemas.microsoft.com/office/drawing/2014/main" val="1089218873"/>
                    </a:ext>
                  </a:extLst>
                </a:gridCol>
                <a:gridCol w="2791363">
                  <a:extLst>
                    <a:ext uri="{9D8B030D-6E8A-4147-A177-3AD203B41FA5}">
                      <a16:colId xmlns:a16="http://schemas.microsoft.com/office/drawing/2014/main" val="1636085196"/>
                    </a:ext>
                  </a:extLst>
                </a:gridCol>
                <a:gridCol w="5408107">
                  <a:extLst>
                    <a:ext uri="{9D8B030D-6E8A-4147-A177-3AD203B41FA5}">
                      <a16:colId xmlns:a16="http://schemas.microsoft.com/office/drawing/2014/main" val="2449579159"/>
                    </a:ext>
                  </a:extLst>
                </a:gridCol>
              </a:tblGrid>
              <a:tr h="1099413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Тариф  </a:t>
                      </a:r>
                    </a:p>
                  </a:txBody>
                  <a:tcPr marL="48909" marR="489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67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Цена / мес</a:t>
                      </a:r>
                    </a:p>
                  </a:txBody>
                  <a:tcPr marL="143131" marR="489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67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Цена / год</a:t>
                      </a:r>
                    </a:p>
                  </a:txBody>
                  <a:tcPr marL="143131" marR="489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67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Ценовой сегмент</a:t>
                      </a:r>
                    </a:p>
                  </a:txBody>
                  <a:tcPr marL="143131" marR="489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67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Ключевые функции</a:t>
                      </a:r>
                    </a:p>
                  </a:txBody>
                  <a:tcPr marL="143131" marR="489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67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5706395"/>
                  </a:ext>
                </a:extLst>
              </a:tr>
              <a:tr h="1035422">
                <a:tc>
                  <a:txBody>
                    <a:bodyPr/>
                    <a:lstStyle/>
                    <a:p>
                      <a:pPr marL="72000" lvl="0" indent="0" algn="ctr">
                        <a:lnSpc>
                          <a:spcPts val="14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b="0" dirty="0">
                          <a:solidFill>
                            <a:srgbClr val="42414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Бесплатный</a:t>
                      </a:r>
                    </a:p>
                  </a:txBody>
                  <a:tcPr marL="48909" marR="489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F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dirty="0">
                          <a:solidFill>
                            <a:srgbClr val="42414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 руб.</a:t>
                      </a:r>
                    </a:p>
                  </a:txBody>
                  <a:tcPr marL="143131" marR="489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F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dirty="0">
                          <a:solidFill>
                            <a:srgbClr val="42414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 руб. </a:t>
                      </a:r>
                    </a:p>
                  </a:txBody>
                  <a:tcPr marL="143131" marR="489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F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dirty="0">
                          <a:solidFill>
                            <a:srgbClr val="42414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Все пользователи</a:t>
                      </a:r>
                    </a:p>
                  </a:txBody>
                  <a:tcPr marL="143131" marR="143131" marT="47711" marB="477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F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dirty="0">
                          <a:solidFill>
                            <a:srgbClr val="42414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Учёт операций, 1 счёт, базовая аналитика</a:t>
                      </a:r>
                    </a:p>
                  </a:txBody>
                  <a:tcPr marL="143131" marR="143131" marT="47711" marB="477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9828395"/>
                  </a:ext>
                </a:extLst>
              </a:tr>
              <a:tr h="1035422">
                <a:tc>
                  <a:txBody>
                    <a:bodyPr/>
                    <a:lstStyle/>
                    <a:p>
                      <a:pPr marL="72000" lvl="0" indent="0" algn="ctr">
                        <a:lnSpc>
                          <a:spcPts val="14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b="0" dirty="0">
                          <a:solidFill>
                            <a:srgbClr val="42414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Базовый</a:t>
                      </a:r>
                    </a:p>
                  </a:txBody>
                  <a:tcPr marL="48909" marR="489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dirty="0">
                          <a:solidFill>
                            <a:srgbClr val="42414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299 руб.</a:t>
                      </a:r>
                    </a:p>
                  </a:txBody>
                  <a:tcPr marL="143131" marR="489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dirty="0">
                          <a:solidFill>
                            <a:srgbClr val="42414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2 990 руб.</a:t>
                      </a:r>
                    </a:p>
                  </a:txBody>
                  <a:tcPr marL="143131" marR="489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dirty="0" smtClean="0">
                          <a:solidFill>
                            <a:srgbClr val="42414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</a:t>
                      </a:r>
                      <a:r>
                        <a:rPr lang="ru-RU" sz="1600" b="0" i="0" dirty="0">
                          <a:solidFill>
                            <a:srgbClr val="42414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лица</a:t>
                      </a:r>
                    </a:p>
                  </a:txBody>
                  <a:tcPr marL="143131" marR="143131" marT="47711" marB="477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dirty="0">
                          <a:solidFill>
                            <a:srgbClr val="42414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ИИ-категоризация, до 5 счетов, базовый прогноз </a:t>
                      </a:r>
                    </a:p>
                  </a:txBody>
                  <a:tcPr marL="143131" marR="143131" marT="47711" marB="477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528017"/>
                  </a:ext>
                </a:extLst>
              </a:tr>
              <a:tr h="1035422">
                <a:tc>
                  <a:txBody>
                    <a:bodyPr/>
                    <a:lstStyle/>
                    <a:p>
                      <a:pPr marL="72000" lvl="0" indent="0" algn="ctr">
                        <a:lnSpc>
                          <a:spcPts val="14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b="0" dirty="0">
                          <a:solidFill>
                            <a:srgbClr val="42414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Премиум</a:t>
                      </a:r>
                    </a:p>
                  </a:txBody>
                  <a:tcPr marL="48909" marR="489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F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dirty="0">
                          <a:solidFill>
                            <a:srgbClr val="42414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599 руб. </a:t>
                      </a:r>
                    </a:p>
                  </a:txBody>
                  <a:tcPr marL="143131" marR="489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F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dirty="0">
                          <a:solidFill>
                            <a:srgbClr val="42414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5 990 руб.</a:t>
                      </a:r>
                    </a:p>
                  </a:txBody>
                  <a:tcPr marL="143131" marR="489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F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smtClean="0">
                          <a:solidFill>
                            <a:srgbClr val="42414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Самозанятые</a:t>
                      </a:r>
                      <a:endParaRPr lang="ru-RU" sz="1600" b="0" i="0" dirty="0">
                        <a:solidFill>
                          <a:srgbClr val="424149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131" marR="143131" marT="47711" marB="477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F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dirty="0">
                          <a:solidFill>
                            <a:srgbClr val="42414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Все функции, ИИ-чат, прогноз 12 мес., налоговый модуль</a:t>
                      </a:r>
                    </a:p>
                  </a:txBody>
                  <a:tcPr marL="143131" marR="143131" marT="47711" marB="477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0575152"/>
                  </a:ext>
                </a:extLst>
              </a:tr>
              <a:tr h="1035422">
                <a:tc>
                  <a:txBody>
                    <a:bodyPr/>
                    <a:lstStyle/>
                    <a:p>
                      <a:pPr marL="72000" lvl="0" indent="0" algn="ctr">
                        <a:lnSpc>
                          <a:spcPts val="14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600" b="0" dirty="0">
                          <a:solidFill>
                            <a:srgbClr val="42414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Бизнес</a:t>
                      </a:r>
                    </a:p>
                  </a:txBody>
                  <a:tcPr marL="48909" marR="489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dirty="0">
                          <a:solidFill>
                            <a:srgbClr val="42414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1 499 руб. </a:t>
                      </a:r>
                    </a:p>
                  </a:txBody>
                  <a:tcPr marL="143131" marR="489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dirty="0">
                          <a:solidFill>
                            <a:srgbClr val="42414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14 990 руб. </a:t>
                      </a:r>
                    </a:p>
                  </a:txBody>
                  <a:tcPr marL="143131" marR="4890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dirty="0">
                          <a:solidFill>
                            <a:srgbClr val="42414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ИП и малый бизнес</a:t>
                      </a:r>
                    </a:p>
                  </a:txBody>
                  <a:tcPr marL="143131" marR="143131" marT="47711" marB="477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0" dirty="0" err="1">
                          <a:solidFill>
                            <a:srgbClr val="42414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Мультипользователь</a:t>
                      </a:r>
                      <a:r>
                        <a:rPr lang="ru-RU" sz="1600" b="0" i="0" dirty="0">
                          <a:solidFill>
                            <a:srgbClr val="42414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контрагенты, отчётность, API</a:t>
                      </a:r>
                    </a:p>
                  </a:txBody>
                  <a:tcPr marL="143131" marR="143131" marT="47711" marB="4771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6531512"/>
                  </a:ext>
                </a:extLst>
              </a:tr>
            </a:tbl>
          </a:graphicData>
        </a:graphic>
      </p:graphicFrame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3883554-582F-4BFD-8605-412084936C23}"/>
              </a:ext>
            </a:extLst>
          </p:cNvPr>
          <p:cNvSpPr/>
          <p:nvPr/>
        </p:nvSpPr>
        <p:spPr>
          <a:xfrm>
            <a:off x="597477" y="1802317"/>
            <a:ext cx="14970607" cy="5552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>
              <a:defRPr/>
            </a:pPr>
            <a:endParaRPr lang="ru-RU" sz="2400" b="1" dirty="0">
              <a:solidFill>
                <a:srgbClr val="042677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85BA736A-905C-47F7-A7F0-20A1096E3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234874" y="9346768"/>
            <a:ext cx="3657600" cy="486833"/>
          </a:xfrm>
        </p:spPr>
        <p:txBody>
          <a:bodyPr/>
          <a:lstStyle/>
          <a:p>
            <a:pPr algn="r"/>
            <a:endParaRPr lang="ru-RU" dirty="0">
              <a:solidFill>
                <a:srgbClr val="89898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1EA34188-89D6-0F10-3E5C-1B9F60EAF536}"/>
              </a:ext>
            </a:extLst>
          </p:cNvPr>
          <p:cNvSpPr/>
          <p:nvPr/>
        </p:nvSpPr>
        <p:spPr>
          <a:xfrm>
            <a:off x="985386" y="1085405"/>
            <a:ext cx="5285498" cy="127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20000"/>
              </a:lnSpc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">
            <a:extLst>
              <a:ext uri="{FF2B5EF4-FFF2-40B4-BE49-F238E27FC236}">
                <a16:creationId xmlns:a16="http://schemas.microsoft.com/office/drawing/2014/main" id="{E3C66B30-FBBD-FA06-16DD-12FD9113E530}"/>
              </a:ext>
            </a:extLst>
          </p:cNvPr>
          <p:cNvSpPr/>
          <p:nvPr/>
        </p:nvSpPr>
        <p:spPr>
          <a:xfrm>
            <a:off x="989965" y="311277"/>
            <a:ext cx="5285498" cy="127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ru-RU" sz="2800" b="1" dirty="0">
                <a:solidFill>
                  <a:srgbClr val="FFFFFF"/>
                </a:solidFill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ТАРИФНЫЕ ПЛАНЫ</a:t>
            </a:r>
          </a:p>
          <a:p>
            <a:pPr algn="l">
              <a:lnSpc>
                <a:spcPct val="120000"/>
              </a:lnSpc>
            </a:pPr>
            <a:r>
              <a:rPr lang="ru-RU" sz="2800" b="1" dirty="0">
                <a:solidFill>
                  <a:srgbClr val="FFFFFF"/>
                </a:solidFill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«</a:t>
            </a: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MONEY AI</a:t>
            </a:r>
            <a:r>
              <a:rPr lang="ru-RU" sz="2800" b="1" dirty="0">
                <a:solidFill>
                  <a:srgbClr val="FFFFFF"/>
                </a:solidFill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»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Shape 2">
            <a:extLst>
              <a:ext uri="{FF2B5EF4-FFF2-40B4-BE49-F238E27FC236}">
                <a16:creationId xmlns:a16="http://schemas.microsoft.com/office/drawing/2014/main" id="{9D636B0E-12ED-1FAD-B18D-9D272B3F828E}"/>
              </a:ext>
            </a:extLst>
          </p:cNvPr>
          <p:cNvSpPr/>
          <p:nvPr/>
        </p:nvSpPr>
        <p:spPr>
          <a:xfrm>
            <a:off x="687959" y="311277"/>
            <a:ext cx="0" cy="1007999"/>
          </a:xfrm>
          <a:prstGeom prst="line">
            <a:avLst/>
          </a:prstGeom>
          <a:noFill/>
          <a:ln w="38100">
            <a:solidFill>
              <a:srgbClr val="F2F2F2"/>
            </a:solidFill>
            <a:prstDash val="solid"/>
            <a:headEnd type="none"/>
            <a:tailEnd type="none"/>
          </a:ln>
        </p:spPr>
      </p:sp>
      <p:sp>
        <p:nvSpPr>
          <p:cNvPr id="17" name="Text 24">
            <a:extLst>
              <a:ext uri="{FF2B5EF4-FFF2-40B4-BE49-F238E27FC236}">
                <a16:creationId xmlns:a16="http://schemas.microsoft.com/office/drawing/2014/main" id="{2FD73C11-A3F5-4FE0-FCA6-6B6169ED672C}"/>
              </a:ext>
            </a:extLst>
          </p:cNvPr>
          <p:cNvSpPr/>
          <p:nvPr/>
        </p:nvSpPr>
        <p:spPr>
          <a:xfrm>
            <a:off x="12375515" y="8568690"/>
            <a:ext cx="3657600" cy="486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ru-RU" sz="16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AA2EDE7-8959-C03E-7F69-C822EC0CB2D3}"/>
              </a:ext>
            </a:extLst>
          </p:cNvPr>
          <p:cNvSpPr txBox="1"/>
          <p:nvPr/>
        </p:nvSpPr>
        <p:spPr>
          <a:xfrm>
            <a:off x="2912256" y="7917732"/>
            <a:ext cx="10607000" cy="5924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lang="ru-RU" sz="2500" b="1" dirty="0">
                <a:solidFill>
                  <a:srgbClr val="445065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Модель монетизации: </a:t>
            </a:r>
            <a:r>
              <a:rPr lang="en-US" sz="2500" b="1" dirty="0">
                <a:solidFill>
                  <a:srgbClr val="445065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Freemium (</a:t>
            </a:r>
            <a:r>
              <a:rPr lang="ru-RU" sz="2500" b="1" dirty="0">
                <a:solidFill>
                  <a:srgbClr val="445065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бесплатный тариф + 3 платных)</a:t>
            </a:r>
            <a:endParaRPr lang="en-US" sz="2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3574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okc/dz4pza775czui/mnt/agents/output/template_converted/images/image_1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11273"/>
            <a:ext cx="16256000" cy="7560564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6256000" cy="1647190"/>
          </a:xfrm>
          <a:prstGeom prst="rect">
            <a:avLst/>
          </a:prstGeom>
          <a:gradFill flip="none" rotWithShape="1">
            <a:gsLst>
              <a:gs pos="0">
                <a:srgbClr val="31477F"/>
              </a:gs>
              <a:gs pos="39000">
                <a:srgbClr val="31477F"/>
              </a:gs>
              <a:gs pos="98000">
                <a:srgbClr val="476795"/>
              </a:gs>
              <a:gs pos="100000">
                <a:srgbClr val="476795"/>
              </a:gs>
            </a:gsLst>
            <a:lin ang="10800000" scaled="1"/>
          </a:gradFill>
          <a:ln/>
        </p:spPr>
      </p:sp>
      <p:pic>
        <p:nvPicPr>
          <p:cNvPr id="4" name="Image 1" descr="https://kimi-img.moonshot.cn/pub/slides/okc/dz4pza775czui/mnt/agents/output/template_converted/images/image_3.sv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840589" y="523875"/>
            <a:ext cx="2727452" cy="59956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977899" y="311277"/>
            <a:ext cx="9236617" cy="127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УПРАВЛЕНИЕ</a:t>
            </a:r>
            <a:r>
              <a:rPr lang="ru-RU" sz="2800" b="1" dirty="0">
                <a:solidFill>
                  <a:srgbClr val="FFFFFF"/>
                </a:solidFill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solidFill>
                  <a:srgbClr val="FFFFFF"/>
                </a:solidFill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КОММУНИКАЦИЯМИ</a:t>
            </a:r>
            <a:r>
              <a:rPr lang="ru-RU" sz="2800" b="1" dirty="0" smtClean="0">
                <a:solidFill>
                  <a:srgbClr val="FFFFFF"/>
                </a:solidFill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 ПРОЕКТА</a:t>
            </a:r>
          </a:p>
          <a:p>
            <a:pPr algn="l">
              <a:lnSpc>
                <a:spcPct val="120000"/>
              </a:lnSpc>
            </a:pPr>
            <a:r>
              <a:rPr lang="ru-RU" sz="2800" b="1" dirty="0" smtClean="0">
                <a:solidFill>
                  <a:srgbClr val="FFFFFF"/>
                </a:solidFill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Ключевые </a:t>
            </a:r>
            <a:r>
              <a:rPr lang="ru-RU" sz="2800" b="1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стейкхолдеры</a:t>
            </a:r>
            <a:r>
              <a:rPr lang="ru-RU" sz="2800" b="1" dirty="0" smtClean="0">
                <a:solidFill>
                  <a:srgbClr val="FFFFFF"/>
                </a:solidFill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, матрица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hape 2"/>
          <p:cNvSpPr/>
          <p:nvPr/>
        </p:nvSpPr>
        <p:spPr>
          <a:xfrm>
            <a:off x="687959" y="311277"/>
            <a:ext cx="0" cy="1007999"/>
          </a:xfrm>
          <a:prstGeom prst="line">
            <a:avLst/>
          </a:prstGeom>
          <a:noFill/>
          <a:ln w="38100">
            <a:solidFill>
              <a:srgbClr val="F2F2F2"/>
            </a:solidFill>
            <a:prstDash val="solid"/>
            <a:headEnd type="none"/>
            <a:tailEnd type="none"/>
          </a:ln>
        </p:spPr>
      </p:sp>
      <p:sp>
        <p:nvSpPr>
          <p:cNvPr id="7" name="Text 3"/>
          <p:cNvSpPr/>
          <p:nvPr/>
        </p:nvSpPr>
        <p:spPr>
          <a:xfrm>
            <a:off x="6237922" y="4197414"/>
            <a:ext cx="3780155" cy="486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ru-RU" sz="2400" b="1" dirty="0" smtClean="0">
                <a:solidFill>
                  <a:srgbClr val="042677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Матрица </a:t>
            </a:r>
            <a:r>
              <a:rPr lang="ru-RU" sz="2400" b="1" dirty="0" err="1" smtClean="0">
                <a:solidFill>
                  <a:srgbClr val="042677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стейкхолдеров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hape 4"/>
          <p:cNvSpPr/>
          <p:nvPr/>
        </p:nvSpPr>
        <p:spPr>
          <a:xfrm>
            <a:off x="725424" y="1718753"/>
            <a:ext cx="10286209" cy="405069"/>
          </a:xfrm>
          <a:prstGeom prst="rect">
            <a:avLst/>
          </a:prstGeom>
          <a:gradFill flip="none" rotWithShape="1">
            <a:gsLst>
              <a:gs pos="0">
                <a:srgbClr val="3880E4">
                  <a:alpha val="97000"/>
                </a:srgbClr>
              </a:gs>
              <a:gs pos="93000">
                <a:srgbClr val="1F477E"/>
              </a:gs>
              <a:gs pos="100000">
                <a:srgbClr val="1F477E"/>
              </a:gs>
            </a:gsLst>
            <a:lin ang="13500000" scaled="1"/>
          </a:gradFill>
          <a:ln/>
        </p:spPr>
      </p:sp>
      <p:sp>
        <p:nvSpPr>
          <p:cNvPr id="9" name="Text 5"/>
          <p:cNvSpPr/>
          <p:nvPr/>
        </p:nvSpPr>
        <p:spPr>
          <a:xfrm>
            <a:off x="914400" y="1721296"/>
            <a:ext cx="10160000" cy="3292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130" b="1" dirty="0">
                <a:solidFill>
                  <a:srgbClr val="F2F2F2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Ключевые стейкхолдеры</a:t>
            </a:r>
            <a:endParaRPr lang="en-US" sz="213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7"/>
          <p:cNvSpPr/>
          <p:nvPr/>
        </p:nvSpPr>
        <p:spPr>
          <a:xfrm>
            <a:off x="977900" y="2494724"/>
            <a:ext cx="10223500" cy="2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40000"/>
              </a:lnSpc>
            </a:pP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1"/>
          <p:cNvSpPr/>
          <p:nvPr/>
        </p:nvSpPr>
        <p:spPr>
          <a:xfrm>
            <a:off x="914400" y="6629400"/>
            <a:ext cx="10223500" cy="16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40000"/>
              </a:lnSpc>
            </a:pP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12"/>
          <p:cNvSpPr/>
          <p:nvPr/>
        </p:nvSpPr>
        <p:spPr>
          <a:xfrm>
            <a:off x="12375515" y="8568690"/>
            <a:ext cx="3657600" cy="486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ru-RU" sz="1600" dirty="0">
                <a:solidFill>
                  <a:srgbClr val="8989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hape 6"/>
          <p:cNvSpPr/>
          <p:nvPr/>
        </p:nvSpPr>
        <p:spPr>
          <a:xfrm>
            <a:off x="719709" y="2149031"/>
            <a:ext cx="10291924" cy="2033333"/>
          </a:xfrm>
          <a:prstGeom prst="rect">
            <a:avLst/>
          </a:prstGeom>
          <a:solidFill>
            <a:srgbClr val="FFFFFF">
              <a:alpha val="67208"/>
            </a:srgbClr>
          </a:solidFill>
          <a:ln/>
        </p:spPr>
        <p:txBody>
          <a:bodyPr/>
          <a:lstStyle/>
          <a:p>
            <a:pPr>
              <a:lnSpc>
                <a:spcPct val="140000"/>
              </a:lnSpc>
            </a:pPr>
            <a:r>
              <a:rPr lang="en-US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• </a:t>
            </a:r>
            <a:r>
              <a:rPr lang="en-US" b="1" dirty="0" err="1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Учредитель</a:t>
            </a:r>
            <a:r>
              <a:rPr lang="en-US" b="1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/ </a:t>
            </a:r>
            <a:r>
              <a:rPr lang="en-US" b="1" dirty="0" err="1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Генеральный</a:t>
            </a:r>
            <a:r>
              <a:rPr lang="en-US" b="1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директор</a:t>
            </a:r>
            <a:r>
              <a:rPr lang="en-US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— </a:t>
            </a:r>
            <a:r>
              <a:rPr lang="en-US" dirty="0" err="1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стратегическое</a:t>
            </a:r>
            <a:r>
              <a:rPr lang="en-US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руководство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40000"/>
              </a:lnSpc>
            </a:pPr>
            <a:r>
              <a:rPr lang="en-US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• </a:t>
            </a:r>
            <a:r>
              <a:rPr lang="en-US" b="1" dirty="0" err="1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Фонд</a:t>
            </a:r>
            <a:r>
              <a:rPr lang="en-US" b="1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содействия</a:t>
            </a:r>
            <a:r>
              <a:rPr lang="en-US" b="1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инновациям</a:t>
            </a:r>
            <a:r>
              <a:rPr lang="en-US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— </a:t>
            </a:r>
            <a:r>
              <a:rPr lang="en-US" dirty="0" err="1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грантодатель</a:t>
            </a:r>
            <a:r>
              <a:rPr lang="en-US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контроль</a:t>
            </a:r>
            <a:r>
              <a:rPr lang="en-US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целевого</a:t>
            </a:r>
            <a:r>
              <a:rPr lang="en-US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использования</a:t>
            </a:r>
            <a:r>
              <a:rPr lang="en-US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средств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40000"/>
              </a:lnSpc>
            </a:pPr>
            <a:r>
              <a:rPr lang="en-US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• </a:t>
            </a:r>
            <a:r>
              <a:rPr lang="en-US" b="1" dirty="0" err="1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Команда</a:t>
            </a:r>
            <a:r>
              <a:rPr lang="en-US" b="1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проекта</a:t>
            </a:r>
            <a:r>
              <a:rPr lang="en-US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(8 </a:t>
            </a:r>
            <a:r>
              <a:rPr lang="en-US" dirty="0" err="1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человек</a:t>
            </a:r>
            <a:r>
              <a:rPr lang="en-US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) — </a:t>
            </a:r>
            <a:r>
              <a:rPr lang="en-US" dirty="0" err="1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разработка</a:t>
            </a:r>
            <a:r>
              <a:rPr lang="en-US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тестирование</a:t>
            </a:r>
            <a:r>
              <a:rPr lang="en-US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маркетинг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40000"/>
              </a:lnSpc>
            </a:pPr>
            <a:r>
              <a:rPr lang="en-US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• </a:t>
            </a:r>
            <a:r>
              <a:rPr lang="en-US" b="1" dirty="0" err="1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Банки-партнёры</a:t>
            </a:r>
            <a:r>
              <a:rPr lang="en-US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Т-Банк</a:t>
            </a:r>
            <a:r>
              <a:rPr lang="en-US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Сбербанк</a:t>
            </a:r>
            <a:r>
              <a:rPr lang="en-US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Альфа-Банк</a:t>
            </a:r>
            <a:r>
              <a:rPr lang="en-US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) — </a:t>
            </a:r>
            <a:r>
              <a:rPr lang="en-US" dirty="0" err="1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открытые</a:t>
            </a:r>
            <a:r>
              <a:rPr lang="en-US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API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40000"/>
              </a:lnSpc>
            </a:pPr>
            <a:r>
              <a:rPr lang="en-US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• </a:t>
            </a:r>
            <a:r>
              <a:rPr lang="en-US" b="1" dirty="0" err="1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Фокус-группа</a:t>
            </a:r>
            <a:r>
              <a:rPr lang="en-US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(12 </a:t>
            </a:r>
            <a:r>
              <a:rPr lang="en-US" dirty="0" err="1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человек</a:t>
            </a:r>
            <a:r>
              <a:rPr lang="en-US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) — UI/UX-</a:t>
            </a:r>
            <a:r>
              <a:rPr lang="en-US" dirty="0" err="1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тестирование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6" name="Прямая со стрелкой 25"/>
          <p:cNvCxnSpPr/>
          <p:nvPr/>
        </p:nvCxnSpPr>
        <p:spPr>
          <a:xfrm flipV="1">
            <a:off x="2788920" y="4572000"/>
            <a:ext cx="0" cy="3862896"/>
          </a:xfrm>
          <a:prstGeom prst="straightConnector1">
            <a:avLst/>
          </a:prstGeom>
          <a:ln w="53975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>
            <a:off x="2777490" y="8434895"/>
            <a:ext cx="10367010" cy="0"/>
          </a:xfrm>
          <a:prstGeom prst="straightConnector1">
            <a:avLst/>
          </a:prstGeom>
          <a:ln w="53975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3" name="Text 3"/>
          <p:cNvSpPr/>
          <p:nvPr/>
        </p:nvSpPr>
        <p:spPr>
          <a:xfrm rot="16200000">
            <a:off x="1669891" y="7275671"/>
            <a:ext cx="1522667" cy="486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ru-RU" sz="2400" b="1" dirty="0" smtClean="0">
                <a:solidFill>
                  <a:srgbClr val="04267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Влияние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 3"/>
          <p:cNvSpPr/>
          <p:nvPr/>
        </p:nvSpPr>
        <p:spPr>
          <a:xfrm>
            <a:off x="6044818" y="8556244"/>
            <a:ext cx="3223260" cy="486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ru-RU" sz="2400" b="1" dirty="0" smtClean="0">
                <a:solidFill>
                  <a:srgbClr val="04267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Заинтересованность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 flipV="1">
            <a:off x="7656448" y="4684205"/>
            <a:ext cx="0" cy="3750690"/>
          </a:xfrm>
          <a:prstGeom prst="line">
            <a:avLst/>
          </a:prstGeom>
          <a:ln w="508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 flipH="1">
            <a:off x="2788920" y="6115050"/>
            <a:ext cx="10367010" cy="1"/>
          </a:xfrm>
          <a:prstGeom prst="line">
            <a:avLst/>
          </a:prstGeom>
          <a:ln w="508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>
            <a:off x="4024578" y="5218922"/>
            <a:ext cx="19593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Банки-партнёры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8466049" y="4792172"/>
            <a:ext cx="14303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Учредитель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8460357" y="5617686"/>
            <a:ext cx="33830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Фонд</a:t>
            </a:r>
            <a:r>
              <a:rPr lang="en-US" b="1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содействия</a:t>
            </a:r>
            <a:r>
              <a:rPr lang="en-US" b="1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инновациям</a:t>
            </a:r>
            <a:r>
              <a:rPr lang="en-US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8466049" y="5206889"/>
            <a:ext cx="2047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Команда</a:t>
            </a:r>
            <a:r>
              <a:rPr lang="en-US" b="1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проекта</a:t>
            </a:r>
            <a:r>
              <a:rPr lang="en-US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8460357" y="7027006"/>
            <a:ext cx="23292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Внешние инвесторы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8444917" y="6501195"/>
            <a:ext cx="16428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Фокус-группа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8464261" y="7550833"/>
            <a:ext cx="33463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Потенциальные пользователи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okc/dz4pza775czui/mnt/agents/output/template_converted/images/image_1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" y="1611273"/>
            <a:ext cx="16256000" cy="7532727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2159" y="0"/>
            <a:ext cx="16256000" cy="1647190"/>
          </a:xfrm>
          <a:prstGeom prst="rect">
            <a:avLst/>
          </a:prstGeom>
          <a:gradFill flip="none" rotWithShape="1">
            <a:gsLst>
              <a:gs pos="0">
                <a:srgbClr val="31477F"/>
              </a:gs>
              <a:gs pos="39000">
                <a:srgbClr val="31477F"/>
              </a:gs>
              <a:gs pos="98000">
                <a:srgbClr val="476795"/>
              </a:gs>
              <a:gs pos="100000">
                <a:srgbClr val="476795"/>
              </a:gs>
            </a:gsLst>
            <a:lin ang="10800000" scaled="1"/>
          </a:gradFill>
          <a:ln/>
        </p:spPr>
      </p:sp>
      <p:pic>
        <p:nvPicPr>
          <p:cNvPr id="4" name="Image 1" descr="https://kimi-img.moonshot.cn/pub/slides/okc/dz4pza775czui/mnt/agents/output/template_converted/images/image_3.sv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842748" y="523875"/>
            <a:ext cx="2727452" cy="59956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980058" y="311277"/>
            <a:ext cx="9236617" cy="127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УПРАВЛЕНИЕ</a:t>
            </a:r>
            <a:r>
              <a:rPr lang="ru-RU" sz="2800" b="1" dirty="0">
                <a:solidFill>
                  <a:srgbClr val="FFFFFF"/>
                </a:solidFill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solidFill>
                  <a:srgbClr val="FFFFFF"/>
                </a:solidFill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КОММУНИКАЦИЯМИ</a:t>
            </a:r>
            <a:r>
              <a:rPr lang="ru-RU" sz="2800" b="1" dirty="0" smtClean="0">
                <a:solidFill>
                  <a:srgbClr val="FFFFFF"/>
                </a:solidFill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 ПРОЕКТА</a:t>
            </a:r>
          </a:p>
          <a:p>
            <a:pPr algn="l">
              <a:lnSpc>
                <a:spcPct val="120000"/>
              </a:lnSpc>
            </a:pPr>
            <a:r>
              <a:rPr lang="ru-RU" sz="2800" b="1" dirty="0" smtClean="0">
                <a:solidFill>
                  <a:srgbClr val="FFFFFF"/>
                </a:solidFill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Каналы и частота коммуникаций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hape 2"/>
          <p:cNvSpPr/>
          <p:nvPr/>
        </p:nvSpPr>
        <p:spPr>
          <a:xfrm>
            <a:off x="690118" y="311277"/>
            <a:ext cx="0" cy="1007999"/>
          </a:xfrm>
          <a:prstGeom prst="line">
            <a:avLst/>
          </a:prstGeom>
          <a:noFill/>
          <a:ln w="38100">
            <a:solidFill>
              <a:srgbClr val="F2F2F2"/>
            </a:solidFill>
            <a:prstDash val="solid"/>
            <a:headEnd type="none"/>
            <a:tailEnd type="none"/>
          </a:ln>
        </p:spPr>
      </p:sp>
      <p:sp>
        <p:nvSpPr>
          <p:cNvPr id="11" name="Text 7"/>
          <p:cNvSpPr/>
          <p:nvPr/>
        </p:nvSpPr>
        <p:spPr>
          <a:xfrm>
            <a:off x="980059" y="2494724"/>
            <a:ext cx="10223500" cy="2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40000"/>
              </a:lnSpc>
            </a:pP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1"/>
          <p:cNvSpPr/>
          <p:nvPr/>
        </p:nvSpPr>
        <p:spPr>
          <a:xfrm>
            <a:off x="916559" y="6629400"/>
            <a:ext cx="10223500" cy="16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40000"/>
              </a:lnSpc>
            </a:pP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12"/>
          <p:cNvSpPr/>
          <p:nvPr/>
        </p:nvSpPr>
        <p:spPr>
          <a:xfrm>
            <a:off x="12377674" y="8568690"/>
            <a:ext cx="3657600" cy="486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ru-RU" sz="1600" dirty="0">
                <a:solidFill>
                  <a:srgbClr val="89898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6474832"/>
              </p:ext>
            </p:extLst>
          </p:nvPr>
        </p:nvGraphicFramePr>
        <p:xfrm>
          <a:off x="1236600" y="2437352"/>
          <a:ext cx="14333599" cy="54836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2384">
                  <a:extLst>
                    <a:ext uri="{9D8B030D-6E8A-4147-A177-3AD203B41FA5}">
                      <a16:colId xmlns:a16="http://schemas.microsoft.com/office/drawing/2014/main" val="997145618"/>
                    </a:ext>
                  </a:extLst>
                </a:gridCol>
                <a:gridCol w="6591217">
                  <a:extLst>
                    <a:ext uri="{9D8B030D-6E8A-4147-A177-3AD203B41FA5}">
                      <a16:colId xmlns:a16="http://schemas.microsoft.com/office/drawing/2014/main" val="890601851"/>
                    </a:ext>
                  </a:extLst>
                </a:gridCol>
                <a:gridCol w="3359998">
                  <a:extLst>
                    <a:ext uri="{9D8B030D-6E8A-4147-A177-3AD203B41FA5}">
                      <a16:colId xmlns:a16="http://schemas.microsoft.com/office/drawing/2014/main" val="3791249996"/>
                    </a:ext>
                  </a:extLst>
                </a:gridCol>
              </a:tblGrid>
              <a:tr h="628423">
                <a:tc>
                  <a:txBody>
                    <a:bodyPr/>
                    <a:lstStyle/>
                    <a:p>
                      <a:r>
                        <a:rPr lang="ru-RU" sz="2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Стейкхолдеры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Канал коммуникации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Частота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6490239"/>
                  </a:ext>
                </a:extLst>
              </a:tr>
              <a:tr h="628423">
                <a:tc>
                  <a:txBody>
                    <a:bodyPr/>
                    <a:lstStyle/>
                    <a:p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Учредитель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Личные встречи,</a:t>
                      </a:r>
                      <a:r>
                        <a:rPr lang="ru-RU" sz="24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отчёты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Ежедневно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6537115"/>
                  </a:ext>
                </a:extLst>
              </a:tr>
              <a:tr h="1084676">
                <a:tc>
                  <a:txBody>
                    <a:bodyPr/>
                    <a:lstStyle/>
                    <a:p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Фонд содействия</a:t>
                      </a:r>
                      <a:r>
                        <a:rPr lang="ru-RU" sz="24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инновациям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Личный кабинет</a:t>
                      </a:r>
                      <a:r>
                        <a:rPr lang="ru-RU" sz="24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грантополучателя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24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электронная</a:t>
                      </a:r>
                      <a:r>
                        <a:rPr lang="ru-RU" sz="24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почта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Ежеквартально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0982311"/>
                  </a:ext>
                </a:extLst>
              </a:tr>
              <a:tr h="628423">
                <a:tc>
                  <a:txBody>
                    <a:bodyPr/>
                    <a:lstStyle/>
                    <a:p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Команда</a:t>
                      </a:r>
                      <a:r>
                        <a:rPr lang="ru-RU" sz="24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проекта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Yandex</a:t>
                      </a:r>
                      <a:r>
                        <a:rPr lang="en-US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Tracker,</a:t>
                      </a:r>
                      <a:r>
                        <a:rPr lang="ru-RU" sz="24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ежедневные</a:t>
                      </a:r>
                      <a:r>
                        <a:rPr lang="ru-RU" sz="24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встречи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Ежедневно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4008310"/>
                  </a:ext>
                </a:extLst>
              </a:tr>
              <a:tr h="628423">
                <a:tc>
                  <a:txBody>
                    <a:bodyPr/>
                    <a:lstStyle/>
                    <a:p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Банки-партнёры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Технические</a:t>
                      </a:r>
                      <a:r>
                        <a:rPr lang="ru-RU" sz="24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встречи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Ежемесячно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820822"/>
                  </a:ext>
                </a:extLst>
              </a:tr>
              <a:tr h="628423">
                <a:tc>
                  <a:txBody>
                    <a:bodyPr/>
                    <a:lstStyle/>
                    <a:p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Фокус-группа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Модерируемые</a:t>
                      </a:r>
                      <a:r>
                        <a:rPr lang="ru-RU" sz="24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сессии, опрос</a:t>
                      </a:r>
                      <a:r>
                        <a:rPr lang="ru-RU" sz="24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оценки удобств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этапам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1786598"/>
                  </a:ext>
                </a:extLst>
              </a:tr>
              <a:tr h="628423">
                <a:tc>
                  <a:txBody>
                    <a:bodyPr/>
                    <a:lstStyle/>
                    <a:p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Потенциальные</a:t>
                      </a:r>
                      <a:r>
                        <a:rPr lang="ru-RU" sz="24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пользователи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Яндекс Метрика,</a:t>
                      </a:r>
                      <a:r>
                        <a:rPr lang="ru-RU" sz="24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форма обратной</a:t>
                      </a:r>
                      <a:r>
                        <a:rPr lang="ru-RU" sz="24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связи, письма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Непрерывно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4269859"/>
                  </a:ext>
                </a:extLst>
              </a:tr>
              <a:tr h="628423">
                <a:tc>
                  <a:txBody>
                    <a:bodyPr/>
                    <a:lstStyle/>
                    <a:p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Внешние</a:t>
                      </a:r>
                      <a:r>
                        <a:rPr lang="ru-RU" sz="24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инвесторы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Презентация</a:t>
                      </a:r>
                      <a:r>
                        <a:rPr lang="ru-RU" sz="24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проекта,</a:t>
                      </a:r>
                      <a:r>
                        <a:rPr lang="ru-RU" sz="24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ежемесячные</a:t>
                      </a:r>
                      <a:r>
                        <a:rPr lang="ru-RU" sz="24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400" b="0" i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отчёты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запросу</a:t>
                      </a:r>
                      <a:endParaRPr lang="ru-RU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60215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0095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okc/dz4pza775czui/mnt/agents/output/template_converted/images/image_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6256000" cy="1647190"/>
          </a:xfrm>
          <a:prstGeom prst="rect">
            <a:avLst/>
          </a:prstGeom>
          <a:gradFill flip="none" rotWithShape="1">
            <a:gsLst>
              <a:gs pos="0">
                <a:srgbClr val="31477F"/>
              </a:gs>
              <a:gs pos="39000">
                <a:srgbClr val="31477F"/>
              </a:gs>
              <a:gs pos="98000">
                <a:srgbClr val="476795"/>
              </a:gs>
              <a:gs pos="100000">
                <a:srgbClr val="476795"/>
              </a:gs>
            </a:gsLst>
            <a:lin ang="10800000" scaled="1"/>
          </a:gradFill>
          <a:ln/>
        </p:spPr>
      </p:sp>
      <p:pic>
        <p:nvPicPr>
          <p:cNvPr id="4" name="Image 1" descr="https://kimi-img.moonshot.cn/pub/slides/okc/dz4pza775czui/mnt/agents/output/template_converted/images/image_3.sv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840589" y="523875"/>
            <a:ext cx="2727452" cy="599567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687959" y="311277"/>
            <a:ext cx="0" cy="1007999"/>
          </a:xfrm>
          <a:prstGeom prst="line">
            <a:avLst/>
          </a:prstGeom>
          <a:noFill/>
          <a:ln w="38100">
            <a:solidFill>
              <a:srgbClr val="F2F2F2"/>
            </a:solidFill>
            <a:prstDash val="solid"/>
            <a:headEnd type="none"/>
            <a:tailEnd type="none"/>
          </a:ln>
        </p:spPr>
      </p:sp>
      <p:sp>
        <p:nvSpPr>
          <p:cNvPr id="7" name="Text 3"/>
          <p:cNvSpPr/>
          <p:nvPr/>
        </p:nvSpPr>
        <p:spPr>
          <a:xfrm>
            <a:off x="5708777" y="1669415"/>
            <a:ext cx="5791561" cy="486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ru-RU" sz="2400" b="1" dirty="0" smtClean="0">
                <a:solidFill>
                  <a:srgbClr val="042677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Реестр рисков </a:t>
            </a:r>
            <a:r>
              <a:rPr lang="en-US" sz="2400" b="1" dirty="0" err="1" smtClean="0">
                <a:solidFill>
                  <a:srgbClr val="042677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проекта</a:t>
            </a:r>
            <a:r>
              <a:rPr lang="en-US" sz="2400" b="1" dirty="0" smtClean="0">
                <a:solidFill>
                  <a:srgbClr val="042677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rgbClr val="042677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«Money AI»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 21"/>
          <p:cNvSpPr/>
          <p:nvPr/>
        </p:nvSpPr>
        <p:spPr>
          <a:xfrm>
            <a:off x="12375515" y="8568690"/>
            <a:ext cx="3657600" cy="486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ru-RU" sz="16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 1"/>
          <p:cNvSpPr/>
          <p:nvPr/>
        </p:nvSpPr>
        <p:spPr>
          <a:xfrm>
            <a:off x="979616" y="311277"/>
            <a:ext cx="6381304" cy="127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ru-RU" sz="2800" b="1" dirty="0" smtClean="0">
                <a:solidFill>
                  <a:srgbClr val="FFFFFF"/>
                </a:solidFill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УПРАВЛЕНИЕ РИСКАМИ ПРОЕКТА</a:t>
            </a:r>
          </a:p>
          <a:p>
            <a:pPr algn="l">
              <a:lnSpc>
                <a:spcPct val="120000"/>
              </a:lnSpc>
            </a:pPr>
            <a:r>
              <a:rPr lang="ru-RU" sz="2800" b="1" dirty="0" smtClean="0">
                <a:solidFill>
                  <a:srgbClr val="FFFFFF"/>
                </a:solidFill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Реестр рисков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7" name="Таблица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6214787"/>
              </p:ext>
            </p:extLst>
          </p:nvPr>
        </p:nvGraphicFramePr>
        <p:xfrm>
          <a:off x="1965962" y="2297430"/>
          <a:ext cx="13281658" cy="6437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6168">
                  <a:extLst>
                    <a:ext uri="{9D8B030D-6E8A-4147-A177-3AD203B41FA5}">
                      <a16:colId xmlns:a16="http://schemas.microsoft.com/office/drawing/2014/main" val="2446177396"/>
                    </a:ext>
                  </a:extLst>
                </a:gridCol>
                <a:gridCol w="5543636">
                  <a:extLst>
                    <a:ext uri="{9D8B030D-6E8A-4147-A177-3AD203B41FA5}">
                      <a16:colId xmlns:a16="http://schemas.microsoft.com/office/drawing/2014/main" val="2325764631"/>
                    </a:ext>
                  </a:extLst>
                </a:gridCol>
                <a:gridCol w="1882794">
                  <a:extLst>
                    <a:ext uri="{9D8B030D-6E8A-4147-A177-3AD203B41FA5}">
                      <a16:colId xmlns:a16="http://schemas.microsoft.com/office/drawing/2014/main" val="2916812845"/>
                    </a:ext>
                  </a:extLst>
                </a:gridCol>
                <a:gridCol w="1783080">
                  <a:extLst>
                    <a:ext uri="{9D8B030D-6E8A-4147-A177-3AD203B41FA5}">
                      <a16:colId xmlns:a16="http://schemas.microsoft.com/office/drawing/2014/main" val="2443837983"/>
                    </a:ext>
                  </a:extLst>
                </a:gridCol>
                <a:gridCol w="2125980">
                  <a:extLst>
                    <a:ext uri="{9D8B030D-6E8A-4147-A177-3AD203B41FA5}">
                      <a16:colId xmlns:a16="http://schemas.microsoft.com/office/drawing/2014/main" val="3519486111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Категория риска</a:t>
                      </a:r>
                      <a:endParaRPr lang="ru-RU" sz="1400" b="1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Риск</a:t>
                      </a:r>
                      <a:endParaRPr lang="ru-RU" sz="1400" b="1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Вероятность</a:t>
                      </a:r>
                      <a:endParaRPr lang="ru-RU" sz="1400" b="1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Ущерб, тыс. руб.</a:t>
                      </a:r>
                      <a:endParaRPr lang="ru-RU" sz="1400" b="1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Ожидаемые рисковые затраты, тыс. руб.</a:t>
                      </a:r>
                      <a:endParaRPr lang="ru-RU" sz="1400" b="1" kern="1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821034"/>
                  </a:ext>
                </a:extLst>
              </a:tr>
              <a:tr h="4907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Технологический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Сбои в ИИ-моделях, снижение точности категоризации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500</a:t>
                      </a:r>
                      <a:endParaRPr lang="ru-RU" sz="1400" b="1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200</a:t>
                      </a:r>
                      <a:endParaRPr lang="ru-RU" sz="1400" b="1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8787165"/>
                  </a:ext>
                </a:extLst>
              </a:tr>
              <a:tr h="4907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Технологический</a:t>
                      </a:r>
                      <a:endParaRPr lang="ru-RU" sz="1400" b="1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Отказ банков предоставлять доступ к банковским интерфейсам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500</a:t>
                      </a:r>
                      <a:endParaRPr lang="ru-RU" sz="1400" b="1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150</a:t>
                      </a:r>
                      <a:endParaRPr lang="ru-RU" sz="1400" b="1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7568342"/>
                  </a:ext>
                </a:extLst>
              </a:tr>
              <a:tr h="4907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Технологический</a:t>
                      </a:r>
                      <a:endParaRPr lang="ru-RU" sz="1400" b="1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Задержка ответа от банка при интеграции </a:t>
                      </a:r>
                      <a:r>
                        <a:rPr lang="en-US" sz="1400" b="1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API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ru-RU" sz="1400" b="1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1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150</a:t>
                      </a:r>
                      <a:endParaRPr lang="ru-RU" sz="1400" b="1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400" b="1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6231948"/>
                  </a:ext>
                </a:extLst>
              </a:tr>
              <a:tr h="4907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Технологический</a:t>
                      </a:r>
                      <a:endParaRPr lang="ru-RU" sz="1400" b="1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Сбой в облачной инфраструктуре 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  <a:endParaRPr lang="ru-RU" sz="1400" b="1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650</a:t>
                      </a:r>
                      <a:endParaRPr lang="ru-RU" sz="1400" b="1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195</a:t>
                      </a:r>
                      <a:endParaRPr lang="ru-RU" sz="1400" b="1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0157699"/>
                  </a:ext>
                </a:extLst>
              </a:tr>
              <a:tr h="4907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Рыночный</a:t>
                      </a:r>
                      <a:endParaRPr lang="ru-RU" sz="1400" b="1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Низкая конверсия от бесплатной версии к платной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200</a:t>
                      </a:r>
                      <a:endParaRPr lang="ru-RU" sz="1400" b="1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1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4055616"/>
                  </a:ext>
                </a:extLst>
              </a:tr>
              <a:tr h="4907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Рыночный</a:t>
                      </a:r>
                      <a:endParaRPr lang="ru-RU" sz="1400" b="1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Появление аналогов у крупных банков</a:t>
                      </a:r>
                      <a:endParaRPr lang="ru-RU" sz="1400" b="1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0,6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200</a:t>
                      </a:r>
                      <a:endParaRPr lang="ru-RU" sz="1400" b="1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120</a:t>
                      </a:r>
                      <a:endParaRPr lang="ru-RU" sz="1400" b="1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9827062"/>
                  </a:ext>
                </a:extLst>
              </a:tr>
              <a:tr h="4907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Регуляторный</a:t>
                      </a:r>
                      <a:endParaRPr lang="ru-RU" sz="1400" b="1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ФЗ-152 «О персональных данных»</a:t>
                      </a:r>
                      <a:endParaRPr lang="ru-RU" sz="1400" b="1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1400" b="1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2634055"/>
                  </a:ext>
                </a:extLst>
              </a:tr>
              <a:tr h="4907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Операционный</a:t>
                      </a:r>
                      <a:endParaRPr lang="ru-RU" sz="1400" b="1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Уход ключевых членов команды</a:t>
                      </a:r>
                      <a:endParaRPr lang="ru-RU" sz="1400" b="1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150</a:t>
                      </a:r>
                      <a:endParaRPr lang="ru-RU" sz="1400" b="1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3294214"/>
                  </a:ext>
                </a:extLst>
              </a:tr>
              <a:tr h="4907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Финансовый</a:t>
                      </a:r>
                      <a:endParaRPr lang="ru-RU" sz="1400" b="1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Недостаток ликвидности, удорожание разработки</a:t>
                      </a:r>
                      <a:endParaRPr lang="ru-RU" sz="1400" b="1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  <a:endParaRPr lang="ru-RU" sz="1400" b="1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200</a:t>
                      </a:r>
                      <a:endParaRPr lang="ru-RU" sz="1400" b="1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3759623"/>
                  </a:ext>
                </a:extLst>
              </a:tr>
              <a:tr h="4907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Экономический</a:t>
                      </a:r>
                      <a:endParaRPr lang="ru-RU" sz="1400" b="1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Снижение доходов населения, инфляция</a:t>
                      </a:r>
                      <a:endParaRPr lang="ru-RU" sz="1400" b="1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  <a:endParaRPr lang="ru-RU" sz="1400" b="1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1059877"/>
                  </a:ext>
                </a:extLst>
              </a:tr>
              <a:tr h="4907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Политический</a:t>
                      </a:r>
                      <a:endParaRPr lang="ru-RU" sz="1400" b="1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Ограничения на использование зарубежных языковых моделей</a:t>
                      </a:r>
                      <a:endParaRPr lang="ru-RU" sz="1400" b="1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  <a:endParaRPr lang="ru-RU" sz="1400" b="1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200</a:t>
                      </a:r>
                      <a:endParaRPr lang="ru-RU" sz="1400" b="1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2160335"/>
                  </a:ext>
                </a:extLst>
              </a:tr>
              <a:tr h="4907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Экологический </a:t>
                      </a:r>
                      <a:endParaRPr lang="ru-RU" sz="1400" b="1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Введение налога на углеродный след для </a:t>
                      </a:r>
                      <a:r>
                        <a:rPr lang="en-US" sz="1400" b="1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IT</a:t>
                      </a:r>
                      <a:r>
                        <a:rPr lang="ru-RU" sz="1400" b="1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-инфраструктуры </a:t>
                      </a:r>
                      <a:endParaRPr lang="ru-RU" sz="1400" b="1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0,2</a:t>
                      </a:r>
                      <a:endParaRPr lang="ru-RU" sz="1400" b="1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400</a:t>
                      </a:r>
                      <a:endParaRPr lang="ru-RU" sz="1400" b="1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1400" b="1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180247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okc/dz4pza775czui/mnt/agents/output/template_converted/images/image_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6256000" cy="1647190"/>
          </a:xfrm>
          <a:prstGeom prst="rect">
            <a:avLst/>
          </a:prstGeom>
          <a:gradFill flip="none" rotWithShape="1">
            <a:gsLst>
              <a:gs pos="0">
                <a:srgbClr val="31477F"/>
              </a:gs>
              <a:gs pos="39000">
                <a:srgbClr val="31477F"/>
              </a:gs>
              <a:gs pos="98000">
                <a:srgbClr val="476795"/>
              </a:gs>
              <a:gs pos="100000">
                <a:srgbClr val="476795"/>
              </a:gs>
            </a:gsLst>
            <a:lin ang="10800000" scaled="1"/>
          </a:gradFill>
          <a:ln/>
        </p:spPr>
      </p:sp>
      <p:pic>
        <p:nvPicPr>
          <p:cNvPr id="4" name="Image 1" descr="https://kimi-img.moonshot.cn/pub/slides/okc/dz4pza775czui/mnt/agents/output/template_converted/images/image_3.sv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840589" y="523875"/>
            <a:ext cx="2727452" cy="59956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979616" y="311277"/>
            <a:ext cx="6415594" cy="127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ru-RU" sz="2800" b="1" dirty="0" smtClean="0">
                <a:solidFill>
                  <a:srgbClr val="FFFFFF"/>
                </a:solidFill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УПРАВЛЕНИЕ РИСКАМИ ПРОЕКТА</a:t>
            </a:r>
          </a:p>
          <a:p>
            <a:pPr algn="l">
              <a:lnSpc>
                <a:spcPct val="120000"/>
              </a:lnSpc>
            </a:pPr>
            <a:r>
              <a:rPr lang="ru-RU" sz="2800" b="1" dirty="0" smtClean="0">
                <a:solidFill>
                  <a:srgbClr val="FFFFFF"/>
                </a:solidFill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Матрица рисков</a:t>
            </a:r>
          </a:p>
        </p:txBody>
      </p:sp>
      <p:sp>
        <p:nvSpPr>
          <p:cNvPr id="6" name="Shape 2"/>
          <p:cNvSpPr/>
          <p:nvPr/>
        </p:nvSpPr>
        <p:spPr>
          <a:xfrm>
            <a:off x="687959" y="311277"/>
            <a:ext cx="0" cy="1007999"/>
          </a:xfrm>
          <a:prstGeom prst="line">
            <a:avLst/>
          </a:prstGeom>
          <a:noFill/>
          <a:ln w="38100">
            <a:solidFill>
              <a:srgbClr val="F2F2F2"/>
            </a:solidFill>
            <a:prstDash val="solid"/>
            <a:headEnd type="none"/>
            <a:tailEnd type="none"/>
          </a:ln>
        </p:spPr>
      </p:sp>
      <p:sp>
        <p:nvSpPr>
          <p:cNvPr id="7" name="Text 3"/>
          <p:cNvSpPr/>
          <p:nvPr/>
        </p:nvSpPr>
        <p:spPr>
          <a:xfrm>
            <a:off x="5026316" y="1793828"/>
            <a:ext cx="7814273" cy="486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400" b="1" dirty="0">
                <a:solidFill>
                  <a:srgbClr val="042677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Матрица рисков проекта «Money AI»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3007119"/>
              </p:ext>
            </p:extLst>
          </p:nvPr>
        </p:nvGraphicFramePr>
        <p:xfrm>
          <a:off x="1973757" y="2518253"/>
          <a:ext cx="12590542" cy="5830227"/>
        </p:xfrm>
        <a:graphic>
          <a:graphicData uri="http://schemas.openxmlformats.org/drawingml/2006/table">
            <a:tbl>
              <a:tblPr/>
              <a:tblGrid>
                <a:gridCol w="22457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33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679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735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96958"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Вероятность \ Ущерб</a:t>
                      </a:r>
                      <a:endParaRPr lang="en-US" sz="15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67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Низкий (до 300 тыс.)</a:t>
                      </a:r>
                      <a:endParaRPr lang="en-US" sz="15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67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Средний (300–500 тыс.)</a:t>
                      </a:r>
                      <a:endParaRPr lang="en-US" sz="15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67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Высокий (500+ тыс.)</a:t>
                      </a:r>
                      <a:endParaRPr lang="en-US" sz="15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67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44423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Высокая (0,6–1,0)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№5 Появление аналогов у крупных банков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—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—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6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44423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Средняя (0,3–0,5)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№3 Низкая конверсия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</a:b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№4 Снижение доходов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</a:b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№8 Задержка ответа банка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EE7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 charset="0"/>
                          <a:cs typeface="Times New Roman" panose="02020603050405020304" pitchFamily="18" charset="0"/>
                        </a:rPr>
                        <a:t>№1 Изменение ФЗ-152 «О персональных данных»</a:t>
                      </a:r>
                      <a:b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 charset="0"/>
                          <a:cs typeface="Times New Roman" panose="02020603050405020304" pitchFamily="18" charset="0"/>
                        </a:rPr>
                      </a:b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 charset="0"/>
                          <a:cs typeface="Times New Roman" panose="02020603050405020304" pitchFamily="18" charset="0"/>
                        </a:rPr>
                        <a:t>№7 Уход ключевых членов команды</a:t>
                      </a:r>
                      <a:b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 charset="0"/>
                          <a:cs typeface="Times New Roman" panose="02020603050405020304" pitchFamily="18" charset="0"/>
                        </a:rPr>
                      </a:b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№9 Недостаток ликвидности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№2 Сбои ИИ-моделей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№6 Отказ банков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 предоставлять доступ к банковским интерфейсам</a:t>
                      </a:r>
                    </a:p>
                    <a:p>
                      <a:pPr algn="l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№10 Сбой в облаке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№11 Ограничения на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 использование зарубежных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языковых моделей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44423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Низкая (0,1–0,2)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—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EE7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№1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 Экологический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риск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EE7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—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6" name="Text 11"/>
          <p:cNvSpPr/>
          <p:nvPr/>
        </p:nvSpPr>
        <p:spPr>
          <a:xfrm>
            <a:off x="12375515" y="8568690"/>
            <a:ext cx="3657600" cy="486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ru-RU" sz="16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okc/dz4pza775czui/mnt/agents/output/template_converted/images/image_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91"/>
            <a:ext cx="16256000" cy="9144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6256000" cy="1647190"/>
          </a:xfrm>
          <a:prstGeom prst="rect">
            <a:avLst/>
          </a:prstGeom>
          <a:gradFill flip="none" rotWithShape="1">
            <a:gsLst>
              <a:gs pos="0">
                <a:srgbClr val="31477F"/>
              </a:gs>
              <a:gs pos="39000">
                <a:srgbClr val="31477F"/>
              </a:gs>
              <a:gs pos="98000">
                <a:srgbClr val="476795"/>
              </a:gs>
              <a:gs pos="100000">
                <a:srgbClr val="476795"/>
              </a:gs>
            </a:gsLst>
            <a:lin ang="10800000" scaled="1"/>
          </a:gradFill>
          <a:ln/>
        </p:spPr>
      </p:sp>
      <p:pic>
        <p:nvPicPr>
          <p:cNvPr id="4" name="Image 1" descr="https://kimi-img.moonshot.cn/pub/slides/okc/dz4pza775czui/mnt/agents/output/template_converted/images/image_3.sv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840589" y="523875"/>
            <a:ext cx="2727452" cy="599567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687959" y="311277"/>
            <a:ext cx="0" cy="1007999"/>
          </a:xfrm>
          <a:prstGeom prst="line">
            <a:avLst/>
          </a:prstGeom>
          <a:noFill/>
          <a:ln w="38100">
            <a:solidFill>
              <a:srgbClr val="F2F2F2"/>
            </a:solidFill>
            <a:prstDash val="solid"/>
            <a:headEnd type="none"/>
            <a:tailEnd type="none"/>
          </a:ln>
        </p:spPr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7051941"/>
              </p:ext>
            </p:extLst>
          </p:nvPr>
        </p:nvGraphicFramePr>
        <p:xfrm>
          <a:off x="1174165" y="2491740"/>
          <a:ext cx="14588425" cy="5988428"/>
        </p:xfrm>
        <a:graphic>
          <a:graphicData uri="http://schemas.openxmlformats.org/drawingml/2006/table">
            <a:tbl>
              <a:tblPr/>
              <a:tblGrid>
                <a:gridCol w="5915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629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339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832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№</a:t>
                      </a:r>
                      <a:endParaRPr lang="en-US" sz="16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67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Arial" charset="0"/>
                          <a:cs typeface="Times New Roman" panose="02020603050405020304" pitchFamily="18" charset="0"/>
                        </a:rPr>
                        <a:t>Риск</a:t>
                      </a:r>
                      <a:endParaRPr lang="en-US" sz="16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67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anose="02020603050405020304" pitchFamily="18" charset="0"/>
                          <a:ea typeface="Arial" charset="0"/>
                          <a:cs typeface="Times New Roman" panose="02020603050405020304" pitchFamily="18" charset="0"/>
                        </a:rPr>
                        <a:t>Меры по реагированию</a:t>
                      </a:r>
                      <a:endParaRPr lang="en-US" sz="1600" b="1" dirty="0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67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0883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rgbClr val="424149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 b="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Сбои в ИИ-моделях, снижение точности категоризации 	</a:t>
                      </a: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Регулярное переобучение, A/B-тестирование, обратная связь на правила 	</a:t>
                      </a: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0883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rgbClr val="424149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en-US" sz="1400" b="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i="0" u="none" strike="noStrike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Отказ банков предоставлять доступ к банковским интерфейсам 	</a:t>
                      </a: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Резервный импорт текстовых форматов выписок, переговоры с дополнительными банками 	</a:t>
                      </a: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0883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ea typeface="Arial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 b="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Задержка ответа от банка при интеграции API 	</a:t>
                      </a: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Резервный импорт, параллельные запросы 	</a:t>
                      </a: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1460983"/>
                  </a:ext>
                </a:extLst>
              </a:tr>
              <a:tr h="460883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ea typeface="Arial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400" b="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Сбой в облачной инфраструктуре 	</a:t>
                      </a: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Резервное копирование, использование разных сервисов для хранения данных 	</a:t>
                      </a: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3899598"/>
                  </a:ext>
                </a:extLst>
              </a:tr>
              <a:tr h="460883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ea typeface="Arial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400" b="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Низкая конверсия от бесплатной версии к платной 	</a:t>
                      </a: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A/B-тесты монетизации, ценовые эксперименты, реферальная программа 	</a:t>
                      </a: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9176070"/>
                  </a:ext>
                </a:extLst>
              </a:tr>
              <a:tr h="460883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ea typeface="Arial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400" b="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Появление аналогов у крупных банков 	</a:t>
                      </a: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Фокус на нишах самозанятых и малого бизнеса, скорость выпуска новых функций 	</a:t>
                      </a: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7658615"/>
                  </a:ext>
                </a:extLst>
              </a:tr>
              <a:tr h="460883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ea typeface="Arial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400" b="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Изменение ФЗ-152 «О персональных данных» 	</a:t>
                      </a: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Юридический мониторинг</a:t>
                      </a: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8513841"/>
                  </a:ext>
                </a:extLst>
              </a:tr>
              <a:tr h="460883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ea typeface="Arial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400" b="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Уход ключевых членов команды </a:t>
                      </a: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Опционная программа, документирование, парное программирование 	</a:t>
                      </a: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0712251"/>
                  </a:ext>
                </a:extLst>
              </a:tr>
              <a:tr h="460883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ea typeface="Arial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400" b="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Недостаток ликвидности, удорожание разработки </a:t>
                      </a: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Резервный фонд (10–15% от инвестиций) </a:t>
                      </a: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7473122"/>
                  </a:ext>
                </a:extLst>
              </a:tr>
              <a:tr h="460883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ea typeface="Arial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400" b="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Снижение доходов населения, инфляция 	</a:t>
                      </a: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Гибкая ценовая модель, сохранение бесплатного тарифа </a:t>
                      </a: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0481673"/>
                  </a:ext>
                </a:extLst>
              </a:tr>
              <a:tr h="460883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ea typeface="Arial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400" b="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Ограничения на использование зарубежных языковых моделей 	</a:t>
                      </a: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Переход на локальную языковую модель </a:t>
                      </a: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6274914"/>
                  </a:ext>
                </a:extLst>
              </a:tr>
              <a:tr h="460883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ea typeface="Arial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400" b="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Введение налога на углеродный след для IT-инфраструктуры 	</a:t>
                      </a: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Мониторинг законодательства, переход на более «зеленые» тарифы </a:t>
                      </a: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5949268"/>
                  </a:ext>
                </a:extLst>
              </a:tr>
            </a:tbl>
          </a:graphicData>
        </a:graphic>
      </p:graphicFrame>
      <p:sp>
        <p:nvSpPr>
          <p:cNvPr id="14" name="Text 9"/>
          <p:cNvSpPr/>
          <p:nvPr/>
        </p:nvSpPr>
        <p:spPr>
          <a:xfrm>
            <a:off x="11112500" y="5334000"/>
            <a:ext cx="42545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40000"/>
              </a:lnSpc>
            </a:pP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11"/>
          <p:cNvSpPr/>
          <p:nvPr/>
        </p:nvSpPr>
        <p:spPr>
          <a:xfrm>
            <a:off x="12375515" y="8568690"/>
            <a:ext cx="3657600" cy="486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ru-RU" sz="16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3"/>
          <p:cNvSpPr/>
          <p:nvPr/>
        </p:nvSpPr>
        <p:spPr>
          <a:xfrm>
            <a:off x="4561242" y="1772098"/>
            <a:ext cx="7814273" cy="486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ru-RU" sz="2400" b="1" dirty="0" smtClean="0">
                <a:solidFill>
                  <a:srgbClr val="042677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Мероприятия по реагированию на риски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1"/>
          <p:cNvSpPr/>
          <p:nvPr/>
        </p:nvSpPr>
        <p:spPr>
          <a:xfrm>
            <a:off x="979616" y="311277"/>
            <a:ext cx="7570024" cy="127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ru-RU" sz="2800" b="1" dirty="0" smtClean="0">
                <a:solidFill>
                  <a:srgbClr val="FFFFFF"/>
                </a:solidFill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УПРАВЛЕНИЕ РИСКАМИ ПРОЕКТА</a:t>
            </a:r>
          </a:p>
          <a:p>
            <a:pPr algn="l">
              <a:lnSpc>
                <a:spcPct val="120000"/>
              </a:lnSpc>
            </a:pPr>
            <a:r>
              <a:rPr lang="ru-RU" sz="2800" b="1" dirty="0" smtClean="0">
                <a:solidFill>
                  <a:srgbClr val="FFFFFF"/>
                </a:solidFill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Мероприятия по реагированию на риски 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5723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okc/dz4pza775czui/mnt/agents/output/template_converted/images/image_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6256000" cy="1647190"/>
          </a:xfrm>
          <a:prstGeom prst="rect">
            <a:avLst/>
          </a:prstGeom>
          <a:gradFill flip="none" rotWithShape="1">
            <a:gsLst>
              <a:gs pos="0">
                <a:srgbClr val="31477F"/>
              </a:gs>
              <a:gs pos="39000">
                <a:srgbClr val="31477F"/>
              </a:gs>
              <a:gs pos="98000">
                <a:srgbClr val="476795"/>
              </a:gs>
              <a:gs pos="100000">
                <a:srgbClr val="476795"/>
              </a:gs>
            </a:gsLst>
            <a:lin ang="10800000" scaled="1"/>
          </a:gradFill>
          <a:ln/>
        </p:spPr>
      </p:sp>
      <p:pic>
        <p:nvPicPr>
          <p:cNvPr id="4" name="Image 1" descr="https://kimi-img.moonshot.cn/pub/slides/okc/dz4pza775czui/mnt/agents/output/template_converted/images/image_3.sv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840589" y="523875"/>
            <a:ext cx="2727452" cy="59956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979616" y="311277"/>
            <a:ext cx="9010204" cy="127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ru-RU" sz="2800" b="1" dirty="0" smtClean="0">
                <a:solidFill>
                  <a:srgbClr val="FFFFFF"/>
                </a:solidFill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ЭКОНОМИЧЕСКАЯ ЭФФЕКТИВНОСТЬ ПРОЕКТА</a:t>
            </a:r>
          </a:p>
          <a:p>
            <a:pPr algn="l">
              <a:lnSpc>
                <a:spcPct val="120000"/>
              </a:lnSpc>
            </a:pPr>
            <a:r>
              <a:rPr lang="en-US" sz="2800" b="1" dirty="0" smtClean="0">
                <a:solidFill>
                  <a:srgbClr val="FFFFFF"/>
                </a:solidFill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Д</a:t>
            </a:r>
            <a:r>
              <a:rPr lang="ru-RU" sz="2800" b="1" dirty="0" err="1" smtClean="0">
                <a:solidFill>
                  <a:srgbClr val="FFFFFF"/>
                </a:solidFill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енежные</a:t>
            </a:r>
            <a:r>
              <a:rPr lang="ru-RU" sz="2800" b="1" dirty="0" smtClean="0">
                <a:solidFill>
                  <a:srgbClr val="FFFFFF"/>
                </a:solidFill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 потоки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hape 2"/>
          <p:cNvSpPr/>
          <p:nvPr/>
        </p:nvSpPr>
        <p:spPr>
          <a:xfrm>
            <a:off x="687959" y="311277"/>
            <a:ext cx="0" cy="1007999"/>
          </a:xfrm>
          <a:prstGeom prst="line">
            <a:avLst/>
          </a:prstGeom>
          <a:noFill/>
          <a:ln w="38100">
            <a:solidFill>
              <a:srgbClr val="F2F2F2"/>
            </a:solidFill>
            <a:prstDash val="solid"/>
            <a:headEnd type="none"/>
            <a:tailEnd type="none"/>
          </a:ln>
        </p:spPr>
      </p:sp>
      <p:sp>
        <p:nvSpPr>
          <p:cNvPr id="7" name="Text 3"/>
          <p:cNvSpPr/>
          <p:nvPr/>
        </p:nvSpPr>
        <p:spPr>
          <a:xfrm>
            <a:off x="908812" y="1650238"/>
            <a:ext cx="14458188" cy="486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400" b="1" dirty="0">
                <a:solidFill>
                  <a:srgbClr val="042677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Денежные потоки проекта «Money AI»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hape 4"/>
          <p:cNvSpPr/>
          <p:nvPr/>
        </p:nvSpPr>
        <p:spPr>
          <a:xfrm>
            <a:off x="11480800" y="2501900"/>
            <a:ext cx="4076700" cy="6007100"/>
          </a:xfrm>
          <a:prstGeom prst="rect">
            <a:avLst/>
          </a:prstGeom>
          <a:solidFill>
            <a:srgbClr val="FFFFFF">
              <a:alpha val="65435"/>
            </a:srgbClr>
          </a:solidFill>
          <a:ln/>
        </p:spPr>
      </p:sp>
      <p:sp>
        <p:nvSpPr>
          <p:cNvPr id="10" name="Shape 5"/>
          <p:cNvSpPr/>
          <p:nvPr/>
        </p:nvSpPr>
        <p:spPr>
          <a:xfrm>
            <a:off x="11480800" y="2501900"/>
            <a:ext cx="4076700" cy="635000"/>
          </a:xfrm>
          <a:prstGeom prst="rect">
            <a:avLst/>
          </a:prstGeom>
          <a:gradFill flip="none" rotWithShape="1">
            <a:gsLst>
              <a:gs pos="0">
                <a:srgbClr val="7990DA">
                  <a:alpha val="97000"/>
                </a:srgbClr>
              </a:gs>
              <a:gs pos="93000">
                <a:srgbClr val="194378"/>
              </a:gs>
              <a:gs pos="100000">
                <a:srgbClr val="194378"/>
              </a:gs>
            </a:gsLst>
            <a:lin ang="10800000" scaled="1"/>
          </a:gradFill>
          <a:ln/>
        </p:spPr>
      </p:sp>
      <p:sp>
        <p:nvSpPr>
          <p:cNvPr id="11" name="Text 6"/>
          <p:cNvSpPr/>
          <p:nvPr/>
        </p:nvSpPr>
        <p:spPr>
          <a:xfrm>
            <a:off x="11684000" y="2565400"/>
            <a:ext cx="3683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130" b="1" dirty="0">
                <a:solidFill>
                  <a:srgbClr val="F2F2F2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Ключевые выводы</a:t>
            </a:r>
            <a:endParaRPr lang="en-US" sz="213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7"/>
          <p:cNvSpPr/>
          <p:nvPr/>
        </p:nvSpPr>
        <p:spPr>
          <a:xfrm>
            <a:off x="12026900" y="3365500"/>
            <a:ext cx="32766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35000"/>
              </a:lnSpc>
            </a:pPr>
            <a:r>
              <a:rPr lang="en-US" sz="1500" dirty="0">
                <a:solidFill>
                  <a:srgbClr val="445065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NPV положительный: проект целесообразен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Shape 8"/>
          <p:cNvSpPr/>
          <p:nvPr/>
        </p:nvSpPr>
        <p:spPr>
          <a:xfrm>
            <a:off x="11734800" y="3429000"/>
            <a:ext cx="248539" cy="243713"/>
          </a:xfrm>
          <a:prstGeom prst="diamond">
            <a:avLst/>
          </a:prstGeom>
          <a:solidFill>
            <a:srgbClr val="4F39F6"/>
          </a:solidFill>
          <a:ln/>
        </p:spPr>
      </p:sp>
      <p:sp>
        <p:nvSpPr>
          <p:cNvPr id="14" name="Text 9"/>
          <p:cNvSpPr/>
          <p:nvPr/>
        </p:nvSpPr>
        <p:spPr>
          <a:xfrm>
            <a:off x="12026900" y="4089400"/>
            <a:ext cx="32766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35000"/>
              </a:lnSpc>
            </a:pPr>
            <a:r>
              <a:rPr lang="en-US" sz="1500" dirty="0">
                <a:solidFill>
                  <a:srgbClr val="445065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Накопленный дисконтированный поток к 2028: +</a:t>
            </a:r>
            <a:r>
              <a:rPr lang="en-US" sz="1500" dirty="0" smtClean="0">
                <a:solidFill>
                  <a:srgbClr val="445065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2</a:t>
            </a:r>
            <a:r>
              <a:rPr lang="ru-RU" sz="1500" dirty="0" smtClean="0">
                <a:solidFill>
                  <a:srgbClr val="445065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,3</a:t>
            </a:r>
            <a:r>
              <a:rPr lang="ru-RU" sz="1500" dirty="0">
                <a:solidFill>
                  <a:srgbClr val="445065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ru-RU" sz="1500" dirty="0" smtClean="0">
                <a:solidFill>
                  <a:srgbClr val="445065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млн</a:t>
            </a:r>
            <a:r>
              <a:rPr lang="en-US" sz="1500" dirty="0" smtClean="0">
                <a:solidFill>
                  <a:srgbClr val="445065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en-US" sz="1500" dirty="0">
                <a:solidFill>
                  <a:srgbClr val="445065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руб.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Shape 10"/>
          <p:cNvSpPr/>
          <p:nvPr/>
        </p:nvSpPr>
        <p:spPr>
          <a:xfrm>
            <a:off x="11734800" y="4152900"/>
            <a:ext cx="248539" cy="243713"/>
          </a:xfrm>
          <a:prstGeom prst="diamond">
            <a:avLst/>
          </a:prstGeom>
          <a:solidFill>
            <a:srgbClr val="339F4B"/>
          </a:solidFill>
          <a:ln/>
        </p:spPr>
      </p:sp>
      <p:sp>
        <p:nvSpPr>
          <p:cNvPr id="16" name="Text 11"/>
          <p:cNvSpPr/>
          <p:nvPr/>
        </p:nvSpPr>
        <p:spPr>
          <a:xfrm>
            <a:off x="12026900" y="4826000"/>
            <a:ext cx="32766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35000"/>
              </a:lnSpc>
            </a:pPr>
            <a:r>
              <a:rPr lang="en-US" sz="1500" dirty="0">
                <a:solidFill>
                  <a:srgbClr val="445065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Срок окупаемости: 2,03 года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Shape 12"/>
          <p:cNvSpPr/>
          <p:nvPr/>
        </p:nvSpPr>
        <p:spPr>
          <a:xfrm>
            <a:off x="11734800" y="4889500"/>
            <a:ext cx="248539" cy="243713"/>
          </a:xfrm>
          <a:prstGeom prst="diamond">
            <a:avLst/>
          </a:prstGeom>
          <a:solidFill>
            <a:srgbClr val="9810FA"/>
          </a:solidFill>
          <a:ln/>
        </p:spPr>
      </p:sp>
      <p:sp>
        <p:nvSpPr>
          <p:cNvPr id="18" name="Text 13"/>
          <p:cNvSpPr/>
          <p:nvPr/>
        </p:nvSpPr>
        <p:spPr>
          <a:xfrm>
            <a:off x="12026900" y="5524500"/>
            <a:ext cx="32766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35000"/>
              </a:lnSpc>
            </a:pPr>
            <a:r>
              <a:rPr lang="en-US" sz="1500" dirty="0">
                <a:solidFill>
                  <a:srgbClr val="445065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IRR: 160% </a:t>
            </a:r>
            <a:r>
              <a:rPr lang="en-US" sz="1500" dirty="0" smtClean="0">
                <a:solidFill>
                  <a:srgbClr val="445065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(</a:t>
            </a:r>
            <a:r>
              <a:rPr lang="ru-RU" sz="1500" dirty="0" smtClean="0">
                <a:solidFill>
                  <a:srgbClr val="445065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на горизонте 3 лет, </a:t>
            </a:r>
            <a:r>
              <a:rPr lang="en-US" sz="1500" dirty="0" err="1" smtClean="0">
                <a:solidFill>
                  <a:srgbClr val="445065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по</a:t>
            </a:r>
            <a:r>
              <a:rPr lang="en-US" sz="1500" dirty="0" smtClean="0">
                <a:solidFill>
                  <a:srgbClr val="445065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en-US" sz="1500" dirty="0">
                <a:solidFill>
                  <a:srgbClr val="445065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данным Excel)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Shape 14"/>
          <p:cNvSpPr/>
          <p:nvPr/>
        </p:nvSpPr>
        <p:spPr>
          <a:xfrm>
            <a:off x="11734800" y="5588000"/>
            <a:ext cx="248539" cy="243713"/>
          </a:xfrm>
          <a:prstGeom prst="diamond">
            <a:avLst/>
          </a:prstGeom>
          <a:solidFill>
            <a:srgbClr val="FF6A00"/>
          </a:solidFill>
          <a:ln/>
        </p:spPr>
      </p:sp>
      <p:sp>
        <p:nvSpPr>
          <p:cNvPr id="20" name="Text 15"/>
          <p:cNvSpPr/>
          <p:nvPr/>
        </p:nvSpPr>
        <p:spPr>
          <a:xfrm>
            <a:off x="11684000" y="6286500"/>
            <a:ext cx="3683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35000"/>
              </a:lnSpc>
            </a:pPr>
            <a:r>
              <a:rPr lang="en-US" sz="1600" b="1" dirty="0">
                <a:solidFill>
                  <a:srgbClr val="445065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Выручка растёт:</a:t>
            </a:r>
            <a:r>
              <a:rPr lang="en-US" sz="1600" dirty="0">
                <a:solidFill>
                  <a:srgbClr val="445065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endParaRPr lang="ru-RU" sz="1600" dirty="0">
              <a:solidFill>
                <a:srgbClr val="445065"/>
              </a:solidFill>
              <a:latin typeface="Times New Roman" panose="02020603050405020304" pitchFamily="18" charset="0"/>
              <a:ea typeface="Arial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ct val="135000"/>
              </a:lnSpc>
            </a:pPr>
            <a:r>
              <a:rPr lang="en-US" sz="1600" dirty="0">
                <a:solidFill>
                  <a:srgbClr val="445065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0,5 → 2,5 → 6,0 млн руб. за 3 года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 16"/>
          <p:cNvSpPr/>
          <p:nvPr/>
        </p:nvSpPr>
        <p:spPr>
          <a:xfrm>
            <a:off x="12375515" y="8568690"/>
            <a:ext cx="3657600" cy="486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ru-RU" sz="1600" dirty="0" smtClean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12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7" name="Таблица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0377818"/>
              </p:ext>
            </p:extLst>
          </p:nvPr>
        </p:nvGraphicFramePr>
        <p:xfrm>
          <a:off x="321734" y="2501902"/>
          <a:ext cx="10905068" cy="60071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6267">
                  <a:extLst>
                    <a:ext uri="{9D8B030D-6E8A-4147-A177-3AD203B41FA5}">
                      <a16:colId xmlns:a16="http://schemas.microsoft.com/office/drawing/2014/main" val="979863463"/>
                    </a:ext>
                  </a:extLst>
                </a:gridCol>
                <a:gridCol w="2726267">
                  <a:extLst>
                    <a:ext uri="{9D8B030D-6E8A-4147-A177-3AD203B41FA5}">
                      <a16:colId xmlns:a16="http://schemas.microsoft.com/office/drawing/2014/main" val="1607974905"/>
                    </a:ext>
                  </a:extLst>
                </a:gridCol>
                <a:gridCol w="2726267">
                  <a:extLst>
                    <a:ext uri="{9D8B030D-6E8A-4147-A177-3AD203B41FA5}">
                      <a16:colId xmlns:a16="http://schemas.microsoft.com/office/drawing/2014/main" val="2197875252"/>
                    </a:ext>
                  </a:extLst>
                </a:gridCol>
                <a:gridCol w="2726267">
                  <a:extLst>
                    <a:ext uri="{9D8B030D-6E8A-4147-A177-3AD203B41FA5}">
                      <a16:colId xmlns:a16="http://schemas.microsoft.com/office/drawing/2014/main" val="4280009372"/>
                    </a:ext>
                  </a:extLst>
                </a:gridCol>
              </a:tblGrid>
              <a:tr h="389726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Показатель/поступления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ГОДЫ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581114"/>
                  </a:ext>
                </a:extLst>
              </a:tr>
              <a:tr h="38972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1316824"/>
                  </a:ext>
                </a:extLst>
              </a:tr>
              <a:tr h="2998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 dirty="0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Выручка от платных подписок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 dirty="0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500 000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2 500 000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6 000 000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5142933"/>
                  </a:ext>
                </a:extLst>
              </a:tr>
              <a:tr h="2998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u="sng" kern="0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поступлений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0" dirty="0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500 000</a:t>
                      </a:r>
                      <a:endParaRPr lang="ru-RU" sz="16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0" dirty="0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2 500 000</a:t>
                      </a:r>
                      <a:endParaRPr lang="ru-RU" sz="16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0" dirty="0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6 000 000</a:t>
                      </a:r>
                      <a:endParaRPr lang="ru-RU" sz="16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2752322"/>
                  </a:ext>
                </a:extLst>
              </a:tr>
              <a:tr h="3259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u="sng" kern="0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Выплаты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ru-RU" sz="16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ru-RU" sz="16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1045317"/>
                  </a:ext>
                </a:extLst>
              </a:tr>
              <a:tr h="2998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и поддержка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 dirty="0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800 000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 dirty="0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1 000 000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1 200 000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0906524"/>
                  </a:ext>
                </a:extLst>
              </a:tr>
              <a:tr h="2998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Маркетинг и привлечение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 dirty="0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300 000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 dirty="0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500 000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800 000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4463197"/>
                  </a:ext>
                </a:extLst>
              </a:tr>
              <a:tr h="2998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Облачная инфраструктура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100 000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 dirty="0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150 000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200 000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6271738"/>
                  </a:ext>
                </a:extLst>
              </a:tr>
              <a:tr h="2998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расходы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100 000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 dirty="0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150 000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 dirty="0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200 000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332613"/>
                  </a:ext>
                </a:extLst>
              </a:tr>
              <a:tr h="2998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0" dirty="0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выплат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1 300 000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 dirty="0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1 800 000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 dirty="0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2 400 000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991239"/>
                  </a:ext>
                </a:extLst>
              </a:tr>
              <a:tr h="2998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Чистый денежный поток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600" kern="0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800 000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 dirty="0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+ 700 000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 dirty="0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+ 3 600 000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3100366"/>
                  </a:ext>
                </a:extLst>
              </a:tr>
              <a:tr h="2998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Накопленный денежный поток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600" kern="0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800 000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 dirty="0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ru-RU" sz="1600" kern="0" dirty="0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100 000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 dirty="0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+ 3 500 000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0655196"/>
                  </a:ext>
                </a:extLst>
              </a:tr>
              <a:tr h="6257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r>
                        <a:rPr lang="ru-RU" sz="1600" ker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оэффициент дисконтирования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0,8333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0,6944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7102030"/>
                  </a:ext>
                </a:extLst>
              </a:tr>
              <a:tr h="6257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Дисконтированный денежный поток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-800 000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-583 310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+ 2</a:t>
                      </a:r>
                      <a:r>
                        <a:rPr lang="en-US" sz="16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6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499 840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582861"/>
                  </a:ext>
                </a:extLst>
              </a:tr>
              <a:tr h="9517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 dirty="0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Накопленный дисконтированный денежный поток</a:t>
                      </a:r>
                      <a:endParaRPr lang="ru-RU" sz="16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-800 000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-216 690</a:t>
                      </a:r>
                      <a:endParaRPr lang="ru-RU" sz="16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+ 2 283 150</a:t>
                      </a:r>
                      <a:endParaRPr lang="ru-RU" sz="24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05157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812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okc/dz4pza775czui/mnt/agents/output/template_converted/images/image_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6256000" cy="1647190"/>
          </a:xfrm>
          <a:prstGeom prst="rect">
            <a:avLst/>
          </a:prstGeom>
          <a:gradFill flip="none" rotWithShape="1">
            <a:gsLst>
              <a:gs pos="0">
                <a:srgbClr val="31477F"/>
              </a:gs>
              <a:gs pos="39000">
                <a:srgbClr val="31477F"/>
              </a:gs>
              <a:gs pos="98000">
                <a:srgbClr val="476795"/>
              </a:gs>
              <a:gs pos="100000">
                <a:srgbClr val="476795"/>
              </a:gs>
            </a:gsLst>
            <a:lin ang="10800000" scaled="1"/>
          </a:gradFill>
          <a:ln/>
        </p:spPr>
      </p:sp>
      <p:pic>
        <p:nvPicPr>
          <p:cNvPr id="4" name="Image 1" descr="https://kimi-img.moonshot.cn/pub/slides/okc/dz4pza775czui/mnt/agents/output/template_converted/images/image_3.sv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840589" y="523875"/>
            <a:ext cx="2727452" cy="59956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989964" y="311277"/>
            <a:ext cx="9171305" cy="127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2800" b="1" dirty="0">
                <a:solidFill>
                  <a:srgbClr val="FFFFFF"/>
                </a:solidFill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ЭКОНОМИЧЕСКАЯ</a:t>
            </a:r>
            <a:r>
              <a:rPr lang="ru-RU" sz="2800" b="1" dirty="0">
                <a:solidFill>
                  <a:srgbClr val="FFFFFF"/>
                </a:solidFill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solidFill>
                  <a:srgbClr val="FFFFFF"/>
                </a:solidFill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ЭФФЕКТИВНОСТЬ</a:t>
            </a:r>
            <a:r>
              <a:rPr lang="ru-RU" sz="2800" b="1" dirty="0" smtClean="0">
                <a:solidFill>
                  <a:srgbClr val="FFFFFF"/>
                </a:solidFill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 ПРОЕКТА</a:t>
            </a:r>
          </a:p>
          <a:p>
            <a:pPr algn="l">
              <a:lnSpc>
                <a:spcPct val="120000"/>
              </a:lnSpc>
            </a:pPr>
            <a:r>
              <a:rPr lang="ru-RU" sz="2800" b="1" dirty="0" smtClean="0">
                <a:solidFill>
                  <a:srgbClr val="FFFFFF"/>
                </a:solidFill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Оценка экономической эффективности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hape 2"/>
          <p:cNvSpPr/>
          <p:nvPr/>
        </p:nvSpPr>
        <p:spPr>
          <a:xfrm>
            <a:off x="687959" y="311277"/>
            <a:ext cx="0" cy="1007999"/>
          </a:xfrm>
          <a:prstGeom prst="line">
            <a:avLst/>
          </a:prstGeom>
          <a:noFill/>
          <a:ln w="38100">
            <a:solidFill>
              <a:srgbClr val="F2F2F2"/>
            </a:solidFill>
            <a:prstDash val="solid"/>
            <a:headEnd type="none"/>
            <a:tailEnd type="none"/>
          </a:ln>
        </p:spPr>
      </p:sp>
      <p:sp>
        <p:nvSpPr>
          <p:cNvPr id="7" name="Text 3"/>
          <p:cNvSpPr/>
          <p:nvPr/>
        </p:nvSpPr>
        <p:spPr>
          <a:xfrm>
            <a:off x="597535" y="1802257"/>
            <a:ext cx="14970633" cy="486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400" b="1" dirty="0">
                <a:solidFill>
                  <a:srgbClr val="042677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Оценка экономической эффективности проекта «Money AI»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hape 4"/>
          <p:cNvSpPr/>
          <p:nvPr/>
        </p:nvSpPr>
        <p:spPr>
          <a:xfrm>
            <a:off x="697484" y="2476500"/>
            <a:ext cx="7237984" cy="2794000"/>
          </a:xfrm>
          <a:prstGeom prst="rect">
            <a:avLst/>
          </a:prstGeom>
          <a:solidFill>
            <a:srgbClr val="F2F2F2">
              <a:alpha val="62271"/>
            </a:srgbClr>
          </a:solidFill>
          <a:ln/>
        </p:spPr>
      </p:sp>
      <p:sp>
        <p:nvSpPr>
          <p:cNvPr id="9" name="Shape 5"/>
          <p:cNvSpPr/>
          <p:nvPr/>
        </p:nvSpPr>
        <p:spPr>
          <a:xfrm>
            <a:off x="743204" y="2476500"/>
            <a:ext cx="0" cy="2794000"/>
          </a:xfrm>
          <a:prstGeom prst="line">
            <a:avLst/>
          </a:prstGeom>
          <a:noFill/>
          <a:ln w="88900">
            <a:solidFill>
              <a:srgbClr val="4F39F6"/>
            </a:solidFill>
            <a:prstDash val="solid"/>
            <a:headEnd type="none"/>
            <a:tailEnd type="none"/>
          </a:ln>
        </p:spPr>
      </p:sp>
      <p:sp>
        <p:nvSpPr>
          <p:cNvPr id="10" name="Text 6"/>
          <p:cNvSpPr/>
          <p:nvPr/>
        </p:nvSpPr>
        <p:spPr>
          <a:xfrm>
            <a:off x="999490" y="2540000"/>
            <a:ext cx="889000" cy="698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800" b="1" dirty="0" smtClean="0">
                <a:solidFill>
                  <a:srgbClr val="4F39F6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NPV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7"/>
          <p:cNvSpPr/>
          <p:nvPr/>
        </p:nvSpPr>
        <p:spPr>
          <a:xfrm>
            <a:off x="2032000" y="2540000"/>
            <a:ext cx="5626100" cy="69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3600" b="1" dirty="0" smtClean="0">
                <a:solidFill>
                  <a:srgbClr val="4F39F6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~</a:t>
            </a:r>
            <a:r>
              <a:rPr lang="ru-RU" sz="3600" b="1" dirty="0" smtClean="0">
                <a:solidFill>
                  <a:srgbClr val="4F39F6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2,3 млн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8"/>
          <p:cNvSpPr/>
          <p:nvPr/>
        </p:nvSpPr>
        <p:spPr>
          <a:xfrm>
            <a:off x="999490" y="3365500"/>
            <a:ext cx="6654800" cy="16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35000"/>
              </a:lnSpc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ставке дисконтирования 20%</a:t>
            </a: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Shape 9"/>
          <p:cNvSpPr/>
          <p:nvPr/>
        </p:nvSpPr>
        <p:spPr>
          <a:xfrm>
            <a:off x="8342249" y="2476500"/>
            <a:ext cx="7237984" cy="2794000"/>
          </a:xfrm>
          <a:prstGeom prst="rect">
            <a:avLst/>
          </a:prstGeom>
          <a:solidFill>
            <a:srgbClr val="F2F2F2">
              <a:alpha val="62271"/>
            </a:srgbClr>
          </a:solidFill>
          <a:ln/>
        </p:spPr>
      </p:sp>
      <p:sp>
        <p:nvSpPr>
          <p:cNvPr id="14" name="Shape 10"/>
          <p:cNvSpPr/>
          <p:nvPr/>
        </p:nvSpPr>
        <p:spPr>
          <a:xfrm>
            <a:off x="8375904" y="2476500"/>
            <a:ext cx="0" cy="2794000"/>
          </a:xfrm>
          <a:prstGeom prst="line">
            <a:avLst/>
          </a:prstGeom>
          <a:noFill/>
          <a:ln w="88900">
            <a:solidFill>
              <a:srgbClr val="339F4B"/>
            </a:solidFill>
            <a:prstDash val="solid"/>
            <a:headEnd type="none"/>
            <a:tailEnd type="none"/>
          </a:ln>
        </p:spPr>
      </p:sp>
      <p:sp>
        <p:nvSpPr>
          <p:cNvPr id="15" name="Text 11"/>
          <p:cNvSpPr/>
          <p:nvPr/>
        </p:nvSpPr>
        <p:spPr>
          <a:xfrm>
            <a:off x="8632190" y="2603500"/>
            <a:ext cx="127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800" b="1" dirty="0">
                <a:solidFill>
                  <a:srgbClr val="339F4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IRR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12"/>
          <p:cNvSpPr/>
          <p:nvPr/>
        </p:nvSpPr>
        <p:spPr>
          <a:xfrm>
            <a:off x="9906000" y="2603500"/>
            <a:ext cx="5334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3600" b="1" dirty="0" smtClean="0">
                <a:solidFill>
                  <a:srgbClr val="339F4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~</a:t>
            </a:r>
            <a:r>
              <a:rPr lang="ru-RU" sz="3600" b="1" dirty="0" smtClean="0">
                <a:solidFill>
                  <a:srgbClr val="339F4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78</a:t>
            </a:r>
            <a:r>
              <a:rPr lang="en-US" sz="3600" b="1" dirty="0" smtClean="0">
                <a:solidFill>
                  <a:srgbClr val="339F4B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%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13"/>
          <p:cNvSpPr/>
          <p:nvPr/>
        </p:nvSpPr>
        <p:spPr>
          <a:xfrm>
            <a:off x="8632190" y="3365500"/>
            <a:ext cx="6654800" cy="16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35000"/>
              </a:lnSpc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горизонте 5 лет</a:t>
            </a: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Shape 14"/>
          <p:cNvSpPr/>
          <p:nvPr/>
        </p:nvSpPr>
        <p:spPr>
          <a:xfrm>
            <a:off x="687959" y="5588000"/>
            <a:ext cx="7237984" cy="2794000"/>
          </a:xfrm>
          <a:prstGeom prst="rect">
            <a:avLst/>
          </a:prstGeom>
          <a:solidFill>
            <a:srgbClr val="F2F2F2">
              <a:alpha val="62271"/>
            </a:srgbClr>
          </a:solidFill>
          <a:ln/>
        </p:spPr>
      </p:sp>
      <p:sp>
        <p:nvSpPr>
          <p:cNvPr id="19" name="Shape 15"/>
          <p:cNvSpPr/>
          <p:nvPr/>
        </p:nvSpPr>
        <p:spPr>
          <a:xfrm>
            <a:off x="733679" y="5588000"/>
            <a:ext cx="0" cy="2794000"/>
          </a:xfrm>
          <a:prstGeom prst="line">
            <a:avLst/>
          </a:prstGeom>
          <a:noFill/>
          <a:ln w="88900">
            <a:solidFill>
              <a:srgbClr val="9810FA"/>
            </a:solidFill>
            <a:prstDash val="solid"/>
            <a:headEnd type="none"/>
            <a:tailEnd type="none"/>
          </a:ln>
        </p:spPr>
      </p:sp>
      <p:sp>
        <p:nvSpPr>
          <p:cNvPr id="20" name="Text 16"/>
          <p:cNvSpPr/>
          <p:nvPr/>
        </p:nvSpPr>
        <p:spPr>
          <a:xfrm>
            <a:off x="989964" y="5715000"/>
            <a:ext cx="6085205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ru-RU" sz="2400" b="1" dirty="0" smtClean="0">
                <a:solidFill>
                  <a:srgbClr val="9810F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окупаемости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 17"/>
          <p:cNvSpPr/>
          <p:nvPr/>
        </p:nvSpPr>
        <p:spPr>
          <a:xfrm>
            <a:off x="3781298" y="5683250"/>
            <a:ext cx="508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3600" b="1" dirty="0">
                <a:solidFill>
                  <a:srgbClr val="9810FA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~32 мес.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 18"/>
          <p:cNvSpPr/>
          <p:nvPr/>
        </p:nvSpPr>
        <p:spPr>
          <a:xfrm>
            <a:off x="989965" y="6477000"/>
            <a:ext cx="6654800" cy="16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35000"/>
              </a:lnSpc>
            </a:pPr>
            <a:r>
              <a:rPr lang="en-US" sz="1700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Срок окупаемости с момента запуска коммерческой версии</a:t>
            </a: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35000"/>
              </a:lnSpc>
              <a:spcBef>
                <a:spcPts val="600"/>
              </a:spcBef>
            </a:pPr>
            <a:r>
              <a:rPr lang="en-US" sz="1700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Дисконтированный срок: </a:t>
            </a:r>
            <a:r>
              <a:rPr lang="en-US" sz="1700" b="1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~38 мес.</a:t>
            </a: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Shape 19"/>
          <p:cNvSpPr/>
          <p:nvPr/>
        </p:nvSpPr>
        <p:spPr>
          <a:xfrm>
            <a:off x="8342249" y="5588000"/>
            <a:ext cx="7237984" cy="2794000"/>
          </a:xfrm>
          <a:prstGeom prst="rect">
            <a:avLst/>
          </a:prstGeom>
          <a:solidFill>
            <a:srgbClr val="F2F2F2">
              <a:alpha val="62271"/>
            </a:srgbClr>
          </a:solidFill>
          <a:ln/>
        </p:spPr>
      </p:sp>
      <p:sp>
        <p:nvSpPr>
          <p:cNvPr id="24" name="Shape 20"/>
          <p:cNvSpPr/>
          <p:nvPr/>
        </p:nvSpPr>
        <p:spPr>
          <a:xfrm>
            <a:off x="8387969" y="5588000"/>
            <a:ext cx="0" cy="2794000"/>
          </a:xfrm>
          <a:prstGeom prst="line">
            <a:avLst/>
          </a:prstGeom>
          <a:noFill/>
          <a:ln w="88900">
            <a:solidFill>
              <a:srgbClr val="FF6A00"/>
            </a:solidFill>
            <a:prstDash val="solid"/>
            <a:headEnd type="none"/>
            <a:tailEnd type="none"/>
          </a:ln>
        </p:spPr>
      </p:sp>
      <p:sp>
        <p:nvSpPr>
          <p:cNvPr id="25" name="Text 21"/>
          <p:cNvSpPr/>
          <p:nvPr/>
        </p:nvSpPr>
        <p:spPr>
          <a:xfrm>
            <a:off x="8644128" y="5651500"/>
            <a:ext cx="3429000" cy="762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200" b="1" dirty="0">
                <a:solidFill>
                  <a:srgbClr val="FF6A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Точка безубыточности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 22"/>
          <p:cNvSpPr/>
          <p:nvPr/>
        </p:nvSpPr>
        <p:spPr>
          <a:xfrm>
            <a:off x="12255500" y="5651500"/>
            <a:ext cx="29845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800" b="1" dirty="0">
                <a:solidFill>
                  <a:srgbClr val="FF6A00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IV кв. 2-го года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 23"/>
          <p:cNvSpPr/>
          <p:nvPr/>
        </p:nvSpPr>
        <p:spPr>
          <a:xfrm>
            <a:off x="8644128" y="6477000"/>
            <a:ext cx="6654800" cy="16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35000"/>
              </a:lnSpc>
            </a:pPr>
            <a:r>
              <a:rPr lang="en-US" sz="1700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Достигается при </a:t>
            </a:r>
            <a:r>
              <a:rPr lang="en-US" sz="1700" b="1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6 200 платящих пользователях</a:t>
            </a: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35000"/>
              </a:lnSpc>
              <a:spcBef>
                <a:spcPts val="600"/>
              </a:spcBef>
            </a:pPr>
            <a:r>
              <a:rPr lang="en-US" sz="1700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Модель монетизации: </a:t>
            </a:r>
            <a:r>
              <a:rPr lang="en-US" sz="1700" b="1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Freemium</a:t>
            </a:r>
            <a:r>
              <a:rPr lang="en-US" sz="1700" dirty="0"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с 3 платными тарифами</a:t>
            </a: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 24"/>
          <p:cNvSpPr/>
          <p:nvPr/>
        </p:nvSpPr>
        <p:spPr>
          <a:xfrm>
            <a:off x="12375515" y="8568690"/>
            <a:ext cx="3657600" cy="486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ru-RU" sz="16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okc/dz4pza775czui/mnt/agents/output/template_converted/images/image_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6256000" cy="1647190"/>
          </a:xfrm>
          <a:prstGeom prst="rect">
            <a:avLst/>
          </a:prstGeom>
          <a:gradFill flip="none" rotWithShape="1">
            <a:gsLst>
              <a:gs pos="0">
                <a:srgbClr val="31477F"/>
              </a:gs>
              <a:gs pos="39000">
                <a:srgbClr val="31477F"/>
              </a:gs>
              <a:gs pos="98000">
                <a:srgbClr val="476795"/>
              </a:gs>
              <a:gs pos="100000">
                <a:srgbClr val="476795"/>
              </a:gs>
            </a:gsLst>
            <a:lin ang="10800000" scaled="1"/>
          </a:gradFill>
          <a:ln/>
        </p:spPr>
      </p:sp>
      <p:pic>
        <p:nvPicPr>
          <p:cNvPr id="4" name="Image 1" descr="https://kimi-img.moonshot.cn/pub/slides/okc/dz4pza775czui/mnt/agents/output/template_converted/images/image_3.sv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840589" y="523875"/>
            <a:ext cx="2727452" cy="59956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960565" y="311277"/>
            <a:ext cx="11607419" cy="127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3600" b="1" dirty="0">
                <a:solidFill>
                  <a:srgbClr val="FFFFFF"/>
                </a:solidFill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РЕЗУЛЬТАТЫ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hape 2"/>
          <p:cNvSpPr/>
          <p:nvPr/>
        </p:nvSpPr>
        <p:spPr>
          <a:xfrm>
            <a:off x="687959" y="311277"/>
            <a:ext cx="0" cy="1007999"/>
          </a:xfrm>
          <a:prstGeom prst="line">
            <a:avLst/>
          </a:prstGeom>
          <a:noFill/>
          <a:ln w="38100">
            <a:solidFill>
              <a:srgbClr val="F2F2F2"/>
            </a:solidFill>
            <a:prstDash val="solid"/>
            <a:headEnd type="none"/>
            <a:tailEnd type="none"/>
          </a:ln>
        </p:spPr>
      </p:sp>
      <p:sp>
        <p:nvSpPr>
          <p:cNvPr id="7" name="Text 3"/>
          <p:cNvSpPr/>
          <p:nvPr/>
        </p:nvSpPr>
        <p:spPr>
          <a:xfrm>
            <a:off x="597535" y="1802257"/>
            <a:ext cx="14970633" cy="486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400" b="1" dirty="0" err="1">
                <a:solidFill>
                  <a:srgbClr val="042677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Результаты</a:t>
            </a:r>
            <a:r>
              <a:rPr lang="en-US" sz="2400" b="1" dirty="0">
                <a:solidFill>
                  <a:srgbClr val="042677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042677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выполнения</a:t>
            </a:r>
            <a:r>
              <a:rPr lang="en-US" sz="2400" b="1" dirty="0">
                <a:solidFill>
                  <a:srgbClr val="042677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 задач исследования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5921767"/>
              </p:ext>
            </p:extLst>
          </p:nvPr>
        </p:nvGraphicFramePr>
        <p:xfrm>
          <a:off x="687959" y="2476500"/>
          <a:ext cx="14880209" cy="5969000"/>
        </p:xfrm>
        <a:graphic>
          <a:graphicData uri="http://schemas.openxmlformats.org/drawingml/2006/table">
            <a:tbl>
              <a:tblPr/>
              <a:tblGrid>
                <a:gridCol w="7440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640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721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690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№</a:t>
                      </a:r>
                      <a:endParaRPr lang="en-US" sz="16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67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Задача</a:t>
                      </a:r>
                      <a:endParaRPr lang="en-US" sz="16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67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Результат</a:t>
                      </a:r>
                      <a:endParaRPr lang="en-US" sz="16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067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442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424149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1</a:t>
                      </a:r>
                      <a:endParaRPr lang="en-US" sz="18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rgbClr val="424149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Анализ деятельности ООО «Интел Мани Систем»</a:t>
                      </a:r>
                      <a:endParaRPr lang="en-US" sz="18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rgbClr val="424149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Грантовая поддержка ФСИ, обоснование актуальности проекта</a:t>
                      </a:r>
                      <a:endParaRPr lang="en-US" sz="18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442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424149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rgbClr val="424149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Разработка архитектуры и методики тестирования</a:t>
                      </a:r>
                      <a:endParaRPr lang="en-US" sz="18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rgbClr val="424149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Микросервисная архитектура, точность категоризации 92%, оценка удобства 81 балл (SUS)</a:t>
                      </a:r>
                      <a:endParaRPr lang="en-US" sz="18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7442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424149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en-US" sz="18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rgbClr val="424149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Оценка перспектив реализации проекта</a:t>
                      </a:r>
                      <a:endParaRPr lang="en-US" sz="18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rgbClr val="424149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SWOT- и PEST-анализ, цели по методике SMART сформулированы</a:t>
                      </a:r>
                      <a:endParaRPr lang="en-US" sz="18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7442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424149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en-US" sz="18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rgbClr val="424149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Разработка системы коммуникаций и оценка рисков</a:t>
                      </a:r>
                      <a:endParaRPr lang="en-US" sz="18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dirty="0" err="1">
                          <a:solidFill>
                            <a:srgbClr val="424149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Проанализрована</a:t>
                      </a:r>
                      <a:r>
                        <a:rPr lang="ru-RU" sz="1800" dirty="0">
                          <a:solidFill>
                            <a:srgbClr val="424149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 с</a:t>
                      </a:r>
                      <a:r>
                        <a:rPr lang="en-US" sz="1800" dirty="0" err="1">
                          <a:solidFill>
                            <a:srgbClr val="424149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истема</a:t>
                      </a:r>
                      <a:r>
                        <a:rPr lang="en-US" sz="1800" dirty="0">
                          <a:solidFill>
                            <a:srgbClr val="424149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 управления стейкхолдерами, </a:t>
                      </a:r>
                      <a:r>
                        <a:rPr lang="ru-RU" sz="1800" dirty="0">
                          <a:solidFill>
                            <a:srgbClr val="424149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создан </a:t>
                      </a:r>
                      <a:r>
                        <a:rPr lang="en-US" sz="1800" dirty="0" err="1">
                          <a:solidFill>
                            <a:srgbClr val="424149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реестр</a:t>
                      </a:r>
                      <a:r>
                        <a:rPr lang="en-US" sz="1800" dirty="0">
                          <a:solidFill>
                            <a:srgbClr val="424149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424149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рисков</a:t>
                      </a:r>
                      <a:r>
                        <a:rPr lang="en-US" sz="1800" dirty="0">
                          <a:solidFill>
                            <a:srgbClr val="424149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424149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>
                          <a:solidFill>
                            <a:srgbClr val="424149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и </a:t>
                      </a:r>
                      <a:r>
                        <a:rPr lang="en-US" sz="1800" dirty="0" err="1">
                          <a:solidFill>
                            <a:srgbClr val="424149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матрица</a:t>
                      </a:r>
                      <a:r>
                        <a:rPr lang="en-US" sz="1800" dirty="0">
                          <a:solidFill>
                            <a:srgbClr val="424149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424149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рисков</a:t>
                      </a:r>
                      <a:endParaRPr lang="en-US" sz="18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8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7442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424149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en-US" sz="18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rgbClr val="424149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Оценка экономической эффективности</a:t>
                      </a:r>
                      <a:endParaRPr lang="en-US" sz="18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rgbClr val="424149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NPV </a:t>
                      </a:r>
                      <a:r>
                        <a:rPr lang="en-US" sz="1800" dirty="0" smtClean="0">
                          <a:solidFill>
                            <a:srgbClr val="424149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800" dirty="0" smtClean="0">
                          <a:solidFill>
                            <a:srgbClr val="424149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,3</a:t>
                      </a:r>
                      <a:r>
                        <a:rPr lang="en-US" sz="1800" dirty="0" smtClean="0">
                          <a:solidFill>
                            <a:srgbClr val="424149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424149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млн</a:t>
                      </a:r>
                      <a:r>
                        <a:rPr lang="en-US" sz="1800" dirty="0" smtClean="0">
                          <a:solidFill>
                            <a:srgbClr val="424149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>
                          <a:solidFill>
                            <a:srgbClr val="424149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руб., </a:t>
                      </a:r>
                      <a:r>
                        <a:rPr lang="en-US" sz="1800" dirty="0" err="1">
                          <a:solidFill>
                            <a:srgbClr val="424149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срок</a:t>
                      </a:r>
                      <a:r>
                        <a:rPr lang="en-US" sz="1800" dirty="0">
                          <a:solidFill>
                            <a:srgbClr val="424149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 smtClean="0">
                          <a:solidFill>
                            <a:srgbClr val="424149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окупаемости</a:t>
                      </a:r>
                      <a:r>
                        <a:rPr lang="ru-RU" sz="1800" dirty="0" smtClean="0">
                          <a:solidFill>
                            <a:srgbClr val="424149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 примерно</a:t>
                      </a:r>
                      <a:r>
                        <a:rPr lang="ru-RU" sz="1800" baseline="0" dirty="0" smtClean="0">
                          <a:solidFill>
                            <a:srgbClr val="424149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 через</a:t>
                      </a:r>
                      <a:r>
                        <a:rPr lang="en-US" sz="1800" dirty="0" smtClean="0">
                          <a:solidFill>
                            <a:srgbClr val="424149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 2 </a:t>
                      </a:r>
                      <a:r>
                        <a:rPr lang="en-US" sz="1800" dirty="0">
                          <a:solidFill>
                            <a:srgbClr val="424149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года, </a:t>
                      </a:r>
                      <a:r>
                        <a:rPr lang="ru-RU" sz="1800" dirty="0" smtClean="0">
                          <a:solidFill>
                            <a:srgbClr val="424149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внутренняя норма доходности 78% (</a:t>
                      </a:r>
                      <a:r>
                        <a:rPr lang="ru-RU" sz="1800" smtClean="0">
                          <a:solidFill>
                            <a:srgbClr val="424149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на горизонте</a:t>
                      </a:r>
                      <a:r>
                        <a:rPr lang="ru-RU" sz="1800" baseline="0" smtClean="0">
                          <a:solidFill>
                            <a:srgbClr val="424149"/>
                          </a:solidFill>
                          <a:latin typeface="Times New Roman" panose="02020603050405020304" pitchFamily="18" charset="0"/>
                          <a:ea typeface="Arial" pitchFamily="34" charset="-122"/>
                          <a:cs typeface="Times New Roman" panose="02020603050405020304" pitchFamily="18" charset="0"/>
                        </a:rPr>
                        <a:t> 5 лет) </a:t>
                      </a:r>
                      <a:endParaRPr lang="en-US" sz="1800" dirty="0"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L="54864" marR="5486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Text 4"/>
          <p:cNvSpPr/>
          <p:nvPr/>
        </p:nvSpPr>
        <p:spPr>
          <a:xfrm>
            <a:off x="12375515" y="8568690"/>
            <a:ext cx="3657600" cy="486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ru-RU" sz="1600" dirty="0" smtClean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14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BF3525B-1705-4A4F-9460-B45F2465AA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6255999" cy="9144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3264D49-2429-4121-A50A-776637832D8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865"/>
          <a:stretch/>
        </p:blipFill>
        <p:spPr>
          <a:xfrm>
            <a:off x="7123733" y="6035"/>
            <a:ext cx="9157668" cy="9144000"/>
          </a:xfrm>
          <a:prstGeom prst="rect">
            <a:avLst/>
          </a:prstGeom>
        </p:spPr>
      </p:pic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89E1EFDF-E335-41B5-B0AE-616EC5E81C3C}"/>
              </a:ext>
            </a:extLst>
          </p:cNvPr>
          <p:cNvGrpSpPr/>
          <p:nvPr/>
        </p:nvGrpSpPr>
        <p:grpSpPr>
          <a:xfrm>
            <a:off x="1" y="298570"/>
            <a:ext cx="16256001" cy="1074380"/>
            <a:chOff x="0" y="508149"/>
            <a:chExt cx="12192001" cy="805785"/>
          </a:xfrm>
          <a:solidFill>
            <a:srgbClr val="0F4683">
              <a:alpha val="65098"/>
            </a:srgbClr>
          </a:solidFill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410A2C9-5EDE-41D4-8512-23476825BA8B}"/>
                </a:ext>
              </a:extLst>
            </p:cNvPr>
            <p:cNvSpPr/>
            <p:nvPr/>
          </p:nvSpPr>
          <p:spPr>
            <a:xfrm>
              <a:off x="0" y="508149"/>
              <a:ext cx="12192001" cy="805785"/>
            </a:xfrm>
            <a:prstGeom prst="rect">
              <a:avLst/>
            </a:prstGeom>
            <a:gradFill flip="none" rotWithShape="1">
              <a:gsLst>
                <a:gs pos="0">
                  <a:srgbClr val="364F8C">
                    <a:alpha val="70000"/>
                  </a:srgbClr>
                </a:gs>
                <a:gs pos="50000">
                  <a:srgbClr val="99ABD7">
                    <a:alpha val="68000"/>
                  </a:srgbClr>
                </a:gs>
                <a:gs pos="100000">
                  <a:srgbClr val="D8E2F3">
                    <a:alpha val="5300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E95D3EAD-5278-47D8-9BD3-E675C91EA0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416337" y="686215"/>
              <a:ext cx="2045600" cy="449652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51428893-114F-48CA-9E01-22FFC2F4C0BA}"/>
              </a:ext>
            </a:extLst>
          </p:cNvPr>
          <p:cNvSpPr txBox="1"/>
          <p:nvPr/>
        </p:nvSpPr>
        <p:spPr>
          <a:xfrm>
            <a:off x="1071032" y="3279339"/>
            <a:ext cx="786976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b="1" dirty="0">
                <a:solidFill>
                  <a:srgbClr val="0E346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</a:t>
            </a:r>
            <a:br>
              <a:rPr lang="ru-RU" sz="8000" b="1" dirty="0">
                <a:solidFill>
                  <a:srgbClr val="0E346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8000" b="1" dirty="0">
                <a:solidFill>
                  <a:srgbClr val="0E346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ВНИМАНИЕ!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E879ACA-9310-46D3-B850-AFF8B215BE16}"/>
              </a:ext>
            </a:extLst>
          </p:cNvPr>
          <p:cNvSpPr txBox="1"/>
          <p:nvPr/>
        </p:nvSpPr>
        <p:spPr>
          <a:xfrm>
            <a:off x="7054366" y="8257720"/>
            <a:ext cx="2147268" cy="4205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2133" dirty="0">
              <a:solidFill>
                <a:srgbClr val="44506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0517D2F-D55C-80AA-837D-9C41DEB2EAFD}"/>
              </a:ext>
            </a:extLst>
          </p:cNvPr>
          <p:cNvSpPr txBox="1"/>
          <p:nvPr/>
        </p:nvSpPr>
        <p:spPr>
          <a:xfrm>
            <a:off x="7219412" y="8365771"/>
            <a:ext cx="1817176" cy="4007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1800" dirty="0" err="1">
                <a:solidFill>
                  <a:srgbClr val="445065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г</a:t>
            </a:r>
            <a:r>
              <a:rPr lang="en-US" sz="1800" dirty="0">
                <a:solidFill>
                  <a:srgbClr val="445065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. </a:t>
            </a:r>
            <a:r>
              <a:rPr lang="en-US" sz="1800" dirty="0" err="1">
                <a:solidFill>
                  <a:srgbClr val="445065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Москва</a:t>
            </a:r>
            <a:r>
              <a:rPr lang="en-US" sz="1800" dirty="0">
                <a:solidFill>
                  <a:srgbClr val="445065"/>
                </a:solidFill>
                <a:latin typeface="Times New Roman" panose="02020603050405020304" pitchFamily="18" charset="0"/>
                <a:ea typeface="Arial" pitchFamily="34" charset="-122"/>
                <a:cs typeface="Times New Roman" panose="02020603050405020304" pitchFamily="18" charset="0"/>
              </a:rPr>
              <a:t>, 2026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9482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391</TotalTime>
  <Words>1580</Words>
  <Application>Microsoft Office PowerPoint</Application>
  <PresentationFormat>Произвольный</PresentationFormat>
  <Paragraphs>418</Paragraphs>
  <Slides>15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Aptos</vt:lpstr>
      <vt:lpstr>Arial</vt:lpstr>
      <vt:lpstr>Calibri</vt:lpstr>
      <vt:lpstr>Manrope</vt:lpstr>
      <vt:lpstr>Symbol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Moonshot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Стартап разработки ИИ-помощника по управлению финансами Money AI</dc:title>
  <dc:subject>Стартап разработки ИИ-помощника по управлению финансами Money AI</dc:subject>
  <dc:creator>Kimi</dc:creator>
  <cp:lastModifiedBy>Домашний </cp:lastModifiedBy>
  <cp:revision>162</cp:revision>
  <dcterms:created xsi:type="dcterms:W3CDTF">2026-07-04T18:21:36Z</dcterms:created>
  <dcterms:modified xsi:type="dcterms:W3CDTF">2026-07-10T08:40:12Z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{"Label":"Стартап разработки ИИ-помощника по управлению финансами Money AI","ContentProducer":"001191110108MACG2KBH8F10000","ProduceID":"19f2e49a-fcb2-8d16-8000-0000a5f52bcc","ReservedCode1":"","ContentPropagator":"001191110108MACG2KBH8F20000","PropagateI</vt:lpwstr>
  </property>
</Properties>
</file>