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9105\Downloads\&#1056;&#1072;&#1089;&#1095;&#1077;&#1090;&#1099;%20&#1082;%20&#1076;&#1080;&#1087;&#1083;&#1086;&#1084;&#109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9105\Downloads\&#1056;&#1072;&#1089;&#1095;&#1077;&#1090;&#1099;%20&#1082;%20&#1076;&#1080;&#1087;&#1083;&#1086;&#1084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Точка безубыточности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Расходы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'Точка безуб'!$P$4:$AM$4</c:f>
              <c:numCache>
                <c:formatCode>_-* #\ ##0\ _₽_-;\-* #\ ##0\ _₽_-;_-* "-"\ _₽_-;_-@_-</c:formatCode>
                <c:ptCount val="24"/>
                <c:pt idx="0">
                  <c:v>354250</c:v>
                </c:pt>
                <c:pt idx="1">
                  <c:v>354550</c:v>
                </c:pt>
                <c:pt idx="2">
                  <c:v>355000</c:v>
                </c:pt>
                <c:pt idx="3">
                  <c:v>355300</c:v>
                </c:pt>
                <c:pt idx="4">
                  <c:v>355900</c:v>
                </c:pt>
                <c:pt idx="5">
                  <c:v>356000</c:v>
                </c:pt>
                <c:pt idx="6">
                  <c:v>361300</c:v>
                </c:pt>
                <c:pt idx="7">
                  <c:v>362200</c:v>
                </c:pt>
                <c:pt idx="8">
                  <c:v>362200</c:v>
                </c:pt>
                <c:pt idx="9">
                  <c:v>362200</c:v>
                </c:pt>
                <c:pt idx="10">
                  <c:v>362540</c:v>
                </c:pt>
                <c:pt idx="11">
                  <c:v>362540</c:v>
                </c:pt>
                <c:pt idx="12">
                  <c:v>367980</c:v>
                </c:pt>
                <c:pt idx="13">
                  <c:v>368500</c:v>
                </c:pt>
                <c:pt idx="14">
                  <c:v>369040</c:v>
                </c:pt>
                <c:pt idx="15">
                  <c:v>369220</c:v>
                </c:pt>
                <c:pt idx="16">
                  <c:v>369400</c:v>
                </c:pt>
                <c:pt idx="17">
                  <c:v>370600</c:v>
                </c:pt>
                <c:pt idx="18">
                  <c:v>370600</c:v>
                </c:pt>
                <c:pt idx="19">
                  <c:v>370800</c:v>
                </c:pt>
                <c:pt idx="20">
                  <c:v>370800</c:v>
                </c:pt>
                <c:pt idx="21">
                  <c:v>370800</c:v>
                </c:pt>
                <c:pt idx="22">
                  <c:v>371755</c:v>
                </c:pt>
                <c:pt idx="23">
                  <c:v>372280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09-4FB5-8D04-0FA8C7890F9F}"/>
            </c:ext>
          </c:extLst>
        </c:ser>
        <c:ser>
          <c:idx val="1"/>
          <c:order val="1"/>
          <c:tx>
            <c:v>Выручка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'Точка безуб'!$P$3:$AM$3</c:f>
              <c:numCache>
                <c:formatCode>_-* #\ ##0\ _₽_-;\-* #\ ##0\ _₽_-;_-* "-"\ _₽_-;_-@_-</c:formatCode>
                <c:ptCount val="24"/>
                <c:pt idx="0">
                  <c:v>275000</c:v>
                </c:pt>
                <c:pt idx="1">
                  <c:v>305000</c:v>
                </c:pt>
                <c:pt idx="2">
                  <c:v>350000</c:v>
                </c:pt>
                <c:pt idx="3">
                  <c:v>380000</c:v>
                </c:pt>
                <c:pt idx="4">
                  <c:v>440000</c:v>
                </c:pt>
                <c:pt idx="5">
                  <c:v>450000</c:v>
                </c:pt>
                <c:pt idx="6">
                  <c:v>480000</c:v>
                </c:pt>
                <c:pt idx="7">
                  <c:v>570000</c:v>
                </c:pt>
                <c:pt idx="8">
                  <c:v>570000</c:v>
                </c:pt>
                <c:pt idx="9">
                  <c:v>570000</c:v>
                </c:pt>
                <c:pt idx="10">
                  <c:v>604000</c:v>
                </c:pt>
                <c:pt idx="11">
                  <c:v>604000</c:v>
                </c:pt>
                <c:pt idx="12">
                  <c:v>648000</c:v>
                </c:pt>
                <c:pt idx="13">
                  <c:v>700000</c:v>
                </c:pt>
                <c:pt idx="14">
                  <c:v>754000</c:v>
                </c:pt>
                <c:pt idx="15">
                  <c:v>772000</c:v>
                </c:pt>
                <c:pt idx="16">
                  <c:v>790000</c:v>
                </c:pt>
                <c:pt idx="17">
                  <c:v>910000</c:v>
                </c:pt>
                <c:pt idx="18">
                  <c:v>910000</c:v>
                </c:pt>
                <c:pt idx="19">
                  <c:v>930000</c:v>
                </c:pt>
                <c:pt idx="20">
                  <c:v>930000</c:v>
                </c:pt>
                <c:pt idx="21">
                  <c:v>930000</c:v>
                </c:pt>
                <c:pt idx="22">
                  <c:v>1025500</c:v>
                </c:pt>
                <c:pt idx="23">
                  <c:v>1078000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09-4FB5-8D04-0FA8C7890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81696"/>
        <c:axId val="79575456"/>
      </c:lineChart>
      <c:catAx>
        <c:axId val="79581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75456"/>
        <c:crosses val="autoZero"/>
        <c:auto val="1"/>
        <c:lblAlgn val="ctr"/>
        <c:lblOffset val="100"/>
        <c:noMultiLvlLbl val="0"/>
      </c:catAx>
      <c:valAx>
        <c:axId val="795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-* #\ ##0\ _₽_-;\-* #\ ##0\ _₽_-;_-* &quot;-&quot;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'Расчет окупаемости'!$A$8</c:f>
              <c:strCache>
                <c:ptCount val="1"/>
                <c:pt idx="0">
                  <c:v>Чистая прибыль нарастающим итогом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'Расчет окупаемости'!$B$8:$Y$8</c:f>
              <c:numCache>
                <c:formatCode>#,##0</c:formatCode>
                <c:ptCount val="24"/>
                <c:pt idx="0">
                  <c:v>-95750</c:v>
                </c:pt>
                <c:pt idx="1">
                  <c:v>-163600</c:v>
                </c:pt>
                <c:pt idx="2">
                  <c:v>-189600</c:v>
                </c:pt>
                <c:pt idx="3">
                  <c:v>-187700</c:v>
                </c:pt>
                <c:pt idx="4">
                  <c:v>-130000</c:v>
                </c:pt>
                <c:pt idx="5">
                  <c:v>-63000</c:v>
                </c:pt>
                <c:pt idx="6">
                  <c:v>26900</c:v>
                </c:pt>
                <c:pt idx="7">
                  <c:v>200500</c:v>
                </c:pt>
                <c:pt idx="8">
                  <c:v>374100</c:v>
                </c:pt>
                <c:pt idx="9">
                  <c:v>547700</c:v>
                </c:pt>
                <c:pt idx="10">
                  <c:v>752920</c:v>
                </c:pt>
                <c:pt idx="11">
                  <c:v>958140</c:v>
                </c:pt>
                <c:pt idx="12">
                  <c:v>1199280</c:v>
                </c:pt>
                <c:pt idx="13">
                  <c:v>1488780</c:v>
                </c:pt>
                <c:pt idx="14">
                  <c:v>1828500</c:v>
                </c:pt>
                <c:pt idx="15">
                  <c:v>2184960</c:v>
                </c:pt>
                <c:pt idx="16">
                  <c:v>2558160</c:v>
                </c:pt>
                <c:pt idx="17">
                  <c:v>3042960</c:v>
                </c:pt>
                <c:pt idx="18">
                  <c:v>3527760</c:v>
                </c:pt>
                <c:pt idx="19">
                  <c:v>4031160</c:v>
                </c:pt>
                <c:pt idx="20">
                  <c:v>4534560</c:v>
                </c:pt>
                <c:pt idx="21">
                  <c:v>5037960</c:v>
                </c:pt>
                <c:pt idx="22">
                  <c:v>5630175</c:v>
                </c:pt>
                <c:pt idx="23">
                  <c:v>6271215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1-4A6C-89EB-5EDA0152F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9864064"/>
        <c:axId val="109865600"/>
      </c:barChart>
      <c:catAx>
        <c:axId val="10986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9865600"/>
        <c:crosses val="autoZero"/>
        <c:auto val="1"/>
        <c:lblAlgn val="ctr"/>
        <c:lblOffset val="100"/>
        <c:noMultiLvlLbl val="0"/>
      </c:catAx>
      <c:valAx>
        <c:axId val="10986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986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4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7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8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10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1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6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0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4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4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8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A267E8-4B13-4175-8BAC-2794D466BCAD}" type="datetimeFigureOut">
              <a:rPr lang="ru-RU" smtClean="0"/>
              <a:t>01.06.2024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9D8322-3F9F-49A9-9C3D-6ABEDDE4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F1158-AB1B-DCE8-6B58-51D038584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3486" y="1913467"/>
            <a:ext cx="7525028" cy="1515533"/>
          </a:xfrm>
        </p:spPr>
        <p:txBody>
          <a:bodyPr/>
          <a:lstStyle/>
          <a:p>
            <a:r>
              <a:rPr lang="ru-RU" sz="4400" dirty="0"/>
              <a:t>Разработка бизнес-плана для проекта стартапа Компьютерный клуб «</a:t>
            </a:r>
            <a:r>
              <a:rPr lang="en-US" sz="4400" dirty="0"/>
              <a:t>Cyber X</a:t>
            </a:r>
            <a:r>
              <a:rPr lang="ru-RU" sz="4400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B4A92A-10EE-5E68-67CA-3C90A25A3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студент 4 курса ОФО «</a:t>
            </a:r>
            <a:r>
              <a:rPr lang="ru-RU" dirty="0" err="1"/>
              <a:t>ФиК</a:t>
            </a:r>
            <a:r>
              <a:rPr lang="ru-RU" dirty="0"/>
              <a:t>»</a:t>
            </a:r>
          </a:p>
          <a:p>
            <a:r>
              <a:rPr lang="ru-RU" dirty="0"/>
              <a:t>Маршалкин Андрей Юрьевич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469FEB-88A4-9754-8C3B-58CE8FF1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014" y="155711"/>
            <a:ext cx="1249788" cy="11583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3FE50-AD13-F4D6-F54F-C8E043DF4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8" y="4049782"/>
            <a:ext cx="18288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08363"/>
            <a:ext cx="9601196" cy="1303867"/>
          </a:xfrm>
        </p:spPr>
        <p:txBody>
          <a:bodyPr/>
          <a:lstStyle/>
          <a:p>
            <a:r>
              <a:rPr lang="ru-RU" dirty="0"/>
              <a:t>Инвестиции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D5422B-8160-25DF-76AA-3901990A9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519" y="1269116"/>
            <a:ext cx="8632372" cy="241922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17DE25-CD8C-84DB-057E-C2AA44E1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01" y="3711587"/>
            <a:ext cx="8585690" cy="25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3" y="187177"/>
            <a:ext cx="9601196" cy="1303867"/>
          </a:xfrm>
        </p:spPr>
        <p:txBody>
          <a:bodyPr/>
          <a:lstStyle/>
          <a:p>
            <a:r>
              <a:rPr lang="ru-RU" dirty="0"/>
              <a:t>Затраты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50C5C0-87A1-A40F-36BB-2C9DAE30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53E99C-1B2D-ACBD-BCE5-B441C899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9" y="1269428"/>
            <a:ext cx="11600862" cy="17851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798488-5DB8-4DC2-11D0-0FDBE3BA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9" y="3233126"/>
            <a:ext cx="11390245" cy="1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24" y="246487"/>
            <a:ext cx="9601196" cy="1303867"/>
          </a:xfrm>
        </p:spPr>
        <p:txBody>
          <a:bodyPr/>
          <a:lstStyle/>
          <a:p>
            <a:r>
              <a:rPr lang="ru-RU" dirty="0"/>
              <a:t>Точка безубыточности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832092"/>
              </p:ext>
            </p:extLst>
          </p:nvPr>
        </p:nvGraphicFramePr>
        <p:xfrm>
          <a:off x="998510" y="2941982"/>
          <a:ext cx="7191333" cy="335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636B4E-463A-58F9-9349-9EDEFEEC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1" y="1363194"/>
            <a:ext cx="10811492" cy="15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5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13" y="209794"/>
            <a:ext cx="9601196" cy="1303867"/>
          </a:xfrm>
        </p:spPr>
        <p:txBody>
          <a:bodyPr/>
          <a:lstStyle/>
          <a:p>
            <a:r>
              <a:rPr lang="ru-RU" dirty="0"/>
              <a:t>Расчет окупаемости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84F41-93E3-4F46-96B9-0B40E9596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1297383"/>
            <a:ext cx="11105322" cy="19940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EC9A58-728B-9DEF-D6BA-7A20AFE4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3566544"/>
            <a:ext cx="9740348" cy="20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Расчет окупаемости нарастающим итогом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06079"/>
              </p:ext>
            </p:extLst>
          </p:nvPr>
        </p:nvGraphicFramePr>
        <p:xfrm>
          <a:off x="781878" y="2557463"/>
          <a:ext cx="10469218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63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9894D-AE71-2358-8AD5-8E92BFE5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89C7E-A49E-3E98-B2DD-B04C934B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Актуальность темы объясняется значимостью той роли, которую играет разработка эффективного бизнес-плана при проектировании стартапа. </a:t>
            </a:r>
          </a:p>
          <a:p>
            <a:r>
              <a:rPr lang="ru-RU" dirty="0"/>
              <a:t>Стартап в виде компьютерного клуба актуален тем, что компьютеры и игровой сегмент в целом подвергся резкому удорожанию и многие не  могут позволить себе свой игровой компьютер. Тем самым придя в компьютерный клуб люди могут утолить потребность в развлечениях.</a:t>
            </a:r>
          </a:p>
        </p:txBody>
      </p:sp>
    </p:spTree>
    <p:extLst>
      <p:ext uri="{BB962C8B-B14F-4D97-AF65-F5344CB8AC3E}">
        <p14:creationId xmlns:p14="http://schemas.microsoft.com/office/powerpoint/2010/main" val="208539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стартап-проекта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DD2F6-7D64-136A-3037-23CF35FA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Целью стартап-проекта является разработка бизнес-плана для нового компьютерного клуба, который будет приносить доход и удовлетворять потребности клиентов.</a:t>
            </a:r>
          </a:p>
          <a:p>
            <a:r>
              <a:rPr lang="ru-RU" dirty="0"/>
              <a:t>Основная цель разработки бизнес-плана - предоставление высококачественных услуг по приятному время провождению для клиентов.</a:t>
            </a:r>
          </a:p>
          <a:p>
            <a:r>
              <a:rPr lang="ru-RU" dirty="0"/>
              <a:t>Кроме ого, создание бизнес-плана предполагает и ряд других целей:</a:t>
            </a:r>
          </a:p>
          <a:p>
            <a:r>
              <a:rPr lang="ru-RU" dirty="0"/>
              <a:t>- Создание комфортной атмосферы для посетителей</a:t>
            </a:r>
          </a:p>
          <a:p>
            <a:r>
              <a:rPr lang="ru-RU" dirty="0"/>
              <a:t>- Привлечение новых клиентов через рекламные акции и программы лояльности</a:t>
            </a:r>
          </a:p>
          <a:p>
            <a:r>
              <a:rPr lang="ru-RU" dirty="0"/>
              <a:t>- Установление долгосрочных отношений с клиентами путем предоставления персонализированных услуг</a:t>
            </a:r>
          </a:p>
          <a:p>
            <a:r>
              <a:rPr lang="ru-RU" dirty="0"/>
              <a:t>- Развитие бизнеса путем расширения списка услуг или открытия новых филиалов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7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Стратегия стартап-проекта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DD2F6-7D64-136A-3037-23CF35FA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Стратегия проекта включает в себя следующие задачи:</a:t>
            </a:r>
          </a:p>
          <a:p>
            <a:r>
              <a:rPr lang="ru-RU" dirty="0"/>
              <a:t>1.	 анализ рынка; </a:t>
            </a:r>
          </a:p>
          <a:p>
            <a:r>
              <a:rPr lang="ru-RU" dirty="0"/>
              <a:t>2.	разработку методологии; </a:t>
            </a:r>
          </a:p>
          <a:p>
            <a:r>
              <a:rPr lang="ru-RU" dirty="0"/>
              <a:t>3.	разработку продуктовой, сбытовой и маркетинговой стратегии; производственное, организационное и финансовое планирование; </a:t>
            </a:r>
          </a:p>
          <a:p>
            <a:r>
              <a:rPr lang="ru-RU" dirty="0"/>
              <a:t>4.	расчет конкурентоспособности,</a:t>
            </a:r>
          </a:p>
          <a:p>
            <a:r>
              <a:rPr lang="ru-RU" dirty="0"/>
              <a:t>5.	риски и гарантии.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55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46" y="487170"/>
            <a:ext cx="9601196" cy="1303867"/>
          </a:xfrm>
        </p:spPr>
        <p:txBody>
          <a:bodyPr>
            <a:normAutofit/>
          </a:bodyPr>
          <a:lstStyle/>
          <a:p>
            <a:r>
              <a:rPr lang="ru-RU" sz="4000" dirty="0"/>
              <a:t>Сценарий стартап-проекта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DD2F6-7D64-136A-3037-23CF35FA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6" y="1666994"/>
            <a:ext cx="10206788" cy="3692614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1.	Проведение аналитики рынка и исследований. Выявление потенциальных возможностей в отрасли игровых услуг включает в себя исследование конкурентов и маркетинговые стратегии, используемые на рынке.</a:t>
            </a:r>
          </a:p>
          <a:p>
            <a:r>
              <a:rPr lang="ru-RU" sz="6400" dirty="0"/>
              <a:t>2.	Разработка структуры проекта. С учетом полученных данных, разрабатывается концепция компьютерного клуба «CYBER X», которая объединяет услуги по оказанию услуг в сфере гейминга и сфера копировальных услуг на одной площадке. Также определяются целевая аудитория и объединение услуг разной направленности, которые позволят выделиться на фоне конкурентов.</a:t>
            </a:r>
          </a:p>
          <a:p>
            <a:r>
              <a:rPr lang="ru-RU" sz="6400" dirty="0"/>
              <a:t>3.	 Разработка бизнес-плана. Разрабатывается бизнес-план, который включает в себя подробную финансовую стратегию, маркетинговый план и стратегию управления рисками. Они также определяют финансовые ресурсы, необходимые для запуска проекта.</a:t>
            </a:r>
          </a:p>
          <a:p>
            <a:r>
              <a:rPr lang="ru-RU" sz="6400" dirty="0"/>
              <a:t>4.	Реализация ресурсной части. Сбор необходимых финансовых ресурсов для запуска проекта. Подготовка помещения для клуба и закупка оборудования и расходных материалов.</a:t>
            </a:r>
          </a:p>
          <a:p>
            <a:r>
              <a:rPr lang="ru-RU" sz="6400" dirty="0"/>
              <a:t>5.	Запуск проекта. Компьютерный клуб открывается для клиентов и начинает предоставлять услуги в игровой сфере и копировальной.</a:t>
            </a:r>
          </a:p>
          <a:p>
            <a:r>
              <a:rPr lang="ru-RU" sz="6400" dirty="0"/>
              <a:t>6.	 Развитие проекта. Проект продолжает развиваться, улучшая качество услуг и привлекая новых клиентов. По необходимости проводятся маркетинговые исследования и развиваются новые стратегии продвижения, чтобы оставаться конкурентоспособными на рынке.</a:t>
            </a:r>
          </a:p>
          <a:p>
            <a:r>
              <a:rPr lang="ru-RU" sz="6400" dirty="0"/>
              <a:t>7.	 Рост. При успешном запуске проекта и достижения устойчивой прибыльности, появляется возможность рассмотреть направления расширения и открытия новых клубов в других районах и регионах.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23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0B0EC-E4E0-A594-E94C-1A131734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06" y="205236"/>
            <a:ext cx="9601196" cy="1303867"/>
          </a:xfrm>
        </p:spPr>
        <p:txBody>
          <a:bodyPr/>
          <a:lstStyle/>
          <a:p>
            <a:r>
              <a:rPr lang="ru-RU" dirty="0"/>
              <a:t>Основные конкуренты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B6AF2F-C136-B2B1-7190-D366AC815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ABAD263-32F0-A6DC-320F-C3C0345CB3E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20611" y="1367235"/>
            <a:ext cx="5838422" cy="4488006"/>
          </a:xfrm>
          <a:prstGeom prst="rect">
            <a:avLst/>
          </a:prstGeom>
        </p:spPr>
      </p:pic>
      <p:graphicFrame>
        <p:nvGraphicFramePr>
          <p:cNvPr id="17" name="Объект 8">
            <a:extLst>
              <a:ext uri="{FF2B5EF4-FFF2-40B4-BE49-F238E27FC236}">
                <a16:creationId xmlns:a16="http://schemas.microsoft.com/office/drawing/2014/main" id="{1AD9A8FB-AA4B-3819-EA7F-9A91B82EAE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622951"/>
              </p:ext>
            </p:extLst>
          </p:nvPr>
        </p:nvGraphicFramePr>
        <p:xfrm>
          <a:off x="592679" y="1513263"/>
          <a:ext cx="5320272" cy="1178465"/>
        </p:xfrm>
        <a:graphic>
          <a:graphicData uri="http://schemas.openxmlformats.org/drawingml/2006/table">
            <a:tbl>
              <a:tblPr firstRow="1" firstCol="1" bandRow="1"/>
              <a:tblGrid>
                <a:gridCol w="388027">
                  <a:extLst>
                    <a:ext uri="{9D8B030D-6E8A-4147-A177-3AD203B41FA5}">
                      <a16:colId xmlns:a16="http://schemas.microsoft.com/office/drawing/2014/main" val="597362312"/>
                    </a:ext>
                  </a:extLst>
                </a:gridCol>
                <a:gridCol w="2389116">
                  <a:extLst>
                    <a:ext uri="{9D8B030D-6E8A-4147-A177-3AD203B41FA5}">
                      <a16:colId xmlns:a16="http://schemas.microsoft.com/office/drawing/2014/main" val="2958477594"/>
                    </a:ext>
                  </a:extLst>
                </a:gridCol>
                <a:gridCol w="2543129">
                  <a:extLst>
                    <a:ext uri="{9D8B030D-6E8A-4147-A177-3AD203B41FA5}">
                      <a16:colId xmlns:a16="http://schemas.microsoft.com/office/drawing/2014/main" val="2031240266"/>
                    </a:ext>
                  </a:extLst>
                </a:gridCol>
              </a:tblGrid>
              <a:tr h="4268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Название клуба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Адрес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95471"/>
                  </a:ext>
                </a:extLst>
              </a:tr>
              <a:tr h="3087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200" u="sng" dirty="0">
                          <a:effectLst/>
                        </a:rPr>
                        <a:t>Level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г Щекино, </a:t>
                      </a:r>
                      <a:r>
                        <a:rPr lang="ru-RU" sz="1200" dirty="0" err="1">
                          <a:effectLst/>
                        </a:rPr>
                        <a:t>ул</a:t>
                      </a:r>
                      <a:r>
                        <a:rPr lang="ru-RU" sz="1200" dirty="0">
                          <a:effectLst/>
                        </a:rPr>
                        <a:t> Победы, д 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79521"/>
                  </a:ext>
                </a:extLst>
              </a:tr>
              <a:tr h="4428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u="sng" dirty="0">
                          <a:effectLst/>
                        </a:rPr>
                        <a:t>№1 </a:t>
                      </a:r>
                      <a:r>
                        <a:rPr lang="en-US" sz="1200" u="sng" dirty="0">
                          <a:effectLst/>
                        </a:rPr>
                        <a:t>Cyber club</a:t>
                      </a:r>
                      <a:endParaRPr lang="ru-RU" sz="1100" dirty="0">
                        <a:effectLst/>
                      </a:endParaRPr>
                    </a:p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</a:rPr>
                        <a:t>г Щекино, площадь Ленина,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2E2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83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63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Оборудование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77F172-86A1-2C2E-70F8-87147972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685" y="2557463"/>
            <a:ext cx="626062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94" y="198361"/>
            <a:ext cx="9601196" cy="1303867"/>
          </a:xfrm>
        </p:spPr>
        <p:txBody>
          <a:bodyPr/>
          <a:lstStyle/>
          <a:p>
            <a:r>
              <a:rPr lang="ru-RU" dirty="0"/>
              <a:t>Продажи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604FE0-0CBD-E0E1-D194-BE03616E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9" y="1455166"/>
            <a:ext cx="11569148" cy="15597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0E6BDE-FA7E-3043-6CE9-8CEED7EB8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9" y="3165407"/>
            <a:ext cx="10371846" cy="19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73-C217-AAAF-C2B6-D827191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11" y="213506"/>
            <a:ext cx="9601196" cy="1303867"/>
          </a:xfrm>
        </p:spPr>
        <p:txBody>
          <a:bodyPr/>
          <a:lstStyle/>
          <a:p>
            <a:r>
              <a:rPr lang="ru-RU" dirty="0"/>
              <a:t>Фонд оплаты труда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C44521-FB0F-76B7-B941-2D3C1D327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7B07B-3440-02C1-6CB6-3BD69B8F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0" y="1176767"/>
            <a:ext cx="7065472" cy="1720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CCBD4F-70CE-5778-A1B5-57A7CCC8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" y="2994074"/>
            <a:ext cx="10986052" cy="15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9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504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Натуральные материалы</vt:lpstr>
      <vt:lpstr>Разработка бизнес-плана для проекта стартапа Компьютерный клуб «Cyber X»</vt:lpstr>
      <vt:lpstr>Актуальность проекта</vt:lpstr>
      <vt:lpstr>Цель стартап-проекта</vt:lpstr>
      <vt:lpstr>Стратегия стартап-проекта</vt:lpstr>
      <vt:lpstr>Сценарий стартап-проекта</vt:lpstr>
      <vt:lpstr>Основные конкуренты</vt:lpstr>
      <vt:lpstr>Оборудование</vt:lpstr>
      <vt:lpstr>Продажи</vt:lpstr>
      <vt:lpstr>Фонд оплаты труда</vt:lpstr>
      <vt:lpstr>Инвестиции</vt:lpstr>
      <vt:lpstr>Затраты</vt:lpstr>
      <vt:lpstr>Точка безубыточности</vt:lpstr>
      <vt:lpstr>Расчет окупаемости</vt:lpstr>
      <vt:lpstr>Расчет окупаемости нарастающим итогом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бизнес-плана для проекта стартапа Компьютерный клуб «Cyber X»</dc:title>
  <dc:creator>Юрий Маршалкин</dc:creator>
  <cp:lastModifiedBy>Юрий Маршалкин</cp:lastModifiedBy>
  <cp:revision>12</cp:revision>
  <dcterms:created xsi:type="dcterms:W3CDTF">2024-05-28T09:48:20Z</dcterms:created>
  <dcterms:modified xsi:type="dcterms:W3CDTF">2024-06-01T10:06:31Z</dcterms:modified>
</cp:coreProperties>
</file>