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6" r:id="rId6"/>
    <p:sldId id="261" r:id="rId7"/>
    <p:sldId id="270" r:id="rId8"/>
    <p:sldId id="271" r:id="rId9"/>
    <p:sldId id="272" r:id="rId10"/>
    <p:sldId id="273" r:id="rId11"/>
  </p:sldIdLst>
  <p:sldSz cx="18288000" cy="10287000"/>
  <p:notesSz cx="6858000" cy="9144000"/>
  <p:embeddedFontLst>
    <p:embeddedFont>
      <p:font typeface="Century Gothic" panose="020B0502020202020204" pitchFamily="34" charset="0"/>
      <p:regular r:id="rId13"/>
      <p:bold r:id="rId14"/>
      <p:italic r:id="rId15"/>
      <p:boldItalic r:id="rId16"/>
    </p:embeddedFont>
    <p:embeddedFont>
      <p:font typeface="DM Sans Bold" panose="020B0604020202020204" charset="0"/>
      <p:regular r:id="rId17"/>
    </p:embeddedFont>
    <p:embeddedFont>
      <p:font typeface="Oswald Bold" panose="020B0604020202020204" charset="-52"/>
      <p:regular r:id="rId18"/>
    </p:embeddedFont>
    <p:embeddedFont>
      <p:font typeface="Montserrat Classic Bold" panose="020B0604020202020204" charset="0"/>
      <p:regular r:id="rId19"/>
    </p:embeddedFont>
    <p:embeddedFont>
      <p:font typeface="Montserrat Light" panose="020B0604020202020204" charset="0"/>
      <p:regular r:id="rId20"/>
    </p:embeddedFont>
    <p:embeddedFont>
      <p:font typeface="DM Sans" panose="020B0604020202020204" charset="0"/>
      <p:regular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322" autoAdjust="0"/>
    <p:restoredTop sz="94622" autoAdjust="0"/>
  </p:normalViewPr>
  <p:slideViewPr>
    <p:cSldViewPr>
      <p:cViewPr>
        <p:scale>
          <a:sx n="50" d="100"/>
          <a:sy n="50" d="100"/>
        </p:scale>
        <p:origin x="1056" y="9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2DFCC-775D-497A-A9FE-CC083F85ACAE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971FFF-AF10-4914-B8B3-4D99142812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9958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971FFF-AF10-4914-B8B3-4D9914281263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6793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971FFF-AF10-4914-B8B3-4D9914281263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1655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971FFF-AF10-4914-B8B3-4D9914281263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00134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971FFF-AF10-4914-B8B3-4D9914281263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3202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4.svg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10" Type="http://schemas.openxmlformats.org/officeDocument/2006/relationships/image" Target="../media/image8.png"/><Relationship Id="rId9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10" Type="http://schemas.openxmlformats.org/officeDocument/2006/relationships/image" Target="../media/image8.png"/><Relationship Id="rId9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2.jpg"/><Relationship Id="rId3" Type="http://schemas.openxmlformats.org/officeDocument/2006/relationships/image" Target="../media/image10.png"/><Relationship Id="rId7" Type="http://schemas.openxmlformats.org/officeDocument/2006/relationships/image" Target="../media/image4.svg"/><Relationship Id="rId12" Type="http://schemas.openxmlformats.org/officeDocument/2006/relationships/image" Target="../media/image3.jpeg"/><Relationship Id="rId2" Type="http://schemas.openxmlformats.org/officeDocument/2006/relationships/image" Target="../media/image1.png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5.svg"/><Relationship Id="rId15" Type="http://schemas.openxmlformats.org/officeDocument/2006/relationships/image" Target="../media/image14.png"/><Relationship Id="rId4" Type="http://schemas.openxmlformats.org/officeDocument/2006/relationships/image" Target="../media/image2.png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.png"/><Relationship Id="rId3" Type="http://schemas.openxmlformats.org/officeDocument/2006/relationships/image" Target="../media/image2.png"/><Relationship Id="rId12" Type="http://schemas.openxmlformats.org/officeDocument/2006/relationships/image" Target="../media/image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1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7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8.png"/><Relationship Id="rId10" Type="http://schemas.openxmlformats.org/officeDocument/2006/relationships/image" Target="../media/image17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8.sv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24.png"/><Relationship Id="rId5" Type="http://schemas.openxmlformats.org/officeDocument/2006/relationships/image" Target="../media/image28.svg"/><Relationship Id="rId10" Type="http://schemas.openxmlformats.org/officeDocument/2006/relationships/image" Target="../media/image23.png"/><Relationship Id="rId4" Type="http://schemas.openxmlformats.org/officeDocument/2006/relationships/image" Target="../media/image19.png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8.sv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8.sv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-19426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4" name="Freeform 4"/>
          <p:cNvSpPr/>
          <p:nvPr/>
        </p:nvSpPr>
        <p:spPr>
          <a:xfrm rot="7659121">
            <a:off x="14473353" y="961430"/>
            <a:ext cx="7629294" cy="7828566"/>
          </a:xfrm>
          <a:custGeom>
            <a:avLst/>
            <a:gdLst/>
            <a:ahLst/>
            <a:cxnLst/>
            <a:rect l="l" t="t" r="r" b="b"/>
            <a:pathLst>
              <a:path w="7629294" h="7828566">
                <a:moveTo>
                  <a:pt x="0" y="0"/>
                </a:moveTo>
                <a:lnTo>
                  <a:pt x="7629293" y="0"/>
                </a:lnTo>
                <a:lnTo>
                  <a:pt x="7629293" y="7828566"/>
                </a:lnTo>
                <a:lnTo>
                  <a:pt x="0" y="782856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4024185" y="2705493"/>
            <a:ext cx="10239631" cy="4876015"/>
          </a:xfrm>
          <a:custGeom>
            <a:avLst/>
            <a:gdLst/>
            <a:ahLst/>
            <a:cxnLst/>
            <a:rect l="l" t="t" r="r" b="b"/>
            <a:pathLst>
              <a:path w="10239631" h="4876015">
                <a:moveTo>
                  <a:pt x="0" y="0"/>
                </a:moveTo>
                <a:lnTo>
                  <a:pt x="10239630" y="0"/>
                </a:lnTo>
                <a:lnTo>
                  <a:pt x="10239630" y="4876014"/>
                </a:lnTo>
                <a:lnTo>
                  <a:pt x="0" y="487601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3258071" y="-4629150"/>
            <a:ext cx="9022634" cy="9258300"/>
          </a:xfrm>
          <a:custGeom>
            <a:avLst/>
            <a:gdLst/>
            <a:ahLst/>
            <a:cxnLst/>
            <a:rect l="l" t="t" r="r" b="b"/>
            <a:pathLst>
              <a:path w="9022634" h="9258300">
                <a:moveTo>
                  <a:pt x="0" y="0"/>
                </a:moveTo>
                <a:lnTo>
                  <a:pt x="9022634" y="0"/>
                </a:lnTo>
                <a:lnTo>
                  <a:pt x="9022634" y="9258300"/>
                </a:lnTo>
                <a:lnTo>
                  <a:pt x="0" y="92583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4176572" y="2705492"/>
            <a:ext cx="10239631" cy="4876015"/>
            <a:chOff x="0" y="0"/>
            <a:chExt cx="1977439" cy="94163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977439" cy="941638"/>
            </a:xfrm>
            <a:custGeom>
              <a:avLst/>
              <a:gdLst/>
              <a:ahLst/>
              <a:cxnLst/>
              <a:rect l="l" t="t" r="r" b="b"/>
              <a:pathLst>
                <a:path w="1977439" h="941638">
                  <a:moveTo>
                    <a:pt x="0" y="0"/>
                  </a:moveTo>
                  <a:lnTo>
                    <a:pt x="1977439" y="0"/>
                  </a:lnTo>
                  <a:lnTo>
                    <a:pt x="1977439" y="941638"/>
                  </a:lnTo>
                  <a:lnTo>
                    <a:pt x="0" y="94163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-19050"/>
              <a:ext cx="1977439" cy="9606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16028014" y="793833"/>
            <a:ext cx="596933" cy="613568"/>
          </a:xfrm>
          <a:custGeom>
            <a:avLst/>
            <a:gdLst/>
            <a:ahLst/>
            <a:cxnLst/>
            <a:rect l="l" t="t" r="r" b="b"/>
            <a:pathLst>
              <a:path w="596933" h="613568">
                <a:moveTo>
                  <a:pt x="0" y="0"/>
                </a:moveTo>
                <a:lnTo>
                  <a:pt x="596933" y="0"/>
                </a:lnTo>
                <a:lnTo>
                  <a:pt x="596933" y="613568"/>
                </a:lnTo>
                <a:lnTo>
                  <a:pt x="0" y="61356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14960987" y="1407401"/>
            <a:ext cx="2730985" cy="2857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2394"/>
              </a:lnSpc>
              <a:spcBef>
                <a:spcPct val="0"/>
              </a:spcBef>
            </a:pPr>
            <a:r>
              <a:rPr lang="en-US" sz="1735" b="1" spc="170" dirty="0">
                <a:latin typeface="Century Gothic" panose="020B0502020202020204" pitchFamily="34" charset="0"/>
                <a:ea typeface="Montserrat Classic Bold"/>
                <a:cs typeface="Montserrat Classic Bold"/>
                <a:sym typeface="Montserrat Classic Bold"/>
              </a:rPr>
              <a:t>ОКТЯБРЬ 2024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07" y="9249032"/>
            <a:ext cx="17293785" cy="9070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5"/>
          <p:cNvSpPr/>
          <p:nvPr/>
        </p:nvSpPr>
        <p:spPr>
          <a:xfrm rot="7399367">
            <a:off x="-5175253" y="-4607800"/>
            <a:ext cx="9439588" cy="9895484"/>
          </a:xfrm>
          <a:custGeom>
            <a:avLst/>
            <a:gdLst/>
            <a:ahLst/>
            <a:cxnLst/>
            <a:rect l="l" t="t" r="r" b="b"/>
            <a:pathLst>
              <a:path w="13977230" h="14342307">
                <a:moveTo>
                  <a:pt x="0" y="0"/>
                </a:moveTo>
                <a:lnTo>
                  <a:pt x="13977230" y="0"/>
                </a:lnTo>
                <a:lnTo>
                  <a:pt x="13977230" y="14342307"/>
                </a:lnTo>
                <a:lnTo>
                  <a:pt x="0" y="143423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887923">
            <a:off x="14032297" y="-642891"/>
            <a:ext cx="7032580" cy="7216267"/>
          </a:xfrm>
          <a:custGeom>
            <a:avLst/>
            <a:gdLst/>
            <a:ahLst/>
            <a:cxnLst/>
            <a:rect l="l" t="t" r="r" b="b"/>
            <a:pathLst>
              <a:path w="7032580" h="7216267">
                <a:moveTo>
                  <a:pt x="0" y="0"/>
                </a:moveTo>
                <a:lnTo>
                  <a:pt x="7032580" y="0"/>
                </a:lnTo>
                <a:lnTo>
                  <a:pt x="7032580" y="7216267"/>
                </a:lnTo>
                <a:lnTo>
                  <a:pt x="0" y="72162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17" name="Group 17"/>
          <p:cNvGrpSpPr/>
          <p:nvPr/>
        </p:nvGrpSpPr>
        <p:grpSpPr>
          <a:xfrm>
            <a:off x="-224419" y="-1349021"/>
            <a:ext cx="2094695" cy="2377721"/>
            <a:chOff x="0" y="0"/>
            <a:chExt cx="551689" cy="626231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551689" cy="626231"/>
            </a:xfrm>
            <a:custGeom>
              <a:avLst/>
              <a:gdLst/>
              <a:ahLst/>
              <a:cxnLst/>
              <a:rect l="l" t="t" r="r" b="b"/>
              <a:pathLst>
                <a:path w="551689" h="626231">
                  <a:moveTo>
                    <a:pt x="0" y="0"/>
                  </a:moveTo>
                  <a:lnTo>
                    <a:pt x="551689" y="0"/>
                  </a:lnTo>
                  <a:lnTo>
                    <a:pt x="551689" y="626231"/>
                  </a:lnTo>
                  <a:lnTo>
                    <a:pt x="0" y="626231"/>
                  </a:lnTo>
                  <a:close/>
                </a:path>
              </a:pathLst>
            </a:custGeom>
            <a:solidFill>
              <a:srgbClr val="CCCCCC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19050"/>
              <a:ext cx="551689" cy="6452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2705099" y="418597"/>
            <a:ext cx="12877800" cy="16671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13015"/>
              </a:lnSpc>
              <a:spcBef>
                <a:spcPct val="0"/>
              </a:spcBef>
            </a:pPr>
            <a:r>
              <a:rPr lang="ru-RU" sz="9431" b="1" spc="924" dirty="0" smtClean="0">
                <a:solidFill>
                  <a:srgbClr val="231F20"/>
                </a:solidFill>
                <a:latin typeface="Century Gothic" panose="020B0502020202020204" pitchFamily="34" charset="0"/>
                <a:ea typeface="Oswald Bold"/>
                <a:cs typeface="Oswald Bold"/>
                <a:sym typeface="Oswald Bold"/>
              </a:rPr>
              <a:t>БУДЕМ НА СВЯЗИ!</a:t>
            </a:r>
            <a:endParaRPr lang="en-US" sz="9431" b="1" spc="924" dirty="0">
              <a:solidFill>
                <a:srgbClr val="231F20"/>
              </a:solidFill>
              <a:latin typeface="Century Gothic" panose="020B0502020202020204" pitchFamily="34" charset="0"/>
              <a:ea typeface="Oswald Bold"/>
              <a:cs typeface="Oswald Bold"/>
              <a:sym typeface="Oswald Bold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-378950" y="6640103"/>
            <a:ext cx="9177274" cy="14234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48"/>
              </a:lnSpc>
            </a:pPr>
            <a:r>
              <a:rPr lang="en-US" sz="3600" b="1" dirty="0" err="1">
                <a:solidFill>
                  <a:srgbClr val="000000"/>
                </a:solidFill>
                <a:latin typeface="Century Gothic" panose="020B0502020202020204" pitchFamily="34" charset="0"/>
                <a:ea typeface="DM Sans Bold"/>
                <a:cs typeface="DM Sans Bold"/>
                <a:sym typeface="DM Sans Bold"/>
              </a:rPr>
              <a:t>Бояшова</a:t>
            </a:r>
            <a:r>
              <a:rPr lang="en-US" sz="3600" b="1" dirty="0">
                <a:solidFill>
                  <a:srgbClr val="000000"/>
                </a:solidFill>
                <a:latin typeface="Century Gothic" panose="020B0502020202020204" pitchFamily="34" charset="0"/>
                <a:ea typeface="DM Sans Bold"/>
                <a:cs typeface="DM Sans Bold"/>
                <a:sym typeface="DM Sans Bold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Century Gothic" panose="020B0502020202020204" pitchFamily="34" charset="0"/>
                <a:ea typeface="DM Sans Bold"/>
                <a:cs typeface="DM Sans Bold"/>
                <a:sym typeface="DM Sans Bold"/>
              </a:rPr>
              <a:t>Татьяна</a:t>
            </a:r>
            <a:endParaRPr lang="ru-RU" sz="3600" b="1" dirty="0" smtClean="0">
              <a:solidFill>
                <a:srgbClr val="000000"/>
              </a:solidFill>
              <a:latin typeface="Century Gothic" panose="020B0502020202020204" pitchFamily="34" charset="0"/>
              <a:ea typeface="DM Sans Bold"/>
              <a:cs typeface="DM Sans Bold"/>
              <a:sym typeface="DM Sans Bold"/>
            </a:endParaRPr>
          </a:p>
          <a:p>
            <a:pPr algn="ctr">
              <a:lnSpc>
                <a:spcPts val="3748"/>
              </a:lnSpc>
            </a:pPr>
            <a:r>
              <a:rPr lang="ru-RU" sz="2800" dirty="0" smtClean="0">
                <a:solidFill>
                  <a:srgbClr val="000000"/>
                </a:solidFill>
                <a:latin typeface="Century Gothic" panose="020B0502020202020204" pitchFamily="34" charset="0"/>
                <a:ea typeface="DM Sans Bold"/>
                <a:cs typeface="DM Sans Bold"/>
                <a:sym typeface="DM Sans Bold"/>
              </a:rPr>
              <a:t>тел: +79522489167</a:t>
            </a:r>
          </a:p>
          <a:p>
            <a:pPr algn="ctr">
              <a:lnSpc>
                <a:spcPts val="3748"/>
              </a:lnSpc>
            </a:pPr>
            <a:r>
              <a:rPr lang="ru-RU" sz="2800" dirty="0">
                <a:solidFill>
                  <a:srgbClr val="000000"/>
                </a:solidFill>
                <a:latin typeface="Century Gothic" panose="020B0502020202020204" pitchFamily="34" charset="0"/>
                <a:ea typeface="DM Sans Bold"/>
                <a:cs typeface="DM Sans Bold"/>
                <a:sym typeface="DM Sans Bold"/>
              </a:rPr>
              <a:t>п</a:t>
            </a:r>
            <a:r>
              <a:rPr lang="ru-RU" sz="2800" dirty="0" smtClean="0">
                <a:solidFill>
                  <a:srgbClr val="000000"/>
                </a:solidFill>
                <a:latin typeface="Century Gothic" panose="020B0502020202020204" pitchFamily="34" charset="0"/>
                <a:ea typeface="DM Sans Bold"/>
                <a:cs typeface="DM Sans Bold"/>
                <a:sym typeface="DM Sans Bold"/>
              </a:rPr>
              <a:t>очта: </a:t>
            </a:r>
            <a:r>
              <a:rPr lang="en-US" sz="2800" dirty="0" smtClean="0">
                <a:solidFill>
                  <a:srgbClr val="000000"/>
                </a:solidFill>
                <a:latin typeface="Century Gothic" panose="020B0502020202020204" pitchFamily="34" charset="0"/>
                <a:ea typeface="DM Sans Bold"/>
                <a:cs typeface="DM Sans Bold"/>
                <a:sym typeface="DM Sans Bold"/>
              </a:rPr>
              <a:t>tanyaboyashova17@gmail.com</a:t>
            </a:r>
            <a:endParaRPr lang="en-US" sz="2800" dirty="0">
              <a:solidFill>
                <a:srgbClr val="000000"/>
              </a:solidFill>
              <a:latin typeface="Century Gothic" panose="020B0502020202020204" pitchFamily="34" charset="0"/>
              <a:ea typeface="DM Sans Bold"/>
              <a:cs typeface="DM Sans Bold"/>
              <a:sym typeface="DM Sans Bold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9976592" y="6640102"/>
            <a:ext cx="7919871" cy="14234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48"/>
              </a:lnSpc>
            </a:pPr>
            <a:r>
              <a:rPr lang="en-US" sz="3600" b="1" dirty="0" err="1">
                <a:solidFill>
                  <a:srgbClr val="000000"/>
                </a:solidFill>
                <a:latin typeface="Century Gothic" panose="020B0502020202020204" pitchFamily="34" charset="0"/>
                <a:ea typeface="DM Sans Bold"/>
                <a:cs typeface="DM Sans Bold"/>
                <a:sym typeface="DM Sans Bold"/>
              </a:rPr>
              <a:t>Михальченко</a:t>
            </a:r>
            <a:r>
              <a:rPr lang="en-US" sz="3600" b="1" dirty="0">
                <a:solidFill>
                  <a:srgbClr val="000000"/>
                </a:solidFill>
                <a:latin typeface="Century Gothic" panose="020B0502020202020204" pitchFamily="34" charset="0"/>
                <a:ea typeface="DM Sans Bold"/>
                <a:cs typeface="DM Sans Bold"/>
                <a:sym typeface="DM Sans Bold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Century Gothic" panose="020B0502020202020204" pitchFamily="34" charset="0"/>
                <a:ea typeface="DM Sans Bold"/>
                <a:cs typeface="DM Sans Bold"/>
                <a:sym typeface="DM Sans Bold"/>
              </a:rPr>
              <a:t>Нелли</a:t>
            </a:r>
            <a:endParaRPr lang="ru-RU" sz="3600" b="1" dirty="0" smtClean="0">
              <a:solidFill>
                <a:srgbClr val="000000"/>
              </a:solidFill>
              <a:latin typeface="Century Gothic" panose="020B0502020202020204" pitchFamily="34" charset="0"/>
              <a:ea typeface="DM Sans Bold"/>
              <a:cs typeface="DM Sans Bold"/>
              <a:sym typeface="DM Sans Bold"/>
            </a:endParaRPr>
          </a:p>
          <a:p>
            <a:pPr algn="ctr">
              <a:lnSpc>
                <a:spcPts val="3748"/>
              </a:lnSpc>
            </a:pPr>
            <a:r>
              <a:rPr lang="ru-RU" sz="2800" dirty="0">
                <a:solidFill>
                  <a:srgbClr val="000000"/>
                </a:solidFill>
                <a:latin typeface="Century Gothic" panose="020B0502020202020204" pitchFamily="34" charset="0"/>
                <a:ea typeface="DM Sans Bold"/>
                <a:cs typeface="DM Sans Bold"/>
                <a:sym typeface="DM Sans Bold"/>
              </a:rPr>
              <a:t>т</a:t>
            </a:r>
            <a:r>
              <a:rPr lang="ru-RU" sz="2800" dirty="0" smtClean="0">
                <a:solidFill>
                  <a:srgbClr val="000000"/>
                </a:solidFill>
                <a:latin typeface="Century Gothic" panose="020B0502020202020204" pitchFamily="34" charset="0"/>
                <a:ea typeface="DM Sans Bold"/>
                <a:cs typeface="DM Sans Bold"/>
                <a:sym typeface="DM Sans Bold"/>
              </a:rPr>
              <a:t>ел: +79500117986</a:t>
            </a:r>
          </a:p>
          <a:p>
            <a:pPr algn="ctr">
              <a:lnSpc>
                <a:spcPts val="3748"/>
              </a:lnSpc>
            </a:pPr>
            <a:r>
              <a:rPr lang="ru-RU" sz="2800" dirty="0">
                <a:solidFill>
                  <a:srgbClr val="000000"/>
                </a:solidFill>
                <a:latin typeface="Century Gothic" panose="020B0502020202020204" pitchFamily="34" charset="0"/>
                <a:ea typeface="DM Sans Bold"/>
                <a:cs typeface="DM Sans Bold"/>
                <a:sym typeface="DM Sans Bold"/>
              </a:rPr>
              <a:t>п</a:t>
            </a:r>
            <a:r>
              <a:rPr lang="ru-RU" sz="2800" dirty="0" smtClean="0">
                <a:solidFill>
                  <a:srgbClr val="000000"/>
                </a:solidFill>
                <a:latin typeface="Century Gothic" panose="020B0502020202020204" pitchFamily="34" charset="0"/>
                <a:ea typeface="DM Sans Bold"/>
                <a:cs typeface="DM Sans Bold"/>
                <a:sym typeface="DM Sans Bold"/>
              </a:rPr>
              <a:t>очта: </a:t>
            </a:r>
            <a:r>
              <a:rPr lang="en-US" sz="2800" dirty="0" smtClean="0">
                <a:solidFill>
                  <a:srgbClr val="000000"/>
                </a:solidFill>
                <a:latin typeface="Century Gothic" panose="020B0502020202020204" pitchFamily="34" charset="0"/>
                <a:ea typeface="DM Sans Bold"/>
                <a:cs typeface="DM Sans Bold"/>
                <a:sym typeface="DM Sans Bold"/>
              </a:rPr>
              <a:t>nelli22322@mail.ru</a:t>
            </a:r>
            <a:endParaRPr lang="en-US" sz="2800" dirty="0">
              <a:solidFill>
                <a:srgbClr val="000000"/>
              </a:solidFill>
              <a:latin typeface="Century Gothic" panose="020B0502020202020204" pitchFamily="34" charset="0"/>
              <a:ea typeface="DM Sans Bold"/>
              <a:cs typeface="DM Sans Bold"/>
              <a:sym typeface="DM Sans Bold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07" y="9249032"/>
            <a:ext cx="17293785" cy="907017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032" y="2075380"/>
            <a:ext cx="3289311" cy="4390322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0157" y="2085720"/>
            <a:ext cx="3292742" cy="4390322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633" y="2081701"/>
            <a:ext cx="2482508" cy="27216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9683" y="2075380"/>
            <a:ext cx="2536984" cy="27216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9389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4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5"/>
          <p:cNvSpPr/>
          <p:nvPr/>
        </p:nvSpPr>
        <p:spPr>
          <a:xfrm rot="7399367">
            <a:off x="-5175253" y="-4607800"/>
            <a:ext cx="9439588" cy="9895484"/>
          </a:xfrm>
          <a:custGeom>
            <a:avLst/>
            <a:gdLst/>
            <a:ahLst/>
            <a:cxnLst/>
            <a:rect l="l" t="t" r="r" b="b"/>
            <a:pathLst>
              <a:path w="13977230" h="14342307">
                <a:moveTo>
                  <a:pt x="0" y="0"/>
                </a:moveTo>
                <a:lnTo>
                  <a:pt x="13977230" y="0"/>
                </a:lnTo>
                <a:lnTo>
                  <a:pt x="13977230" y="14342307"/>
                </a:lnTo>
                <a:lnTo>
                  <a:pt x="0" y="143423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887923">
            <a:off x="14032297" y="-642891"/>
            <a:ext cx="7032580" cy="7216267"/>
          </a:xfrm>
          <a:custGeom>
            <a:avLst/>
            <a:gdLst/>
            <a:ahLst/>
            <a:cxnLst/>
            <a:rect l="l" t="t" r="r" b="b"/>
            <a:pathLst>
              <a:path w="7032580" h="7216267">
                <a:moveTo>
                  <a:pt x="0" y="0"/>
                </a:moveTo>
                <a:lnTo>
                  <a:pt x="7032580" y="0"/>
                </a:lnTo>
                <a:lnTo>
                  <a:pt x="7032580" y="7216267"/>
                </a:lnTo>
                <a:lnTo>
                  <a:pt x="0" y="72162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17" name="Group 17"/>
          <p:cNvGrpSpPr/>
          <p:nvPr/>
        </p:nvGrpSpPr>
        <p:grpSpPr>
          <a:xfrm>
            <a:off x="-224419" y="-1349021"/>
            <a:ext cx="2094695" cy="2377721"/>
            <a:chOff x="0" y="0"/>
            <a:chExt cx="551689" cy="626231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551689" cy="626231"/>
            </a:xfrm>
            <a:custGeom>
              <a:avLst/>
              <a:gdLst/>
              <a:ahLst/>
              <a:cxnLst/>
              <a:rect l="l" t="t" r="r" b="b"/>
              <a:pathLst>
                <a:path w="551689" h="626231">
                  <a:moveTo>
                    <a:pt x="0" y="0"/>
                  </a:moveTo>
                  <a:lnTo>
                    <a:pt x="551689" y="0"/>
                  </a:lnTo>
                  <a:lnTo>
                    <a:pt x="551689" y="626231"/>
                  </a:lnTo>
                  <a:lnTo>
                    <a:pt x="0" y="626231"/>
                  </a:lnTo>
                  <a:close/>
                </a:path>
              </a:pathLst>
            </a:custGeom>
            <a:solidFill>
              <a:srgbClr val="CCCCCC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19050"/>
              <a:ext cx="551689" cy="6452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4417060" y="2631730"/>
            <a:ext cx="4769467" cy="1038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00"/>
              </a:lnSpc>
            </a:pPr>
            <a:r>
              <a:rPr lang="ru-RU" sz="2000" dirty="0" smtClean="0">
                <a:solidFill>
                  <a:srgbClr val="100F0D"/>
                </a:solidFill>
                <a:latin typeface="Century Gothic" panose="020B0502020202020204" pitchFamily="34" charset="0"/>
                <a:ea typeface="Montserrat Light"/>
                <a:cs typeface="Montserrat Light"/>
                <a:sym typeface="Montserrat Light"/>
              </a:rPr>
              <a:t>Лидер </a:t>
            </a:r>
            <a:r>
              <a:rPr lang="en-US" sz="2000" dirty="0" smtClean="0">
                <a:solidFill>
                  <a:srgbClr val="100F0D"/>
                </a:solidFill>
                <a:latin typeface="Century Gothic" panose="020B0502020202020204" pitchFamily="34" charset="0"/>
                <a:ea typeface="Montserrat Light"/>
                <a:cs typeface="Montserrat Light"/>
                <a:sym typeface="Montserrat Light"/>
              </a:rPr>
              <a:t>HIVE IT </a:t>
            </a:r>
          </a:p>
          <a:p>
            <a:pPr algn="l">
              <a:lnSpc>
                <a:spcPts val="2700"/>
              </a:lnSpc>
            </a:pPr>
            <a:r>
              <a:rPr lang="en-US" sz="2000" dirty="0" smtClean="0">
                <a:solidFill>
                  <a:srgbClr val="100F0D"/>
                </a:solidFill>
                <a:latin typeface="Century Gothic" panose="020B0502020202020204" pitchFamily="34" charset="0"/>
                <a:ea typeface="Montserrat Light"/>
                <a:cs typeface="Montserrat Light"/>
                <a:sym typeface="Montserrat Light"/>
              </a:rPr>
              <a:t>РЭУ </a:t>
            </a:r>
            <a:r>
              <a:rPr lang="en-US" sz="2000" dirty="0" err="1">
                <a:solidFill>
                  <a:srgbClr val="100F0D"/>
                </a:solidFill>
                <a:latin typeface="Century Gothic" panose="020B0502020202020204" pitchFamily="34" charset="0"/>
                <a:ea typeface="Montserrat Light"/>
                <a:cs typeface="Montserrat Light"/>
                <a:sym typeface="Montserrat Light"/>
              </a:rPr>
              <a:t>им</a:t>
            </a:r>
            <a:r>
              <a:rPr lang="en-US" sz="2000" dirty="0">
                <a:solidFill>
                  <a:srgbClr val="100F0D"/>
                </a:solidFill>
                <a:latin typeface="Century Gothic" panose="020B0502020202020204" pitchFamily="34" charset="0"/>
                <a:ea typeface="Montserrat Light"/>
                <a:cs typeface="Montserrat Light"/>
                <a:sym typeface="Montserrat Light"/>
              </a:rPr>
              <a:t>. Г. В. </a:t>
            </a:r>
            <a:r>
              <a:rPr lang="en-US" sz="2000" dirty="0" err="1">
                <a:solidFill>
                  <a:srgbClr val="100F0D"/>
                </a:solidFill>
                <a:latin typeface="Century Gothic" panose="020B0502020202020204" pitchFamily="34" charset="0"/>
                <a:ea typeface="Montserrat Light"/>
                <a:cs typeface="Montserrat Light"/>
                <a:sym typeface="Montserrat Light"/>
              </a:rPr>
              <a:t>Плеханова</a:t>
            </a:r>
            <a:endParaRPr lang="en-US" sz="2000" dirty="0">
              <a:solidFill>
                <a:srgbClr val="100F0D"/>
              </a:solidFill>
              <a:latin typeface="Century Gothic" panose="020B0502020202020204" pitchFamily="34" charset="0"/>
              <a:ea typeface="Montserrat Light"/>
              <a:cs typeface="Montserrat Light"/>
              <a:sym typeface="Montserrat Light"/>
            </a:endParaRPr>
          </a:p>
          <a:p>
            <a:pPr algn="l">
              <a:lnSpc>
                <a:spcPts val="2700"/>
              </a:lnSpc>
            </a:pPr>
            <a:r>
              <a:rPr lang="en-US" sz="2000" dirty="0" err="1">
                <a:solidFill>
                  <a:srgbClr val="100F0D"/>
                </a:solidFill>
                <a:latin typeface="Century Gothic" panose="020B0502020202020204" pitchFamily="34" charset="0"/>
                <a:ea typeface="Montserrat Light"/>
                <a:cs typeface="Montserrat Light"/>
                <a:sym typeface="Montserrat Light"/>
              </a:rPr>
              <a:t>Высшая</a:t>
            </a:r>
            <a:r>
              <a:rPr lang="en-US" sz="2000" dirty="0">
                <a:solidFill>
                  <a:srgbClr val="100F0D"/>
                </a:solidFill>
                <a:latin typeface="Century Gothic" panose="020B0502020202020204" pitchFamily="34" charset="0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2000" dirty="0" err="1">
                <a:solidFill>
                  <a:srgbClr val="100F0D"/>
                </a:solidFill>
                <a:latin typeface="Century Gothic" panose="020B0502020202020204" pitchFamily="34" charset="0"/>
                <a:ea typeface="Montserrat Light"/>
                <a:cs typeface="Montserrat Light"/>
                <a:sym typeface="Montserrat Light"/>
              </a:rPr>
              <a:t>школа</a:t>
            </a:r>
            <a:r>
              <a:rPr lang="en-US" sz="2000" dirty="0">
                <a:solidFill>
                  <a:srgbClr val="100F0D"/>
                </a:solidFill>
                <a:latin typeface="Century Gothic" panose="020B0502020202020204" pitchFamily="34" charset="0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2000" dirty="0" err="1">
                <a:solidFill>
                  <a:srgbClr val="100F0D"/>
                </a:solidFill>
                <a:latin typeface="Century Gothic" panose="020B0502020202020204" pitchFamily="34" charset="0"/>
                <a:ea typeface="Montserrat Light"/>
                <a:cs typeface="Montserrat Light"/>
                <a:sym typeface="Montserrat Light"/>
              </a:rPr>
              <a:t>менеджмента</a:t>
            </a:r>
            <a:endParaRPr lang="en-US" sz="2000" dirty="0">
              <a:solidFill>
                <a:srgbClr val="100F0D"/>
              </a:solidFill>
              <a:latin typeface="Century Gothic" panose="020B0502020202020204" pitchFamily="34" charset="0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4375492" y="420130"/>
            <a:ext cx="9537014" cy="15139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3015"/>
              </a:lnSpc>
              <a:spcBef>
                <a:spcPct val="0"/>
              </a:spcBef>
            </a:pPr>
            <a:r>
              <a:rPr lang="en-US" sz="9431" b="1" spc="924" dirty="0">
                <a:solidFill>
                  <a:srgbClr val="231F20"/>
                </a:solidFill>
                <a:latin typeface="Century Gothic" panose="020B0502020202020204" pitchFamily="34" charset="0"/>
                <a:ea typeface="Oswald Bold"/>
                <a:cs typeface="Oswald Bold"/>
                <a:sym typeface="Oswald Bold"/>
              </a:rPr>
              <a:t>КТО МЫ?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-73567" y="6828532"/>
            <a:ext cx="5022216" cy="481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48"/>
              </a:lnSpc>
            </a:pPr>
            <a:r>
              <a:rPr lang="en-US" sz="3600" b="1" dirty="0" err="1">
                <a:solidFill>
                  <a:srgbClr val="000000"/>
                </a:solidFill>
                <a:latin typeface="Century Gothic" panose="020B0502020202020204" pitchFamily="34" charset="0"/>
                <a:ea typeface="DM Sans Bold"/>
                <a:cs typeface="DM Sans Bold"/>
                <a:sym typeface="DM Sans Bold"/>
              </a:rPr>
              <a:t>Бояшова</a:t>
            </a:r>
            <a:r>
              <a:rPr lang="en-US" sz="3600" b="1" dirty="0">
                <a:solidFill>
                  <a:srgbClr val="000000"/>
                </a:solidFill>
                <a:latin typeface="Century Gothic" panose="020B0502020202020204" pitchFamily="34" charset="0"/>
                <a:ea typeface="DM Sans Bold"/>
                <a:cs typeface="DM Sans Bold"/>
                <a:sym typeface="DM Sans Bold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entury Gothic" panose="020B0502020202020204" pitchFamily="34" charset="0"/>
                <a:ea typeface="DM Sans Bold"/>
                <a:cs typeface="DM Sans Bold"/>
                <a:sym typeface="DM Sans Bold"/>
              </a:rPr>
              <a:t>Татьяна</a:t>
            </a:r>
            <a:endParaRPr lang="en-US" sz="3600" b="1" dirty="0">
              <a:solidFill>
                <a:srgbClr val="000000"/>
              </a:solidFill>
              <a:latin typeface="Century Gothic" panose="020B0502020202020204" pitchFamily="34" charset="0"/>
              <a:ea typeface="DM Sans Bold"/>
              <a:cs typeface="DM Sans Bold"/>
              <a:sym typeface="DM Sans Bold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13605763" y="6775464"/>
            <a:ext cx="4049606" cy="9561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48"/>
              </a:lnSpc>
            </a:pPr>
            <a:r>
              <a:rPr lang="en-US" sz="3600" b="1" dirty="0" err="1">
                <a:solidFill>
                  <a:srgbClr val="000000"/>
                </a:solidFill>
                <a:latin typeface="Century Gothic" panose="020B0502020202020204" pitchFamily="34" charset="0"/>
                <a:ea typeface="DM Sans Bold"/>
                <a:cs typeface="DM Sans Bold"/>
                <a:sym typeface="DM Sans Bold"/>
              </a:rPr>
              <a:t>Михальченко</a:t>
            </a:r>
            <a:r>
              <a:rPr lang="en-US" sz="3600" b="1" dirty="0">
                <a:solidFill>
                  <a:srgbClr val="000000"/>
                </a:solidFill>
                <a:latin typeface="Century Gothic" panose="020B0502020202020204" pitchFamily="34" charset="0"/>
                <a:ea typeface="DM Sans Bold"/>
                <a:cs typeface="DM Sans Bold"/>
                <a:sym typeface="DM Sans Bold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entury Gothic" panose="020B0502020202020204" pitchFamily="34" charset="0"/>
                <a:ea typeface="DM Sans Bold"/>
                <a:cs typeface="DM Sans Bold"/>
                <a:sym typeface="DM Sans Bold"/>
              </a:rPr>
              <a:t>Нелли</a:t>
            </a:r>
            <a:endParaRPr lang="en-US" sz="3600" b="1" dirty="0">
              <a:solidFill>
                <a:srgbClr val="000000"/>
              </a:solidFill>
              <a:latin typeface="Century Gothic" panose="020B0502020202020204" pitchFamily="34" charset="0"/>
              <a:ea typeface="DM Sans Bold"/>
              <a:cs typeface="DM Sans Bold"/>
              <a:sym typeface="DM Sans Bold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07" y="9249032"/>
            <a:ext cx="17293785" cy="907017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642" y="2219990"/>
            <a:ext cx="3289311" cy="4390322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4195" y="2209078"/>
            <a:ext cx="3292742" cy="4390322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492" y="3888696"/>
            <a:ext cx="2482508" cy="27216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1864" y="3888696"/>
            <a:ext cx="2536984" cy="27216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0" name="TextBox 20"/>
          <p:cNvSpPr txBox="1"/>
          <p:nvPr/>
        </p:nvSpPr>
        <p:spPr>
          <a:xfrm>
            <a:off x="8869381" y="2627798"/>
            <a:ext cx="4769467" cy="1038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700"/>
              </a:lnSpc>
            </a:pPr>
            <a:r>
              <a:rPr lang="ru-RU" sz="2000" dirty="0" smtClean="0">
                <a:solidFill>
                  <a:srgbClr val="100F0D"/>
                </a:solidFill>
                <a:latin typeface="Century Gothic" panose="020B0502020202020204" pitchFamily="34" charset="0"/>
                <a:ea typeface="Montserrat Light"/>
                <a:cs typeface="Montserrat Light"/>
                <a:sym typeface="Montserrat Light"/>
              </a:rPr>
              <a:t>Лидер </a:t>
            </a:r>
            <a:r>
              <a:rPr lang="en-US" sz="2000" dirty="0" smtClean="0">
                <a:solidFill>
                  <a:srgbClr val="100F0D"/>
                </a:solidFill>
                <a:latin typeface="Century Gothic" panose="020B0502020202020204" pitchFamily="34" charset="0"/>
                <a:ea typeface="Montserrat Light"/>
                <a:cs typeface="Montserrat Light"/>
                <a:sym typeface="Montserrat Light"/>
              </a:rPr>
              <a:t>HIVE IT </a:t>
            </a:r>
          </a:p>
          <a:p>
            <a:pPr algn="r">
              <a:lnSpc>
                <a:spcPts val="2700"/>
              </a:lnSpc>
            </a:pPr>
            <a:r>
              <a:rPr lang="en-US" sz="2000" dirty="0" smtClean="0">
                <a:solidFill>
                  <a:srgbClr val="100F0D"/>
                </a:solidFill>
                <a:latin typeface="Century Gothic" panose="020B0502020202020204" pitchFamily="34" charset="0"/>
                <a:ea typeface="Montserrat Light"/>
                <a:cs typeface="Montserrat Light"/>
                <a:sym typeface="Montserrat Light"/>
              </a:rPr>
              <a:t>РЭУ </a:t>
            </a:r>
            <a:r>
              <a:rPr lang="en-US" sz="2000" dirty="0" err="1">
                <a:solidFill>
                  <a:srgbClr val="100F0D"/>
                </a:solidFill>
                <a:latin typeface="Century Gothic" panose="020B0502020202020204" pitchFamily="34" charset="0"/>
                <a:ea typeface="Montserrat Light"/>
                <a:cs typeface="Montserrat Light"/>
                <a:sym typeface="Montserrat Light"/>
              </a:rPr>
              <a:t>им</a:t>
            </a:r>
            <a:r>
              <a:rPr lang="en-US" sz="2000" dirty="0">
                <a:solidFill>
                  <a:srgbClr val="100F0D"/>
                </a:solidFill>
                <a:latin typeface="Century Gothic" panose="020B0502020202020204" pitchFamily="34" charset="0"/>
                <a:ea typeface="Montserrat Light"/>
                <a:cs typeface="Montserrat Light"/>
                <a:sym typeface="Montserrat Light"/>
              </a:rPr>
              <a:t>. Г. В. </a:t>
            </a:r>
            <a:r>
              <a:rPr lang="en-US" sz="2000" dirty="0" err="1">
                <a:solidFill>
                  <a:srgbClr val="100F0D"/>
                </a:solidFill>
                <a:latin typeface="Century Gothic" panose="020B0502020202020204" pitchFamily="34" charset="0"/>
                <a:ea typeface="Montserrat Light"/>
                <a:cs typeface="Montserrat Light"/>
                <a:sym typeface="Montserrat Light"/>
              </a:rPr>
              <a:t>Плеханова</a:t>
            </a:r>
            <a:endParaRPr lang="en-US" sz="2000" dirty="0">
              <a:solidFill>
                <a:srgbClr val="100F0D"/>
              </a:solidFill>
              <a:latin typeface="Century Gothic" panose="020B0502020202020204" pitchFamily="34" charset="0"/>
              <a:ea typeface="Montserrat Light"/>
              <a:cs typeface="Montserrat Light"/>
              <a:sym typeface="Montserrat Light"/>
            </a:endParaRPr>
          </a:p>
          <a:p>
            <a:pPr algn="r">
              <a:lnSpc>
                <a:spcPts val="2700"/>
              </a:lnSpc>
            </a:pPr>
            <a:r>
              <a:rPr lang="en-US" sz="2000" dirty="0" err="1">
                <a:solidFill>
                  <a:srgbClr val="100F0D"/>
                </a:solidFill>
                <a:latin typeface="Century Gothic" panose="020B0502020202020204" pitchFamily="34" charset="0"/>
                <a:ea typeface="Montserrat Light"/>
                <a:cs typeface="Montserrat Light"/>
                <a:sym typeface="Montserrat Light"/>
              </a:rPr>
              <a:t>Высшая</a:t>
            </a:r>
            <a:r>
              <a:rPr lang="en-US" sz="2000" dirty="0">
                <a:solidFill>
                  <a:srgbClr val="100F0D"/>
                </a:solidFill>
                <a:latin typeface="Century Gothic" panose="020B0502020202020204" pitchFamily="34" charset="0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2000" dirty="0" err="1">
                <a:solidFill>
                  <a:srgbClr val="100F0D"/>
                </a:solidFill>
                <a:latin typeface="Century Gothic" panose="020B0502020202020204" pitchFamily="34" charset="0"/>
                <a:ea typeface="Montserrat Light"/>
                <a:cs typeface="Montserrat Light"/>
                <a:sym typeface="Montserrat Light"/>
              </a:rPr>
              <a:t>школа</a:t>
            </a:r>
            <a:r>
              <a:rPr lang="en-US" sz="2000" dirty="0">
                <a:solidFill>
                  <a:srgbClr val="100F0D"/>
                </a:solidFill>
                <a:latin typeface="Century Gothic" panose="020B0502020202020204" pitchFamily="34" charset="0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2000" dirty="0" err="1">
                <a:solidFill>
                  <a:srgbClr val="100F0D"/>
                </a:solidFill>
                <a:latin typeface="Century Gothic" panose="020B0502020202020204" pitchFamily="34" charset="0"/>
                <a:ea typeface="Montserrat Light"/>
                <a:cs typeface="Montserrat Light"/>
                <a:sym typeface="Montserrat Light"/>
              </a:rPr>
              <a:t>менеджмента</a:t>
            </a:r>
            <a:endParaRPr lang="en-US" sz="2000" dirty="0">
              <a:solidFill>
                <a:srgbClr val="100F0D"/>
              </a:solidFill>
              <a:latin typeface="Century Gothic" panose="020B0502020202020204" pitchFamily="34" charset="0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732202" y="6651065"/>
            <a:ext cx="7831104" cy="1032847"/>
          </a:xfrm>
          <a:custGeom>
            <a:avLst/>
            <a:gdLst/>
            <a:ahLst/>
            <a:cxnLst/>
            <a:rect l="l" t="t" r="r" b="b"/>
            <a:pathLst>
              <a:path w="9752965" h="1032847">
                <a:moveTo>
                  <a:pt x="0" y="0"/>
                </a:moveTo>
                <a:lnTo>
                  <a:pt x="9752965" y="0"/>
                </a:lnTo>
                <a:lnTo>
                  <a:pt x="9752965" y="1032847"/>
                </a:lnTo>
                <a:lnTo>
                  <a:pt x="0" y="103284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86495"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7806649" y="-1379216"/>
            <a:ext cx="7616557" cy="7815497"/>
          </a:xfrm>
          <a:custGeom>
            <a:avLst/>
            <a:gdLst/>
            <a:ahLst/>
            <a:cxnLst/>
            <a:rect l="l" t="t" r="r" b="b"/>
            <a:pathLst>
              <a:path w="7616557" h="7815497">
                <a:moveTo>
                  <a:pt x="0" y="0"/>
                </a:moveTo>
                <a:lnTo>
                  <a:pt x="7616556" y="0"/>
                </a:lnTo>
                <a:lnTo>
                  <a:pt x="7616556" y="7815497"/>
                </a:lnTo>
                <a:lnTo>
                  <a:pt x="0" y="781549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732202" y="4192081"/>
            <a:ext cx="7831104" cy="2625264"/>
            <a:chOff x="0" y="0"/>
            <a:chExt cx="3682024" cy="74674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682024" cy="746746"/>
            </a:xfrm>
            <a:custGeom>
              <a:avLst/>
              <a:gdLst/>
              <a:ahLst/>
              <a:cxnLst/>
              <a:rect l="l" t="t" r="r" b="b"/>
              <a:pathLst>
                <a:path w="3682024" h="746746">
                  <a:moveTo>
                    <a:pt x="0" y="0"/>
                  </a:moveTo>
                  <a:lnTo>
                    <a:pt x="3682024" y="0"/>
                  </a:lnTo>
                  <a:lnTo>
                    <a:pt x="3682024" y="746746"/>
                  </a:lnTo>
                  <a:lnTo>
                    <a:pt x="0" y="746746"/>
                  </a:lnTo>
                  <a:close/>
                </a:path>
              </a:pathLst>
            </a:custGeom>
            <a:solidFill>
              <a:srgbClr val="EFEFEF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19050"/>
              <a:ext cx="3682024" cy="7657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>
            <a:off x="990601" y="4686300"/>
            <a:ext cx="1524000" cy="1641447"/>
          </a:xfrm>
          <a:custGeom>
            <a:avLst/>
            <a:gdLst/>
            <a:ahLst/>
            <a:cxnLst/>
            <a:rect l="l" t="t" r="r" b="b"/>
            <a:pathLst>
              <a:path w="1156649" h="1201248">
                <a:moveTo>
                  <a:pt x="0" y="0"/>
                </a:moveTo>
                <a:lnTo>
                  <a:pt x="1156649" y="0"/>
                </a:lnTo>
                <a:lnTo>
                  <a:pt x="1156649" y="1201248"/>
                </a:lnTo>
                <a:lnTo>
                  <a:pt x="0" y="120124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2626396" y="4555949"/>
            <a:ext cx="5838484" cy="19877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3050"/>
              </a:lnSpc>
              <a:spcBef>
                <a:spcPct val="0"/>
              </a:spcBef>
            </a:pPr>
            <a:r>
              <a:rPr lang="en-US" sz="2800" spc="216" dirty="0" err="1" smtClean="0">
                <a:solidFill>
                  <a:srgbClr val="231F20"/>
                </a:solidFill>
                <a:latin typeface="Century Gothic" panose="020B0502020202020204" pitchFamily="34" charset="0"/>
                <a:ea typeface="DM Sans"/>
                <a:cs typeface="DM Sans"/>
                <a:sym typeface="DM Sans"/>
              </a:rPr>
              <a:t>Мобильно</a:t>
            </a:r>
            <a:r>
              <a:rPr lang="ru-RU" sz="2800" spc="216" dirty="0" smtClean="0">
                <a:solidFill>
                  <a:srgbClr val="231F20"/>
                </a:solidFill>
                <a:latin typeface="Century Gothic" panose="020B0502020202020204" pitchFamily="34" charset="0"/>
                <a:ea typeface="DM Sans"/>
                <a:cs typeface="DM Sans"/>
                <a:sym typeface="DM Sans"/>
              </a:rPr>
              <a:t>е</a:t>
            </a:r>
            <a:r>
              <a:rPr lang="en-US" sz="2800" spc="216" dirty="0" smtClean="0">
                <a:solidFill>
                  <a:srgbClr val="231F20"/>
                </a:solidFill>
                <a:latin typeface="Century Gothic" panose="020B0502020202020204" pitchFamily="34" charset="0"/>
                <a:ea typeface="DM Sans"/>
                <a:cs typeface="DM Sans"/>
                <a:sym typeface="DM Sans"/>
              </a:rPr>
              <a:t> </a:t>
            </a:r>
            <a:r>
              <a:rPr lang="en-US" sz="2800" spc="216" dirty="0" err="1">
                <a:solidFill>
                  <a:srgbClr val="231F20"/>
                </a:solidFill>
                <a:latin typeface="Century Gothic" panose="020B0502020202020204" pitchFamily="34" charset="0"/>
                <a:ea typeface="DM Sans"/>
                <a:cs typeface="DM Sans"/>
                <a:sym typeface="DM Sans"/>
              </a:rPr>
              <a:t>приложение</a:t>
            </a:r>
            <a:r>
              <a:rPr lang="en-US" sz="2800" spc="216" dirty="0">
                <a:solidFill>
                  <a:srgbClr val="231F20"/>
                </a:solidFill>
                <a:latin typeface="Century Gothic" panose="020B0502020202020204" pitchFamily="34" charset="0"/>
                <a:ea typeface="DM Sans"/>
                <a:cs typeface="DM Sans"/>
                <a:sym typeface="DM Sans"/>
              </a:rPr>
              <a:t> </a:t>
            </a:r>
            <a:r>
              <a:rPr lang="en-US" sz="2800" spc="216" dirty="0" err="1">
                <a:solidFill>
                  <a:srgbClr val="231F20"/>
                </a:solidFill>
                <a:latin typeface="Century Gothic" panose="020B0502020202020204" pitchFamily="34" charset="0"/>
                <a:ea typeface="DM Sans"/>
                <a:cs typeface="DM Sans"/>
                <a:sym typeface="DM Sans"/>
              </a:rPr>
              <a:t>для</a:t>
            </a:r>
            <a:r>
              <a:rPr lang="en-US" sz="2800" spc="216" dirty="0">
                <a:solidFill>
                  <a:srgbClr val="231F20"/>
                </a:solidFill>
                <a:latin typeface="Century Gothic" panose="020B0502020202020204" pitchFamily="34" charset="0"/>
                <a:ea typeface="DM Sans"/>
                <a:cs typeface="DM Sans"/>
                <a:sym typeface="DM Sans"/>
              </a:rPr>
              <a:t> </a:t>
            </a:r>
            <a:r>
              <a:rPr lang="en-US" sz="2800" spc="216" dirty="0" err="1">
                <a:solidFill>
                  <a:srgbClr val="231F20"/>
                </a:solidFill>
                <a:latin typeface="Century Gothic" panose="020B0502020202020204" pitchFamily="34" charset="0"/>
                <a:ea typeface="DM Sans"/>
                <a:cs typeface="DM Sans"/>
                <a:sym typeface="DM Sans"/>
              </a:rPr>
              <a:t>поиска</a:t>
            </a:r>
            <a:r>
              <a:rPr lang="en-US" sz="2800" spc="216" dirty="0">
                <a:solidFill>
                  <a:srgbClr val="231F20"/>
                </a:solidFill>
                <a:latin typeface="Century Gothic" panose="020B0502020202020204" pitchFamily="34" charset="0"/>
                <a:ea typeface="DM Sans"/>
                <a:cs typeface="DM Sans"/>
                <a:sym typeface="DM Sans"/>
              </a:rPr>
              <a:t> </a:t>
            </a:r>
            <a:r>
              <a:rPr lang="en-US" sz="2800" spc="216" dirty="0" err="1">
                <a:solidFill>
                  <a:srgbClr val="231F20"/>
                </a:solidFill>
                <a:latin typeface="Century Gothic" panose="020B0502020202020204" pitchFamily="34" charset="0"/>
                <a:ea typeface="DM Sans"/>
                <a:cs typeface="DM Sans"/>
                <a:sym typeface="DM Sans"/>
              </a:rPr>
              <a:t>бесплатных</a:t>
            </a:r>
            <a:r>
              <a:rPr lang="en-US" sz="2800" spc="216" dirty="0">
                <a:solidFill>
                  <a:srgbClr val="231F20"/>
                </a:solidFill>
                <a:latin typeface="Century Gothic" panose="020B0502020202020204" pitchFamily="34" charset="0"/>
                <a:ea typeface="DM Sans"/>
                <a:cs typeface="DM Sans"/>
                <a:sym typeface="DM Sans"/>
              </a:rPr>
              <a:t> </a:t>
            </a:r>
            <a:r>
              <a:rPr lang="en-US" sz="2800" spc="216" dirty="0" err="1">
                <a:solidFill>
                  <a:srgbClr val="231F20"/>
                </a:solidFill>
                <a:latin typeface="Century Gothic" panose="020B0502020202020204" pitchFamily="34" charset="0"/>
                <a:ea typeface="DM Sans"/>
                <a:cs typeface="DM Sans"/>
                <a:sym typeface="DM Sans"/>
              </a:rPr>
              <a:t>парковочных</a:t>
            </a:r>
            <a:r>
              <a:rPr lang="en-US" sz="2800" spc="216" dirty="0">
                <a:solidFill>
                  <a:srgbClr val="231F20"/>
                </a:solidFill>
                <a:latin typeface="Century Gothic" panose="020B0502020202020204" pitchFamily="34" charset="0"/>
                <a:ea typeface="DM Sans"/>
                <a:cs typeface="DM Sans"/>
                <a:sym typeface="DM Sans"/>
              </a:rPr>
              <a:t> </a:t>
            </a:r>
            <a:r>
              <a:rPr lang="en-US" sz="2800" spc="216" dirty="0" err="1">
                <a:solidFill>
                  <a:srgbClr val="231F20"/>
                </a:solidFill>
                <a:latin typeface="Century Gothic" panose="020B0502020202020204" pitchFamily="34" charset="0"/>
                <a:ea typeface="DM Sans"/>
                <a:cs typeface="DM Sans"/>
                <a:sym typeface="DM Sans"/>
              </a:rPr>
              <a:t>мест</a:t>
            </a:r>
            <a:r>
              <a:rPr lang="en-US" sz="2800" spc="216" dirty="0">
                <a:solidFill>
                  <a:srgbClr val="231F20"/>
                </a:solidFill>
                <a:latin typeface="Century Gothic" panose="020B0502020202020204" pitchFamily="34" charset="0"/>
                <a:ea typeface="DM Sans"/>
                <a:cs typeface="DM Sans"/>
                <a:sym typeface="DM Sans"/>
              </a:rPr>
              <a:t> в </a:t>
            </a:r>
            <a:r>
              <a:rPr lang="en-US" sz="2800" spc="216" dirty="0" err="1">
                <a:solidFill>
                  <a:srgbClr val="231F20"/>
                </a:solidFill>
                <a:latin typeface="Century Gothic" panose="020B0502020202020204" pitchFamily="34" charset="0"/>
                <a:ea typeface="DM Sans"/>
                <a:cs typeface="DM Sans"/>
                <a:sym typeface="DM Sans"/>
              </a:rPr>
              <a:t>любом</a:t>
            </a:r>
            <a:r>
              <a:rPr lang="en-US" sz="2800" spc="216" dirty="0">
                <a:solidFill>
                  <a:srgbClr val="231F20"/>
                </a:solidFill>
                <a:latin typeface="Century Gothic" panose="020B0502020202020204" pitchFamily="34" charset="0"/>
                <a:ea typeface="DM Sans"/>
                <a:cs typeface="DM Sans"/>
                <a:sym typeface="DM Sans"/>
              </a:rPr>
              <a:t> </a:t>
            </a:r>
            <a:r>
              <a:rPr lang="en-US" sz="2800" spc="216" dirty="0" err="1">
                <a:solidFill>
                  <a:srgbClr val="231F20"/>
                </a:solidFill>
                <a:latin typeface="Century Gothic" panose="020B0502020202020204" pitchFamily="34" charset="0"/>
                <a:ea typeface="DM Sans"/>
                <a:cs typeface="DM Sans"/>
                <a:sym typeface="DM Sans"/>
              </a:rPr>
              <a:t>районе</a:t>
            </a:r>
            <a:r>
              <a:rPr lang="en-US" sz="2800" spc="216" dirty="0">
                <a:solidFill>
                  <a:srgbClr val="231F20"/>
                </a:solidFill>
                <a:latin typeface="Century Gothic" panose="020B0502020202020204" pitchFamily="34" charset="0"/>
                <a:ea typeface="DM Sans"/>
                <a:cs typeface="DM Sans"/>
                <a:sym typeface="DM Sans"/>
              </a:rPr>
              <a:t> в </a:t>
            </a:r>
            <a:r>
              <a:rPr lang="en-US" sz="2800" spc="216" dirty="0" err="1">
                <a:solidFill>
                  <a:srgbClr val="231F20"/>
                </a:solidFill>
                <a:latin typeface="Century Gothic" panose="020B0502020202020204" pitchFamily="34" charset="0"/>
                <a:ea typeface="DM Sans"/>
                <a:cs typeface="DM Sans"/>
                <a:sym typeface="DM Sans"/>
              </a:rPr>
              <a:t>реальном</a:t>
            </a:r>
            <a:r>
              <a:rPr lang="en-US" sz="2800" spc="216" dirty="0">
                <a:solidFill>
                  <a:srgbClr val="231F20"/>
                </a:solidFill>
                <a:latin typeface="Century Gothic" panose="020B0502020202020204" pitchFamily="34" charset="0"/>
                <a:ea typeface="DM Sans"/>
                <a:cs typeface="DM Sans"/>
                <a:sym typeface="DM Sans"/>
              </a:rPr>
              <a:t> </a:t>
            </a:r>
            <a:r>
              <a:rPr lang="en-US" sz="2800" spc="216" dirty="0" err="1">
                <a:solidFill>
                  <a:srgbClr val="231F20"/>
                </a:solidFill>
                <a:latin typeface="Century Gothic" panose="020B0502020202020204" pitchFamily="34" charset="0"/>
                <a:ea typeface="DM Sans"/>
                <a:cs typeface="DM Sans"/>
                <a:sym typeface="DM Sans"/>
              </a:rPr>
              <a:t>времени</a:t>
            </a:r>
            <a:endParaRPr lang="en-US" sz="2800" spc="216" dirty="0">
              <a:solidFill>
                <a:srgbClr val="231F20"/>
              </a:solidFill>
              <a:latin typeface="Century Gothic" panose="020B0502020202020204" pitchFamily="34" charset="0"/>
              <a:ea typeface="DM Sans"/>
              <a:cs typeface="DM Sans"/>
              <a:sym typeface="DM Sans"/>
            </a:endParaRPr>
          </a:p>
        </p:txBody>
      </p:sp>
      <p:sp>
        <p:nvSpPr>
          <p:cNvPr id="22" name="Freeform 5"/>
          <p:cNvSpPr/>
          <p:nvPr/>
        </p:nvSpPr>
        <p:spPr>
          <a:xfrm>
            <a:off x="1979104" y="290744"/>
            <a:ext cx="5715750" cy="2674990"/>
          </a:xfrm>
          <a:custGeom>
            <a:avLst/>
            <a:gdLst/>
            <a:ahLst/>
            <a:cxnLst/>
            <a:rect l="l" t="t" r="r" b="b"/>
            <a:pathLst>
              <a:path w="10239631" h="4876015">
                <a:moveTo>
                  <a:pt x="0" y="0"/>
                </a:moveTo>
                <a:lnTo>
                  <a:pt x="10239630" y="0"/>
                </a:lnTo>
                <a:lnTo>
                  <a:pt x="10239630" y="4876014"/>
                </a:lnTo>
                <a:lnTo>
                  <a:pt x="0" y="4876014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3177" y="876300"/>
            <a:ext cx="3504053" cy="760124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2691" y="733280"/>
            <a:ext cx="5472977" cy="828067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565"/>
          <a:stretch/>
        </p:blipFill>
        <p:spPr>
          <a:xfrm>
            <a:off x="9565215" y="3267515"/>
            <a:ext cx="2577476" cy="5367259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9341" y="3129157"/>
            <a:ext cx="3802418" cy="575310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07" y="9249032"/>
            <a:ext cx="17293785" cy="9070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12" name="Group 12"/>
          <p:cNvGrpSpPr/>
          <p:nvPr/>
        </p:nvGrpSpPr>
        <p:grpSpPr>
          <a:xfrm>
            <a:off x="1332068" y="2628900"/>
            <a:ext cx="5447849" cy="5487390"/>
            <a:chOff x="0" y="0"/>
            <a:chExt cx="1279723" cy="1271725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3" name="Freeform 13"/>
            <p:cNvSpPr/>
            <p:nvPr/>
          </p:nvSpPr>
          <p:spPr>
            <a:xfrm>
              <a:off x="0" y="0"/>
              <a:ext cx="1279723" cy="1271725"/>
            </a:xfrm>
            <a:custGeom>
              <a:avLst/>
              <a:gdLst/>
              <a:ahLst/>
              <a:cxnLst/>
              <a:rect l="l" t="t" r="r" b="b"/>
              <a:pathLst>
                <a:path w="1279723" h="1271725">
                  <a:moveTo>
                    <a:pt x="0" y="0"/>
                  </a:moveTo>
                  <a:lnTo>
                    <a:pt x="1279723" y="0"/>
                  </a:lnTo>
                  <a:lnTo>
                    <a:pt x="1279723" y="1271725"/>
                  </a:lnTo>
                  <a:lnTo>
                    <a:pt x="0" y="1271725"/>
                  </a:ln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0" y="-57150"/>
              <a:ext cx="1279723" cy="1328875"/>
            </a:xfrm>
            <a:prstGeom prst="rect">
              <a:avLst/>
            </a:prstGeom>
            <a:grpFill/>
            <a:ln>
              <a:solidFill>
                <a:schemeClr val="accent2"/>
              </a:solidFill>
            </a:ln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4114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7" name="TextBox 27"/>
          <p:cNvSpPr txBox="1"/>
          <p:nvPr/>
        </p:nvSpPr>
        <p:spPr>
          <a:xfrm>
            <a:off x="45720" y="867922"/>
            <a:ext cx="8020547" cy="16671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13015"/>
              </a:lnSpc>
              <a:spcBef>
                <a:spcPct val="0"/>
              </a:spcBef>
            </a:pPr>
            <a:r>
              <a:rPr lang="en-US" sz="8800" b="1" spc="924" dirty="0" smtClean="0">
                <a:solidFill>
                  <a:srgbClr val="231F20"/>
                </a:solidFill>
                <a:latin typeface="Century Gothic" panose="020B0502020202020204" pitchFamily="34" charset="0"/>
                <a:ea typeface="Oswald Bold"/>
                <a:cs typeface="Oswald Bold"/>
                <a:sym typeface="Oswald Bold"/>
              </a:rPr>
              <a:t>ПРОБЛЕМ</a:t>
            </a:r>
            <a:r>
              <a:rPr lang="ru-RU" sz="8800" b="1" spc="924" dirty="0">
                <a:solidFill>
                  <a:srgbClr val="231F20"/>
                </a:solidFill>
                <a:latin typeface="Century Gothic" panose="020B0502020202020204" pitchFamily="34" charset="0"/>
                <a:ea typeface="Oswald Bold"/>
                <a:cs typeface="Oswald Bold"/>
                <a:sym typeface="Oswald Bold"/>
              </a:rPr>
              <a:t>А</a:t>
            </a:r>
            <a:r>
              <a:rPr lang="en-US" sz="8800" b="1" spc="924" dirty="0" smtClean="0">
                <a:solidFill>
                  <a:srgbClr val="231F20"/>
                </a:solidFill>
                <a:latin typeface="Oswald Bold"/>
                <a:ea typeface="Oswald Bold"/>
                <a:cs typeface="Oswald Bold"/>
                <a:sym typeface="Oswald Bold"/>
              </a:rPr>
              <a:t> </a:t>
            </a:r>
            <a:endParaRPr lang="en-US" sz="8800" b="1" spc="924" dirty="0">
              <a:solidFill>
                <a:srgbClr val="231F20"/>
              </a:solidFill>
              <a:latin typeface="Oswald Bold"/>
              <a:ea typeface="Oswald Bold"/>
              <a:cs typeface="Oswald Bold"/>
              <a:sym typeface="Oswald Bold"/>
            </a:endParaRPr>
          </a:p>
        </p:txBody>
      </p:sp>
      <p:sp>
        <p:nvSpPr>
          <p:cNvPr id="33" name="Freeform 33"/>
          <p:cNvSpPr/>
          <p:nvPr/>
        </p:nvSpPr>
        <p:spPr>
          <a:xfrm rot="887923">
            <a:off x="5986566" y="-3760709"/>
            <a:ext cx="7032580" cy="7216267"/>
          </a:xfrm>
          <a:custGeom>
            <a:avLst/>
            <a:gdLst/>
            <a:ahLst/>
            <a:cxnLst/>
            <a:rect l="l" t="t" r="r" b="b"/>
            <a:pathLst>
              <a:path w="7032580" h="7216267">
                <a:moveTo>
                  <a:pt x="0" y="0"/>
                </a:moveTo>
                <a:lnTo>
                  <a:pt x="7032580" y="0"/>
                </a:lnTo>
                <a:lnTo>
                  <a:pt x="7032580" y="7216268"/>
                </a:lnTo>
                <a:lnTo>
                  <a:pt x="0" y="721626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07" y="9249032"/>
            <a:ext cx="17293785" cy="907017"/>
          </a:xfrm>
          <a:prstGeom prst="rect">
            <a:avLst/>
          </a:prstGeom>
        </p:spPr>
      </p:pic>
      <p:grpSp>
        <p:nvGrpSpPr>
          <p:cNvPr id="35" name="Group 12"/>
          <p:cNvGrpSpPr/>
          <p:nvPr/>
        </p:nvGrpSpPr>
        <p:grpSpPr>
          <a:xfrm>
            <a:off x="11101345" y="2628900"/>
            <a:ext cx="6257556" cy="5487390"/>
            <a:chOff x="0" y="0"/>
            <a:chExt cx="1279723" cy="1271725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36" name="Freeform 13"/>
            <p:cNvSpPr/>
            <p:nvPr/>
          </p:nvSpPr>
          <p:spPr>
            <a:xfrm>
              <a:off x="0" y="0"/>
              <a:ext cx="1279723" cy="1271725"/>
            </a:xfrm>
            <a:custGeom>
              <a:avLst/>
              <a:gdLst/>
              <a:ahLst/>
              <a:cxnLst/>
              <a:rect l="l" t="t" r="r" b="b"/>
              <a:pathLst>
                <a:path w="1279723" h="1271725">
                  <a:moveTo>
                    <a:pt x="0" y="0"/>
                  </a:moveTo>
                  <a:lnTo>
                    <a:pt x="1279723" y="0"/>
                  </a:lnTo>
                  <a:lnTo>
                    <a:pt x="1279723" y="1271725"/>
                  </a:lnTo>
                  <a:lnTo>
                    <a:pt x="0" y="1271725"/>
                  </a:lnTo>
                  <a:close/>
                </a:path>
              </a:pathLst>
            </a:custGeom>
            <a:grpFill/>
            <a:ln>
              <a:solidFill>
                <a:schemeClr val="accent3"/>
              </a:solidFill>
            </a:ln>
          </p:spPr>
        </p:sp>
        <p:sp>
          <p:nvSpPr>
            <p:cNvPr id="37" name="TextBox 14"/>
            <p:cNvSpPr txBox="1"/>
            <p:nvPr/>
          </p:nvSpPr>
          <p:spPr>
            <a:xfrm>
              <a:off x="0" y="-57150"/>
              <a:ext cx="1279723" cy="1328875"/>
            </a:xfrm>
            <a:prstGeom prst="rect">
              <a:avLst/>
            </a:prstGeom>
            <a:grpFill/>
            <a:ln>
              <a:solidFill>
                <a:schemeClr val="accent3"/>
              </a:solidFill>
            </a:ln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4114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40" name="TextBox 27"/>
          <p:cNvSpPr txBox="1"/>
          <p:nvPr/>
        </p:nvSpPr>
        <p:spPr>
          <a:xfrm>
            <a:off x="10219850" y="851924"/>
            <a:ext cx="8020547" cy="15333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13015"/>
              </a:lnSpc>
              <a:spcBef>
                <a:spcPct val="0"/>
              </a:spcBef>
            </a:pPr>
            <a:r>
              <a:rPr lang="ru-RU" sz="8800" b="1" spc="924" dirty="0" smtClean="0">
                <a:solidFill>
                  <a:srgbClr val="231F20"/>
                </a:solidFill>
                <a:latin typeface="Century Gothic" panose="020B0502020202020204" pitchFamily="34" charset="0"/>
                <a:ea typeface="Oswald Bold"/>
                <a:cs typeface="Oswald Bold"/>
                <a:sym typeface="Oswald Bold"/>
              </a:rPr>
              <a:t>РЕШЕНИЕ</a:t>
            </a:r>
            <a:endParaRPr lang="en-US" sz="8800" b="1" spc="924" dirty="0">
              <a:solidFill>
                <a:srgbClr val="231F20"/>
              </a:solidFill>
              <a:latin typeface="Century Gothic" panose="020B0502020202020204" pitchFamily="34" charset="0"/>
              <a:ea typeface="Oswald Bold"/>
              <a:cs typeface="Oswald Bold"/>
              <a:sym typeface="Oswald Bold"/>
            </a:endParaRPr>
          </a:p>
        </p:txBody>
      </p:sp>
      <p:sp>
        <p:nvSpPr>
          <p:cNvPr id="41" name="TextBox 17"/>
          <p:cNvSpPr txBox="1"/>
          <p:nvPr/>
        </p:nvSpPr>
        <p:spPr>
          <a:xfrm>
            <a:off x="1521508" y="2691480"/>
            <a:ext cx="5373284" cy="51680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3050"/>
              </a:lnSpc>
              <a:spcBef>
                <a:spcPct val="0"/>
              </a:spcBef>
            </a:pPr>
            <a:r>
              <a:rPr lang="ru-RU" sz="2800" spc="216" dirty="0" smtClean="0">
                <a:solidFill>
                  <a:srgbClr val="231F20"/>
                </a:solidFill>
                <a:latin typeface="Century Gothic" panose="020B0502020202020204" pitchFamily="34" charset="0"/>
                <a:ea typeface="DM Sans"/>
                <a:cs typeface="DM Sans"/>
                <a:sym typeface="DM Sans"/>
              </a:rPr>
              <a:t>52% жителей Москвы и МО недовольны парковками</a:t>
            </a:r>
          </a:p>
          <a:p>
            <a:pPr marL="0" lvl="0" indent="0" algn="l">
              <a:lnSpc>
                <a:spcPts val="3050"/>
              </a:lnSpc>
              <a:spcBef>
                <a:spcPct val="0"/>
              </a:spcBef>
            </a:pPr>
            <a:endParaRPr lang="ru-RU" sz="2800" spc="216" dirty="0">
              <a:solidFill>
                <a:srgbClr val="231F20"/>
              </a:solidFill>
              <a:latin typeface="Century Gothic" panose="020B0502020202020204" pitchFamily="34" charset="0"/>
              <a:ea typeface="DM Sans"/>
              <a:cs typeface="DM Sans"/>
              <a:sym typeface="DM Sans"/>
            </a:endParaRPr>
          </a:p>
          <a:p>
            <a:pPr marL="0" lvl="0" indent="0" algn="l">
              <a:lnSpc>
                <a:spcPts val="3050"/>
              </a:lnSpc>
              <a:spcBef>
                <a:spcPct val="0"/>
              </a:spcBef>
            </a:pPr>
            <a:r>
              <a:rPr lang="ru-RU" sz="2800" spc="216" dirty="0" smtClean="0">
                <a:solidFill>
                  <a:srgbClr val="231F20"/>
                </a:solidFill>
                <a:latin typeface="Century Gothic" panose="020B0502020202020204" pitchFamily="34" charset="0"/>
                <a:ea typeface="DM Sans"/>
                <a:cs typeface="DM Sans"/>
                <a:sym typeface="DM Sans"/>
              </a:rPr>
              <a:t>Постоянный динамичный тариф платной парковки в центре Москвы</a:t>
            </a:r>
          </a:p>
          <a:p>
            <a:pPr marL="0" lvl="0" indent="0" algn="l">
              <a:lnSpc>
                <a:spcPts val="3050"/>
              </a:lnSpc>
              <a:spcBef>
                <a:spcPct val="0"/>
              </a:spcBef>
            </a:pPr>
            <a:endParaRPr lang="ru-RU" sz="2800" spc="216" dirty="0">
              <a:solidFill>
                <a:srgbClr val="231F20"/>
              </a:solidFill>
              <a:latin typeface="Century Gothic" panose="020B0502020202020204" pitchFamily="34" charset="0"/>
              <a:ea typeface="DM Sans"/>
              <a:cs typeface="DM Sans"/>
              <a:sym typeface="DM Sans"/>
            </a:endParaRPr>
          </a:p>
          <a:p>
            <a:pPr marL="0" lvl="0" indent="0" algn="l">
              <a:lnSpc>
                <a:spcPts val="3050"/>
              </a:lnSpc>
              <a:spcBef>
                <a:spcPct val="0"/>
              </a:spcBef>
            </a:pPr>
            <a:r>
              <a:rPr lang="ru-RU" sz="2800" spc="216" dirty="0" smtClean="0">
                <a:solidFill>
                  <a:srgbClr val="231F20"/>
                </a:solidFill>
                <a:latin typeface="Century Gothic" panose="020B0502020202020204" pitchFamily="34" charset="0"/>
                <a:ea typeface="DM Sans"/>
                <a:cs typeface="DM Sans"/>
                <a:sym typeface="DM Sans"/>
              </a:rPr>
              <a:t>Увеличенный трафик в часы пик</a:t>
            </a:r>
            <a:br>
              <a:rPr lang="ru-RU" sz="2800" spc="216" dirty="0" smtClean="0">
                <a:solidFill>
                  <a:srgbClr val="231F20"/>
                </a:solidFill>
                <a:latin typeface="Century Gothic" panose="020B0502020202020204" pitchFamily="34" charset="0"/>
                <a:ea typeface="DM Sans"/>
                <a:cs typeface="DM Sans"/>
                <a:sym typeface="DM Sans"/>
              </a:rPr>
            </a:br>
            <a:endParaRPr lang="ru-RU" sz="2800" spc="216" dirty="0" smtClean="0">
              <a:solidFill>
                <a:srgbClr val="231F20"/>
              </a:solidFill>
              <a:latin typeface="Century Gothic" panose="020B0502020202020204" pitchFamily="34" charset="0"/>
              <a:ea typeface="DM Sans"/>
              <a:cs typeface="DM Sans"/>
              <a:sym typeface="DM Sans"/>
            </a:endParaRPr>
          </a:p>
          <a:p>
            <a:pPr marL="0" lvl="0" indent="0" algn="l">
              <a:lnSpc>
                <a:spcPts val="3050"/>
              </a:lnSpc>
              <a:spcBef>
                <a:spcPct val="0"/>
              </a:spcBef>
            </a:pPr>
            <a:r>
              <a:rPr lang="ru-RU" sz="2800" spc="216" dirty="0" smtClean="0">
                <a:solidFill>
                  <a:srgbClr val="231F20"/>
                </a:solidFill>
                <a:latin typeface="Century Gothic" panose="020B0502020202020204" pitchFamily="34" charset="0"/>
                <a:ea typeface="DM Sans"/>
                <a:cs typeface="DM Sans"/>
                <a:sym typeface="DM Sans"/>
              </a:rPr>
              <a:t>Стресс во время поиска парковочного места</a:t>
            </a:r>
            <a:endParaRPr lang="en-US" sz="2800" spc="216" dirty="0">
              <a:solidFill>
                <a:srgbClr val="231F20"/>
              </a:solidFill>
              <a:latin typeface="Century Gothic" panose="020B0502020202020204" pitchFamily="34" charset="0"/>
              <a:ea typeface="DM Sans"/>
              <a:cs typeface="DM Sans"/>
              <a:sym typeface="DM Sans"/>
            </a:endParaRP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382244" y="3468090"/>
            <a:ext cx="3581400" cy="3581400"/>
          </a:xfrm>
          <a:prstGeom prst="rect">
            <a:avLst/>
          </a:prstGeom>
        </p:spPr>
      </p:pic>
      <p:sp>
        <p:nvSpPr>
          <p:cNvPr id="43" name="TextBox 17"/>
          <p:cNvSpPr txBox="1"/>
          <p:nvPr/>
        </p:nvSpPr>
        <p:spPr>
          <a:xfrm>
            <a:off x="11313663" y="2890251"/>
            <a:ext cx="5832920" cy="47705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3050"/>
              </a:lnSpc>
              <a:spcBef>
                <a:spcPct val="0"/>
              </a:spcBef>
            </a:pPr>
            <a:r>
              <a:rPr lang="ru-RU" sz="2800" spc="216" dirty="0" smtClean="0">
                <a:solidFill>
                  <a:srgbClr val="231F20"/>
                </a:solidFill>
                <a:latin typeface="Century Gothic" panose="020B0502020202020204" pitchFamily="34" charset="0"/>
                <a:ea typeface="DM Sans"/>
                <a:cs typeface="DM Sans"/>
                <a:sym typeface="DM Sans"/>
              </a:rPr>
              <a:t>Мы предлагаем использовать наше мобильное приложение, которое позволит нашей ЦА легко и быстро найти ближайшее свободное парковочное место с минимальными затратами при помощи внедрения технологий </a:t>
            </a:r>
            <a:r>
              <a:rPr lang="en-US" sz="2800" spc="216" dirty="0" smtClean="0">
                <a:solidFill>
                  <a:srgbClr val="231F20"/>
                </a:solidFill>
                <a:latin typeface="Century Gothic" panose="020B0502020202020204" pitchFamily="34" charset="0"/>
                <a:ea typeface="DM Sans"/>
                <a:cs typeface="DM Sans"/>
                <a:sym typeface="DM Sans"/>
              </a:rPr>
              <a:t>AI</a:t>
            </a:r>
            <a:r>
              <a:rPr lang="ru-RU" sz="2800" spc="216" dirty="0">
                <a:solidFill>
                  <a:srgbClr val="231F20"/>
                </a:solidFill>
                <a:latin typeface="Century Gothic" panose="020B0502020202020204" pitchFamily="34" charset="0"/>
                <a:ea typeface="DM Sans"/>
                <a:cs typeface="DM Sans"/>
                <a:sym typeface="DM Sans"/>
              </a:rPr>
              <a:t> </a:t>
            </a:r>
            <a:r>
              <a:rPr lang="ru-RU" sz="2800" spc="216" dirty="0" smtClean="0">
                <a:solidFill>
                  <a:srgbClr val="231F20"/>
                </a:solidFill>
                <a:latin typeface="Century Gothic" panose="020B0502020202020204" pitchFamily="34" charset="0"/>
                <a:ea typeface="DM Sans"/>
                <a:cs typeface="DM Sans"/>
                <a:sym typeface="DM Sans"/>
              </a:rPr>
              <a:t>городской инфраструктуры, </a:t>
            </a:r>
            <a:r>
              <a:rPr lang="en-US" sz="2800" spc="216" dirty="0" smtClean="0">
                <a:solidFill>
                  <a:srgbClr val="231F20"/>
                </a:solidFill>
                <a:latin typeface="Century Gothic" panose="020B0502020202020204" pitchFamily="34" charset="0"/>
                <a:ea typeface="DM Sans"/>
                <a:cs typeface="DM Sans"/>
                <a:sym typeface="DM Sans"/>
              </a:rPr>
              <a:t>GPS</a:t>
            </a:r>
            <a:r>
              <a:rPr lang="ru-RU" sz="2800" spc="216" dirty="0" smtClean="0">
                <a:solidFill>
                  <a:srgbClr val="231F20"/>
                </a:solidFill>
                <a:latin typeface="Century Gothic" panose="020B0502020202020204" pitchFamily="34" charset="0"/>
                <a:ea typeface="DM Sans"/>
                <a:cs typeface="DM Sans"/>
                <a:sym typeface="DM Sans"/>
              </a:rPr>
              <a:t>, </a:t>
            </a:r>
            <a:r>
              <a:rPr lang="en-US" sz="2800" spc="216" dirty="0" smtClean="0">
                <a:solidFill>
                  <a:srgbClr val="231F20"/>
                </a:solidFill>
                <a:latin typeface="Century Gothic" panose="020B0502020202020204" pitchFamily="34" charset="0"/>
                <a:ea typeface="DM Sans"/>
                <a:cs typeface="DM Sans"/>
                <a:sym typeface="DM Sans"/>
              </a:rPr>
              <a:t>VR </a:t>
            </a:r>
            <a:r>
              <a:rPr lang="ru-RU" sz="2800" spc="216" dirty="0" smtClean="0">
                <a:solidFill>
                  <a:srgbClr val="231F20"/>
                </a:solidFill>
                <a:latin typeface="Century Gothic" panose="020B0502020202020204" pitchFamily="34" charset="0"/>
                <a:ea typeface="DM Sans"/>
                <a:cs typeface="DM Sans"/>
                <a:sym typeface="DM Sans"/>
              </a:rPr>
              <a:t>и другие</a:t>
            </a:r>
            <a:endParaRPr lang="en-US" sz="2800" spc="216" dirty="0">
              <a:solidFill>
                <a:srgbClr val="231F20"/>
              </a:solidFill>
              <a:latin typeface="Century Gothic" panose="020B0502020202020204" pitchFamily="34" charset="0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4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 rot="6671793">
            <a:off x="-2670002" y="-4542613"/>
            <a:ext cx="6002053" cy="8315086"/>
          </a:xfrm>
          <a:custGeom>
            <a:avLst/>
            <a:gdLst/>
            <a:ahLst/>
            <a:cxnLst/>
            <a:rect l="l" t="t" r="r" b="b"/>
            <a:pathLst>
              <a:path w="13977230" h="14342307">
                <a:moveTo>
                  <a:pt x="0" y="0"/>
                </a:moveTo>
                <a:lnTo>
                  <a:pt x="13977230" y="0"/>
                </a:lnTo>
                <a:lnTo>
                  <a:pt x="13977230" y="14342307"/>
                </a:lnTo>
                <a:lnTo>
                  <a:pt x="0" y="143423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 rot="6435579">
            <a:off x="14878900" y="-3375321"/>
            <a:ext cx="7032580" cy="7216267"/>
          </a:xfrm>
          <a:custGeom>
            <a:avLst/>
            <a:gdLst/>
            <a:ahLst/>
            <a:cxnLst/>
            <a:rect l="l" t="t" r="r" b="b"/>
            <a:pathLst>
              <a:path w="7032580" h="7216267">
                <a:moveTo>
                  <a:pt x="0" y="0"/>
                </a:moveTo>
                <a:lnTo>
                  <a:pt x="7032580" y="0"/>
                </a:lnTo>
                <a:lnTo>
                  <a:pt x="7032580" y="7216267"/>
                </a:lnTo>
                <a:lnTo>
                  <a:pt x="0" y="72162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9" name="TextBox 12"/>
          <p:cNvSpPr txBox="1"/>
          <p:nvPr/>
        </p:nvSpPr>
        <p:spPr>
          <a:xfrm>
            <a:off x="-742086" y="835531"/>
            <a:ext cx="19570864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9588"/>
              </a:lnSpc>
            </a:pPr>
            <a:r>
              <a:rPr lang="ru-RU" sz="9131" b="1" spc="894" dirty="0" smtClean="0">
                <a:solidFill>
                  <a:srgbClr val="231F20"/>
                </a:solidFill>
                <a:latin typeface="Century Gothic" panose="020B0502020202020204" pitchFamily="34" charset="0"/>
                <a:ea typeface="Oswald Bold"/>
                <a:cs typeface="Oswald Bold"/>
                <a:sym typeface="Oswald Bold"/>
              </a:rPr>
              <a:t>ЦЕЛЕВАЯ АУДИТОРИЯ</a:t>
            </a:r>
            <a:endParaRPr lang="en-US" sz="9131" b="1" spc="894" dirty="0">
              <a:solidFill>
                <a:srgbClr val="231F20"/>
              </a:solidFill>
              <a:latin typeface="Century Gothic" panose="020B0502020202020204" pitchFamily="34" charset="0"/>
              <a:ea typeface="Oswald Bold"/>
              <a:cs typeface="Oswald Bold"/>
              <a:sym typeface="Oswald Bold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07" y="9249032"/>
            <a:ext cx="17293785" cy="907017"/>
          </a:xfrm>
          <a:prstGeom prst="rect">
            <a:avLst/>
          </a:prstGeom>
        </p:spPr>
      </p:pic>
      <p:pic>
        <p:nvPicPr>
          <p:cNvPr id="3082" name="Picture 10" descr="В2В 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8885" y="2386250"/>
            <a:ext cx="2275053" cy="2275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b2c 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198" y="2380985"/>
            <a:ext cx="2280318" cy="22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17"/>
          <p:cNvSpPr txBox="1"/>
          <p:nvPr/>
        </p:nvSpPr>
        <p:spPr>
          <a:xfrm>
            <a:off x="-400406" y="3644035"/>
            <a:ext cx="4947193" cy="3975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3050"/>
              </a:lnSpc>
              <a:spcBef>
                <a:spcPct val="0"/>
              </a:spcBef>
            </a:pPr>
            <a:r>
              <a:rPr lang="en-US" sz="6000" b="1" spc="216" dirty="0" smtClean="0">
                <a:solidFill>
                  <a:srgbClr val="231F20"/>
                </a:solidFill>
                <a:latin typeface="Century Gothic" panose="020B0502020202020204" pitchFamily="34" charset="0"/>
                <a:ea typeface="DM Sans"/>
                <a:cs typeface="DM Sans"/>
                <a:sym typeface="DM Sans"/>
              </a:rPr>
              <a:t>B</a:t>
            </a:r>
            <a:r>
              <a:rPr lang="en-US" sz="4400" b="1" spc="216" dirty="0" smtClean="0">
                <a:solidFill>
                  <a:srgbClr val="231F20"/>
                </a:solidFill>
                <a:latin typeface="Century Gothic" panose="020B0502020202020204" pitchFamily="34" charset="0"/>
                <a:ea typeface="DM Sans"/>
                <a:cs typeface="DM Sans"/>
                <a:sym typeface="DM Sans"/>
              </a:rPr>
              <a:t>2</a:t>
            </a:r>
            <a:r>
              <a:rPr lang="en-US" sz="6000" b="1" spc="216" dirty="0" smtClean="0">
                <a:solidFill>
                  <a:srgbClr val="231F20"/>
                </a:solidFill>
                <a:latin typeface="Century Gothic" panose="020B0502020202020204" pitchFamily="34" charset="0"/>
                <a:ea typeface="DM Sans"/>
                <a:cs typeface="DM Sans"/>
                <a:sym typeface="DM Sans"/>
              </a:rPr>
              <a:t>C</a:t>
            </a:r>
            <a:endParaRPr lang="en-US" sz="6000" b="1" spc="216" dirty="0">
              <a:solidFill>
                <a:srgbClr val="231F20"/>
              </a:solidFill>
              <a:latin typeface="Century Gothic" panose="020B0502020202020204" pitchFamily="34" charset="0"/>
              <a:ea typeface="DM Sans"/>
              <a:cs typeface="DM Sans"/>
              <a:sym typeface="DM Sans"/>
            </a:endParaRPr>
          </a:p>
        </p:txBody>
      </p:sp>
      <p:sp>
        <p:nvSpPr>
          <p:cNvPr id="38" name="TextBox 17"/>
          <p:cNvSpPr txBox="1"/>
          <p:nvPr/>
        </p:nvSpPr>
        <p:spPr>
          <a:xfrm>
            <a:off x="13447997" y="3644035"/>
            <a:ext cx="4947193" cy="4658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3050"/>
              </a:lnSpc>
              <a:spcBef>
                <a:spcPct val="0"/>
              </a:spcBef>
            </a:pPr>
            <a:r>
              <a:rPr lang="en-US" sz="6000" b="1" spc="216" dirty="0" smtClean="0">
                <a:solidFill>
                  <a:srgbClr val="231F20"/>
                </a:solidFill>
                <a:latin typeface="Century Gothic" panose="020B0502020202020204" pitchFamily="34" charset="0"/>
                <a:ea typeface="DM Sans"/>
                <a:cs typeface="DM Sans"/>
                <a:sym typeface="DM Sans"/>
              </a:rPr>
              <a:t>B</a:t>
            </a:r>
            <a:r>
              <a:rPr lang="en-US" sz="4400" b="1" spc="216" dirty="0" smtClean="0">
                <a:solidFill>
                  <a:srgbClr val="231F20"/>
                </a:solidFill>
                <a:latin typeface="Century Gothic" panose="020B0502020202020204" pitchFamily="34" charset="0"/>
                <a:ea typeface="DM Sans"/>
                <a:cs typeface="DM Sans"/>
                <a:sym typeface="DM Sans"/>
              </a:rPr>
              <a:t>2</a:t>
            </a:r>
            <a:r>
              <a:rPr lang="en-US" sz="6000" b="1" spc="216" dirty="0" smtClean="0">
                <a:solidFill>
                  <a:srgbClr val="231F20"/>
                </a:solidFill>
                <a:latin typeface="Century Gothic" panose="020B0502020202020204" pitchFamily="34" charset="0"/>
                <a:ea typeface="DM Sans"/>
                <a:cs typeface="DM Sans"/>
                <a:sym typeface="DM Sans"/>
              </a:rPr>
              <a:t>B</a:t>
            </a:r>
            <a:endParaRPr lang="en-US" sz="6000" b="1" spc="216" dirty="0">
              <a:solidFill>
                <a:srgbClr val="231F20"/>
              </a:solidFill>
              <a:latin typeface="Century Gothic" panose="020B0502020202020204" pitchFamily="34" charset="0"/>
              <a:ea typeface="DM Sans"/>
              <a:cs typeface="DM Sans"/>
              <a:sym typeface="DM Sans"/>
            </a:endParaRPr>
          </a:p>
        </p:txBody>
      </p:sp>
      <p:pic>
        <p:nvPicPr>
          <p:cNvPr id="46" name="Picture 4" descr="Правая стрелка 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648732" y="4769820"/>
            <a:ext cx="786503" cy="786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" descr="Правая стрелка 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573159" y="4769820"/>
            <a:ext cx="786503" cy="786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Box 17"/>
          <p:cNvSpPr txBox="1"/>
          <p:nvPr/>
        </p:nvSpPr>
        <p:spPr>
          <a:xfrm>
            <a:off x="1192378" y="5690084"/>
            <a:ext cx="5699210" cy="33855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lvl="0" indent="-4572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sz="2200" spc="216" dirty="0" smtClean="0">
                <a:solidFill>
                  <a:srgbClr val="231F20"/>
                </a:solidFill>
                <a:latin typeface="Century Gothic" panose="020B0502020202020204" pitchFamily="34" charset="0"/>
                <a:ea typeface="DM Sans"/>
                <a:cs typeface="DM Sans"/>
                <a:sym typeface="DM Sans"/>
              </a:rPr>
              <a:t>Владельцы автомобилей</a:t>
            </a:r>
          </a:p>
          <a:p>
            <a:pPr marL="457200" lvl="0" indent="-45720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ru-RU" sz="2200" spc="216" dirty="0" smtClean="0">
              <a:solidFill>
                <a:srgbClr val="231F20"/>
              </a:solidFill>
              <a:latin typeface="Century Gothic" panose="020B0502020202020204" pitchFamily="34" charset="0"/>
              <a:ea typeface="DM Sans"/>
              <a:cs typeface="DM Sans"/>
              <a:sym typeface="DM Sans"/>
            </a:endParaRPr>
          </a:p>
          <a:p>
            <a:pPr marL="457200" lvl="0" indent="-4572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sz="2200" spc="216" dirty="0" smtClean="0">
                <a:solidFill>
                  <a:srgbClr val="231F20"/>
                </a:solidFill>
                <a:latin typeface="Century Gothic" panose="020B0502020202020204" pitchFamily="34" charset="0"/>
                <a:ea typeface="DM Sans"/>
                <a:cs typeface="DM Sans"/>
                <a:sym typeface="DM Sans"/>
              </a:rPr>
              <a:t>Пользователи услуг </a:t>
            </a:r>
            <a:r>
              <a:rPr lang="ru-RU" sz="2200" spc="216" dirty="0" err="1" smtClean="0">
                <a:solidFill>
                  <a:srgbClr val="231F20"/>
                </a:solidFill>
                <a:latin typeface="Century Gothic" panose="020B0502020202020204" pitchFamily="34" charset="0"/>
                <a:ea typeface="DM Sans"/>
                <a:cs typeface="DM Sans"/>
                <a:sym typeface="DM Sans"/>
              </a:rPr>
              <a:t>каршеринга</a:t>
            </a:r>
            <a:endParaRPr lang="ru-RU" sz="2200" spc="216" dirty="0" smtClean="0">
              <a:solidFill>
                <a:srgbClr val="231F20"/>
              </a:solidFill>
              <a:latin typeface="Century Gothic" panose="020B0502020202020204" pitchFamily="34" charset="0"/>
              <a:ea typeface="DM Sans"/>
              <a:cs typeface="DM Sans"/>
              <a:sym typeface="DM Sans"/>
            </a:endParaRPr>
          </a:p>
          <a:p>
            <a:pPr marL="457200" lvl="0" indent="-45720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ru-RU" sz="2200" spc="216" dirty="0" smtClean="0">
              <a:solidFill>
                <a:srgbClr val="231F20"/>
              </a:solidFill>
              <a:latin typeface="Century Gothic" panose="020B0502020202020204" pitchFamily="34" charset="0"/>
              <a:ea typeface="DM Sans"/>
              <a:cs typeface="DM Sans"/>
              <a:sym typeface="DM Sans"/>
            </a:endParaRPr>
          </a:p>
          <a:p>
            <a:pPr marL="457200" lvl="0" indent="-4572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sz="2200" spc="216" dirty="0" smtClean="0">
                <a:solidFill>
                  <a:srgbClr val="231F20"/>
                </a:solidFill>
                <a:latin typeface="Century Gothic" panose="020B0502020202020204" pitchFamily="34" charset="0"/>
                <a:ea typeface="DM Sans"/>
                <a:cs typeface="DM Sans"/>
                <a:sym typeface="DM Sans"/>
              </a:rPr>
              <a:t>Таксисты</a:t>
            </a:r>
          </a:p>
          <a:p>
            <a:pPr marL="457200" lvl="0" indent="-45720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ru-RU" sz="2200" spc="216" dirty="0" smtClean="0">
              <a:solidFill>
                <a:srgbClr val="231F20"/>
              </a:solidFill>
              <a:latin typeface="Century Gothic" panose="020B0502020202020204" pitchFamily="34" charset="0"/>
              <a:ea typeface="DM Sans"/>
              <a:cs typeface="DM Sans"/>
              <a:sym typeface="DM Sans"/>
            </a:endParaRPr>
          </a:p>
          <a:p>
            <a:pPr marL="457200" lvl="0" indent="-4572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sz="2200" spc="216" dirty="0" smtClean="0">
                <a:solidFill>
                  <a:srgbClr val="231F20"/>
                </a:solidFill>
                <a:latin typeface="Century Gothic" panose="020B0502020202020204" pitchFamily="34" charset="0"/>
                <a:ea typeface="DM Sans"/>
                <a:cs typeface="DM Sans"/>
                <a:sym typeface="DM Sans"/>
              </a:rPr>
              <a:t>Потребители, использующие автомобиль как рабочий транспорт</a:t>
            </a:r>
            <a:endParaRPr lang="en-US" sz="2200" spc="216" dirty="0">
              <a:solidFill>
                <a:srgbClr val="231F20"/>
              </a:solidFill>
              <a:latin typeface="Century Gothic" panose="020B0502020202020204" pitchFamily="34" charset="0"/>
              <a:ea typeface="DM Sans"/>
              <a:cs typeface="DM Sans"/>
              <a:sym typeface="DM Sans"/>
            </a:endParaRPr>
          </a:p>
        </p:txBody>
      </p:sp>
      <p:sp>
        <p:nvSpPr>
          <p:cNvPr id="49" name="TextBox 17"/>
          <p:cNvSpPr txBox="1"/>
          <p:nvPr/>
        </p:nvSpPr>
        <p:spPr>
          <a:xfrm>
            <a:off x="11116805" y="5709906"/>
            <a:ext cx="5699210" cy="20313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lvl="0" indent="-4572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sz="2200" spc="216" dirty="0" smtClean="0">
                <a:solidFill>
                  <a:srgbClr val="231F20"/>
                </a:solidFill>
                <a:latin typeface="Century Gothic" panose="020B0502020202020204" pitchFamily="34" charset="0"/>
                <a:ea typeface="DM Sans"/>
                <a:cs typeface="DM Sans"/>
                <a:sym typeface="DM Sans"/>
              </a:rPr>
              <a:t>Компании </a:t>
            </a:r>
            <a:r>
              <a:rPr lang="ru-RU" sz="2200" spc="216" dirty="0" err="1" smtClean="0">
                <a:solidFill>
                  <a:srgbClr val="231F20"/>
                </a:solidFill>
                <a:latin typeface="Century Gothic" panose="020B0502020202020204" pitchFamily="34" charset="0"/>
                <a:ea typeface="DM Sans"/>
                <a:cs typeface="DM Sans"/>
                <a:sym typeface="DM Sans"/>
              </a:rPr>
              <a:t>каршеринга</a:t>
            </a:r>
            <a:endParaRPr lang="ru-RU" sz="2200" spc="216" dirty="0" smtClean="0">
              <a:solidFill>
                <a:srgbClr val="231F20"/>
              </a:solidFill>
              <a:latin typeface="Century Gothic" panose="020B0502020202020204" pitchFamily="34" charset="0"/>
              <a:ea typeface="DM Sans"/>
              <a:cs typeface="DM Sans"/>
              <a:sym typeface="DM Sans"/>
            </a:endParaRPr>
          </a:p>
          <a:p>
            <a:pPr marL="457200" lvl="0" indent="-45720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ru-RU" sz="2200" spc="216" dirty="0">
              <a:solidFill>
                <a:srgbClr val="231F20"/>
              </a:solidFill>
              <a:latin typeface="Century Gothic" panose="020B0502020202020204" pitchFamily="34" charset="0"/>
              <a:ea typeface="DM Sans"/>
              <a:cs typeface="DM Sans"/>
              <a:sym typeface="DM Sans"/>
            </a:endParaRPr>
          </a:p>
          <a:p>
            <a:pPr marL="457200" lvl="0" indent="-4572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sz="2200" spc="216" dirty="0" smtClean="0">
                <a:solidFill>
                  <a:srgbClr val="231F20"/>
                </a:solidFill>
                <a:latin typeface="Century Gothic" panose="020B0502020202020204" pitchFamily="34" charset="0"/>
                <a:ea typeface="DM Sans"/>
                <a:cs typeface="DM Sans"/>
                <a:sym typeface="DM Sans"/>
              </a:rPr>
              <a:t>Службы доставки и такси</a:t>
            </a:r>
          </a:p>
          <a:p>
            <a:pPr marL="457200" lvl="0" indent="-45720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ru-RU" sz="2200" spc="216" dirty="0">
              <a:solidFill>
                <a:srgbClr val="231F20"/>
              </a:solidFill>
              <a:latin typeface="Century Gothic" panose="020B0502020202020204" pitchFamily="34" charset="0"/>
              <a:ea typeface="DM Sans"/>
              <a:cs typeface="DM Sans"/>
              <a:sym typeface="DM Sans"/>
            </a:endParaRPr>
          </a:p>
          <a:p>
            <a:pPr marL="457200" lvl="0" indent="-4572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sz="2200" spc="216" dirty="0" smtClean="0">
                <a:solidFill>
                  <a:srgbClr val="231F20"/>
                </a:solidFill>
                <a:latin typeface="Century Gothic" panose="020B0502020202020204" pitchFamily="34" charset="0"/>
                <a:ea typeface="DM Sans"/>
                <a:cs typeface="DM Sans"/>
                <a:sym typeface="DM Sans"/>
              </a:rPr>
              <a:t>Частные парковки при офисах и торговых центрах</a:t>
            </a:r>
            <a:endParaRPr lang="en-US" sz="2200" spc="216" dirty="0">
              <a:solidFill>
                <a:srgbClr val="231F20"/>
              </a:solidFill>
              <a:latin typeface="Century Gothic" panose="020B0502020202020204" pitchFamily="34" charset="0"/>
              <a:ea typeface="DM Sans"/>
              <a:cs typeface="DM Sans"/>
              <a:sym typeface="DM Sans"/>
            </a:endParaRPr>
          </a:p>
        </p:txBody>
      </p:sp>
      <p:sp>
        <p:nvSpPr>
          <p:cNvPr id="50" name="TextBox 17"/>
          <p:cNvSpPr txBox="1"/>
          <p:nvPr/>
        </p:nvSpPr>
        <p:spPr>
          <a:xfrm>
            <a:off x="8493120" y="4209725"/>
            <a:ext cx="4267201" cy="817245"/>
          </a:xfrm>
          <a:prstGeom prst="wedgeRoundRectCallout">
            <a:avLst>
              <a:gd name="adj1" fmla="val 48866"/>
              <a:gd name="adj2" fmla="val 86121"/>
              <a:gd name="adj3" fmla="val 16667"/>
            </a:avLst>
          </a:prstGeom>
          <a:solidFill>
            <a:srgbClr val="99FF99"/>
          </a:solidFill>
          <a:ln>
            <a:solidFill>
              <a:srgbClr val="00B050"/>
            </a:solidFill>
          </a:ln>
        </p:spPr>
        <p:txBody>
          <a:bodyPr vert="horz" wrap="square" lIns="0" tIns="0" rIns="0" bIns="0" rtlCol="0" anchor="t">
            <a:spAutoFit/>
          </a:bodyPr>
          <a:lstStyle/>
          <a:p>
            <a:pPr marL="0" lvl="0" indent="0" algn="ctr">
              <a:spcBef>
                <a:spcPct val="0"/>
              </a:spcBef>
            </a:pPr>
            <a:r>
              <a:rPr lang="ru-RU" sz="2400" spc="216" dirty="0" smtClean="0">
                <a:solidFill>
                  <a:srgbClr val="231F20"/>
                </a:solidFill>
                <a:latin typeface="Century Gothic" panose="020B0502020202020204" pitchFamily="34" charset="0"/>
                <a:ea typeface="DM Sans"/>
                <a:cs typeface="DM Sans"/>
                <a:sym typeface="DM Sans"/>
              </a:rPr>
              <a:t>ВОЗМОЖНОСТЬ ДЛЯ ДАЛЬНЕЙШЕГО РОСТА</a:t>
            </a:r>
            <a:endParaRPr lang="en-US" sz="2400" spc="216" dirty="0">
              <a:solidFill>
                <a:srgbClr val="231F20"/>
              </a:solidFill>
              <a:latin typeface="Century Gothic" panose="020B0502020202020204" pitchFamily="34" charset="0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3"/>
            <a:stretch>
              <a:fillRect t="-38888" b="-38888"/>
            </a:stretch>
          </a:blipFill>
        </p:spPr>
      </p:sp>
      <p:sp>
        <p:nvSpPr>
          <p:cNvPr id="4" name="Freeform 4"/>
          <p:cNvSpPr/>
          <p:nvPr/>
        </p:nvSpPr>
        <p:spPr>
          <a:xfrm rot="2380071">
            <a:off x="13310528" y="-863288"/>
            <a:ext cx="12471670" cy="5351480"/>
          </a:xfrm>
          <a:custGeom>
            <a:avLst/>
            <a:gdLst/>
            <a:ahLst/>
            <a:cxnLst/>
            <a:rect l="l" t="t" r="r" b="b"/>
            <a:pathLst>
              <a:path w="12471670" h="5351480">
                <a:moveTo>
                  <a:pt x="0" y="0"/>
                </a:moveTo>
                <a:lnTo>
                  <a:pt x="12471670" y="0"/>
                </a:lnTo>
                <a:lnTo>
                  <a:pt x="12471670" y="5351480"/>
                </a:lnTo>
                <a:lnTo>
                  <a:pt x="0" y="535148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9436623">
            <a:off x="-5157138" y="-2003848"/>
            <a:ext cx="12471670" cy="5351480"/>
          </a:xfrm>
          <a:custGeom>
            <a:avLst/>
            <a:gdLst/>
            <a:ahLst/>
            <a:cxnLst/>
            <a:rect l="l" t="t" r="r" b="b"/>
            <a:pathLst>
              <a:path w="12471670" h="5351480">
                <a:moveTo>
                  <a:pt x="0" y="0"/>
                </a:moveTo>
                <a:lnTo>
                  <a:pt x="12471670" y="0"/>
                </a:lnTo>
                <a:lnTo>
                  <a:pt x="12471670" y="5351480"/>
                </a:lnTo>
                <a:lnTo>
                  <a:pt x="0" y="535148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5604186" y="834623"/>
            <a:ext cx="7079628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9588"/>
              </a:lnSpc>
            </a:pPr>
            <a:r>
              <a:rPr lang="ru-RU" sz="9131" b="1" spc="894" dirty="0" smtClean="0">
                <a:solidFill>
                  <a:srgbClr val="231F20"/>
                </a:solidFill>
                <a:latin typeface="Century Gothic" panose="020B0502020202020204" pitchFamily="34" charset="0"/>
                <a:ea typeface="Oswald Bold"/>
                <a:cs typeface="Oswald Bold"/>
                <a:sym typeface="Oswald Bold"/>
              </a:rPr>
              <a:t>РЫНОК</a:t>
            </a:r>
            <a:endParaRPr lang="en-US" sz="9131" b="1" spc="894" dirty="0">
              <a:solidFill>
                <a:srgbClr val="231F20"/>
              </a:solidFill>
              <a:latin typeface="Century Gothic" panose="020B0502020202020204" pitchFamily="34" charset="0"/>
              <a:ea typeface="Oswald Bold"/>
              <a:cs typeface="Oswald Bold"/>
              <a:sym typeface="Oswald Bold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07" y="9249032"/>
            <a:ext cx="17293785" cy="90701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0" t="-1" b="-1309"/>
          <a:stretch/>
        </p:blipFill>
        <p:spPr>
          <a:xfrm>
            <a:off x="497107" y="2624989"/>
            <a:ext cx="9831000" cy="5894159"/>
          </a:xfrm>
          <a:prstGeom prst="rect">
            <a:avLst/>
          </a:prstGeom>
        </p:spPr>
      </p:pic>
      <p:sp>
        <p:nvSpPr>
          <p:cNvPr id="19" name="TextBox 17"/>
          <p:cNvSpPr txBox="1"/>
          <p:nvPr/>
        </p:nvSpPr>
        <p:spPr>
          <a:xfrm>
            <a:off x="11238010" y="3155776"/>
            <a:ext cx="6465779" cy="39754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3050"/>
              </a:lnSpc>
              <a:spcBef>
                <a:spcPct val="0"/>
              </a:spcBef>
            </a:pPr>
            <a:r>
              <a:rPr lang="ru-RU" sz="3600" b="1" spc="216" dirty="0" smtClean="0">
                <a:solidFill>
                  <a:srgbClr val="231F20"/>
                </a:solidFill>
                <a:latin typeface="Century Gothic" panose="020B0502020202020204" pitchFamily="34" charset="0"/>
                <a:ea typeface="DM Sans"/>
                <a:cs typeface="DM Sans"/>
                <a:sym typeface="DM Sans"/>
              </a:rPr>
              <a:t>Тренды:</a:t>
            </a:r>
          </a:p>
          <a:p>
            <a:pPr marL="0" lvl="0" indent="0" algn="ctr">
              <a:lnSpc>
                <a:spcPts val="3050"/>
              </a:lnSpc>
              <a:spcBef>
                <a:spcPct val="0"/>
              </a:spcBef>
            </a:pPr>
            <a:endParaRPr lang="ru-RU" sz="3600" spc="216" dirty="0" smtClean="0">
              <a:solidFill>
                <a:srgbClr val="231F20"/>
              </a:solidFill>
              <a:latin typeface="Century Gothic" panose="020B0502020202020204" pitchFamily="34" charset="0"/>
              <a:ea typeface="DM Sans"/>
              <a:cs typeface="DM Sans"/>
              <a:sym typeface="DM Sans"/>
            </a:endParaRPr>
          </a:p>
          <a:p>
            <a:pPr marL="514350" lvl="0" indent="-514350">
              <a:lnSpc>
                <a:spcPts val="3050"/>
              </a:lnSpc>
              <a:spcBef>
                <a:spcPct val="0"/>
              </a:spcBef>
              <a:buAutoNum type="arabicPeriod"/>
            </a:pPr>
            <a:r>
              <a:rPr lang="ru-RU" sz="3600" spc="216" dirty="0" smtClean="0">
                <a:solidFill>
                  <a:srgbClr val="231F20"/>
                </a:solidFill>
                <a:latin typeface="Century Gothic" panose="020B0502020202020204" pitchFamily="34" charset="0"/>
                <a:ea typeface="DM Sans"/>
                <a:cs typeface="DM Sans"/>
                <a:sym typeface="DM Sans"/>
              </a:rPr>
              <a:t>Увеличение числа автомобилей</a:t>
            </a:r>
          </a:p>
          <a:p>
            <a:pPr marL="514350" lvl="0" indent="-514350">
              <a:lnSpc>
                <a:spcPts val="3050"/>
              </a:lnSpc>
              <a:spcBef>
                <a:spcPct val="0"/>
              </a:spcBef>
              <a:buAutoNum type="arabicPeriod"/>
            </a:pPr>
            <a:endParaRPr lang="ru-RU" sz="3600" spc="216" dirty="0" smtClean="0">
              <a:solidFill>
                <a:srgbClr val="231F20"/>
              </a:solidFill>
              <a:latin typeface="Century Gothic" panose="020B0502020202020204" pitchFamily="34" charset="0"/>
              <a:ea typeface="DM Sans"/>
              <a:cs typeface="DM Sans"/>
              <a:sym typeface="DM Sans"/>
            </a:endParaRPr>
          </a:p>
          <a:p>
            <a:pPr marL="514350" lvl="0" indent="-514350">
              <a:lnSpc>
                <a:spcPts val="3050"/>
              </a:lnSpc>
              <a:spcBef>
                <a:spcPct val="0"/>
              </a:spcBef>
              <a:buAutoNum type="arabicPeriod"/>
            </a:pPr>
            <a:r>
              <a:rPr lang="ru-RU" sz="3600" spc="216" dirty="0" smtClean="0">
                <a:solidFill>
                  <a:srgbClr val="231F20"/>
                </a:solidFill>
                <a:latin typeface="Century Gothic" panose="020B0502020202020204" pitchFamily="34" charset="0"/>
                <a:ea typeface="DM Sans"/>
                <a:cs typeface="DM Sans"/>
                <a:sym typeface="DM Sans"/>
              </a:rPr>
              <a:t>Рост благосостояния населения</a:t>
            </a:r>
          </a:p>
          <a:p>
            <a:pPr marL="514350" lvl="0" indent="-514350">
              <a:lnSpc>
                <a:spcPts val="3050"/>
              </a:lnSpc>
              <a:spcBef>
                <a:spcPct val="0"/>
              </a:spcBef>
              <a:buAutoNum type="arabicPeriod"/>
            </a:pPr>
            <a:endParaRPr lang="ru-RU" sz="3600" spc="216" dirty="0" smtClean="0">
              <a:solidFill>
                <a:srgbClr val="231F20"/>
              </a:solidFill>
              <a:latin typeface="Century Gothic" panose="020B0502020202020204" pitchFamily="34" charset="0"/>
              <a:ea typeface="DM Sans"/>
              <a:cs typeface="DM Sans"/>
              <a:sym typeface="DM Sans"/>
            </a:endParaRPr>
          </a:p>
          <a:p>
            <a:pPr marL="514350" lvl="0" indent="-514350">
              <a:lnSpc>
                <a:spcPts val="3050"/>
              </a:lnSpc>
              <a:spcBef>
                <a:spcPct val="0"/>
              </a:spcBef>
              <a:buAutoNum type="arabicPeriod"/>
            </a:pPr>
            <a:r>
              <a:rPr lang="ru-RU" sz="3600" spc="216" dirty="0" smtClean="0">
                <a:solidFill>
                  <a:srgbClr val="231F20"/>
                </a:solidFill>
                <a:latin typeface="Century Gothic" panose="020B0502020202020204" pitchFamily="34" charset="0"/>
                <a:ea typeface="DM Sans"/>
                <a:cs typeface="DM Sans"/>
                <a:sym typeface="DM Sans"/>
              </a:rPr>
              <a:t>Развитие инфраструктуры</a:t>
            </a:r>
            <a:endParaRPr lang="en-US" sz="3600" spc="216" dirty="0">
              <a:solidFill>
                <a:srgbClr val="231F20"/>
              </a:solidFill>
              <a:latin typeface="Century Gothic" panose="020B0502020202020204" pitchFamily="34" charset="0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3"/>
            <a:stretch>
              <a:fillRect t="-38888" b="-38888"/>
            </a:stretch>
          </a:blipFill>
        </p:spPr>
      </p:sp>
      <p:sp>
        <p:nvSpPr>
          <p:cNvPr id="4" name="Freeform 4"/>
          <p:cNvSpPr/>
          <p:nvPr/>
        </p:nvSpPr>
        <p:spPr>
          <a:xfrm rot="2380071">
            <a:off x="13310528" y="-863288"/>
            <a:ext cx="12471670" cy="5351480"/>
          </a:xfrm>
          <a:custGeom>
            <a:avLst/>
            <a:gdLst/>
            <a:ahLst/>
            <a:cxnLst/>
            <a:rect l="l" t="t" r="r" b="b"/>
            <a:pathLst>
              <a:path w="12471670" h="5351480">
                <a:moveTo>
                  <a:pt x="0" y="0"/>
                </a:moveTo>
                <a:lnTo>
                  <a:pt x="12471670" y="0"/>
                </a:lnTo>
                <a:lnTo>
                  <a:pt x="12471670" y="5351480"/>
                </a:lnTo>
                <a:lnTo>
                  <a:pt x="0" y="535148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9436623">
            <a:off x="-5157138" y="-2003848"/>
            <a:ext cx="12471670" cy="5351480"/>
          </a:xfrm>
          <a:custGeom>
            <a:avLst/>
            <a:gdLst/>
            <a:ahLst/>
            <a:cxnLst/>
            <a:rect l="l" t="t" r="r" b="b"/>
            <a:pathLst>
              <a:path w="12471670" h="5351480">
                <a:moveTo>
                  <a:pt x="0" y="0"/>
                </a:moveTo>
                <a:lnTo>
                  <a:pt x="12471670" y="0"/>
                </a:lnTo>
                <a:lnTo>
                  <a:pt x="12471670" y="5351480"/>
                </a:lnTo>
                <a:lnTo>
                  <a:pt x="0" y="535148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2324099" y="2544616"/>
            <a:ext cx="13639800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9588"/>
              </a:lnSpc>
            </a:pPr>
            <a:r>
              <a:rPr lang="ru-RU" sz="9131" b="1" spc="894" dirty="0" smtClean="0">
                <a:solidFill>
                  <a:srgbClr val="231F20"/>
                </a:solidFill>
                <a:latin typeface="Century Gothic" panose="020B0502020202020204" pitchFamily="34" charset="0"/>
                <a:ea typeface="Oswald Bold"/>
                <a:cs typeface="Oswald Bold"/>
                <a:sym typeface="Oswald Bold"/>
              </a:rPr>
              <a:t>ПОЧЕМУ СЕЙЧАС?</a:t>
            </a:r>
            <a:endParaRPr lang="en-US" sz="9131" b="1" spc="894" dirty="0">
              <a:solidFill>
                <a:srgbClr val="231F20"/>
              </a:solidFill>
              <a:latin typeface="Century Gothic" panose="020B0502020202020204" pitchFamily="34" charset="0"/>
              <a:ea typeface="Oswald Bold"/>
              <a:cs typeface="Oswald Bold"/>
              <a:sym typeface="Oswald Bold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07" y="9249032"/>
            <a:ext cx="17293785" cy="907017"/>
          </a:xfrm>
          <a:prstGeom prst="rect">
            <a:avLst/>
          </a:prstGeom>
        </p:spPr>
      </p:pic>
      <p:pic>
        <p:nvPicPr>
          <p:cNvPr id="1026" name="Picture 2" descr="Стрелки вправо 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109641" y="3653597"/>
            <a:ext cx="2324297" cy="2324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Стрелки вправо 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11854059" y="3653597"/>
            <a:ext cx="2438437" cy="2263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Правая стрелка 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268939" y="3806203"/>
            <a:ext cx="1750119" cy="175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Стоянка 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3520" y="4265980"/>
            <a:ext cx="1711914" cy="1711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График 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8040" y="5656419"/>
            <a:ext cx="1711915" cy="1711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Удобство использования 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9989" y="4130086"/>
            <a:ext cx="1983703" cy="1983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7"/>
          <p:cNvSpPr txBox="1"/>
          <p:nvPr/>
        </p:nvSpPr>
        <p:spPr>
          <a:xfrm>
            <a:off x="205880" y="6182104"/>
            <a:ext cx="4947193" cy="7981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3050"/>
              </a:lnSpc>
              <a:spcBef>
                <a:spcPct val="0"/>
              </a:spcBef>
            </a:pPr>
            <a:r>
              <a:rPr lang="ru-RU" sz="3600" spc="216" dirty="0" smtClean="0">
                <a:solidFill>
                  <a:srgbClr val="231F20"/>
                </a:solidFill>
                <a:latin typeface="Century Gothic" panose="020B0502020202020204" pitchFamily="34" charset="0"/>
                <a:ea typeface="DM Sans"/>
                <a:cs typeface="DM Sans"/>
                <a:sym typeface="DM Sans"/>
              </a:rPr>
              <a:t>Нехватка парковочных мест</a:t>
            </a:r>
            <a:endParaRPr lang="en-US" sz="3600" spc="216" dirty="0">
              <a:solidFill>
                <a:srgbClr val="231F20"/>
              </a:solidFill>
              <a:latin typeface="Century Gothic" panose="020B0502020202020204" pitchFamily="34" charset="0"/>
              <a:ea typeface="DM Sans"/>
              <a:cs typeface="DM Sans"/>
              <a:sym typeface="DM Sans"/>
            </a:endParaRPr>
          </a:p>
        </p:txBody>
      </p:sp>
      <p:sp>
        <p:nvSpPr>
          <p:cNvPr id="21" name="TextBox 17"/>
          <p:cNvSpPr txBox="1"/>
          <p:nvPr/>
        </p:nvSpPr>
        <p:spPr>
          <a:xfrm>
            <a:off x="13108243" y="6162166"/>
            <a:ext cx="4947193" cy="7981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3050"/>
              </a:lnSpc>
              <a:spcBef>
                <a:spcPct val="0"/>
              </a:spcBef>
            </a:pPr>
            <a:r>
              <a:rPr lang="ru-RU" sz="3600" spc="216" dirty="0" smtClean="0">
                <a:solidFill>
                  <a:srgbClr val="231F20"/>
                </a:solidFill>
                <a:latin typeface="Century Gothic" panose="020B0502020202020204" pitchFamily="34" charset="0"/>
                <a:ea typeface="DM Sans"/>
                <a:cs typeface="DM Sans"/>
                <a:sym typeface="DM Sans"/>
              </a:rPr>
              <a:t>Повешение удобства </a:t>
            </a:r>
            <a:endParaRPr lang="en-US" sz="3600" spc="216" dirty="0">
              <a:solidFill>
                <a:srgbClr val="231F20"/>
              </a:solidFill>
              <a:latin typeface="Century Gothic" panose="020B0502020202020204" pitchFamily="34" charset="0"/>
              <a:ea typeface="DM Sans"/>
              <a:cs typeface="DM Sans"/>
              <a:sym typeface="DM Sans"/>
            </a:endParaRPr>
          </a:p>
        </p:txBody>
      </p:sp>
      <p:sp>
        <p:nvSpPr>
          <p:cNvPr id="22" name="TextBox 17"/>
          <p:cNvSpPr txBox="1"/>
          <p:nvPr/>
        </p:nvSpPr>
        <p:spPr>
          <a:xfrm>
            <a:off x="6670400" y="7604448"/>
            <a:ext cx="4947193" cy="7981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3050"/>
              </a:lnSpc>
              <a:spcBef>
                <a:spcPct val="0"/>
              </a:spcBef>
            </a:pPr>
            <a:r>
              <a:rPr lang="ru-RU" sz="3600" spc="216" dirty="0" smtClean="0">
                <a:solidFill>
                  <a:srgbClr val="231F20"/>
                </a:solidFill>
                <a:latin typeface="Century Gothic" panose="020B0502020202020204" pitchFamily="34" charset="0"/>
                <a:ea typeface="DM Sans"/>
                <a:cs typeface="DM Sans"/>
                <a:sym typeface="DM Sans"/>
              </a:rPr>
              <a:t>Рост числа автомобилистов</a:t>
            </a:r>
            <a:endParaRPr lang="en-US" sz="3600" spc="216" dirty="0">
              <a:solidFill>
                <a:srgbClr val="231F20"/>
              </a:solidFill>
              <a:latin typeface="Century Gothic" panose="020B0502020202020204" pitchFamily="34" charset="0"/>
              <a:ea typeface="DM Sans"/>
              <a:cs typeface="DM Sans"/>
              <a:sym typeface="DM Sans"/>
            </a:endParaRPr>
          </a:p>
        </p:txBody>
      </p:sp>
    </p:spTree>
    <p:extLst>
      <p:ext uri="{BB962C8B-B14F-4D97-AF65-F5344CB8AC3E}">
        <p14:creationId xmlns:p14="http://schemas.microsoft.com/office/powerpoint/2010/main" val="64572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3"/>
            <a:stretch>
              <a:fillRect t="-38888" b="-38888"/>
            </a:stretch>
          </a:blipFill>
        </p:spPr>
      </p:sp>
      <p:sp>
        <p:nvSpPr>
          <p:cNvPr id="4" name="Freeform 4"/>
          <p:cNvSpPr/>
          <p:nvPr/>
        </p:nvSpPr>
        <p:spPr>
          <a:xfrm rot="2380071">
            <a:off x="13310528" y="-863288"/>
            <a:ext cx="12471670" cy="5351480"/>
          </a:xfrm>
          <a:custGeom>
            <a:avLst/>
            <a:gdLst/>
            <a:ahLst/>
            <a:cxnLst/>
            <a:rect l="l" t="t" r="r" b="b"/>
            <a:pathLst>
              <a:path w="12471670" h="5351480">
                <a:moveTo>
                  <a:pt x="0" y="0"/>
                </a:moveTo>
                <a:lnTo>
                  <a:pt x="12471670" y="0"/>
                </a:lnTo>
                <a:lnTo>
                  <a:pt x="12471670" y="5351480"/>
                </a:lnTo>
                <a:lnTo>
                  <a:pt x="0" y="535148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9436623">
            <a:off x="-5157138" y="-2003848"/>
            <a:ext cx="12471670" cy="5351480"/>
          </a:xfrm>
          <a:custGeom>
            <a:avLst/>
            <a:gdLst/>
            <a:ahLst/>
            <a:cxnLst/>
            <a:rect l="l" t="t" r="r" b="b"/>
            <a:pathLst>
              <a:path w="12471670" h="5351480">
                <a:moveTo>
                  <a:pt x="0" y="0"/>
                </a:moveTo>
                <a:lnTo>
                  <a:pt x="12471670" y="0"/>
                </a:lnTo>
                <a:lnTo>
                  <a:pt x="12471670" y="5351480"/>
                </a:lnTo>
                <a:lnTo>
                  <a:pt x="0" y="535148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4709926" y="594581"/>
            <a:ext cx="8873814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9588"/>
              </a:lnSpc>
            </a:pPr>
            <a:r>
              <a:rPr lang="ru-RU" sz="9131" b="1" spc="894" dirty="0" smtClean="0">
                <a:solidFill>
                  <a:srgbClr val="231F20"/>
                </a:solidFill>
                <a:latin typeface="Century Gothic" panose="020B0502020202020204" pitchFamily="34" charset="0"/>
                <a:ea typeface="Oswald Bold"/>
                <a:cs typeface="Oswald Bold"/>
                <a:sym typeface="Oswald Bold"/>
              </a:rPr>
              <a:t>КОНКУРЕНТЫ</a:t>
            </a:r>
            <a:endParaRPr lang="en-US" sz="9131" b="1" spc="894" dirty="0">
              <a:solidFill>
                <a:srgbClr val="231F20"/>
              </a:solidFill>
              <a:latin typeface="Century Gothic" panose="020B0502020202020204" pitchFamily="34" charset="0"/>
              <a:ea typeface="Oswald Bold"/>
              <a:cs typeface="Oswald Bold"/>
              <a:sym typeface="Oswald Bold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07" y="9249032"/>
            <a:ext cx="17293785" cy="907017"/>
          </a:xfrm>
          <a:prstGeom prst="rect">
            <a:avLst/>
          </a:prstGeom>
        </p:spPr>
      </p:pic>
      <p:pic>
        <p:nvPicPr>
          <p:cNvPr id="2050" name="Picture 2" descr="https://documents.lucid.app/documents/2ba671aa-27af-412c-ac25-7765d80be49e/pages/0_0?a=721&amp;x=-3220&amp;y=-1559&amp;w=3132&amp;h=2213&amp;store=1&amp;accept=image%2F*&amp;auth=LCA%20785a6bbf284fbc8908de246ea6528869e5246d5232a9216f8fcd9d357b917b0a-ts%3D173024298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299" y="1839563"/>
            <a:ext cx="10439400" cy="7372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7280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3"/>
            <a:stretch>
              <a:fillRect t="-38888" b="-38888"/>
            </a:stretch>
          </a:blipFill>
        </p:spPr>
      </p:sp>
      <p:sp>
        <p:nvSpPr>
          <p:cNvPr id="4" name="Freeform 4"/>
          <p:cNvSpPr/>
          <p:nvPr/>
        </p:nvSpPr>
        <p:spPr>
          <a:xfrm rot="2380071">
            <a:off x="13310528" y="-863288"/>
            <a:ext cx="12471670" cy="5351480"/>
          </a:xfrm>
          <a:custGeom>
            <a:avLst/>
            <a:gdLst/>
            <a:ahLst/>
            <a:cxnLst/>
            <a:rect l="l" t="t" r="r" b="b"/>
            <a:pathLst>
              <a:path w="12471670" h="5351480">
                <a:moveTo>
                  <a:pt x="0" y="0"/>
                </a:moveTo>
                <a:lnTo>
                  <a:pt x="12471670" y="0"/>
                </a:lnTo>
                <a:lnTo>
                  <a:pt x="12471670" y="5351480"/>
                </a:lnTo>
                <a:lnTo>
                  <a:pt x="0" y="535148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9436623">
            <a:off x="-5157138" y="-2003848"/>
            <a:ext cx="12471670" cy="5351480"/>
          </a:xfrm>
          <a:custGeom>
            <a:avLst/>
            <a:gdLst/>
            <a:ahLst/>
            <a:cxnLst/>
            <a:rect l="l" t="t" r="r" b="b"/>
            <a:pathLst>
              <a:path w="12471670" h="5351480">
                <a:moveTo>
                  <a:pt x="0" y="0"/>
                </a:moveTo>
                <a:lnTo>
                  <a:pt x="12471670" y="0"/>
                </a:lnTo>
                <a:lnTo>
                  <a:pt x="12471670" y="5351480"/>
                </a:lnTo>
                <a:lnTo>
                  <a:pt x="0" y="535148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2590799" y="581346"/>
            <a:ext cx="13106400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9588"/>
              </a:lnSpc>
            </a:pPr>
            <a:r>
              <a:rPr lang="ru-RU" sz="9131" b="1" spc="894" dirty="0" smtClean="0">
                <a:solidFill>
                  <a:srgbClr val="231F20"/>
                </a:solidFill>
                <a:latin typeface="Century Gothic" panose="020B0502020202020204" pitchFamily="34" charset="0"/>
                <a:ea typeface="Oswald Bold"/>
                <a:cs typeface="Oswald Bold"/>
                <a:sym typeface="Oswald Bold"/>
              </a:rPr>
              <a:t>БИЗНЕС-МОДЕЛЬ</a:t>
            </a:r>
            <a:endParaRPr lang="en-US" sz="9131" b="1" spc="894" dirty="0">
              <a:solidFill>
                <a:srgbClr val="231F20"/>
              </a:solidFill>
              <a:latin typeface="Century Gothic" panose="020B0502020202020204" pitchFamily="34" charset="0"/>
              <a:ea typeface="Oswald Bold"/>
              <a:cs typeface="Oswald Bold"/>
              <a:sym typeface="Oswald Bold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07" y="9249032"/>
            <a:ext cx="17293785" cy="907017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9144000" y="6945051"/>
            <a:ext cx="7772400" cy="1691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Потоки доходов:</a:t>
            </a:r>
          </a:p>
          <a:p>
            <a:endParaRPr lang="ru-RU" dirty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Реклама в мобильном приложении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Партнерская реклама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Процент от привлеченных клиентов на частные парковки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371598" y="6945051"/>
            <a:ext cx="7696202" cy="1691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Структура издержек:</a:t>
            </a:r>
          </a:p>
          <a:p>
            <a:endParaRPr lang="ru-RU" dirty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Технические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Маркетинговые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Аналитика и исследования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Партнерские издержки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 rot="5400000">
            <a:off x="6705598" y="2861594"/>
            <a:ext cx="4876799" cy="312420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Ценностное предложение: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Фокус на бесплатных парковочных местах</a:t>
            </a:r>
          </a:p>
          <a:p>
            <a:endParaRPr lang="ru-RU" dirty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Отображение не зон парковки, а конкретно свободных мест парковки</a:t>
            </a:r>
          </a:p>
          <a:p>
            <a:endParaRPr lang="ru-RU" dirty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Внутренний голосовой помощник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12915900" y="2861593"/>
            <a:ext cx="4876799" cy="312420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Сегменты клиентов: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Городские жители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Туристы</a:t>
            </a:r>
          </a:p>
          <a:p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Экономные водители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5400000">
            <a:off x="495299" y="2819614"/>
            <a:ext cx="4876799" cy="312420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Ключевые партнеры:</a:t>
            </a:r>
          </a:p>
          <a:p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Городские власти и муниципальные службы</a:t>
            </a:r>
          </a:p>
          <a:p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Автосервисы, автомойки, магазины </a:t>
            </a:r>
            <a:r>
              <a:rPr lang="ru-RU" dirty="0" err="1" smtClean="0">
                <a:solidFill>
                  <a:schemeClr val="tx1"/>
                </a:solidFill>
              </a:rPr>
              <a:t>автотоваров</a:t>
            </a:r>
            <a:endParaRPr lang="ru-RU" dirty="0" smtClean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Службы доставки и такси</a:t>
            </a:r>
          </a:p>
          <a:p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Компании </a:t>
            </a:r>
            <a:r>
              <a:rPr lang="ru-RU" dirty="0" err="1" smtClean="0">
                <a:solidFill>
                  <a:schemeClr val="tx1"/>
                </a:solidFill>
              </a:rPr>
              <a:t>каршеринга</a:t>
            </a:r>
            <a:endParaRPr lang="ru-RU" dirty="0" smtClean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Торговые центры, офисные центры, гипермаркеты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 rot="5400000">
            <a:off x="4852205" y="1689912"/>
            <a:ext cx="2361987" cy="286880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Ключевые действия</a:t>
            </a:r>
            <a:r>
              <a:rPr lang="ru-RU" dirty="0" smtClean="0">
                <a:solidFill>
                  <a:schemeClr val="tx1"/>
                </a:solidFill>
              </a:rPr>
              <a:t>:</a:t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Решение проблемы быстрого и легкого поиска бесплатного парковочного места с минимальными затратами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 rot="5400000">
            <a:off x="4825408" y="4219901"/>
            <a:ext cx="2415582" cy="286880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Ключевые ресурсы:</a:t>
            </a:r>
          </a:p>
          <a:p>
            <a:endParaRPr lang="ru-RU" dirty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Технические ресурсы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Разработчики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Данные о парковках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Инструменты аналитики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Пользовательская база</a:t>
            </a:r>
          </a:p>
        </p:txBody>
      </p:sp>
      <p:sp>
        <p:nvSpPr>
          <p:cNvPr id="19" name="Прямоугольник 18"/>
          <p:cNvSpPr/>
          <p:nvPr/>
        </p:nvSpPr>
        <p:spPr>
          <a:xfrm rot="5400000">
            <a:off x="11061858" y="4234756"/>
            <a:ext cx="2385876" cy="286880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Каналы: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Push-</a:t>
            </a:r>
            <a:r>
              <a:rPr lang="ru-RU" dirty="0" smtClean="0">
                <a:solidFill>
                  <a:schemeClr val="tx1"/>
                </a:solidFill>
              </a:rPr>
              <a:t>уведомления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Партнерские программы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Аналитика и тестирование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 rot="5400000">
            <a:off x="11062507" y="1736614"/>
            <a:ext cx="2361987" cy="286880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Взаимоотношения с клиентами: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удобство и доступность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Обратная связь и поддержка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Персонализация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Лояльность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4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938</TotalTime>
  <Words>266</Words>
  <Application>Microsoft Office PowerPoint</Application>
  <PresentationFormat>Произвольный</PresentationFormat>
  <Paragraphs>107</Paragraphs>
  <Slides>10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9" baseType="lpstr">
      <vt:lpstr>Century Gothic</vt:lpstr>
      <vt:lpstr>DM Sans Bold</vt:lpstr>
      <vt:lpstr>Oswald Bold</vt:lpstr>
      <vt:lpstr>Arial</vt:lpstr>
      <vt:lpstr>Montserrat Classic Bold</vt:lpstr>
      <vt:lpstr>Montserrat Light</vt:lpstr>
      <vt:lpstr>DM Sans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Grey minimalist business project presentation </dc:title>
  <cp:lastModifiedBy>user</cp:lastModifiedBy>
  <cp:revision>23</cp:revision>
  <dcterms:created xsi:type="dcterms:W3CDTF">2006-08-16T00:00:00Z</dcterms:created>
  <dcterms:modified xsi:type="dcterms:W3CDTF">2024-10-30T11:19:28Z</dcterms:modified>
  <dc:identifier>DAGU9VfDKxw</dc:identifier>
</cp:coreProperties>
</file>