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5" r:id="rId5"/>
    <p:sldId id="258" r:id="rId6"/>
    <p:sldId id="259" r:id="rId7"/>
    <p:sldId id="262" r:id="rId8"/>
    <p:sldId id="267" r:id="rId9"/>
    <p:sldId id="261" r:id="rId10"/>
    <p:sldId id="266" r:id="rId11"/>
    <p:sldId id="263" r:id="rId12"/>
    <p:sldId id="264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99FD1-5904-4042-9C02-84AACF77253B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853FA-A0AF-42CA-A965-FFB00F26CD1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99FD1-5904-4042-9C02-84AACF77253B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853FA-A0AF-42CA-A965-FFB00F26CD1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99FD1-5904-4042-9C02-84AACF77253B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853FA-A0AF-42CA-A965-FFB00F26CD1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99FD1-5904-4042-9C02-84AACF77253B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853FA-A0AF-42CA-A965-FFB00F26CD1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99FD1-5904-4042-9C02-84AACF77253B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853FA-A0AF-42CA-A965-FFB00F26CD1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99FD1-5904-4042-9C02-84AACF77253B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853FA-A0AF-42CA-A965-FFB00F26CD1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99FD1-5904-4042-9C02-84AACF77253B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853FA-A0AF-42CA-A965-FFB00F26CD1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99FD1-5904-4042-9C02-84AACF77253B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853FA-A0AF-42CA-A965-FFB00F26CD1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99FD1-5904-4042-9C02-84AACF77253B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853FA-A0AF-42CA-A965-FFB00F26CD1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99FD1-5904-4042-9C02-84AACF77253B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853FA-A0AF-42CA-A965-FFB00F26CD1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99FD1-5904-4042-9C02-84AACF77253B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853FA-A0AF-42CA-A965-FFB00F26CD1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C99FD1-5904-4042-9C02-84AACF77253B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853FA-A0AF-42CA-A965-FFB00F26CD1C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jpe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0" Type="http://schemas.openxmlformats.org/officeDocument/2006/relationships/slideLayout" Target="../slideLayouts/slideLayout4.xml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1585" y="1024890"/>
            <a:ext cx="9880600" cy="1476375"/>
          </a:xfrm>
        </p:spPr>
        <p:txBody>
          <a:bodyPr>
            <a:normAutofit/>
          </a:bodyPr>
          <a:lstStyle/>
          <a:p>
            <a:pPr algn="ctr"/>
            <a:r>
              <a:rPr lang="ru-RU" sz="222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charset="0"/>
                <a:cs typeface="Verdana" panose="020B0604030504040204" charset="0"/>
              </a:rPr>
              <a:t>Выпускная квалификационная работа в формате стартапа</a:t>
            </a:r>
            <a:br>
              <a:rPr lang="ru-RU" sz="222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charset="0"/>
                <a:cs typeface="Verdana" panose="020B0604030504040204" charset="0"/>
              </a:rPr>
            </a:br>
            <a:r>
              <a:rPr lang="ru-RU" sz="222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charset="0"/>
                <a:cs typeface="Verdana" panose="020B0604030504040204" charset="0"/>
              </a:rPr>
              <a:t>на тему: </a:t>
            </a:r>
            <a:r>
              <a:rPr lang="ru-RU" sz="222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charset="0"/>
                <a:cs typeface="Verdana" panose="020B0604030504040204" charset="0"/>
              </a:rPr>
              <a:t>Стартап</a:t>
            </a:r>
            <a:r>
              <a:rPr lang="ru-RU" sz="222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charset="0"/>
                <a:cs typeface="Verdana" panose="020B0604030504040204" charset="0"/>
              </a:rPr>
              <a:t> «Производство комплектующих для кровли»</a:t>
            </a:r>
            <a:endParaRPr lang="ru-RU" sz="2220" b="1" dirty="0">
              <a:solidFill>
                <a:schemeClr val="tx1">
                  <a:lumMod val="95000"/>
                  <a:lumOff val="5000"/>
                </a:schemeClr>
              </a:solidFill>
              <a:latin typeface="Verdana" panose="020B0604030504040204" charset="0"/>
              <a:cs typeface="Verdana" panose="020B060403050404020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76145" y="4617085"/>
            <a:ext cx="8538845" cy="1899920"/>
          </a:xfrm>
        </p:spPr>
        <p:txBody>
          <a:bodyPr>
            <a:normAutofit fontScale="80000"/>
          </a:bodyPr>
          <a:lstStyle/>
          <a:p>
            <a:pPr algn="l"/>
            <a:r>
              <a:rPr lang="ru-RU" sz="2000" b="1" dirty="0" smtClean="0">
                <a:latin typeface="Verdana" panose="020B0604030504040204" charset="0"/>
                <a:cs typeface="Verdana" panose="020B0604030504040204" charset="0"/>
              </a:rPr>
              <a:t>Выполнил:</a:t>
            </a:r>
            <a:endParaRPr lang="ru-RU" sz="2000" b="1" dirty="0" smtClean="0">
              <a:latin typeface="Verdana" panose="020B0604030504040204" charset="0"/>
              <a:cs typeface="Verdana" panose="020B0604030504040204" charset="0"/>
            </a:endParaRPr>
          </a:p>
          <a:p>
            <a:pPr algn="l"/>
            <a:r>
              <a:rPr lang="ru-RU" sz="2000" b="1" dirty="0" smtClean="0">
                <a:latin typeface="Verdana" panose="020B0604030504040204" charset="0"/>
                <a:cs typeface="Verdana" panose="020B0604030504040204" charset="0"/>
              </a:rPr>
              <a:t>Студент:                                                                      Ю.М.Ледяев</a:t>
            </a:r>
            <a:endParaRPr lang="ru-RU" sz="2000" b="1" dirty="0" smtClean="0">
              <a:latin typeface="Verdana" panose="020B0604030504040204" charset="0"/>
              <a:cs typeface="Verdana" panose="020B0604030504040204" charset="0"/>
            </a:endParaRPr>
          </a:p>
          <a:p>
            <a:pPr algn="l"/>
            <a:r>
              <a:rPr lang="ru-RU" sz="2000" b="1" dirty="0">
                <a:latin typeface="Verdana" panose="020B0604030504040204" charset="0"/>
                <a:cs typeface="Verdana" panose="020B0604030504040204" charset="0"/>
              </a:rPr>
              <a:t>Руководитель:                                                            О.И.Федорова</a:t>
            </a:r>
            <a:endParaRPr lang="ru-RU" sz="2000" b="1" dirty="0">
              <a:latin typeface="Verdana" panose="020B0604030504040204" charset="0"/>
              <a:cs typeface="Verdana" panose="020B0604030504040204" charset="0"/>
            </a:endParaRPr>
          </a:p>
          <a:p>
            <a:pPr algn="l"/>
            <a:endParaRPr lang="ru-RU" sz="1800" b="1" dirty="0">
              <a:latin typeface="Verdana" panose="020B0604030504040204" charset="0"/>
              <a:cs typeface="Verdana" panose="020B0604030504040204" charset="0"/>
            </a:endParaRPr>
          </a:p>
          <a:p>
            <a:pPr algn="l"/>
            <a:r>
              <a:rPr lang="ru-RU" sz="1800" b="1" dirty="0">
                <a:latin typeface="Verdana" panose="020B0604030504040204" charset="0"/>
                <a:cs typeface="Verdana" panose="020B0604030504040204" charset="0"/>
              </a:rPr>
              <a:t>                                    </a:t>
            </a:r>
            <a:r>
              <a:rPr lang="ru-RU" sz="1400" b="1" dirty="0">
                <a:latin typeface="Verdana" panose="020B0604030504040204" charset="0"/>
                <a:cs typeface="Verdana" panose="020B0604030504040204" charset="0"/>
              </a:rPr>
              <a:t>           Оренбург-2025</a:t>
            </a:r>
            <a:endParaRPr lang="ru-RU" sz="1400" b="1" dirty="0">
              <a:latin typeface="Verdana" panose="020B0604030504040204" charset="0"/>
              <a:cs typeface="Verdana" panose="020B0604030504040204" charset="0"/>
            </a:endParaRPr>
          </a:p>
        </p:txBody>
      </p:sp>
      <p:pic>
        <p:nvPicPr>
          <p:cNvPr id="4" name="Изображение 3" descr="logoPNGblueWor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2849880" cy="102489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018540"/>
            <a:ext cx="10515600" cy="618490"/>
          </a:xfrm>
        </p:spPr>
        <p:txBody>
          <a:bodyPr>
            <a:normAutofit/>
          </a:bodyPr>
          <a:p>
            <a:pPr algn="ctr"/>
            <a:r>
              <a:rPr lang="en-US" altLang="en-US" sz="2220" b="1">
                <a:latin typeface="Verdana" panose="020B0604030504040204" charset="0"/>
                <a:cs typeface="Verdana" panose="020B0604030504040204" charset="0"/>
              </a:rPr>
              <a:t>Заключение</a:t>
            </a:r>
            <a:r>
              <a:rPr lang="en-US" altLang="ru-RU" sz="2220" b="1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2220" b="1">
                <a:latin typeface="Verdana" panose="020B0604030504040204" charset="0"/>
                <a:cs typeface="Verdana" panose="020B0604030504040204" charset="0"/>
              </a:rPr>
              <a:t>и</a:t>
            </a:r>
            <a:r>
              <a:rPr lang="en-US" altLang="ru-RU" sz="2220" b="1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2220" b="1">
                <a:latin typeface="Verdana" panose="020B0604030504040204" charset="0"/>
                <a:cs typeface="Verdana" panose="020B0604030504040204" charset="0"/>
              </a:rPr>
              <a:t>перспективы</a:t>
            </a:r>
            <a:r>
              <a:rPr lang="en-US" altLang="ru-RU" sz="2220" b="1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2220" b="1">
                <a:latin typeface="Verdana" panose="020B0604030504040204" charset="0"/>
                <a:cs typeface="Verdana" panose="020B0604030504040204" charset="0"/>
              </a:rPr>
              <a:t>развития</a:t>
            </a:r>
            <a:endParaRPr lang="en-US" altLang="en-US" sz="2220" b="1">
              <a:latin typeface="Verdana" panose="020B0604030504040204" charset="0"/>
              <a:cs typeface="Verdana" panose="020B0604030504040204" charset="0"/>
            </a:endParaRP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838200" y="1677035"/>
            <a:ext cx="10515600" cy="4971415"/>
          </a:xfrm>
        </p:spPr>
        <p:txBody>
          <a:bodyPr>
            <a:noAutofit/>
          </a:bodyPr>
          <a:p>
            <a:pPr marL="0" indent="0">
              <a:buNone/>
            </a:pPr>
            <a:r>
              <a:rPr lang="en-US" altLang="en-US" sz="1800" b="1">
                <a:latin typeface="Verdana" panose="020B0604030504040204" charset="0"/>
                <a:cs typeface="Verdana" panose="020B0604030504040204" charset="0"/>
              </a:rPr>
              <a:t>Выводы</a:t>
            </a:r>
            <a:r>
              <a:rPr lang="en-US" altLang="ru-RU" sz="1800" b="1">
                <a:latin typeface="Verdana" panose="020B0604030504040204" charset="0"/>
                <a:cs typeface="Verdana" panose="020B0604030504040204" charset="0"/>
              </a:rPr>
              <a:t>:</a:t>
            </a:r>
            <a:endParaRPr lang="en-US" altLang="ru-RU" sz="1800" b="1">
              <a:latin typeface="Verdana" panose="020B0604030504040204" charset="0"/>
              <a:cs typeface="Verdana" panose="020B0604030504040204" charset="0"/>
            </a:endParaRPr>
          </a:p>
          <a:p>
            <a:pPr marL="0" indent="0">
              <a:buNone/>
            </a:pPr>
            <a:r>
              <a:rPr lang="ru-RU" altLang="en-US" sz="1800">
                <a:latin typeface="Verdana" panose="020B0604030504040204" charset="0"/>
                <a:cs typeface="Verdana" panose="020B0604030504040204" charset="0"/>
              </a:rPr>
              <a:t> - </a:t>
            </a:r>
            <a:r>
              <a:rPr lang="en-US" altLang="en-US" sz="1800">
                <a:latin typeface="Verdana" panose="020B0604030504040204" charset="0"/>
                <a:cs typeface="Verdana" panose="020B0604030504040204" charset="0"/>
              </a:rPr>
              <a:t>Проект</a:t>
            </a:r>
            <a:r>
              <a:rPr lang="en-US" altLang="ru-RU" sz="18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800">
                <a:latin typeface="Verdana" panose="020B0604030504040204" charset="0"/>
                <a:cs typeface="Verdana" panose="020B0604030504040204" charset="0"/>
              </a:rPr>
              <a:t>является</a:t>
            </a:r>
            <a:r>
              <a:rPr lang="en-US" altLang="ru-RU" sz="18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800">
                <a:latin typeface="Verdana" panose="020B0604030504040204" charset="0"/>
                <a:cs typeface="Verdana" panose="020B0604030504040204" charset="0"/>
              </a:rPr>
              <a:t>жизнеспособным</a:t>
            </a:r>
            <a:r>
              <a:rPr lang="en-US" altLang="ru-RU" sz="18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800">
                <a:latin typeface="Verdana" panose="020B0604030504040204" charset="0"/>
                <a:cs typeface="Verdana" panose="020B0604030504040204" charset="0"/>
              </a:rPr>
              <a:t>и</a:t>
            </a:r>
            <a:r>
              <a:rPr lang="en-US" altLang="ru-RU" sz="18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800">
                <a:latin typeface="Verdana" panose="020B0604030504040204" charset="0"/>
                <a:cs typeface="Verdana" panose="020B0604030504040204" charset="0"/>
              </a:rPr>
              <a:t>экономически</a:t>
            </a:r>
            <a:r>
              <a:rPr lang="en-US" altLang="ru-RU" sz="18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800">
                <a:latin typeface="Verdana" panose="020B0604030504040204" charset="0"/>
                <a:cs typeface="Verdana" panose="020B0604030504040204" charset="0"/>
              </a:rPr>
              <a:t>целесообразным</a:t>
            </a:r>
            <a:r>
              <a:rPr lang="en-US" altLang="ru-RU" sz="1800">
                <a:latin typeface="Verdana" panose="020B0604030504040204" charset="0"/>
                <a:cs typeface="Verdana" panose="020B0604030504040204" charset="0"/>
              </a:rPr>
              <a:t>, </a:t>
            </a:r>
            <a:r>
              <a:rPr lang="en-US" altLang="en-US" sz="1800">
                <a:latin typeface="Verdana" panose="020B0604030504040204" charset="0"/>
                <a:cs typeface="Verdana" panose="020B0604030504040204" charset="0"/>
              </a:rPr>
              <a:t>отвечая</a:t>
            </a:r>
            <a:r>
              <a:rPr lang="en-US" altLang="ru-RU" sz="18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800">
                <a:latin typeface="Verdana" panose="020B0604030504040204" charset="0"/>
                <a:cs typeface="Verdana" panose="020B0604030504040204" charset="0"/>
              </a:rPr>
              <a:t>на</a:t>
            </a:r>
            <a:r>
              <a:rPr lang="en-US" altLang="ru-RU" sz="18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800">
                <a:latin typeface="Verdana" panose="020B0604030504040204" charset="0"/>
                <a:cs typeface="Verdana" panose="020B0604030504040204" charset="0"/>
              </a:rPr>
              <a:t>реальные</a:t>
            </a:r>
            <a:r>
              <a:rPr lang="en-US" altLang="ru-RU" sz="18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800">
                <a:latin typeface="Verdana" panose="020B0604030504040204" charset="0"/>
                <a:cs typeface="Verdana" panose="020B0604030504040204" charset="0"/>
              </a:rPr>
              <a:t>потребности</a:t>
            </a:r>
            <a:r>
              <a:rPr lang="en-US" altLang="ru-RU" sz="18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800">
                <a:latin typeface="Verdana" panose="020B0604030504040204" charset="0"/>
                <a:cs typeface="Verdana" panose="020B0604030504040204" charset="0"/>
              </a:rPr>
              <a:t>рынка</a:t>
            </a:r>
            <a:r>
              <a:rPr lang="en-US" altLang="ru-RU" sz="1800">
                <a:latin typeface="Verdana" panose="020B0604030504040204" charset="0"/>
                <a:cs typeface="Verdana" panose="020B0604030504040204" charset="0"/>
              </a:rPr>
              <a:t>.</a:t>
            </a:r>
            <a:endParaRPr lang="en-US" altLang="ru-RU" sz="1800">
              <a:latin typeface="Verdana" panose="020B0604030504040204" charset="0"/>
              <a:cs typeface="Verdana" panose="020B0604030504040204" charset="0"/>
            </a:endParaRPr>
          </a:p>
          <a:p>
            <a:pPr marL="0" indent="0">
              <a:buNone/>
            </a:pPr>
            <a:r>
              <a:rPr lang="ru-RU" altLang="en-US" sz="1800">
                <a:latin typeface="Verdana" panose="020B0604030504040204" charset="0"/>
                <a:cs typeface="Verdana" panose="020B0604030504040204" charset="0"/>
              </a:rPr>
              <a:t> - </a:t>
            </a:r>
            <a:r>
              <a:rPr lang="en-US" altLang="en-US" sz="1800">
                <a:latin typeface="Verdana" panose="020B0604030504040204" charset="0"/>
                <a:cs typeface="Verdana" panose="020B0604030504040204" charset="0"/>
              </a:rPr>
              <a:t>Выбранная</a:t>
            </a:r>
            <a:r>
              <a:rPr lang="en-US" altLang="ru-RU" sz="18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800">
                <a:latin typeface="Verdana" panose="020B0604030504040204" charset="0"/>
                <a:cs typeface="Verdana" panose="020B0604030504040204" charset="0"/>
              </a:rPr>
              <a:t>бизнес</a:t>
            </a:r>
            <a:r>
              <a:rPr lang="en-US" altLang="ru-RU" sz="1800">
                <a:latin typeface="Verdana" panose="020B0604030504040204" charset="0"/>
                <a:cs typeface="Verdana" panose="020B0604030504040204" charset="0"/>
              </a:rPr>
              <a:t>-</a:t>
            </a:r>
            <a:r>
              <a:rPr lang="en-US" altLang="en-US" sz="1800">
                <a:latin typeface="Verdana" panose="020B0604030504040204" charset="0"/>
                <a:cs typeface="Verdana" panose="020B0604030504040204" charset="0"/>
              </a:rPr>
              <a:t>модель</a:t>
            </a:r>
            <a:r>
              <a:rPr lang="en-US" altLang="ru-RU" sz="18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800">
                <a:latin typeface="Verdana" panose="020B0604030504040204" charset="0"/>
                <a:cs typeface="Verdana" panose="020B0604030504040204" charset="0"/>
              </a:rPr>
              <a:t>позволяет</a:t>
            </a:r>
            <a:r>
              <a:rPr lang="en-US" altLang="ru-RU" sz="18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800">
                <a:latin typeface="Verdana" panose="020B0604030504040204" charset="0"/>
                <a:cs typeface="Verdana" panose="020B0604030504040204" charset="0"/>
              </a:rPr>
              <a:t>сформировать</a:t>
            </a:r>
            <a:r>
              <a:rPr lang="en-US" altLang="ru-RU" sz="18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800">
                <a:latin typeface="Verdana" panose="020B0604030504040204" charset="0"/>
                <a:cs typeface="Verdana" panose="020B0604030504040204" charset="0"/>
              </a:rPr>
              <a:t>уникальное</a:t>
            </a:r>
            <a:r>
              <a:rPr lang="en-US" altLang="ru-RU" sz="18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800">
                <a:latin typeface="Verdana" panose="020B0604030504040204" charset="0"/>
                <a:cs typeface="Verdana" panose="020B0604030504040204" charset="0"/>
              </a:rPr>
              <a:t>торговое</a:t>
            </a:r>
            <a:r>
              <a:rPr lang="en-US" altLang="ru-RU" sz="18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800">
                <a:latin typeface="Verdana" panose="020B0604030504040204" charset="0"/>
                <a:cs typeface="Verdana" panose="020B0604030504040204" charset="0"/>
              </a:rPr>
              <a:t>предложение</a:t>
            </a:r>
            <a:r>
              <a:rPr lang="ru-RU" altLang="en-US" sz="1800">
                <a:latin typeface="Verdana" panose="020B0604030504040204" charset="0"/>
                <a:cs typeface="Verdana" panose="020B0604030504040204" charset="0"/>
              </a:rPr>
              <a:t>.</a:t>
            </a:r>
            <a:endParaRPr lang="en-US" altLang="ru-RU" sz="1800">
              <a:latin typeface="Verdana" panose="020B0604030504040204" charset="0"/>
              <a:cs typeface="Verdana" panose="020B0604030504040204" charset="0"/>
            </a:endParaRPr>
          </a:p>
          <a:p>
            <a:pPr marL="0" indent="0">
              <a:buNone/>
            </a:pPr>
            <a:r>
              <a:rPr lang="ru-RU" altLang="en-US" sz="1800">
                <a:latin typeface="Verdana" panose="020B0604030504040204" charset="0"/>
                <a:cs typeface="Verdana" panose="020B0604030504040204" charset="0"/>
              </a:rPr>
              <a:t> - </a:t>
            </a:r>
            <a:r>
              <a:rPr lang="en-US" altLang="en-US" sz="1800">
                <a:latin typeface="Verdana" panose="020B0604030504040204" charset="0"/>
                <a:cs typeface="Verdana" panose="020B0604030504040204" charset="0"/>
              </a:rPr>
              <a:t>Финансовые</a:t>
            </a:r>
            <a:r>
              <a:rPr lang="en-US" altLang="ru-RU" sz="18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800">
                <a:latin typeface="Verdana" panose="020B0604030504040204" charset="0"/>
                <a:cs typeface="Verdana" panose="020B0604030504040204" charset="0"/>
              </a:rPr>
              <a:t>расчеты</a:t>
            </a:r>
            <a:r>
              <a:rPr lang="en-US" altLang="ru-RU" sz="18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800">
                <a:latin typeface="Verdana" panose="020B0604030504040204" charset="0"/>
                <a:cs typeface="Verdana" panose="020B0604030504040204" charset="0"/>
              </a:rPr>
              <a:t>подтверждают</a:t>
            </a:r>
            <a:r>
              <a:rPr lang="en-US" altLang="ru-RU" sz="18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800">
                <a:latin typeface="Verdana" panose="020B0604030504040204" charset="0"/>
                <a:cs typeface="Verdana" panose="020B0604030504040204" charset="0"/>
              </a:rPr>
              <a:t>потенциал</a:t>
            </a:r>
            <a:r>
              <a:rPr lang="en-US" altLang="ru-RU" sz="18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800">
                <a:latin typeface="Verdana" panose="020B0604030504040204" charset="0"/>
                <a:cs typeface="Verdana" panose="020B0604030504040204" charset="0"/>
              </a:rPr>
              <a:t>прибыльности</a:t>
            </a:r>
            <a:r>
              <a:rPr lang="en-US" altLang="ru-RU" sz="18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800">
                <a:latin typeface="Verdana" panose="020B0604030504040204" charset="0"/>
                <a:cs typeface="Verdana" panose="020B0604030504040204" charset="0"/>
              </a:rPr>
              <a:t>и</a:t>
            </a:r>
            <a:r>
              <a:rPr lang="en-US" altLang="ru-RU" sz="18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800">
                <a:latin typeface="Verdana" panose="020B0604030504040204" charset="0"/>
                <a:cs typeface="Verdana" panose="020B0604030504040204" charset="0"/>
              </a:rPr>
              <a:t>быстрой</a:t>
            </a:r>
            <a:r>
              <a:rPr lang="en-US" altLang="ru-RU" sz="18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800">
                <a:latin typeface="Verdana" panose="020B0604030504040204" charset="0"/>
                <a:cs typeface="Verdana" panose="020B0604030504040204" charset="0"/>
              </a:rPr>
              <a:t>окупаемости</a:t>
            </a:r>
            <a:r>
              <a:rPr lang="en-US" altLang="ru-RU" sz="1800">
                <a:latin typeface="Verdana" panose="020B0604030504040204" charset="0"/>
                <a:cs typeface="Verdana" panose="020B0604030504040204" charset="0"/>
              </a:rPr>
              <a:t>.</a:t>
            </a:r>
            <a:endParaRPr lang="en-US" altLang="ru-RU" sz="1800">
              <a:latin typeface="Verdana" panose="020B0604030504040204" charset="0"/>
              <a:cs typeface="Verdana" panose="020B0604030504040204" charset="0"/>
            </a:endParaRPr>
          </a:p>
          <a:p>
            <a:pPr marL="0" indent="0">
              <a:buNone/>
            </a:pPr>
            <a:r>
              <a:rPr lang="en-US" altLang="en-US" sz="1800" b="1">
                <a:latin typeface="Verdana" panose="020B0604030504040204" charset="0"/>
                <a:cs typeface="Verdana" panose="020B0604030504040204" charset="0"/>
              </a:rPr>
              <a:t>Перспективы</a:t>
            </a:r>
            <a:r>
              <a:rPr lang="en-US" altLang="ru-RU" sz="1800" b="1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800" b="1">
                <a:latin typeface="Verdana" panose="020B0604030504040204" charset="0"/>
                <a:cs typeface="Verdana" panose="020B0604030504040204" charset="0"/>
              </a:rPr>
              <a:t>развития</a:t>
            </a:r>
            <a:r>
              <a:rPr lang="en-US" altLang="ru-RU" sz="1800" b="1">
                <a:latin typeface="Verdana" panose="020B0604030504040204" charset="0"/>
                <a:cs typeface="Verdana" panose="020B0604030504040204" charset="0"/>
              </a:rPr>
              <a:t> (3-5 </a:t>
            </a:r>
            <a:r>
              <a:rPr lang="en-US" altLang="en-US" sz="1800" b="1">
                <a:latin typeface="Verdana" panose="020B0604030504040204" charset="0"/>
                <a:cs typeface="Verdana" panose="020B0604030504040204" charset="0"/>
              </a:rPr>
              <a:t>лет</a:t>
            </a:r>
            <a:r>
              <a:rPr lang="en-US" altLang="ru-RU" sz="1800" b="1">
                <a:latin typeface="Verdana" panose="020B0604030504040204" charset="0"/>
                <a:cs typeface="Verdana" panose="020B0604030504040204" charset="0"/>
              </a:rPr>
              <a:t>):</a:t>
            </a:r>
            <a:endParaRPr lang="en-US" altLang="ru-RU" sz="1800" b="1">
              <a:latin typeface="Verdana" panose="020B0604030504040204" charset="0"/>
              <a:cs typeface="Verdana" panose="020B0604030504040204" charset="0"/>
            </a:endParaRPr>
          </a:p>
          <a:p>
            <a:pPr marL="0" indent="0">
              <a:buNone/>
            </a:pPr>
            <a:r>
              <a:rPr lang="ru-RU" altLang="en-US" sz="1800">
                <a:latin typeface="Verdana" panose="020B0604030504040204" charset="0"/>
                <a:cs typeface="Verdana" panose="020B0604030504040204" charset="0"/>
              </a:rPr>
              <a:t> - </a:t>
            </a:r>
            <a:r>
              <a:rPr lang="en-US" altLang="en-US" sz="1800">
                <a:latin typeface="Verdana" panose="020B0604030504040204" charset="0"/>
                <a:cs typeface="Verdana" panose="020B0604030504040204" charset="0"/>
              </a:rPr>
              <a:t>Масштабирование</a:t>
            </a:r>
            <a:r>
              <a:rPr lang="ru-RU" altLang="en-US" sz="1800">
                <a:latin typeface="Verdana" panose="020B0604030504040204" charset="0"/>
                <a:cs typeface="Verdana" panose="020B0604030504040204" charset="0"/>
              </a:rPr>
              <a:t>.</a:t>
            </a:r>
            <a:r>
              <a:rPr lang="en-US" altLang="ru-RU" sz="18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800">
                <a:latin typeface="Verdana" panose="020B0604030504040204" charset="0"/>
                <a:cs typeface="Verdana" panose="020B0604030504040204" charset="0"/>
              </a:rPr>
              <a:t>Приобретение</a:t>
            </a:r>
            <a:r>
              <a:rPr lang="en-US" altLang="ru-RU" sz="18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800">
                <a:latin typeface="Verdana" panose="020B0604030504040204" charset="0"/>
                <a:cs typeface="Verdana" panose="020B0604030504040204" charset="0"/>
              </a:rPr>
              <a:t>дополнительного</a:t>
            </a:r>
            <a:r>
              <a:rPr lang="en-US" altLang="ru-RU" sz="18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800">
                <a:latin typeface="Verdana" panose="020B0604030504040204" charset="0"/>
                <a:cs typeface="Verdana" panose="020B0604030504040204" charset="0"/>
              </a:rPr>
              <a:t>оборудования</a:t>
            </a:r>
            <a:r>
              <a:rPr lang="en-US" altLang="ru-RU" sz="18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800">
                <a:latin typeface="Verdana" panose="020B0604030504040204" charset="0"/>
                <a:cs typeface="Verdana" panose="020B0604030504040204" charset="0"/>
              </a:rPr>
              <a:t>для</a:t>
            </a:r>
            <a:r>
              <a:rPr lang="en-US" altLang="ru-RU" sz="18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800">
                <a:latin typeface="Verdana" panose="020B0604030504040204" charset="0"/>
                <a:cs typeface="Verdana" panose="020B0604030504040204" charset="0"/>
              </a:rPr>
              <a:t>увеличения</a:t>
            </a:r>
            <a:r>
              <a:rPr lang="en-US" altLang="ru-RU" sz="18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800">
                <a:latin typeface="Verdana" panose="020B0604030504040204" charset="0"/>
                <a:cs typeface="Verdana" panose="020B0604030504040204" charset="0"/>
              </a:rPr>
              <a:t>объемов</a:t>
            </a:r>
            <a:r>
              <a:rPr lang="en-US" altLang="ru-RU" sz="1800">
                <a:latin typeface="Verdana" panose="020B0604030504040204" charset="0"/>
                <a:cs typeface="Verdana" panose="020B0604030504040204" charset="0"/>
              </a:rPr>
              <a:t>.</a:t>
            </a:r>
            <a:endParaRPr lang="en-US" altLang="ru-RU" sz="1800">
              <a:latin typeface="Verdana" panose="020B0604030504040204" charset="0"/>
              <a:cs typeface="Verdana" panose="020B0604030504040204" charset="0"/>
            </a:endParaRPr>
          </a:p>
          <a:p>
            <a:pPr marL="0" indent="0">
              <a:buNone/>
            </a:pPr>
            <a:r>
              <a:rPr lang="ru-RU" altLang="en-US" sz="1800">
                <a:latin typeface="Verdana" panose="020B0604030504040204" charset="0"/>
                <a:cs typeface="Verdana" panose="020B0604030504040204" charset="0"/>
              </a:rPr>
              <a:t> - </a:t>
            </a:r>
            <a:r>
              <a:rPr lang="en-US" altLang="en-US" sz="1800">
                <a:latin typeface="Verdana" panose="020B0604030504040204" charset="0"/>
                <a:cs typeface="Verdana" panose="020B0604030504040204" charset="0"/>
              </a:rPr>
              <a:t>Расширение</a:t>
            </a:r>
            <a:r>
              <a:rPr lang="en-US" altLang="ru-RU" sz="18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800">
                <a:latin typeface="Verdana" panose="020B0604030504040204" charset="0"/>
                <a:cs typeface="Verdana" panose="020B0604030504040204" charset="0"/>
              </a:rPr>
              <a:t>ассортимента</a:t>
            </a:r>
            <a:r>
              <a:rPr lang="ru-RU" altLang="en-US" sz="1800">
                <a:latin typeface="Verdana" panose="020B0604030504040204" charset="0"/>
                <a:cs typeface="Verdana" panose="020B0604030504040204" charset="0"/>
              </a:rPr>
              <a:t>.</a:t>
            </a:r>
            <a:r>
              <a:rPr lang="en-US" altLang="ru-RU" sz="18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800">
                <a:latin typeface="Verdana" panose="020B0604030504040204" charset="0"/>
                <a:cs typeface="Verdana" panose="020B0604030504040204" charset="0"/>
              </a:rPr>
              <a:t>Производство</a:t>
            </a:r>
            <a:r>
              <a:rPr lang="en-US" altLang="ru-RU" sz="18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ru-RU" altLang="en-US" sz="1800">
                <a:latin typeface="Verdana" panose="020B0604030504040204" charset="0"/>
                <a:cs typeface="Verdana" panose="020B0604030504040204" charset="0"/>
              </a:rPr>
              <a:t>новых видов продукции.</a:t>
            </a:r>
            <a:endParaRPr lang="ru-RU" altLang="en-US" sz="1800">
              <a:latin typeface="Verdana" panose="020B0604030504040204" charset="0"/>
              <a:cs typeface="Verdana" panose="020B0604030504040204" charset="0"/>
            </a:endParaRPr>
          </a:p>
          <a:p>
            <a:pPr marL="0" indent="0">
              <a:buNone/>
            </a:pPr>
            <a:r>
              <a:rPr lang="ru-RU" altLang="en-US" sz="1800">
                <a:latin typeface="Verdana" panose="020B0604030504040204" charset="0"/>
                <a:cs typeface="Verdana" panose="020B0604030504040204" charset="0"/>
              </a:rPr>
              <a:t> - </a:t>
            </a:r>
            <a:r>
              <a:rPr lang="en-US" altLang="en-US" sz="1800">
                <a:latin typeface="Verdana" panose="020B0604030504040204" charset="0"/>
                <a:cs typeface="Verdana" panose="020B0604030504040204" charset="0"/>
              </a:rPr>
              <a:t>Цифровизация</a:t>
            </a:r>
            <a:r>
              <a:rPr lang="ru-RU" altLang="en-US" sz="1800">
                <a:latin typeface="Verdana" panose="020B0604030504040204" charset="0"/>
                <a:cs typeface="Verdana" panose="020B0604030504040204" charset="0"/>
              </a:rPr>
              <a:t>.</a:t>
            </a:r>
            <a:r>
              <a:rPr lang="en-US" altLang="ru-RU" sz="18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800">
                <a:latin typeface="Verdana" panose="020B0604030504040204" charset="0"/>
                <a:cs typeface="Verdana" panose="020B0604030504040204" charset="0"/>
              </a:rPr>
              <a:t>Разработка</a:t>
            </a:r>
            <a:r>
              <a:rPr lang="en-US" altLang="ru-RU" sz="18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800">
                <a:latin typeface="Verdana" panose="020B0604030504040204" charset="0"/>
                <a:cs typeface="Verdana" panose="020B0604030504040204" charset="0"/>
              </a:rPr>
              <a:t>онлайн</a:t>
            </a:r>
            <a:r>
              <a:rPr lang="en-US" altLang="ru-RU" sz="1800">
                <a:latin typeface="Verdana" panose="020B0604030504040204" charset="0"/>
                <a:cs typeface="Verdana" panose="020B0604030504040204" charset="0"/>
              </a:rPr>
              <a:t>-</a:t>
            </a:r>
            <a:r>
              <a:rPr lang="en-US" altLang="en-US" sz="1800">
                <a:latin typeface="Verdana" panose="020B0604030504040204" charset="0"/>
                <a:cs typeface="Verdana" panose="020B0604030504040204" charset="0"/>
              </a:rPr>
              <a:t>калькулятора</a:t>
            </a:r>
            <a:r>
              <a:rPr lang="en-US" altLang="ru-RU" sz="18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800">
                <a:latin typeface="Verdana" panose="020B0604030504040204" charset="0"/>
                <a:cs typeface="Verdana" panose="020B0604030504040204" charset="0"/>
              </a:rPr>
              <a:t>и</a:t>
            </a:r>
            <a:r>
              <a:rPr lang="en-US" altLang="ru-RU" sz="18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800">
                <a:latin typeface="Verdana" panose="020B0604030504040204" charset="0"/>
                <a:cs typeface="Verdana" panose="020B0604030504040204" charset="0"/>
              </a:rPr>
              <a:t>системы</a:t>
            </a:r>
            <a:r>
              <a:rPr lang="en-US" altLang="ru-RU" sz="18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800">
                <a:latin typeface="Verdana" panose="020B0604030504040204" charset="0"/>
                <a:cs typeface="Verdana" panose="020B0604030504040204" charset="0"/>
              </a:rPr>
              <a:t>приема</a:t>
            </a:r>
            <a:r>
              <a:rPr lang="en-US" altLang="ru-RU" sz="18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800">
                <a:latin typeface="Verdana" panose="020B0604030504040204" charset="0"/>
                <a:cs typeface="Verdana" panose="020B0604030504040204" charset="0"/>
              </a:rPr>
              <a:t>заказов</a:t>
            </a:r>
            <a:r>
              <a:rPr lang="en-US" altLang="ru-RU" sz="18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800">
                <a:latin typeface="Verdana" panose="020B0604030504040204" charset="0"/>
                <a:cs typeface="Verdana" panose="020B0604030504040204" charset="0"/>
              </a:rPr>
              <a:t>на</a:t>
            </a:r>
            <a:r>
              <a:rPr lang="en-US" altLang="ru-RU" sz="18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800">
                <a:latin typeface="Verdana" panose="020B0604030504040204" charset="0"/>
                <a:cs typeface="Verdana" panose="020B0604030504040204" charset="0"/>
              </a:rPr>
              <a:t>сайте</a:t>
            </a:r>
            <a:r>
              <a:rPr lang="en-US" altLang="ru-RU" sz="1800">
                <a:latin typeface="Verdana" panose="020B0604030504040204" charset="0"/>
                <a:cs typeface="Verdana" panose="020B0604030504040204" charset="0"/>
              </a:rPr>
              <a:t>.</a:t>
            </a:r>
            <a:endParaRPr lang="en-US" altLang="ru-RU" sz="1800">
              <a:latin typeface="Verdana" panose="020B0604030504040204" charset="0"/>
              <a:cs typeface="Verdana" panose="020B0604030504040204" charset="0"/>
            </a:endParaRPr>
          </a:p>
          <a:p>
            <a:pPr marL="0" indent="0">
              <a:buNone/>
            </a:pPr>
            <a:r>
              <a:rPr lang="ru-RU" altLang="en-US" sz="1800">
                <a:latin typeface="Verdana" panose="020B0604030504040204" charset="0"/>
                <a:cs typeface="Verdana" panose="020B0604030504040204" charset="0"/>
              </a:rPr>
              <a:t> - </a:t>
            </a:r>
            <a:r>
              <a:rPr lang="en-US" altLang="en-US" sz="1800">
                <a:latin typeface="Verdana" panose="020B0604030504040204" charset="0"/>
                <a:cs typeface="Verdana" panose="020B0604030504040204" charset="0"/>
              </a:rPr>
              <a:t>Географическая</a:t>
            </a:r>
            <a:r>
              <a:rPr lang="en-US" altLang="ru-RU" sz="18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800">
                <a:latin typeface="Verdana" panose="020B0604030504040204" charset="0"/>
                <a:cs typeface="Verdana" panose="020B0604030504040204" charset="0"/>
              </a:rPr>
              <a:t>экспансия</a:t>
            </a:r>
            <a:r>
              <a:rPr lang="ru-RU" altLang="en-US" sz="1800">
                <a:latin typeface="Verdana" panose="020B0604030504040204" charset="0"/>
                <a:cs typeface="Verdana" panose="020B0604030504040204" charset="0"/>
              </a:rPr>
              <a:t>.</a:t>
            </a:r>
            <a:r>
              <a:rPr lang="en-US" altLang="ru-RU" sz="18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800">
                <a:latin typeface="Verdana" panose="020B0604030504040204" charset="0"/>
                <a:cs typeface="Verdana" panose="020B0604030504040204" charset="0"/>
              </a:rPr>
              <a:t>Выход</a:t>
            </a:r>
            <a:r>
              <a:rPr lang="en-US" altLang="ru-RU" sz="18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800">
                <a:latin typeface="Verdana" panose="020B0604030504040204" charset="0"/>
                <a:cs typeface="Verdana" panose="020B0604030504040204" charset="0"/>
              </a:rPr>
              <a:t>на</a:t>
            </a:r>
            <a:r>
              <a:rPr lang="en-US" altLang="ru-RU" sz="18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800">
                <a:latin typeface="Verdana" panose="020B0604030504040204" charset="0"/>
                <a:cs typeface="Verdana" panose="020B0604030504040204" charset="0"/>
              </a:rPr>
              <a:t>рынки</a:t>
            </a:r>
            <a:r>
              <a:rPr lang="en-US" altLang="ru-RU" sz="18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800">
                <a:latin typeface="Verdana" panose="020B0604030504040204" charset="0"/>
                <a:cs typeface="Verdana" panose="020B0604030504040204" charset="0"/>
              </a:rPr>
              <a:t>соседних</a:t>
            </a:r>
            <a:r>
              <a:rPr lang="en-US" altLang="ru-RU" sz="18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800">
                <a:latin typeface="Verdana" panose="020B0604030504040204" charset="0"/>
                <a:cs typeface="Verdana" panose="020B0604030504040204" charset="0"/>
              </a:rPr>
              <a:t>районов</a:t>
            </a:r>
            <a:r>
              <a:rPr lang="en-US" altLang="ru-RU" sz="18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800">
                <a:latin typeface="Verdana" panose="020B0604030504040204" charset="0"/>
                <a:cs typeface="Verdana" panose="020B0604030504040204" charset="0"/>
              </a:rPr>
              <a:t>и</a:t>
            </a:r>
            <a:r>
              <a:rPr lang="en-US" altLang="ru-RU" sz="18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800">
                <a:latin typeface="Verdana" panose="020B0604030504040204" charset="0"/>
                <a:cs typeface="Verdana" panose="020B0604030504040204" charset="0"/>
              </a:rPr>
              <a:t>регионов</a:t>
            </a:r>
            <a:r>
              <a:rPr lang="en-US" altLang="ru-RU" sz="1800">
                <a:latin typeface="Verdana" panose="020B0604030504040204" charset="0"/>
                <a:cs typeface="Verdana" panose="020B0604030504040204" charset="0"/>
              </a:rPr>
              <a:t>.</a:t>
            </a:r>
            <a:endParaRPr lang="en-US" altLang="ru-RU" sz="1800">
              <a:latin typeface="Verdana" panose="020B0604030504040204" charset="0"/>
              <a:cs typeface="Verdana" panose="020B0604030504040204" charset="0"/>
            </a:endParaRPr>
          </a:p>
        </p:txBody>
      </p:sp>
      <p:pic>
        <p:nvPicPr>
          <p:cNvPr id="6" name="Изображение 5" descr="logoPNGblueWor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2832100" cy="101854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7575" y="302260"/>
            <a:ext cx="10515600" cy="591820"/>
          </a:xfrm>
        </p:spPr>
        <p:txBody>
          <a:bodyPr>
            <a:normAutofit fontScale="90000"/>
          </a:bodyPr>
          <a:p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917575" y="1816100"/>
            <a:ext cx="10515600" cy="906780"/>
          </a:xfrm>
        </p:spPr>
        <p:txBody>
          <a:bodyPr/>
          <a:p>
            <a:pPr marL="0" indent="0" algn="ctr">
              <a:buNone/>
            </a:pPr>
            <a:r>
              <a:rPr lang="ru-RU" altLang="ru-RU" sz="5400">
                <a:latin typeface="Verdana" panose="020B0604030504040204" charset="0"/>
                <a:cs typeface="Verdana" panose="020B0604030504040204" charset="0"/>
              </a:rPr>
              <a:t>Спасибо за внимание!</a:t>
            </a:r>
            <a:endParaRPr lang="ru-RU" altLang="ru-RU" sz="5400">
              <a:latin typeface="Verdana" panose="020B0604030504040204" charset="0"/>
              <a:cs typeface="Verdana" panose="020B0604030504040204" charset="0"/>
            </a:endParaRPr>
          </a:p>
        </p:txBody>
      </p:sp>
      <p:pic>
        <p:nvPicPr>
          <p:cNvPr id="6" name="Изображение 5" descr="logoPNGblueWor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2832100" cy="101854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827405"/>
            <a:ext cx="10515600" cy="954405"/>
          </a:xfrm>
        </p:spPr>
        <p:txBody>
          <a:bodyPr>
            <a:normAutofit/>
          </a:bodyPr>
          <a:p>
            <a:pPr algn="ctr"/>
            <a:r>
              <a:rPr lang="en-US" altLang="en-US" sz="2220" b="1">
                <a:latin typeface="Verdana" panose="020B0604030504040204" charset="0"/>
                <a:cs typeface="Verdana" panose="020B0604030504040204" charset="0"/>
              </a:rPr>
              <a:t>Актуальность</a:t>
            </a:r>
            <a:r>
              <a:rPr lang="en-US" altLang="ru-RU" sz="2220" b="1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2220" b="1">
                <a:latin typeface="Verdana" panose="020B0604030504040204" charset="0"/>
                <a:cs typeface="Verdana" panose="020B0604030504040204" charset="0"/>
              </a:rPr>
              <a:t>проекта</a:t>
            </a:r>
            <a:r>
              <a:rPr lang="en-US" altLang="ru-RU" sz="2220" b="1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2220" b="1">
                <a:latin typeface="Verdana" panose="020B0604030504040204" charset="0"/>
                <a:cs typeface="Verdana" panose="020B0604030504040204" charset="0"/>
              </a:rPr>
              <a:t>и</a:t>
            </a:r>
            <a:r>
              <a:rPr lang="en-US" altLang="ru-RU" sz="2220" b="1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2220" b="1">
                <a:latin typeface="Verdana" panose="020B0604030504040204" charset="0"/>
                <a:cs typeface="Verdana" panose="020B0604030504040204" charset="0"/>
              </a:rPr>
              <a:t>проблема</a:t>
            </a:r>
            <a:r>
              <a:rPr lang="en-US" altLang="ru-RU" sz="2220" b="1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2220" b="1">
                <a:latin typeface="Verdana" panose="020B0604030504040204" charset="0"/>
                <a:cs typeface="Verdana" panose="020B0604030504040204" charset="0"/>
              </a:rPr>
              <a:t>рынка</a:t>
            </a:r>
            <a:endParaRPr lang="en-US" altLang="en-US" sz="2220" b="1">
              <a:latin typeface="Verdana" panose="020B0604030504040204" charset="0"/>
              <a:cs typeface="Verdana" panose="020B0604030504040204" charset="0"/>
            </a:endParaRPr>
          </a:p>
        </p:txBody>
      </p:sp>
      <p:sp>
        <p:nvSpPr>
          <p:cNvPr id="5" name="Замещающее содержимое 4"/>
          <p:cNvSpPr/>
          <p:nvPr>
            <p:ph idx="1"/>
          </p:nvPr>
        </p:nvSpPr>
        <p:spPr>
          <a:xfrm>
            <a:off x="838200" y="1938655"/>
            <a:ext cx="10515600" cy="4238625"/>
          </a:xfrm>
        </p:spPr>
        <p:txBody>
          <a:bodyPr>
            <a:normAutofit/>
          </a:bodyPr>
          <a:p>
            <a:pPr marL="0" indent="0">
              <a:buNone/>
            </a:pPr>
            <a:r>
              <a:rPr lang="en-US" altLang="en-US" sz="2000">
                <a:latin typeface="Verdana" panose="020B0604030504040204" charset="0"/>
                <a:cs typeface="Verdana" panose="020B0604030504040204" charset="0"/>
              </a:rPr>
              <a:t>Рынок</a:t>
            </a:r>
            <a:r>
              <a:rPr lang="en-US" altLang="ru-RU" sz="20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2000">
                <a:latin typeface="Verdana" panose="020B0604030504040204" charset="0"/>
                <a:cs typeface="Verdana" panose="020B0604030504040204" charset="0"/>
              </a:rPr>
              <a:t>кровельных</a:t>
            </a:r>
            <a:r>
              <a:rPr lang="en-US" altLang="ru-RU" sz="20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2000">
                <a:latin typeface="Verdana" panose="020B0604030504040204" charset="0"/>
                <a:cs typeface="Verdana" panose="020B0604030504040204" charset="0"/>
              </a:rPr>
              <a:t>материалов</a:t>
            </a:r>
            <a:r>
              <a:rPr lang="en-US" altLang="ru-RU" sz="20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2000">
                <a:latin typeface="Verdana" panose="020B0604030504040204" charset="0"/>
                <a:cs typeface="Verdana" panose="020B0604030504040204" charset="0"/>
              </a:rPr>
              <a:t>в</a:t>
            </a:r>
            <a:r>
              <a:rPr lang="en-US" altLang="ru-RU" sz="20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2000">
                <a:latin typeface="Verdana" panose="020B0604030504040204" charset="0"/>
                <a:cs typeface="Verdana" panose="020B0604030504040204" charset="0"/>
              </a:rPr>
              <a:t>Оренбургской</a:t>
            </a:r>
            <a:r>
              <a:rPr lang="en-US" altLang="ru-RU" sz="20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2000">
                <a:latin typeface="Verdana" panose="020B0604030504040204" charset="0"/>
                <a:cs typeface="Verdana" panose="020B0604030504040204" charset="0"/>
              </a:rPr>
              <a:t>области</a:t>
            </a:r>
            <a:r>
              <a:rPr lang="en-US" altLang="ru-RU" sz="20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2000">
                <a:latin typeface="Verdana" panose="020B0604030504040204" charset="0"/>
                <a:cs typeface="Verdana" panose="020B0604030504040204" charset="0"/>
              </a:rPr>
              <a:t>стабильно</a:t>
            </a:r>
            <a:r>
              <a:rPr lang="en-US" altLang="ru-RU" sz="20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2000">
                <a:latin typeface="Verdana" panose="020B0604030504040204" charset="0"/>
                <a:cs typeface="Verdana" panose="020B0604030504040204" charset="0"/>
              </a:rPr>
              <a:t>растет</a:t>
            </a:r>
            <a:r>
              <a:rPr lang="en-US" altLang="ru-RU" sz="2000">
                <a:latin typeface="Verdana" panose="020B0604030504040204" charset="0"/>
                <a:cs typeface="Verdana" panose="020B0604030504040204" charset="0"/>
              </a:rPr>
              <a:t>, </a:t>
            </a:r>
            <a:r>
              <a:rPr lang="en-US" altLang="en-US" sz="2000">
                <a:latin typeface="Verdana" panose="020B0604030504040204" charset="0"/>
                <a:cs typeface="Verdana" panose="020B0604030504040204" charset="0"/>
              </a:rPr>
              <a:t>особенно</a:t>
            </a:r>
            <a:r>
              <a:rPr lang="en-US" altLang="ru-RU" sz="20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2000">
                <a:latin typeface="Verdana" panose="020B0604030504040204" charset="0"/>
                <a:cs typeface="Verdana" panose="020B0604030504040204" charset="0"/>
              </a:rPr>
              <a:t>в</a:t>
            </a:r>
            <a:r>
              <a:rPr lang="en-US" altLang="ru-RU" sz="20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2000">
                <a:latin typeface="Verdana" panose="020B0604030504040204" charset="0"/>
                <a:cs typeface="Verdana" panose="020B0604030504040204" charset="0"/>
              </a:rPr>
              <a:t>секторе</a:t>
            </a:r>
            <a:r>
              <a:rPr lang="en-US" altLang="ru-RU" sz="20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2000">
                <a:latin typeface="Verdana" panose="020B0604030504040204" charset="0"/>
                <a:cs typeface="Verdana" panose="020B0604030504040204" charset="0"/>
              </a:rPr>
              <a:t>ИЖС</a:t>
            </a:r>
            <a:r>
              <a:rPr lang="en-US" altLang="ru-RU" sz="2000">
                <a:latin typeface="Verdana" panose="020B0604030504040204" charset="0"/>
                <a:cs typeface="Verdana" panose="020B0604030504040204" charset="0"/>
              </a:rPr>
              <a:t>. </a:t>
            </a:r>
            <a:r>
              <a:rPr lang="en-US" altLang="en-US" sz="2000">
                <a:latin typeface="Verdana" panose="020B0604030504040204" charset="0"/>
                <a:cs typeface="Verdana" panose="020B0604030504040204" charset="0"/>
              </a:rPr>
              <a:t>Однако</a:t>
            </a:r>
            <a:r>
              <a:rPr lang="en-US" altLang="ru-RU" sz="20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2000">
                <a:latin typeface="Verdana" panose="020B0604030504040204" charset="0"/>
                <a:cs typeface="Verdana" panose="020B0604030504040204" charset="0"/>
              </a:rPr>
              <a:t>существует</a:t>
            </a:r>
            <a:r>
              <a:rPr lang="en-US" altLang="ru-RU" sz="20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2000">
                <a:latin typeface="Verdana" panose="020B0604030504040204" charset="0"/>
                <a:cs typeface="Verdana" panose="020B0604030504040204" charset="0"/>
              </a:rPr>
              <a:t>неудовлетворенный</a:t>
            </a:r>
            <a:r>
              <a:rPr lang="en-US" altLang="ru-RU" sz="20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2000">
                <a:latin typeface="Verdana" panose="020B0604030504040204" charset="0"/>
                <a:cs typeface="Verdana" panose="020B0604030504040204" charset="0"/>
              </a:rPr>
              <a:t>спрос</a:t>
            </a:r>
            <a:r>
              <a:rPr lang="en-US" altLang="ru-RU" sz="20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2000">
                <a:latin typeface="Verdana" panose="020B0604030504040204" charset="0"/>
                <a:cs typeface="Verdana" panose="020B0604030504040204" charset="0"/>
              </a:rPr>
              <a:t>на</a:t>
            </a:r>
            <a:r>
              <a:rPr lang="en-US" altLang="ru-RU" sz="20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2000">
                <a:latin typeface="Verdana" panose="020B0604030504040204" charset="0"/>
                <a:cs typeface="Verdana" panose="020B0604030504040204" charset="0"/>
              </a:rPr>
              <a:t>быстрое</a:t>
            </a:r>
            <a:r>
              <a:rPr lang="en-US" altLang="ru-RU" sz="20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2000">
                <a:latin typeface="Verdana" panose="020B0604030504040204" charset="0"/>
                <a:cs typeface="Verdana" panose="020B0604030504040204" charset="0"/>
              </a:rPr>
              <a:t>и</a:t>
            </a:r>
            <a:r>
              <a:rPr lang="en-US" altLang="ru-RU" sz="20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2000">
                <a:latin typeface="Verdana" panose="020B0604030504040204" charset="0"/>
                <a:cs typeface="Verdana" panose="020B0604030504040204" charset="0"/>
              </a:rPr>
              <a:t>качественное</a:t>
            </a:r>
            <a:r>
              <a:rPr lang="en-US" altLang="ru-RU" sz="20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2000">
                <a:latin typeface="Verdana" panose="020B0604030504040204" charset="0"/>
                <a:cs typeface="Verdana" panose="020B0604030504040204" charset="0"/>
              </a:rPr>
              <a:t>изготовление</a:t>
            </a:r>
            <a:r>
              <a:rPr lang="en-US" altLang="ru-RU" sz="20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2000">
                <a:latin typeface="Verdana" panose="020B0604030504040204" charset="0"/>
                <a:cs typeface="Verdana" panose="020B0604030504040204" charset="0"/>
              </a:rPr>
              <a:t>доборных</a:t>
            </a:r>
            <a:r>
              <a:rPr lang="en-US" altLang="ru-RU" sz="20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2000">
                <a:latin typeface="Verdana" panose="020B0604030504040204" charset="0"/>
                <a:cs typeface="Verdana" panose="020B0604030504040204" charset="0"/>
              </a:rPr>
              <a:t>элементов</a:t>
            </a:r>
            <a:r>
              <a:rPr lang="en-US" altLang="ru-RU" sz="20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2000">
                <a:latin typeface="Verdana" panose="020B0604030504040204" charset="0"/>
                <a:cs typeface="Verdana" panose="020B0604030504040204" charset="0"/>
              </a:rPr>
              <a:t>по</a:t>
            </a:r>
            <a:r>
              <a:rPr lang="en-US" altLang="ru-RU" sz="20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2000">
                <a:latin typeface="Verdana" panose="020B0604030504040204" charset="0"/>
                <a:cs typeface="Verdana" panose="020B0604030504040204" charset="0"/>
              </a:rPr>
              <a:t>индивидуальным</a:t>
            </a:r>
            <a:r>
              <a:rPr lang="en-US" altLang="ru-RU" sz="20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2000">
                <a:latin typeface="Verdana" panose="020B0604030504040204" charset="0"/>
                <a:cs typeface="Verdana" panose="020B0604030504040204" charset="0"/>
              </a:rPr>
              <a:t>размерам</a:t>
            </a:r>
            <a:r>
              <a:rPr lang="en-US" altLang="ru-RU" sz="2000">
                <a:latin typeface="Verdana" panose="020B0604030504040204" charset="0"/>
                <a:cs typeface="Verdana" panose="020B0604030504040204" charset="0"/>
              </a:rPr>
              <a:t>.</a:t>
            </a:r>
            <a:endParaRPr lang="en-US" altLang="ru-RU" sz="2000">
              <a:latin typeface="Verdana" panose="020B0604030504040204" charset="0"/>
              <a:cs typeface="Verdana" panose="020B0604030504040204" charset="0"/>
            </a:endParaRPr>
          </a:p>
          <a:p>
            <a:pPr marL="0" indent="0">
              <a:buNone/>
            </a:pPr>
            <a:r>
              <a:rPr lang="ru-RU" altLang="en-US" sz="2000" b="1">
                <a:latin typeface="Verdana" panose="020B0604030504040204" charset="0"/>
                <a:cs typeface="Verdana" panose="020B0604030504040204" charset="0"/>
              </a:rPr>
              <a:t>Ключевая п</a:t>
            </a:r>
            <a:r>
              <a:rPr lang="en-US" altLang="en-US" sz="2000" b="1">
                <a:latin typeface="Verdana" panose="020B0604030504040204" charset="0"/>
                <a:cs typeface="Verdana" panose="020B0604030504040204" charset="0"/>
              </a:rPr>
              <a:t>роблем</a:t>
            </a:r>
            <a:r>
              <a:rPr lang="ru-RU" altLang="en-US" sz="2000" b="1">
                <a:latin typeface="Verdana" panose="020B0604030504040204" charset="0"/>
                <a:cs typeface="Verdana" panose="020B0604030504040204" charset="0"/>
              </a:rPr>
              <a:t>а</a:t>
            </a:r>
            <a:r>
              <a:rPr lang="en-US" altLang="ru-RU" sz="2000" b="1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2000" b="1">
                <a:latin typeface="Verdana" panose="020B0604030504040204" charset="0"/>
                <a:cs typeface="Verdana" panose="020B0604030504040204" charset="0"/>
              </a:rPr>
              <a:t>на</a:t>
            </a:r>
            <a:r>
              <a:rPr lang="en-US" altLang="ru-RU" sz="2000" b="1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2000" b="1">
                <a:latin typeface="Verdana" panose="020B0604030504040204" charset="0"/>
                <a:cs typeface="Verdana" panose="020B0604030504040204" charset="0"/>
              </a:rPr>
              <a:t>рынке</a:t>
            </a:r>
            <a:r>
              <a:rPr lang="en-US" altLang="ru-RU" sz="2000" b="1">
                <a:latin typeface="Verdana" panose="020B0604030504040204" charset="0"/>
                <a:cs typeface="Verdana" panose="020B0604030504040204" charset="0"/>
              </a:rPr>
              <a:t>:</a:t>
            </a:r>
            <a:endParaRPr lang="en-US" altLang="ru-RU" sz="2000" b="1">
              <a:latin typeface="Verdana" panose="020B0604030504040204" charset="0"/>
              <a:cs typeface="Verdana" panose="020B0604030504040204" charset="0"/>
            </a:endParaRPr>
          </a:p>
          <a:p>
            <a:pPr marL="0" indent="0">
              <a:buNone/>
            </a:pPr>
            <a:r>
              <a:rPr lang="ru-RU" altLang="en-US" sz="2000">
                <a:latin typeface="Verdana" panose="020B0604030504040204" charset="0"/>
                <a:cs typeface="Verdana" panose="020B0604030504040204" charset="0"/>
              </a:rPr>
              <a:t> - </a:t>
            </a:r>
            <a:r>
              <a:rPr lang="en-US" altLang="en-US" sz="2000">
                <a:latin typeface="Verdana" panose="020B0604030504040204" charset="0"/>
                <a:cs typeface="Verdana" panose="020B0604030504040204" charset="0"/>
              </a:rPr>
              <a:t>Крупные</a:t>
            </a:r>
            <a:r>
              <a:rPr lang="en-US" altLang="ru-RU" sz="20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2000">
                <a:latin typeface="Verdana" panose="020B0604030504040204" charset="0"/>
                <a:cs typeface="Verdana" panose="020B0604030504040204" charset="0"/>
              </a:rPr>
              <a:t>производители</a:t>
            </a:r>
            <a:r>
              <a:rPr lang="en-US" altLang="ru-RU" sz="2000">
                <a:latin typeface="Verdana" panose="020B0604030504040204" charset="0"/>
                <a:cs typeface="Verdana" panose="020B0604030504040204" charset="0"/>
              </a:rPr>
              <a:t>: </a:t>
            </a:r>
            <a:r>
              <a:rPr lang="en-US" altLang="en-US" sz="2000">
                <a:latin typeface="Verdana" panose="020B0604030504040204" charset="0"/>
                <a:cs typeface="Verdana" panose="020B0604030504040204" charset="0"/>
              </a:rPr>
              <a:t>Негибкие</a:t>
            </a:r>
            <a:r>
              <a:rPr lang="en-US" altLang="ru-RU" sz="2000">
                <a:latin typeface="Verdana" panose="020B0604030504040204" charset="0"/>
                <a:cs typeface="Verdana" panose="020B0604030504040204" charset="0"/>
              </a:rPr>
              <a:t>, </a:t>
            </a:r>
            <a:r>
              <a:rPr lang="en-US" altLang="en-US" sz="2000">
                <a:latin typeface="Verdana" panose="020B0604030504040204" charset="0"/>
                <a:cs typeface="Verdana" panose="020B0604030504040204" charset="0"/>
              </a:rPr>
              <a:t>ориентированы</a:t>
            </a:r>
            <a:r>
              <a:rPr lang="en-US" altLang="ru-RU" sz="20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2000">
                <a:latin typeface="Verdana" panose="020B0604030504040204" charset="0"/>
                <a:cs typeface="Verdana" panose="020B0604030504040204" charset="0"/>
              </a:rPr>
              <a:t>на</a:t>
            </a:r>
            <a:r>
              <a:rPr lang="en-US" altLang="ru-RU" sz="20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2000">
                <a:latin typeface="Verdana" panose="020B0604030504040204" charset="0"/>
                <a:cs typeface="Verdana" panose="020B0604030504040204" charset="0"/>
              </a:rPr>
              <a:t>стандартные</a:t>
            </a:r>
            <a:r>
              <a:rPr lang="en-US" altLang="ru-RU" sz="20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2000">
                <a:latin typeface="Verdana" panose="020B0604030504040204" charset="0"/>
                <a:cs typeface="Verdana" panose="020B0604030504040204" charset="0"/>
              </a:rPr>
              <a:t>изделия</a:t>
            </a:r>
            <a:r>
              <a:rPr lang="en-US" altLang="ru-RU" sz="20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2000">
                <a:latin typeface="Verdana" panose="020B0604030504040204" charset="0"/>
                <a:cs typeface="Verdana" panose="020B0604030504040204" charset="0"/>
              </a:rPr>
              <a:t>и</a:t>
            </a:r>
            <a:r>
              <a:rPr lang="en-US" altLang="ru-RU" sz="20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2000">
                <a:latin typeface="Verdana" panose="020B0604030504040204" charset="0"/>
                <a:cs typeface="Verdana" panose="020B0604030504040204" charset="0"/>
              </a:rPr>
              <a:t>большие</a:t>
            </a:r>
            <a:r>
              <a:rPr lang="en-US" altLang="ru-RU" sz="20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2000">
                <a:latin typeface="Verdana" panose="020B0604030504040204" charset="0"/>
                <a:cs typeface="Verdana" panose="020B0604030504040204" charset="0"/>
              </a:rPr>
              <a:t>объемы</a:t>
            </a:r>
            <a:r>
              <a:rPr lang="en-US" altLang="ru-RU" sz="2000">
                <a:latin typeface="Verdana" panose="020B0604030504040204" charset="0"/>
                <a:cs typeface="Verdana" panose="020B0604030504040204" charset="0"/>
              </a:rPr>
              <a:t>. </a:t>
            </a:r>
            <a:r>
              <a:rPr lang="en-US" altLang="en-US" sz="2000">
                <a:latin typeface="Verdana" panose="020B0604030504040204" charset="0"/>
                <a:cs typeface="Verdana" panose="020B0604030504040204" charset="0"/>
              </a:rPr>
              <a:t>Длительные</a:t>
            </a:r>
            <a:r>
              <a:rPr lang="en-US" altLang="ru-RU" sz="20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2000">
                <a:latin typeface="Verdana" panose="020B0604030504040204" charset="0"/>
                <a:cs typeface="Verdana" panose="020B0604030504040204" charset="0"/>
              </a:rPr>
              <a:t>сроки</a:t>
            </a:r>
            <a:r>
              <a:rPr lang="en-US" altLang="ru-RU" sz="20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2000">
                <a:latin typeface="Verdana" panose="020B0604030504040204" charset="0"/>
                <a:cs typeface="Verdana" panose="020B0604030504040204" charset="0"/>
              </a:rPr>
              <a:t>изготовления</a:t>
            </a:r>
            <a:r>
              <a:rPr lang="en-US" altLang="ru-RU" sz="20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2000">
                <a:latin typeface="Verdana" panose="020B0604030504040204" charset="0"/>
                <a:cs typeface="Verdana" panose="020B0604030504040204" charset="0"/>
              </a:rPr>
              <a:t>заказов</a:t>
            </a:r>
            <a:r>
              <a:rPr lang="en-US" altLang="ru-RU" sz="2000">
                <a:latin typeface="Verdana" panose="020B0604030504040204" charset="0"/>
                <a:cs typeface="Verdana" panose="020B0604030504040204" charset="0"/>
              </a:rPr>
              <a:t>.</a:t>
            </a:r>
            <a:endParaRPr lang="en-US" altLang="ru-RU" sz="2000">
              <a:latin typeface="Verdana" panose="020B0604030504040204" charset="0"/>
              <a:cs typeface="Verdana" panose="020B0604030504040204" charset="0"/>
            </a:endParaRPr>
          </a:p>
          <a:p>
            <a:pPr marL="0" indent="0">
              <a:buNone/>
            </a:pPr>
            <a:r>
              <a:rPr lang="ru-RU" altLang="en-US" sz="2000">
                <a:latin typeface="Verdana" panose="020B0604030504040204" charset="0"/>
                <a:cs typeface="Verdana" panose="020B0604030504040204" charset="0"/>
              </a:rPr>
              <a:t> - </a:t>
            </a:r>
            <a:r>
              <a:rPr lang="en-US" altLang="en-US" sz="2000">
                <a:latin typeface="Verdana" panose="020B0604030504040204" charset="0"/>
                <a:cs typeface="Verdana" panose="020B0604030504040204" charset="0"/>
              </a:rPr>
              <a:t>Мелкие</a:t>
            </a:r>
            <a:r>
              <a:rPr lang="en-US" altLang="ru-RU" sz="20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2000">
                <a:latin typeface="Verdana" panose="020B0604030504040204" charset="0"/>
                <a:cs typeface="Verdana" panose="020B0604030504040204" charset="0"/>
              </a:rPr>
              <a:t>мастерские</a:t>
            </a:r>
            <a:r>
              <a:rPr lang="en-US" altLang="ru-RU" sz="2000">
                <a:latin typeface="Verdana" panose="020B0604030504040204" charset="0"/>
                <a:cs typeface="Verdana" panose="020B0604030504040204" charset="0"/>
              </a:rPr>
              <a:t>: </a:t>
            </a:r>
            <a:r>
              <a:rPr lang="en-US" altLang="en-US" sz="2000">
                <a:latin typeface="Verdana" panose="020B0604030504040204" charset="0"/>
                <a:cs typeface="Verdana" panose="020B0604030504040204" charset="0"/>
              </a:rPr>
              <a:t>Часто</a:t>
            </a:r>
            <a:r>
              <a:rPr lang="en-US" altLang="ru-RU" sz="20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2000">
                <a:latin typeface="Verdana" panose="020B0604030504040204" charset="0"/>
                <a:cs typeface="Verdana" panose="020B0604030504040204" charset="0"/>
              </a:rPr>
              <a:t>не</a:t>
            </a:r>
            <a:r>
              <a:rPr lang="en-US" altLang="ru-RU" sz="20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2000">
                <a:latin typeface="Verdana" panose="020B0604030504040204" charset="0"/>
                <a:cs typeface="Verdana" panose="020B0604030504040204" charset="0"/>
              </a:rPr>
              <a:t>могут</a:t>
            </a:r>
            <a:r>
              <a:rPr lang="en-US" altLang="ru-RU" sz="20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2000">
                <a:latin typeface="Verdana" panose="020B0604030504040204" charset="0"/>
                <a:cs typeface="Verdana" panose="020B0604030504040204" charset="0"/>
              </a:rPr>
              <a:t>гарантировать</a:t>
            </a:r>
            <a:r>
              <a:rPr lang="en-US" altLang="ru-RU" sz="20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2000">
                <a:latin typeface="Verdana" panose="020B0604030504040204" charset="0"/>
                <a:cs typeface="Verdana" panose="020B0604030504040204" charset="0"/>
              </a:rPr>
              <a:t>стабильное</a:t>
            </a:r>
            <a:r>
              <a:rPr lang="en-US" altLang="ru-RU" sz="20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2000">
                <a:latin typeface="Verdana" panose="020B0604030504040204" charset="0"/>
                <a:cs typeface="Verdana" panose="020B0604030504040204" charset="0"/>
              </a:rPr>
              <a:t>качество</a:t>
            </a:r>
            <a:r>
              <a:rPr lang="en-US" altLang="ru-RU" sz="2000">
                <a:latin typeface="Verdana" panose="020B0604030504040204" charset="0"/>
                <a:cs typeface="Verdana" panose="020B0604030504040204" charset="0"/>
              </a:rPr>
              <a:t>, </a:t>
            </a:r>
            <a:r>
              <a:rPr lang="en-US" altLang="en-US" sz="2000">
                <a:latin typeface="Verdana" panose="020B0604030504040204" charset="0"/>
                <a:cs typeface="Verdana" panose="020B0604030504040204" charset="0"/>
              </a:rPr>
              <a:t>точность</a:t>
            </a:r>
            <a:r>
              <a:rPr lang="en-US" altLang="ru-RU" sz="20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2000">
                <a:latin typeface="Verdana" panose="020B0604030504040204" charset="0"/>
                <a:cs typeface="Verdana" panose="020B0604030504040204" charset="0"/>
              </a:rPr>
              <a:t>геометрии</a:t>
            </a:r>
            <a:r>
              <a:rPr lang="en-US" altLang="ru-RU" sz="20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2000">
                <a:latin typeface="Verdana" panose="020B0604030504040204" charset="0"/>
                <a:cs typeface="Verdana" panose="020B0604030504040204" charset="0"/>
              </a:rPr>
              <a:t>и</a:t>
            </a:r>
            <a:r>
              <a:rPr lang="en-US" altLang="ru-RU" sz="20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2000">
                <a:latin typeface="Verdana" panose="020B0604030504040204" charset="0"/>
                <a:cs typeface="Verdana" panose="020B0604030504040204" charset="0"/>
              </a:rPr>
              <a:t>уровень</a:t>
            </a:r>
            <a:r>
              <a:rPr lang="en-US" altLang="ru-RU" sz="20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2000">
                <a:latin typeface="Verdana" panose="020B0604030504040204" charset="0"/>
                <a:cs typeface="Verdana" panose="020B0604030504040204" charset="0"/>
              </a:rPr>
              <a:t>сервиса</a:t>
            </a:r>
            <a:r>
              <a:rPr lang="en-US" altLang="ru-RU" sz="2000">
                <a:latin typeface="Verdana" panose="020B0604030504040204" charset="0"/>
                <a:cs typeface="Verdana" panose="020B0604030504040204" charset="0"/>
              </a:rPr>
              <a:t>.</a:t>
            </a:r>
            <a:endParaRPr lang="en-US" altLang="ru-RU" sz="2000">
              <a:latin typeface="Verdana" panose="020B0604030504040204" charset="0"/>
              <a:cs typeface="Verdana" panose="020B0604030504040204" charset="0"/>
            </a:endParaRPr>
          </a:p>
          <a:p>
            <a:pPr marL="0" indent="0">
              <a:buNone/>
            </a:pPr>
            <a:r>
              <a:rPr lang="ru-RU" altLang="en-US" sz="2000">
                <a:latin typeface="Verdana" panose="020B0604030504040204" charset="0"/>
                <a:cs typeface="Verdana" panose="020B0604030504040204" charset="0"/>
              </a:rPr>
              <a:t> - </a:t>
            </a:r>
            <a:r>
              <a:rPr lang="en-US" altLang="en-US" sz="2000">
                <a:latin typeface="Verdana" panose="020B0604030504040204" charset="0"/>
                <a:cs typeface="Verdana" panose="020B0604030504040204" charset="0"/>
              </a:rPr>
              <a:t>Клиенты</a:t>
            </a:r>
            <a:r>
              <a:rPr lang="en-US" altLang="ru-RU" sz="2000">
                <a:latin typeface="Verdana" panose="020B0604030504040204" charset="0"/>
                <a:cs typeface="Verdana" panose="020B0604030504040204" charset="0"/>
              </a:rPr>
              <a:t> (</a:t>
            </a:r>
            <a:r>
              <a:rPr lang="en-US" altLang="en-US" sz="2000">
                <a:latin typeface="Verdana" panose="020B0604030504040204" charset="0"/>
                <a:cs typeface="Verdana" panose="020B0604030504040204" charset="0"/>
              </a:rPr>
              <a:t>бригады</a:t>
            </a:r>
            <a:r>
              <a:rPr lang="en-US" altLang="ru-RU" sz="2000">
                <a:latin typeface="Verdana" panose="020B0604030504040204" charset="0"/>
                <a:cs typeface="Verdana" panose="020B0604030504040204" charset="0"/>
              </a:rPr>
              <a:t>, </a:t>
            </a:r>
            <a:r>
              <a:rPr lang="en-US" altLang="en-US" sz="2000">
                <a:latin typeface="Verdana" panose="020B0604030504040204" charset="0"/>
                <a:cs typeface="Verdana" panose="020B0604030504040204" charset="0"/>
              </a:rPr>
              <a:t>частники</a:t>
            </a:r>
            <a:r>
              <a:rPr lang="en-US" altLang="ru-RU" sz="2000">
                <a:latin typeface="Verdana" panose="020B0604030504040204" charset="0"/>
                <a:cs typeface="Verdana" panose="020B0604030504040204" charset="0"/>
              </a:rPr>
              <a:t>): </a:t>
            </a:r>
            <a:r>
              <a:rPr lang="en-US" altLang="en-US" sz="2000">
                <a:latin typeface="Verdana" panose="020B0604030504040204" charset="0"/>
                <a:cs typeface="Verdana" panose="020B0604030504040204" charset="0"/>
              </a:rPr>
              <a:t>Сталкиваются</a:t>
            </a:r>
            <a:r>
              <a:rPr lang="en-US" altLang="ru-RU" sz="20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2000">
                <a:latin typeface="Verdana" panose="020B0604030504040204" charset="0"/>
                <a:cs typeface="Verdana" panose="020B0604030504040204" charset="0"/>
              </a:rPr>
              <a:t>с</a:t>
            </a:r>
            <a:r>
              <a:rPr lang="en-US" altLang="ru-RU" sz="20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2000">
                <a:latin typeface="Verdana" panose="020B0604030504040204" charset="0"/>
                <a:cs typeface="Verdana" panose="020B0604030504040204" charset="0"/>
              </a:rPr>
              <a:t>задержками</a:t>
            </a:r>
            <a:r>
              <a:rPr lang="en-US" altLang="ru-RU" sz="2000">
                <a:latin typeface="Verdana" panose="020B0604030504040204" charset="0"/>
                <a:cs typeface="Verdana" panose="020B0604030504040204" charset="0"/>
              </a:rPr>
              <a:t>, </a:t>
            </a:r>
            <a:r>
              <a:rPr lang="en-US" altLang="en-US" sz="2000">
                <a:latin typeface="Verdana" panose="020B0604030504040204" charset="0"/>
                <a:cs typeface="Verdana" panose="020B0604030504040204" charset="0"/>
              </a:rPr>
              <a:t>необходимостью</a:t>
            </a:r>
            <a:r>
              <a:rPr lang="en-US" altLang="ru-RU" sz="20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2000">
                <a:latin typeface="Verdana" panose="020B0604030504040204" charset="0"/>
                <a:cs typeface="Verdana" panose="020B0604030504040204" charset="0"/>
              </a:rPr>
              <a:t>подгонять</a:t>
            </a:r>
            <a:r>
              <a:rPr lang="en-US" altLang="ru-RU" sz="20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2000">
                <a:latin typeface="Verdana" panose="020B0604030504040204" charset="0"/>
                <a:cs typeface="Verdana" panose="020B0604030504040204" charset="0"/>
              </a:rPr>
              <a:t>стандартные</a:t>
            </a:r>
            <a:r>
              <a:rPr lang="en-US" altLang="ru-RU" sz="20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2000">
                <a:latin typeface="Verdana" panose="020B0604030504040204" charset="0"/>
                <a:cs typeface="Verdana" panose="020B0604030504040204" charset="0"/>
              </a:rPr>
              <a:t>элементы</a:t>
            </a:r>
            <a:r>
              <a:rPr lang="en-US" altLang="ru-RU" sz="2000">
                <a:latin typeface="Verdana" panose="020B0604030504040204" charset="0"/>
                <a:cs typeface="Verdana" panose="020B0604030504040204" charset="0"/>
              </a:rPr>
              <a:t>, </a:t>
            </a:r>
            <a:r>
              <a:rPr lang="en-US" altLang="en-US" sz="2000">
                <a:latin typeface="Verdana" panose="020B0604030504040204" charset="0"/>
                <a:cs typeface="Verdana" panose="020B0604030504040204" charset="0"/>
              </a:rPr>
              <a:t>что</a:t>
            </a:r>
            <a:r>
              <a:rPr lang="en-US" altLang="ru-RU" sz="20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2000">
                <a:latin typeface="Verdana" panose="020B0604030504040204" charset="0"/>
                <a:cs typeface="Verdana" panose="020B0604030504040204" charset="0"/>
              </a:rPr>
              <a:t>увеличивает</a:t>
            </a:r>
            <a:r>
              <a:rPr lang="en-US" altLang="ru-RU" sz="20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2000">
                <a:latin typeface="Verdana" panose="020B0604030504040204" charset="0"/>
                <a:cs typeface="Verdana" panose="020B0604030504040204" charset="0"/>
              </a:rPr>
              <a:t>трудозатраты</a:t>
            </a:r>
            <a:r>
              <a:rPr lang="en-US" altLang="ru-RU" sz="20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2000">
                <a:latin typeface="Verdana" panose="020B0604030504040204" charset="0"/>
                <a:cs typeface="Verdana" panose="020B0604030504040204" charset="0"/>
              </a:rPr>
              <a:t>и</a:t>
            </a:r>
            <a:r>
              <a:rPr lang="en-US" altLang="ru-RU" sz="20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2000">
                <a:latin typeface="Verdana" panose="020B0604030504040204" charset="0"/>
                <a:cs typeface="Verdana" panose="020B0604030504040204" charset="0"/>
              </a:rPr>
              <a:t>снижает</a:t>
            </a:r>
            <a:r>
              <a:rPr lang="en-US" altLang="ru-RU" sz="20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2000">
                <a:latin typeface="Verdana" panose="020B0604030504040204" charset="0"/>
                <a:cs typeface="Verdana" panose="020B0604030504040204" charset="0"/>
              </a:rPr>
              <a:t>качество</a:t>
            </a:r>
            <a:r>
              <a:rPr lang="en-US" altLang="ru-RU" sz="20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2000">
                <a:latin typeface="Verdana" panose="020B0604030504040204" charset="0"/>
                <a:cs typeface="Verdana" panose="020B0604030504040204" charset="0"/>
              </a:rPr>
              <a:t>монтажа</a:t>
            </a:r>
            <a:r>
              <a:rPr lang="en-US" altLang="ru-RU" sz="2000">
                <a:latin typeface="Verdana" panose="020B0604030504040204" charset="0"/>
                <a:cs typeface="Verdana" panose="020B0604030504040204" charset="0"/>
              </a:rPr>
              <a:t>.</a:t>
            </a:r>
            <a:endParaRPr lang="en-US" altLang="ru-RU" sz="2000">
              <a:latin typeface="Verdana" panose="020B0604030504040204" charset="0"/>
              <a:cs typeface="Verdana" panose="020B0604030504040204" charset="0"/>
            </a:endParaRPr>
          </a:p>
        </p:txBody>
      </p:sp>
      <p:pic>
        <p:nvPicPr>
          <p:cNvPr id="6" name="Изображение 5" descr="logoPNGblueWor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2832100" cy="10185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955040"/>
            <a:ext cx="10515600" cy="511175"/>
          </a:xfrm>
        </p:spPr>
        <p:txBody>
          <a:bodyPr/>
          <a:p>
            <a:pPr algn="ctr"/>
            <a:r>
              <a:rPr lang="en-US" altLang="en-US" sz="2200" b="1">
                <a:latin typeface="Verdana" panose="020B0604030504040204" charset="0"/>
                <a:cs typeface="Verdana" panose="020B0604030504040204" charset="0"/>
              </a:rPr>
              <a:t>Цель</a:t>
            </a:r>
            <a:r>
              <a:rPr lang="en-US" altLang="ru-RU" sz="2200" b="1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2200" b="1">
                <a:latin typeface="Verdana" panose="020B0604030504040204" charset="0"/>
                <a:cs typeface="Verdana" panose="020B0604030504040204" charset="0"/>
              </a:rPr>
              <a:t>и</a:t>
            </a:r>
            <a:r>
              <a:rPr lang="en-US" altLang="ru-RU" sz="2200" b="1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2200" b="1">
                <a:latin typeface="Verdana" panose="020B0604030504040204" charset="0"/>
                <a:cs typeface="Verdana" panose="020B0604030504040204" charset="0"/>
              </a:rPr>
              <a:t>задачи</a:t>
            </a:r>
            <a:r>
              <a:rPr lang="en-US" altLang="ru-RU" sz="2200" b="1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2200" b="1">
                <a:latin typeface="Verdana" panose="020B0604030504040204" charset="0"/>
                <a:cs typeface="Verdana" panose="020B0604030504040204" charset="0"/>
              </a:rPr>
              <a:t>проекта</a:t>
            </a:r>
            <a:endParaRPr lang="en-US" altLang="en-US" sz="2200" b="1">
              <a:latin typeface="Verdana" panose="020B0604030504040204" charset="0"/>
              <a:cs typeface="Verdana" panose="020B0604030504040204" charset="0"/>
            </a:endParaRP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838200" y="1594485"/>
            <a:ext cx="10515600" cy="4448175"/>
          </a:xfrm>
        </p:spPr>
        <p:txBody>
          <a:bodyPr>
            <a:noAutofit/>
          </a:bodyPr>
          <a:p>
            <a:pPr marL="0" indent="0">
              <a:buNone/>
            </a:pPr>
            <a:r>
              <a:rPr lang="en-US" altLang="en-US" sz="1800" b="1">
                <a:latin typeface="Verdana" panose="020B0604030504040204" charset="0"/>
                <a:cs typeface="Verdana" panose="020B0604030504040204" charset="0"/>
              </a:rPr>
              <a:t>Цель</a:t>
            </a:r>
            <a:r>
              <a:rPr lang="en-US" altLang="ru-RU" sz="1800" b="1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800" b="1">
                <a:latin typeface="Verdana" panose="020B0604030504040204" charset="0"/>
                <a:cs typeface="Verdana" panose="020B0604030504040204" charset="0"/>
              </a:rPr>
              <a:t>проекта</a:t>
            </a:r>
            <a:r>
              <a:rPr lang="en-US" altLang="ru-RU" sz="1800" b="1">
                <a:latin typeface="Verdana" panose="020B0604030504040204" charset="0"/>
                <a:cs typeface="Verdana" panose="020B0604030504040204" charset="0"/>
              </a:rPr>
              <a:t>:</a:t>
            </a:r>
            <a:endParaRPr lang="en-US" altLang="ru-RU" sz="1800" b="1">
              <a:latin typeface="Verdana" panose="020B0604030504040204" charset="0"/>
              <a:cs typeface="Verdana" panose="020B0604030504040204" charset="0"/>
            </a:endParaRPr>
          </a:p>
          <a:p>
            <a:pPr marL="0" indent="0">
              <a:buNone/>
            </a:pPr>
            <a:r>
              <a:rPr lang="ru-RU" altLang="en-US" sz="1800">
                <a:latin typeface="Verdana" panose="020B0604030504040204" charset="0"/>
                <a:cs typeface="Verdana" panose="020B0604030504040204" charset="0"/>
              </a:rPr>
              <a:t>З</a:t>
            </a:r>
            <a:r>
              <a:rPr lang="en-US" altLang="en-US" sz="1800">
                <a:latin typeface="Verdana" panose="020B0604030504040204" charset="0"/>
                <a:cs typeface="Verdana" panose="020B0604030504040204" charset="0"/>
              </a:rPr>
              <a:t>анять</a:t>
            </a:r>
            <a:r>
              <a:rPr lang="en-US" altLang="ru-RU" sz="18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800">
                <a:latin typeface="Verdana" panose="020B0604030504040204" charset="0"/>
                <a:cs typeface="Verdana" panose="020B0604030504040204" charset="0"/>
              </a:rPr>
              <a:t>свою</a:t>
            </a:r>
            <a:r>
              <a:rPr lang="en-US" altLang="ru-RU" sz="18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800">
                <a:latin typeface="Verdana" panose="020B0604030504040204" charset="0"/>
                <a:cs typeface="Verdana" panose="020B0604030504040204" charset="0"/>
              </a:rPr>
              <a:t>определенную</a:t>
            </a:r>
            <a:r>
              <a:rPr lang="en-US" altLang="ru-RU" sz="18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800">
                <a:latin typeface="Verdana" panose="020B0604030504040204" charset="0"/>
                <a:cs typeface="Verdana" panose="020B0604030504040204" charset="0"/>
              </a:rPr>
              <a:t>нишу</a:t>
            </a:r>
            <a:r>
              <a:rPr lang="en-US" altLang="ru-RU" sz="18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800">
                <a:latin typeface="Verdana" panose="020B0604030504040204" charset="0"/>
                <a:cs typeface="Verdana" panose="020B0604030504040204" charset="0"/>
              </a:rPr>
              <a:t>на</a:t>
            </a:r>
            <a:r>
              <a:rPr lang="en-US" altLang="ru-RU" sz="18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800">
                <a:latin typeface="Verdana" panose="020B0604030504040204" charset="0"/>
                <a:cs typeface="Verdana" panose="020B0604030504040204" charset="0"/>
              </a:rPr>
              <a:t>данном</a:t>
            </a:r>
            <a:r>
              <a:rPr lang="en-US" altLang="ru-RU" sz="18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800">
                <a:latin typeface="Verdana" panose="020B0604030504040204" charset="0"/>
                <a:cs typeface="Verdana" panose="020B0604030504040204" charset="0"/>
              </a:rPr>
              <a:t>рынке</a:t>
            </a:r>
            <a:r>
              <a:rPr lang="en-US" altLang="ru-RU" sz="1800">
                <a:latin typeface="Verdana" panose="020B0604030504040204" charset="0"/>
                <a:cs typeface="Verdana" panose="020B0604030504040204" charset="0"/>
              </a:rPr>
              <a:t>. </a:t>
            </a:r>
            <a:r>
              <a:rPr lang="en-US" altLang="en-US" sz="1800">
                <a:latin typeface="Verdana" panose="020B0604030504040204" charset="0"/>
                <a:cs typeface="Verdana" panose="020B0604030504040204" charset="0"/>
              </a:rPr>
              <a:t>В</a:t>
            </a:r>
            <a:r>
              <a:rPr lang="en-US" altLang="ru-RU" sz="18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800">
                <a:latin typeface="Verdana" panose="020B0604030504040204" charset="0"/>
                <a:cs typeface="Verdana" panose="020B0604030504040204" charset="0"/>
              </a:rPr>
              <a:t>перспективе</a:t>
            </a:r>
            <a:r>
              <a:rPr lang="en-US" altLang="ru-RU" sz="1800">
                <a:latin typeface="Verdana" panose="020B0604030504040204" charset="0"/>
                <a:cs typeface="Verdana" panose="020B0604030504040204" charset="0"/>
              </a:rPr>
              <a:t> - </a:t>
            </a:r>
            <a:r>
              <a:rPr lang="en-US" altLang="en-US" sz="1800">
                <a:latin typeface="Verdana" panose="020B0604030504040204" charset="0"/>
                <a:cs typeface="Verdana" panose="020B0604030504040204" charset="0"/>
              </a:rPr>
              <a:t>занять</a:t>
            </a:r>
            <a:r>
              <a:rPr lang="en-US" altLang="ru-RU" sz="18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800">
                <a:latin typeface="Verdana" panose="020B0604030504040204" charset="0"/>
                <a:cs typeface="Verdana" panose="020B0604030504040204" charset="0"/>
              </a:rPr>
              <a:t>лидирующие</a:t>
            </a:r>
            <a:r>
              <a:rPr lang="en-US" altLang="ru-RU" sz="18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800">
                <a:latin typeface="Verdana" panose="020B0604030504040204" charset="0"/>
                <a:cs typeface="Verdana" panose="020B0604030504040204" charset="0"/>
              </a:rPr>
              <a:t>позиции</a:t>
            </a:r>
            <a:r>
              <a:rPr lang="en-US" altLang="ru-RU" sz="18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800">
                <a:latin typeface="Verdana" panose="020B0604030504040204" charset="0"/>
                <a:cs typeface="Verdana" panose="020B0604030504040204" charset="0"/>
              </a:rPr>
              <a:t>на</a:t>
            </a:r>
            <a:r>
              <a:rPr lang="en-US" altLang="ru-RU" sz="18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800">
                <a:latin typeface="Verdana" panose="020B0604030504040204" charset="0"/>
                <a:cs typeface="Verdana" panose="020B0604030504040204" charset="0"/>
              </a:rPr>
              <a:t>локальном</a:t>
            </a:r>
            <a:r>
              <a:rPr lang="en-US" altLang="ru-RU" sz="18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800">
                <a:latin typeface="Verdana" panose="020B0604030504040204" charset="0"/>
                <a:cs typeface="Verdana" panose="020B0604030504040204" charset="0"/>
              </a:rPr>
              <a:t>рынке</a:t>
            </a:r>
            <a:r>
              <a:rPr lang="en-US" altLang="ru-RU" sz="18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800">
                <a:latin typeface="Verdana" panose="020B0604030504040204" charset="0"/>
                <a:cs typeface="Verdana" panose="020B0604030504040204" charset="0"/>
              </a:rPr>
              <a:t>Оренбурга</a:t>
            </a:r>
            <a:r>
              <a:rPr lang="en-US" altLang="ru-RU" sz="18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800">
                <a:latin typeface="Verdana" panose="020B0604030504040204" charset="0"/>
                <a:cs typeface="Verdana" panose="020B0604030504040204" charset="0"/>
              </a:rPr>
              <a:t>в</a:t>
            </a:r>
            <a:r>
              <a:rPr lang="en-US" altLang="ru-RU" sz="18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800">
                <a:latin typeface="Verdana" panose="020B0604030504040204" charset="0"/>
                <a:cs typeface="Verdana" panose="020B0604030504040204" charset="0"/>
              </a:rPr>
              <a:t>сегменте</a:t>
            </a:r>
            <a:r>
              <a:rPr lang="en-US" altLang="ru-RU" sz="18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800">
                <a:latin typeface="Verdana" panose="020B0604030504040204" charset="0"/>
                <a:cs typeface="Verdana" panose="020B0604030504040204" charset="0"/>
              </a:rPr>
              <a:t>производства</a:t>
            </a:r>
            <a:r>
              <a:rPr lang="en-US" altLang="ru-RU" sz="18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800">
                <a:latin typeface="Verdana" panose="020B0604030504040204" charset="0"/>
                <a:cs typeface="Verdana" panose="020B0604030504040204" charset="0"/>
              </a:rPr>
              <a:t>доборных</a:t>
            </a:r>
            <a:r>
              <a:rPr lang="en-US" altLang="ru-RU" sz="18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800">
                <a:latin typeface="Verdana" panose="020B0604030504040204" charset="0"/>
                <a:cs typeface="Verdana" panose="020B0604030504040204" charset="0"/>
              </a:rPr>
              <a:t>элементов</a:t>
            </a:r>
            <a:r>
              <a:rPr lang="en-US" altLang="ru-RU" sz="1800">
                <a:latin typeface="Verdana" panose="020B0604030504040204" charset="0"/>
                <a:cs typeface="Verdana" panose="020B0604030504040204" charset="0"/>
              </a:rPr>
              <a:t>; </a:t>
            </a:r>
            <a:r>
              <a:rPr lang="en-US" altLang="en-US" sz="1800">
                <a:latin typeface="Verdana" panose="020B0604030504040204" charset="0"/>
                <a:cs typeface="Verdana" panose="020B0604030504040204" charset="0"/>
              </a:rPr>
              <a:t>обеспечить</a:t>
            </a:r>
            <a:r>
              <a:rPr lang="en-US" altLang="ru-RU" sz="18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800">
                <a:latin typeface="Verdana" panose="020B0604030504040204" charset="0"/>
                <a:cs typeface="Verdana" panose="020B0604030504040204" charset="0"/>
              </a:rPr>
              <a:t>устойчивую</a:t>
            </a:r>
            <a:r>
              <a:rPr lang="en-US" altLang="ru-RU" sz="18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800">
                <a:latin typeface="Verdana" panose="020B0604030504040204" charset="0"/>
                <a:cs typeface="Verdana" panose="020B0604030504040204" charset="0"/>
              </a:rPr>
              <a:t>прибыльность</a:t>
            </a:r>
            <a:r>
              <a:rPr lang="en-US" altLang="ru-RU" sz="18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800">
                <a:latin typeface="Verdana" panose="020B0604030504040204" charset="0"/>
                <a:cs typeface="Verdana" panose="020B0604030504040204" charset="0"/>
              </a:rPr>
              <a:t>предприятия</a:t>
            </a:r>
            <a:r>
              <a:rPr lang="en-US" altLang="ru-RU" sz="1800">
                <a:latin typeface="Verdana" panose="020B0604030504040204" charset="0"/>
                <a:cs typeface="Verdana" panose="020B0604030504040204" charset="0"/>
              </a:rPr>
              <a:t>; </a:t>
            </a:r>
            <a:r>
              <a:rPr lang="en-US" altLang="en-US" sz="1800">
                <a:latin typeface="Verdana" panose="020B0604030504040204" charset="0"/>
                <a:cs typeface="Verdana" panose="020B0604030504040204" charset="0"/>
              </a:rPr>
              <a:t>сформировать</a:t>
            </a:r>
            <a:r>
              <a:rPr lang="en-US" altLang="ru-RU" sz="18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800">
                <a:latin typeface="Verdana" panose="020B0604030504040204" charset="0"/>
                <a:cs typeface="Verdana" panose="020B0604030504040204" charset="0"/>
              </a:rPr>
              <a:t>прочную</a:t>
            </a:r>
            <a:r>
              <a:rPr lang="en-US" altLang="ru-RU" sz="18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800">
                <a:latin typeface="Verdana" panose="020B0604030504040204" charset="0"/>
                <a:cs typeface="Verdana" panose="020B0604030504040204" charset="0"/>
              </a:rPr>
              <a:t>базу</a:t>
            </a:r>
            <a:r>
              <a:rPr lang="en-US" altLang="ru-RU" sz="18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800">
                <a:latin typeface="Verdana" panose="020B0604030504040204" charset="0"/>
                <a:cs typeface="Verdana" panose="020B0604030504040204" charset="0"/>
              </a:rPr>
              <a:t>лояльных</a:t>
            </a:r>
            <a:r>
              <a:rPr lang="en-US" altLang="ru-RU" sz="1800">
                <a:latin typeface="Verdana" panose="020B0604030504040204" charset="0"/>
                <a:cs typeface="Verdana" panose="020B0604030504040204" charset="0"/>
              </a:rPr>
              <a:t> B2B-</a:t>
            </a:r>
            <a:r>
              <a:rPr lang="en-US" altLang="en-US" sz="1800">
                <a:latin typeface="Verdana" panose="020B0604030504040204" charset="0"/>
                <a:cs typeface="Verdana" panose="020B0604030504040204" charset="0"/>
              </a:rPr>
              <a:t>клиентов</a:t>
            </a:r>
            <a:r>
              <a:rPr lang="en-US" altLang="ru-RU" sz="1800">
                <a:latin typeface="Verdana" panose="020B0604030504040204" charset="0"/>
                <a:cs typeface="Verdana" panose="020B0604030504040204" charset="0"/>
              </a:rPr>
              <a:t>, </a:t>
            </a:r>
            <a:r>
              <a:rPr lang="en-US" altLang="en-US" sz="1800">
                <a:latin typeface="Verdana" panose="020B0604030504040204" charset="0"/>
                <a:cs typeface="Verdana" panose="020B0604030504040204" charset="0"/>
              </a:rPr>
              <a:t>в</a:t>
            </a:r>
            <a:r>
              <a:rPr lang="en-US" altLang="ru-RU" sz="18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800">
                <a:latin typeface="Verdana" panose="020B0604030504040204" charset="0"/>
                <a:cs typeface="Verdana" panose="020B0604030504040204" charset="0"/>
              </a:rPr>
              <a:t>первую</a:t>
            </a:r>
            <a:r>
              <a:rPr lang="en-US" altLang="ru-RU" sz="18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800">
                <a:latin typeface="Verdana" panose="020B0604030504040204" charset="0"/>
                <a:cs typeface="Verdana" panose="020B0604030504040204" charset="0"/>
              </a:rPr>
              <a:t>очередь</a:t>
            </a:r>
            <a:r>
              <a:rPr lang="en-US" altLang="ru-RU" sz="18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800">
                <a:latin typeface="Verdana" panose="020B0604030504040204" charset="0"/>
                <a:cs typeface="Verdana" panose="020B0604030504040204" charset="0"/>
              </a:rPr>
              <a:t>кровельных</a:t>
            </a:r>
            <a:r>
              <a:rPr lang="en-US" altLang="ru-RU" sz="18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800">
                <a:latin typeface="Verdana" panose="020B0604030504040204" charset="0"/>
                <a:cs typeface="Verdana" panose="020B0604030504040204" charset="0"/>
              </a:rPr>
              <a:t>бригад</a:t>
            </a:r>
            <a:r>
              <a:rPr lang="en-US" altLang="ru-RU" sz="18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800">
                <a:latin typeface="Verdana" panose="020B0604030504040204" charset="0"/>
                <a:cs typeface="Verdana" panose="020B0604030504040204" charset="0"/>
              </a:rPr>
              <a:t>и</a:t>
            </a:r>
            <a:r>
              <a:rPr lang="en-US" altLang="ru-RU" sz="18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800">
                <a:latin typeface="Verdana" panose="020B0604030504040204" charset="0"/>
                <a:cs typeface="Verdana" panose="020B0604030504040204" charset="0"/>
              </a:rPr>
              <a:t>строительных</a:t>
            </a:r>
            <a:r>
              <a:rPr lang="en-US" altLang="ru-RU" sz="18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800">
                <a:latin typeface="Verdana" panose="020B0604030504040204" charset="0"/>
                <a:cs typeface="Verdana" panose="020B0604030504040204" charset="0"/>
              </a:rPr>
              <a:t>компаний</a:t>
            </a:r>
            <a:r>
              <a:rPr lang="en-US" altLang="ru-RU" sz="1800">
                <a:latin typeface="Verdana" panose="020B0604030504040204" charset="0"/>
                <a:cs typeface="Verdana" panose="020B0604030504040204" charset="0"/>
              </a:rPr>
              <a:t>.</a:t>
            </a:r>
            <a:endParaRPr lang="en-US" altLang="ru-RU" sz="1800">
              <a:latin typeface="Verdana" panose="020B0604030504040204" charset="0"/>
              <a:cs typeface="Verdana" panose="020B0604030504040204" charset="0"/>
            </a:endParaRPr>
          </a:p>
          <a:p>
            <a:pPr marL="0" indent="0">
              <a:buNone/>
            </a:pPr>
            <a:r>
              <a:rPr lang="en-US" altLang="en-US" sz="1800" b="1">
                <a:latin typeface="Verdana" panose="020B0604030504040204" charset="0"/>
                <a:cs typeface="Verdana" panose="020B0604030504040204" charset="0"/>
              </a:rPr>
              <a:t>Задачи</a:t>
            </a:r>
            <a:r>
              <a:rPr lang="en-US" altLang="ru-RU" sz="1800" b="1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800" b="1">
                <a:latin typeface="Verdana" panose="020B0604030504040204" charset="0"/>
                <a:cs typeface="Verdana" panose="020B0604030504040204" charset="0"/>
              </a:rPr>
              <a:t>для</a:t>
            </a:r>
            <a:r>
              <a:rPr lang="en-US" altLang="ru-RU" sz="1800" b="1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800" b="1">
                <a:latin typeface="Verdana" panose="020B0604030504040204" charset="0"/>
                <a:cs typeface="Verdana" panose="020B0604030504040204" charset="0"/>
              </a:rPr>
              <a:t>достижения</a:t>
            </a:r>
            <a:r>
              <a:rPr lang="en-US" altLang="ru-RU" sz="1800" b="1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800" b="1">
                <a:latin typeface="Verdana" panose="020B0604030504040204" charset="0"/>
                <a:cs typeface="Verdana" panose="020B0604030504040204" charset="0"/>
              </a:rPr>
              <a:t>цели</a:t>
            </a:r>
            <a:r>
              <a:rPr lang="en-US" altLang="ru-RU" sz="1800" b="1">
                <a:latin typeface="Verdana" panose="020B0604030504040204" charset="0"/>
                <a:cs typeface="Verdana" panose="020B0604030504040204" charset="0"/>
              </a:rPr>
              <a:t>:</a:t>
            </a:r>
            <a:endParaRPr lang="en-US" altLang="ru-RU" sz="1800" b="1">
              <a:latin typeface="Verdana" panose="020B0604030504040204" charset="0"/>
              <a:cs typeface="Verdana" panose="020B0604030504040204" charset="0"/>
            </a:endParaRPr>
          </a:p>
          <a:p>
            <a:pPr marL="0" indent="0">
              <a:buNone/>
            </a:pPr>
            <a:r>
              <a:rPr lang="ru-RU" altLang="en-US" sz="1800">
                <a:latin typeface="Verdana" panose="020B0604030504040204" charset="0"/>
                <a:cs typeface="Verdana" panose="020B0604030504040204" charset="0"/>
              </a:rPr>
              <a:t>1. </a:t>
            </a:r>
            <a:r>
              <a:rPr lang="en-US" altLang="en-US" sz="1800">
                <a:latin typeface="Verdana" panose="020B0604030504040204" charset="0"/>
                <a:cs typeface="Verdana" panose="020B0604030504040204" charset="0"/>
              </a:rPr>
              <a:t>Проанализировать</a:t>
            </a:r>
            <a:r>
              <a:rPr lang="en-US" altLang="ru-RU" sz="18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800">
                <a:latin typeface="Verdana" panose="020B0604030504040204" charset="0"/>
                <a:cs typeface="Verdana" panose="020B0604030504040204" charset="0"/>
              </a:rPr>
              <a:t>рынок</a:t>
            </a:r>
            <a:r>
              <a:rPr lang="en-US" altLang="ru-RU" sz="1800">
                <a:latin typeface="Verdana" panose="020B0604030504040204" charset="0"/>
                <a:cs typeface="Verdana" panose="020B0604030504040204" charset="0"/>
              </a:rPr>
              <a:t>, </a:t>
            </a:r>
            <a:r>
              <a:rPr lang="en-US" altLang="en-US" sz="1800">
                <a:latin typeface="Verdana" panose="020B0604030504040204" charset="0"/>
                <a:cs typeface="Verdana" panose="020B0604030504040204" charset="0"/>
              </a:rPr>
              <a:t>выявить</a:t>
            </a:r>
            <a:r>
              <a:rPr lang="en-US" altLang="ru-RU" sz="18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800">
                <a:latin typeface="Verdana" panose="020B0604030504040204" charset="0"/>
                <a:cs typeface="Verdana" panose="020B0604030504040204" charset="0"/>
              </a:rPr>
              <a:t>потребности</a:t>
            </a:r>
            <a:r>
              <a:rPr lang="en-US" altLang="ru-RU" sz="18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800">
                <a:latin typeface="Verdana" panose="020B0604030504040204" charset="0"/>
                <a:cs typeface="Verdana" panose="020B0604030504040204" charset="0"/>
              </a:rPr>
              <a:t>целевой</a:t>
            </a:r>
            <a:r>
              <a:rPr lang="en-US" altLang="ru-RU" sz="18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800">
                <a:latin typeface="Verdana" panose="020B0604030504040204" charset="0"/>
                <a:cs typeface="Verdana" panose="020B0604030504040204" charset="0"/>
              </a:rPr>
              <a:t>аудитории</a:t>
            </a:r>
            <a:r>
              <a:rPr lang="en-US" altLang="ru-RU" sz="18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800">
                <a:latin typeface="Verdana" panose="020B0604030504040204" charset="0"/>
                <a:cs typeface="Verdana" panose="020B0604030504040204" charset="0"/>
              </a:rPr>
              <a:t>и</a:t>
            </a:r>
            <a:r>
              <a:rPr lang="en-US" altLang="ru-RU" sz="18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800">
                <a:latin typeface="Verdana" panose="020B0604030504040204" charset="0"/>
                <a:cs typeface="Verdana" panose="020B0604030504040204" charset="0"/>
              </a:rPr>
              <a:t>конкурентную</a:t>
            </a:r>
            <a:r>
              <a:rPr lang="en-US" altLang="ru-RU" sz="18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800">
                <a:latin typeface="Verdana" panose="020B0604030504040204" charset="0"/>
                <a:cs typeface="Verdana" panose="020B0604030504040204" charset="0"/>
              </a:rPr>
              <a:t>среду</a:t>
            </a:r>
            <a:r>
              <a:rPr lang="en-US" altLang="ru-RU" sz="1800">
                <a:latin typeface="Verdana" panose="020B0604030504040204" charset="0"/>
                <a:cs typeface="Verdana" panose="020B0604030504040204" charset="0"/>
              </a:rPr>
              <a:t>.</a:t>
            </a:r>
            <a:endParaRPr lang="en-US" altLang="ru-RU" sz="1800">
              <a:latin typeface="Verdana" panose="020B0604030504040204" charset="0"/>
              <a:cs typeface="Verdana" panose="020B0604030504040204" charset="0"/>
            </a:endParaRPr>
          </a:p>
          <a:p>
            <a:pPr marL="0" indent="0">
              <a:buNone/>
            </a:pPr>
            <a:r>
              <a:rPr lang="ru-RU" altLang="en-US" sz="1800">
                <a:latin typeface="Verdana" panose="020B0604030504040204" charset="0"/>
                <a:cs typeface="Verdana" panose="020B0604030504040204" charset="0"/>
              </a:rPr>
              <a:t>2. </a:t>
            </a:r>
            <a:r>
              <a:rPr lang="en-US" altLang="en-US" sz="1800">
                <a:latin typeface="Verdana" panose="020B0604030504040204" charset="0"/>
                <a:cs typeface="Verdana" panose="020B0604030504040204" charset="0"/>
              </a:rPr>
              <a:t>Разработать</a:t>
            </a:r>
            <a:r>
              <a:rPr lang="en-US" altLang="ru-RU" sz="18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800">
                <a:latin typeface="Verdana" panose="020B0604030504040204" charset="0"/>
                <a:cs typeface="Verdana" panose="020B0604030504040204" charset="0"/>
              </a:rPr>
              <a:t>бизнес</a:t>
            </a:r>
            <a:r>
              <a:rPr lang="en-US" altLang="ru-RU" sz="1800">
                <a:latin typeface="Verdana" panose="020B0604030504040204" charset="0"/>
                <a:cs typeface="Verdana" panose="020B0604030504040204" charset="0"/>
              </a:rPr>
              <a:t>-</a:t>
            </a:r>
            <a:r>
              <a:rPr lang="en-US" altLang="en-US" sz="1800">
                <a:latin typeface="Verdana" panose="020B0604030504040204" charset="0"/>
                <a:cs typeface="Verdana" panose="020B0604030504040204" charset="0"/>
              </a:rPr>
              <a:t>модель</a:t>
            </a:r>
            <a:r>
              <a:rPr lang="en-US" altLang="ru-RU" sz="1800">
                <a:latin typeface="Verdana" panose="020B0604030504040204" charset="0"/>
                <a:cs typeface="Verdana" panose="020B0604030504040204" charset="0"/>
              </a:rPr>
              <a:t>, </a:t>
            </a:r>
            <a:r>
              <a:rPr lang="en-US" altLang="en-US" sz="1800">
                <a:latin typeface="Verdana" panose="020B0604030504040204" charset="0"/>
                <a:cs typeface="Verdana" panose="020B0604030504040204" charset="0"/>
              </a:rPr>
              <a:t>сфокусированную</a:t>
            </a:r>
            <a:r>
              <a:rPr lang="en-US" altLang="ru-RU" sz="18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800">
                <a:latin typeface="Verdana" panose="020B0604030504040204" charset="0"/>
                <a:cs typeface="Verdana" panose="020B0604030504040204" charset="0"/>
              </a:rPr>
              <a:t>на</a:t>
            </a:r>
            <a:r>
              <a:rPr lang="en-US" altLang="ru-RU" sz="18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800">
                <a:latin typeface="Verdana" panose="020B0604030504040204" charset="0"/>
                <a:cs typeface="Verdana" panose="020B0604030504040204" charset="0"/>
              </a:rPr>
              <a:t>уникальном</a:t>
            </a:r>
            <a:r>
              <a:rPr lang="en-US" altLang="ru-RU" sz="18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800">
                <a:latin typeface="Verdana" panose="020B0604030504040204" charset="0"/>
                <a:cs typeface="Verdana" panose="020B0604030504040204" charset="0"/>
              </a:rPr>
              <a:t>торговом</a:t>
            </a:r>
            <a:r>
              <a:rPr lang="en-US" altLang="ru-RU" sz="18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800">
                <a:latin typeface="Verdana" panose="020B0604030504040204" charset="0"/>
                <a:cs typeface="Verdana" panose="020B0604030504040204" charset="0"/>
              </a:rPr>
              <a:t>предложении</a:t>
            </a:r>
            <a:r>
              <a:rPr lang="en-US" altLang="ru-RU" sz="1800">
                <a:latin typeface="Verdana" panose="020B0604030504040204" charset="0"/>
                <a:cs typeface="Verdana" panose="020B0604030504040204" charset="0"/>
              </a:rPr>
              <a:t> (</a:t>
            </a:r>
            <a:r>
              <a:rPr lang="en-US" altLang="en-US" sz="1800">
                <a:latin typeface="Verdana" panose="020B0604030504040204" charset="0"/>
                <a:cs typeface="Verdana" panose="020B0604030504040204" charset="0"/>
              </a:rPr>
              <a:t>скорость</a:t>
            </a:r>
            <a:r>
              <a:rPr lang="en-US" altLang="ru-RU" sz="1800">
                <a:latin typeface="Verdana" panose="020B0604030504040204" charset="0"/>
                <a:cs typeface="Verdana" panose="020B0604030504040204" charset="0"/>
              </a:rPr>
              <a:t>, </a:t>
            </a:r>
            <a:r>
              <a:rPr lang="en-US" altLang="en-US" sz="1800">
                <a:latin typeface="Verdana" panose="020B0604030504040204" charset="0"/>
                <a:cs typeface="Verdana" panose="020B0604030504040204" charset="0"/>
              </a:rPr>
              <a:t>качество</a:t>
            </a:r>
            <a:r>
              <a:rPr lang="en-US" altLang="ru-RU" sz="1800">
                <a:latin typeface="Verdana" panose="020B0604030504040204" charset="0"/>
                <a:cs typeface="Verdana" panose="020B0604030504040204" charset="0"/>
              </a:rPr>
              <a:t>, </a:t>
            </a:r>
            <a:r>
              <a:rPr lang="en-US" altLang="en-US" sz="1800">
                <a:latin typeface="Verdana" panose="020B0604030504040204" charset="0"/>
                <a:cs typeface="Verdana" panose="020B0604030504040204" charset="0"/>
              </a:rPr>
              <a:t>сервис</a:t>
            </a:r>
            <a:r>
              <a:rPr lang="en-US" altLang="ru-RU" sz="1800">
                <a:latin typeface="Verdana" panose="020B0604030504040204" charset="0"/>
                <a:cs typeface="Verdana" panose="020B0604030504040204" charset="0"/>
              </a:rPr>
              <a:t>).</a:t>
            </a:r>
            <a:endParaRPr lang="en-US" altLang="ru-RU" sz="1800">
              <a:latin typeface="Verdana" panose="020B0604030504040204" charset="0"/>
              <a:cs typeface="Verdana" panose="020B0604030504040204" charset="0"/>
            </a:endParaRPr>
          </a:p>
          <a:p>
            <a:pPr marL="0" indent="0">
              <a:buNone/>
            </a:pPr>
            <a:r>
              <a:rPr lang="ru-RU" altLang="en-US" sz="1800">
                <a:latin typeface="Verdana" panose="020B0604030504040204" charset="0"/>
                <a:cs typeface="Verdana" panose="020B0604030504040204" charset="0"/>
              </a:rPr>
              <a:t>3. </a:t>
            </a:r>
            <a:r>
              <a:rPr lang="en-US" altLang="en-US" sz="1800">
                <a:latin typeface="Verdana" panose="020B0604030504040204" charset="0"/>
                <a:cs typeface="Verdana" panose="020B0604030504040204" charset="0"/>
              </a:rPr>
              <a:t>Составить</a:t>
            </a:r>
            <a:r>
              <a:rPr lang="en-US" altLang="ru-RU" sz="18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800">
                <a:latin typeface="Verdana" panose="020B0604030504040204" charset="0"/>
                <a:cs typeface="Verdana" panose="020B0604030504040204" charset="0"/>
              </a:rPr>
              <a:t>производственный</a:t>
            </a:r>
            <a:r>
              <a:rPr lang="en-US" altLang="ru-RU" sz="1800">
                <a:latin typeface="Verdana" panose="020B0604030504040204" charset="0"/>
                <a:cs typeface="Verdana" panose="020B0604030504040204" charset="0"/>
              </a:rPr>
              <a:t>, </a:t>
            </a:r>
            <a:r>
              <a:rPr lang="en-US" altLang="en-US" sz="1800">
                <a:latin typeface="Verdana" panose="020B0604030504040204" charset="0"/>
                <a:cs typeface="Verdana" panose="020B0604030504040204" charset="0"/>
              </a:rPr>
              <a:t>организационный</a:t>
            </a:r>
            <a:r>
              <a:rPr lang="en-US" altLang="ru-RU" sz="18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800">
                <a:latin typeface="Verdana" panose="020B0604030504040204" charset="0"/>
                <a:cs typeface="Verdana" panose="020B0604030504040204" charset="0"/>
              </a:rPr>
              <a:t>и</a:t>
            </a:r>
            <a:r>
              <a:rPr lang="en-US" altLang="ru-RU" sz="18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800">
                <a:latin typeface="Verdana" panose="020B0604030504040204" charset="0"/>
                <a:cs typeface="Verdana" panose="020B0604030504040204" charset="0"/>
              </a:rPr>
              <a:t>маркетинговый</a:t>
            </a:r>
            <a:r>
              <a:rPr lang="en-US" altLang="ru-RU" sz="18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800">
                <a:latin typeface="Verdana" panose="020B0604030504040204" charset="0"/>
                <a:cs typeface="Verdana" panose="020B0604030504040204" charset="0"/>
              </a:rPr>
              <a:t>планы</a:t>
            </a:r>
            <a:r>
              <a:rPr lang="en-US" altLang="ru-RU" sz="18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800">
                <a:latin typeface="Verdana" panose="020B0604030504040204" charset="0"/>
                <a:cs typeface="Verdana" panose="020B0604030504040204" charset="0"/>
              </a:rPr>
              <a:t>для</a:t>
            </a:r>
            <a:r>
              <a:rPr lang="en-US" altLang="ru-RU" sz="18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800">
                <a:latin typeface="Verdana" panose="020B0604030504040204" charset="0"/>
                <a:cs typeface="Verdana" panose="020B0604030504040204" charset="0"/>
              </a:rPr>
              <a:t>запуска</a:t>
            </a:r>
            <a:r>
              <a:rPr lang="en-US" altLang="ru-RU" sz="1800">
                <a:latin typeface="Verdana" panose="020B0604030504040204" charset="0"/>
                <a:cs typeface="Verdana" panose="020B0604030504040204" charset="0"/>
              </a:rPr>
              <a:t> MVP (</a:t>
            </a:r>
            <a:r>
              <a:rPr lang="en-US" altLang="en-US" sz="1800">
                <a:latin typeface="Verdana" panose="020B0604030504040204" charset="0"/>
                <a:cs typeface="Verdana" panose="020B0604030504040204" charset="0"/>
              </a:rPr>
              <a:t>минимально</a:t>
            </a:r>
            <a:r>
              <a:rPr lang="en-US" altLang="ru-RU" sz="18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800">
                <a:latin typeface="Verdana" panose="020B0604030504040204" charset="0"/>
                <a:cs typeface="Verdana" panose="020B0604030504040204" charset="0"/>
              </a:rPr>
              <a:t>жизнеспособного</a:t>
            </a:r>
            <a:r>
              <a:rPr lang="en-US" altLang="ru-RU" sz="18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800">
                <a:latin typeface="Verdana" panose="020B0604030504040204" charset="0"/>
                <a:cs typeface="Verdana" panose="020B0604030504040204" charset="0"/>
              </a:rPr>
              <a:t>продукта</a:t>
            </a:r>
            <a:r>
              <a:rPr lang="en-US" altLang="ru-RU" sz="1800">
                <a:latin typeface="Verdana" panose="020B0604030504040204" charset="0"/>
                <a:cs typeface="Verdana" panose="020B0604030504040204" charset="0"/>
              </a:rPr>
              <a:t>).</a:t>
            </a:r>
            <a:endParaRPr lang="en-US" altLang="ru-RU" sz="1800">
              <a:latin typeface="Verdana" panose="020B0604030504040204" charset="0"/>
              <a:cs typeface="Verdana" panose="020B0604030504040204" charset="0"/>
            </a:endParaRPr>
          </a:p>
          <a:p>
            <a:pPr marL="0" indent="0">
              <a:buNone/>
            </a:pPr>
            <a:r>
              <a:rPr lang="ru-RU" altLang="en-US" sz="1800">
                <a:latin typeface="Verdana" panose="020B0604030504040204" charset="0"/>
                <a:cs typeface="Verdana" panose="020B0604030504040204" charset="0"/>
              </a:rPr>
              <a:t>4. </a:t>
            </a:r>
            <a:r>
              <a:rPr lang="en-US" altLang="en-US" sz="1800">
                <a:latin typeface="Verdana" panose="020B0604030504040204" charset="0"/>
                <a:cs typeface="Verdana" panose="020B0604030504040204" charset="0"/>
              </a:rPr>
              <a:t>Разработать</a:t>
            </a:r>
            <a:r>
              <a:rPr lang="en-US" altLang="ru-RU" sz="18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800">
                <a:latin typeface="Verdana" panose="020B0604030504040204" charset="0"/>
                <a:cs typeface="Verdana" panose="020B0604030504040204" charset="0"/>
              </a:rPr>
              <a:t>финансовый</a:t>
            </a:r>
            <a:r>
              <a:rPr lang="en-US" altLang="ru-RU" sz="18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800">
                <a:latin typeface="Verdana" panose="020B0604030504040204" charset="0"/>
                <a:cs typeface="Verdana" panose="020B0604030504040204" charset="0"/>
              </a:rPr>
              <a:t>план</a:t>
            </a:r>
            <a:r>
              <a:rPr lang="en-US" altLang="ru-RU" sz="1800">
                <a:latin typeface="Verdana" panose="020B0604030504040204" charset="0"/>
                <a:cs typeface="Verdana" panose="020B0604030504040204" charset="0"/>
              </a:rPr>
              <a:t>, </a:t>
            </a:r>
            <a:r>
              <a:rPr lang="en-US" altLang="en-US" sz="1800">
                <a:latin typeface="Verdana" panose="020B0604030504040204" charset="0"/>
                <a:cs typeface="Verdana" panose="020B0604030504040204" charset="0"/>
              </a:rPr>
              <a:t>рассчитать</a:t>
            </a:r>
            <a:r>
              <a:rPr lang="en-US" altLang="ru-RU" sz="18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800">
                <a:latin typeface="Verdana" panose="020B0604030504040204" charset="0"/>
                <a:cs typeface="Verdana" panose="020B0604030504040204" charset="0"/>
              </a:rPr>
              <a:t>себестоимость</a:t>
            </a:r>
            <a:r>
              <a:rPr lang="en-US" altLang="ru-RU" sz="18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800">
                <a:latin typeface="Verdana" panose="020B0604030504040204" charset="0"/>
                <a:cs typeface="Verdana" panose="020B0604030504040204" charset="0"/>
              </a:rPr>
              <a:t>и</a:t>
            </a:r>
            <a:r>
              <a:rPr lang="en-US" altLang="ru-RU" sz="18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800">
                <a:latin typeface="Verdana" panose="020B0604030504040204" charset="0"/>
                <a:cs typeface="Verdana" panose="020B0604030504040204" charset="0"/>
              </a:rPr>
              <a:t>оценить</a:t>
            </a:r>
            <a:r>
              <a:rPr lang="en-US" altLang="ru-RU" sz="18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800">
                <a:latin typeface="Verdana" panose="020B0604030504040204" charset="0"/>
                <a:cs typeface="Verdana" panose="020B0604030504040204" charset="0"/>
              </a:rPr>
              <a:t>инвестиционную</a:t>
            </a:r>
            <a:r>
              <a:rPr lang="en-US" altLang="ru-RU" sz="18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800">
                <a:latin typeface="Verdana" panose="020B0604030504040204" charset="0"/>
                <a:cs typeface="Verdana" panose="020B0604030504040204" charset="0"/>
              </a:rPr>
              <a:t>привлекательность</a:t>
            </a:r>
            <a:r>
              <a:rPr lang="en-US" altLang="ru-RU" sz="18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800">
                <a:latin typeface="Verdana" panose="020B0604030504040204" charset="0"/>
                <a:cs typeface="Verdana" panose="020B0604030504040204" charset="0"/>
              </a:rPr>
              <a:t>проекта</a:t>
            </a:r>
            <a:r>
              <a:rPr lang="en-US" altLang="ru-RU" sz="1800">
                <a:latin typeface="Verdana" panose="020B0604030504040204" charset="0"/>
                <a:cs typeface="Verdana" panose="020B0604030504040204" charset="0"/>
              </a:rPr>
              <a:t>.</a:t>
            </a:r>
            <a:endParaRPr lang="en-US" altLang="ru-RU" sz="1800">
              <a:latin typeface="Verdana" panose="020B0604030504040204" charset="0"/>
              <a:cs typeface="Verdana" panose="020B0604030504040204" charset="0"/>
            </a:endParaRPr>
          </a:p>
          <a:p>
            <a:pPr marL="0" indent="0">
              <a:buNone/>
            </a:pPr>
            <a:r>
              <a:rPr lang="ru-RU" altLang="en-US" sz="1800">
                <a:latin typeface="Verdana" panose="020B0604030504040204" charset="0"/>
                <a:cs typeface="Verdana" panose="020B0604030504040204" charset="0"/>
              </a:rPr>
              <a:t>5. </a:t>
            </a:r>
            <a:r>
              <a:rPr lang="en-US" altLang="en-US" sz="1800">
                <a:latin typeface="Verdana" panose="020B0604030504040204" charset="0"/>
                <a:cs typeface="Verdana" panose="020B0604030504040204" charset="0"/>
              </a:rPr>
              <a:t>Провести</a:t>
            </a:r>
            <a:r>
              <a:rPr lang="en-US" altLang="ru-RU" sz="18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800">
                <a:latin typeface="Verdana" panose="020B0604030504040204" charset="0"/>
                <a:cs typeface="Verdana" panose="020B0604030504040204" charset="0"/>
              </a:rPr>
              <a:t>оценку</a:t>
            </a:r>
            <a:r>
              <a:rPr lang="en-US" altLang="ru-RU" sz="18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800">
                <a:latin typeface="Verdana" panose="020B0604030504040204" charset="0"/>
                <a:cs typeface="Verdana" panose="020B0604030504040204" charset="0"/>
              </a:rPr>
              <a:t>рисков</a:t>
            </a:r>
            <a:r>
              <a:rPr lang="en-US" altLang="ru-RU" sz="18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800">
                <a:latin typeface="Verdana" panose="020B0604030504040204" charset="0"/>
                <a:cs typeface="Verdana" panose="020B0604030504040204" charset="0"/>
              </a:rPr>
              <a:t>и</a:t>
            </a:r>
            <a:r>
              <a:rPr lang="en-US" altLang="ru-RU" sz="18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800">
                <a:latin typeface="Verdana" panose="020B0604030504040204" charset="0"/>
                <a:cs typeface="Verdana" panose="020B0604030504040204" charset="0"/>
              </a:rPr>
              <a:t>разработать</a:t>
            </a:r>
            <a:r>
              <a:rPr lang="en-US" altLang="ru-RU" sz="18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800">
                <a:latin typeface="Verdana" panose="020B0604030504040204" charset="0"/>
                <a:cs typeface="Verdana" panose="020B0604030504040204" charset="0"/>
              </a:rPr>
              <a:t>меры</a:t>
            </a:r>
            <a:r>
              <a:rPr lang="en-US" altLang="ru-RU" sz="18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800">
                <a:latin typeface="Verdana" panose="020B0604030504040204" charset="0"/>
                <a:cs typeface="Verdana" panose="020B0604030504040204" charset="0"/>
              </a:rPr>
              <a:t>по</a:t>
            </a:r>
            <a:r>
              <a:rPr lang="en-US" altLang="ru-RU" sz="18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800">
                <a:latin typeface="Verdana" panose="020B0604030504040204" charset="0"/>
                <a:cs typeface="Verdana" panose="020B0604030504040204" charset="0"/>
              </a:rPr>
              <a:t>их</a:t>
            </a:r>
            <a:r>
              <a:rPr lang="en-US" altLang="ru-RU" sz="18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800">
                <a:latin typeface="Verdana" panose="020B0604030504040204" charset="0"/>
                <a:cs typeface="Verdana" panose="020B0604030504040204" charset="0"/>
              </a:rPr>
              <a:t>минимизации</a:t>
            </a:r>
            <a:r>
              <a:rPr lang="en-US" altLang="ru-RU" sz="1800">
                <a:latin typeface="Verdana" panose="020B0604030504040204" charset="0"/>
                <a:cs typeface="Verdana" panose="020B0604030504040204" charset="0"/>
              </a:rPr>
              <a:t>.</a:t>
            </a:r>
            <a:endParaRPr lang="en-US" altLang="ru-RU" sz="1800">
              <a:latin typeface="Verdana" panose="020B0604030504040204" charset="0"/>
              <a:cs typeface="Verdana" panose="020B0604030504040204" charset="0"/>
            </a:endParaRPr>
          </a:p>
        </p:txBody>
      </p:sp>
      <p:pic>
        <p:nvPicPr>
          <p:cNvPr id="4" name="Изображение 3" descr="logoPNGblueWor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2849880" cy="102489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07060"/>
            <a:ext cx="10515600" cy="1056005"/>
          </a:xfrm>
        </p:spPr>
        <p:txBody>
          <a:bodyPr>
            <a:normAutofit/>
          </a:bodyPr>
          <a:p>
            <a:pPr algn="ctr"/>
            <a:r>
              <a:rPr lang="ru-RU" altLang="en-US" sz="2220" b="1">
                <a:latin typeface="Verdana" panose="020B0604030504040204" charset="0"/>
                <a:cs typeface="Verdana" panose="020B0604030504040204" charset="0"/>
              </a:rPr>
              <a:t>П</a:t>
            </a:r>
            <a:r>
              <a:rPr lang="en-US" altLang="en-US" sz="2220" b="1">
                <a:latin typeface="Verdana" panose="020B0604030504040204" charset="0"/>
                <a:cs typeface="Verdana" panose="020B0604030504040204" charset="0"/>
              </a:rPr>
              <a:t>родукт</a:t>
            </a:r>
            <a:r>
              <a:rPr lang="en-US" altLang="ru-RU" sz="2220" b="1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2220" b="1">
                <a:latin typeface="Verdana" panose="020B0604030504040204" charset="0"/>
                <a:cs typeface="Verdana" panose="020B0604030504040204" charset="0"/>
              </a:rPr>
              <a:t>и</a:t>
            </a:r>
            <a:r>
              <a:rPr lang="en-US" altLang="ru-RU" sz="2220" b="1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2220" b="1">
                <a:latin typeface="Verdana" panose="020B0604030504040204" charset="0"/>
                <a:cs typeface="Verdana" panose="020B0604030504040204" charset="0"/>
              </a:rPr>
              <a:t>его</a:t>
            </a:r>
            <a:r>
              <a:rPr lang="en-US" altLang="ru-RU" sz="2220" b="1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2220" b="1">
                <a:latin typeface="Verdana" panose="020B0604030504040204" charset="0"/>
                <a:cs typeface="Verdana" panose="020B0604030504040204" charset="0"/>
              </a:rPr>
              <a:t>ценность</a:t>
            </a:r>
            <a:r>
              <a:rPr lang="en-US" altLang="ru-RU" sz="2220" b="1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2220" b="1">
                <a:latin typeface="Verdana" panose="020B0604030504040204" charset="0"/>
                <a:cs typeface="Verdana" panose="020B0604030504040204" charset="0"/>
              </a:rPr>
              <a:t>для</a:t>
            </a:r>
            <a:r>
              <a:rPr lang="en-US" altLang="ru-RU" sz="2220" b="1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2220" b="1">
                <a:latin typeface="Verdana" panose="020B0604030504040204" charset="0"/>
                <a:cs typeface="Verdana" panose="020B0604030504040204" charset="0"/>
              </a:rPr>
              <a:t>клиента</a:t>
            </a:r>
            <a:endParaRPr lang="en-US" altLang="en-US" sz="2220" b="1">
              <a:latin typeface="Verdana" panose="020B0604030504040204" charset="0"/>
              <a:cs typeface="Verdana" panose="020B0604030504040204" charset="0"/>
            </a:endParaRP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sz="half" idx="1"/>
          </p:nvPr>
        </p:nvSpPr>
        <p:spPr>
          <a:xfrm>
            <a:off x="838200" y="1663065"/>
            <a:ext cx="5181600" cy="4119880"/>
          </a:xfrm>
        </p:spPr>
        <p:txBody>
          <a:bodyPr/>
          <a:p>
            <a:pPr marL="0" indent="0">
              <a:buNone/>
            </a:pPr>
            <a:r>
              <a:rPr lang="en-US" altLang="en-US" sz="1800" b="1">
                <a:latin typeface="Verdana" panose="020B0604030504040204" charset="0"/>
                <a:cs typeface="Verdana" panose="020B0604030504040204" charset="0"/>
              </a:rPr>
              <a:t>Продукт</a:t>
            </a:r>
            <a:r>
              <a:rPr lang="en-US" altLang="ru-RU" sz="1800" b="1">
                <a:latin typeface="Verdana" panose="020B0604030504040204" charset="0"/>
                <a:cs typeface="Verdana" panose="020B0604030504040204" charset="0"/>
              </a:rPr>
              <a:t>:</a:t>
            </a:r>
            <a:endParaRPr lang="en-US" altLang="ru-RU" sz="1800" b="1">
              <a:latin typeface="Verdana" panose="020B0604030504040204" charset="0"/>
              <a:cs typeface="Verdana" panose="020B0604030504040204" charset="0"/>
            </a:endParaRPr>
          </a:p>
          <a:p>
            <a:pPr marL="0" indent="0">
              <a:buNone/>
            </a:pPr>
            <a:r>
              <a:rPr lang="en-US" altLang="en-US" sz="1600">
                <a:latin typeface="Verdana" panose="020B0604030504040204" charset="0"/>
                <a:cs typeface="Verdana" panose="020B0604030504040204" charset="0"/>
              </a:rPr>
              <a:t>Производство</a:t>
            </a:r>
            <a:r>
              <a:rPr lang="en-US" altLang="ru-RU" sz="16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600">
                <a:latin typeface="Verdana" panose="020B0604030504040204" charset="0"/>
                <a:cs typeface="Verdana" panose="020B0604030504040204" charset="0"/>
              </a:rPr>
              <a:t>стандартных</a:t>
            </a:r>
            <a:r>
              <a:rPr lang="en-US" altLang="ru-RU" sz="16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600">
                <a:latin typeface="Verdana" panose="020B0604030504040204" charset="0"/>
                <a:cs typeface="Verdana" panose="020B0604030504040204" charset="0"/>
              </a:rPr>
              <a:t>и</a:t>
            </a:r>
            <a:r>
              <a:rPr lang="en-US" altLang="ru-RU" sz="16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600">
                <a:latin typeface="Verdana" panose="020B0604030504040204" charset="0"/>
                <a:cs typeface="Verdana" panose="020B0604030504040204" charset="0"/>
              </a:rPr>
              <a:t>нестандартных</a:t>
            </a:r>
            <a:r>
              <a:rPr lang="en-US" altLang="ru-RU" sz="16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600">
                <a:latin typeface="Verdana" panose="020B0604030504040204" charset="0"/>
                <a:cs typeface="Verdana" panose="020B0604030504040204" charset="0"/>
              </a:rPr>
              <a:t>доборных</a:t>
            </a:r>
            <a:r>
              <a:rPr lang="en-US" altLang="ru-RU" sz="16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600">
                <a:latin typeface="Verdana" panose="020B0604030504040204" charset="0"/>
                <a:cs typeface="Verdana" panose="020B0604030504040204" charset="0"/>
              </a:rPr>
              <a:t>элементов</a:t>
            </a:r>
            <a:r>
              <a:rPr lang="en-US" altLang="ru-RU" sz="16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ru-RU" altLang="en-US" sz="1600">
                <a:latin typeface="Verdana" panose="020B0604030504040204" charset="0"/>
                <a:cs typeface="Verdana" panose="020B0604030504040204" charset="0"/>
              </a:rPr>
              <a:t>для </a:t>
            </a:r>
            <a:r>
              <a:rPr lang="en-US" altLang="en-US" sz="1600">
                <a:latin typeface="Verdana" panose="020B0604030504040204" charset="0"/>
                <a:cs typeface="Verdana" panose="020B0604030504040204" charset="0"/>
              </a:rPr>
              <a:t>кровли</a:t>
            </a:r>
            <a:r>
              <a:rPr lang="en-US" altLang="ru-RU" sz="16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600">
                <a:latin typeface="Verdana" panose="020B0604030504040204" charset="0"/>
                <a:cs typeface="Verdana" panose="020B0604030504040204" charset="0"/>
              </a:rPr>
              <a:t>из</a:t>
            </a:r>
            <a:r>
              <a:rPr lang="en-US" altLang="ru-RU" sz="16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600">
                <a:latin typeface="Verdana" panose="020B0604030504040204" charset="0"/>
                <a:cs typeface="Verdana" panose="020B0604030504040204" charset="0"/>
              </a:rPr>
              <a:t>оцинкованной</a:t>
            </a:r>
            <a:r>
              <a:rPr lang="en-US" altLang="ru-RU" sz="16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600">
                <a:latin typeface="Verdana" panose="020B0604030504040204" charset="0"/>
                <a:cs typeface="Verdana" panose="020B0604030504040204" charset="0"/>
              </a:rPr>
              <a:t>и</a:t>
            </a:r>
            <a:r>
              <a:rPr lang="en-US" altLang="ru-RU" sz="16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600">
                <a:latin typeface="Verdana" panose="020B0604030504040204" charset="0"/>
                <a:cs typeface="Verdana" panose="020B0604030504040204" charset="0"/>
              </a:rPr>
              <a:t>полимерной</a:t>
            </a:r>
            <a:r>
              <a:rPr lang="en-US" altLang="ru-RU" sz="16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600">
                <a:latin typeface="Verdana" panose="020B0604030504040204" charset="0"/>
                <a:cs typeface="Verdana" panose="020B0604030504040204" charset="0"/>
              </a:rPr>
              <a:t>листовой</a:t>
            </a:r>
            <a:r>
              <a:rPr lang="en-US" altLang="ru-RU" sz="16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600">
                <a:latin typeface="Verdana" panose="020B0604030504040204" charset="0"/>
                <a:cs typeface="Verdana" panose="020B0604030504040204" charset="0"/>
              </a:rPr>
              <a:t>стали</a:t>
            </a:r>
            <a:r>
              <a:rPr lang="en-US" altLang="ru-RU" sz="1600">
                <a:latin typeface="Verdana" panose="020B0604030504040204" charset="0"/>
                <a:cs typeface="Verdana" panose="020B0604030504040204" charset="0"/>
              </a:rPr>
              <a:t>:</a:t>
            </a:r>
            <a:endParaRPr lang="en-US" altLang="ru-RU" sz="1600">
              <a:latin typeface="Verdana" panose="020B0604030504040204" charset="0"/>
              <a:cs typeface="Verdana" panose="020B0604030504040204" charset="0"/>
            </a:endParaRPr>
          </a:p>
          <a:p>
            <a:pPr marL="0" indent="0">
              <a:buNone/>
            </a:pPr>
            <a:r>
              <a:rPr lang="ru-RU" altLang="en-US" sz="1600">
                <a:latin typeface="Verdana" panose="020B0604030504040204" charset="0"/>
                <a:cs typeface="Verdana" panose="020B0604030504040204" charset="0"/>
              </a:rPr>
              <a:t>- </a:t>
            </a:r>
            <a:r>
              <a:rPr lang="en-US" altLang="en-US" sz="1600">
                <a:latin typeface="Verdana" panose="020B0604030504040204" charset="0"/>
                <a:cs typeface="Verdana" panose="020B0604030504040204" charset="0"/>
              </a:rPr>
              <a:t>Коньки</a:t>
            </a:r>
            <a:r>
              <a:rPr lang="en-US" altLang="ru-RU" sz="1600">
                <a:latin typeface="Verdana" panose="020B0604030504040204" charset="0"/>
                <a:cs typeface="Verdana" panose="020B0604030504040204" charset="0"/>
              </a:rPr>
              <a:t>, </a:t>
            </a:r>
            <a:r>
              <a:rPr lang="en-US" altLang="en-US" sz="1600">
                <a:latin typeface="Verdana" panose="020B0604030504040204" charset="0"/>
                <a:cs typeface="Verdana" panose="020B0604030504040204" charset="0"/>
              </a:rPr>
              <a:t>ендовы</a:t>
            </a:r>
            <a:r>
              <a:rPr lang="en-US" altLang="ru-RU" sz="1600">
                <a:latin typeface="Verdana" panose="020B0604030504040204" charset="0"/>
                <a:cs typeface="Verdana" panose="020B0604030504040204" charset="0"/>
              </a:rPr>
              <a:t>, </a:t>
            </a:r>
            <a:r>
              <a:rPr lang="en-US" altLang="en-US" sz="1600">
                <a:latin typeface="Verdana" panose="020B0604030504040204" charset="0"/>
                <a:cs typeface="Verdana" panose="020B0604030504040204" charset="0"/>
              </a:rPr>
              <a:t>ветровые</a:t>
            </a:r>
            <a:r>
              <a:rPr lang="ru-RU" altLang="en-US" sz="1600">
                <a:latin typeface="Verdana" panose="020B0604030504040204" charset="0"/>
                <a:cs typeface="Verdana" panose="020B0604030504040204" charset="0"/>
              </a:rPr>
              <a:t>, направляющие</a:t>
            </a:r>
            <a:r>
              <a:rPr lang="en-US" altLang="ru-RU" sz="16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600">
                <a:latin typeface="Verdana" panose="020B0604030504040204" charset="0"/>
                <a:cs typeface="Verdana" panose="020B0604030504040204" charset="0"/>
              </a:rPr>
              <a:t>планки</a:t>
            </a:r>
            <a:r>
              <a:rPr lang="ru-RU" altLang="en-US" sz="1600">
                <a:latin typeface="Verdana" panose="020B0604030504040204" charset="0"/>
                <a:cs typeface="Verdana" panose="020B0604030504040204" charset="0"/>
              </a:rPr>
              <a:t>,фаски, п</a:t>
            </a:r>
            <a:r>
              <a:rPr lang="en-US" altLang="en-US" sz="1600">
                <a:latin typeface="Verdana" panose="020B0604030504040204" charset="0"/>
                <a:cs typeface="Verdana" panose="020B0604030504040204" charset="0"/>
              </a:rPr>
              <a:t>ланки</a:t>
            </a:r>
            <a:r>
              <a:rPr lang="en-US" altLang="ru-RU" sz="16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600">
                <a:latin typeface="Verdana" panose="020B0604030504040204" charset="0"/>
                <a:cs typeface="Verdana" panose="020B0604030504040204" charset="0"/>
              </a:rPr>
              <a:t>примыкания</a:t>
            </a:r>
            <a:r>
              <a:rPr lang="en-US" altLang="ru-RU" sz="1600">
                <a:latin typeface="Verdana" panose="020B0604030504040204" charset="0"/>
                <a:cs typeface="Verdana" panose="020B0604030504040204" charset="0"/>
              </a:rPr>
              <a:t>, </a:t>
            </a:r>
            <a:r>
              <a:rPr lang="en-US" altLang="en-US" sz="1600">
                <a:latin typeface="Verdana" panose="020B0604030504040204" charset="0"/>
                <a:cs typeface="Verdana" panose="020B0604030504040204" charset="0"/>
              </a:rPr>
              <a:t>отливы</a:t>
            </a:r>
            <a:r>
              <a:rPr lang="en-US" altLang="ru-RU" sz="1600">
                <a:latin typeface="Verdana" panose="020B0604030504040204" charset="0"/>
                <a:cs typeface="Verdana" panose="020B0604030504040204" charset="0"/>
              </a:rPr>
              <a:t>, </a:t>
            </a:r>
            <a:r>
              <a:rPr lang="en-US" altLang="en-US" sz="1600">
                <a:latin typeface="Verdana" panose="020B0604030504040204" charset="0"/>
                <a:cs typeface="Verdana" panose="020B0604030504040204" charset="0"/>
              </a:rPr>
              <a:t>уголки</a:t>
            </a:r>
            <a:r>
              <a:rPr lang="ru-RU" altLang="en-US" sz="1600">
                <a:latin typeface="Verdana" panose="020B0604030504040204" charset="0"/>
                <a:cs typeface="Verdana" panose="020B0604030504040204" charset="0"/>
              </a:rPr>
              <a:t>.</a:t>
            </a:r>
            <a:endParaRPr lang="en-US" altLang="en-US" sz="1600">
              <a:latin typeface="Verdana" panose="020B0604030504040204" charset="0"/>
              <a:cs typeface="Verdana" panose="020B0604030504040204" charset="0"/>
            </a:endParaRPr>
          </a:p>
          <a:p>
            <a:pPr marL="0" indent="0">
              <a:buNone/>
            </a:pPr>
            <a:r>
              <a:rPr lang="ru-RU" altLang="en-US" sz="1600">
                <a:latin typeface="Verdana" panose="020B0604030504040204" charset="0"/>
                <a:cs typeface="Verdana" panose="020B0604030504040204" charset="0"/>
              </a:rPr>
              <a:t>- </a:t>
            </a:r>
            <a:r>
              <a:rPr lang="en-US" altLang="en-US" sz="1600">
                <a:latin typeface="Verdana" panose="020B0604030504040204" charset="0"/>
                <a:cs typeface="Verdana" panose="020B0604030504040204" charset="0"/>
              </a:rPr>
              <a:t>Изделия</a:t>
            </a:r>
            <a:r>
              <a:rPr lang="en-US" altLang="ru-RU" sz="16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600">
                <a:latin typeface="Verdana" panose="020B0604030504040204" charset="0"/>
                <a:cs typeface="Verdana" panose="020B0604030504040204" charset="0"/>
              </a:rPr>
              <a:t>по</a:t>
            </a:r>
            <a:r>
              <a:rPr lang="en-US" altLang="ru-RU" sz="16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600">
                <a:latin typeface="Verdana" panose="020B0604030504040204" charset="0"/>
                <a:cs typeface="Verdana" panose="020B0604030504040204" charset="0"/>
              </a:rPr>
              <a:t>индивидуальным</a:t>
            </a:r>
            <a:r>
              <a:rPr lang="en-US" altLang="ru-RU" sz="16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600">
                <a:latin typeface="Verdana" panose="020B0604030504040204" charset="0"/>
                <a:cs typeface="Verdana" panose="020B0604030504040204" charset="0"/>
              </a:rPr>
              <a:t>чертежам</a:t>
            </a:r>
            <a:r>
              <a:rPr lang="en-US" altLang="ru-RU" sz="16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600">
                <a:latin typeface="Verdana" panose="020B0604030504040204" charset="0"/>
                <a:cs typeface="Verdana" panose="020B0604030504040204" charset="0"/>
              </a:rPr>
              <a:t>заказчика</a:t>
            </a:r>
            <a:r>
              <a:rPr lang="ru-RU" altLang="en-US" sz="1600">
                <a:latin typeface="Verdana" panose="020B0604030504040204" charset="0"/>
                <a:cs typeface="Verdana" panose="020B0604030504040204" charset="0"/>
              </a:rPr>
              <a:t>.</a:t>
            </a:r>
            <a:endParaRPr lang="en-US" altLang="en-US" sz="1600">
              <a:latin typeface="Verdana" panose="020B0604030504040204" charset="0"/>
              <a:cs typeface="Verdana" panose="020B0604030504040204" charset="0"/>
            </a:endParaRPr>
          </a:p>
          <a:p>
            <a:pPr marL="0" indent="0">
              <a:buNone/>
            </a:pPr>
            <a:endParaRPr lang="en-US" altLang="en-US" sz="1600">
              <a:latin typeface="Verdana" panose="020B0604030504040204" charset="0"/>
              <a:cs typeface="Verdana" panose="020B0604030504040204" charset="0"/>
            </a:endParaRPr>
          </a:p>
        </p:txBody>
      </p:sp>
      <p:sp>
        <p:nvSpPr>
          <p:cNvPr id="4" name="Замещающее содержимое 3"/>
          <p:cNvSpPr>
            <a:spLocks noGrp="1"/>
          </p:cNvSpPr>
          <p:nvPr>
            <p:ph sz="half" idx="2"/>
          </p:nvPr>
        </p:nvSpPr>
        <p:spPr>
          <a:xfrm>
            <a:off x="6169660" y="1662430"/>
            <a:ext cx="5279390" cy="4496435"/>
          </a:xfrm>
        </p:spPr>
        <p:txBody>
          <a:bodyPr>
            <a:noAutofit/>
          </a:bodyPr>
          <a:p>
            <a:pPr marL="0" indent="0">
              <a:buNone/>
            </a:pPr>
            <a:r>
              <a:rPr lang="en-US" altLang="en-US" sz="1800" b="1">
                <a:latin typeface="Verdana" panose="020B0604030504040204" charset="0"/>
                <a:cs typeface="Verdana" panose="020B0604030504040204" charset="0"/>
                <a:sym typeface="+mn-ea"/>
              </a:rPr>
              <a:t>Уникальное</a:t>
            </a:r>
            <a:r>
              <a:rPr lang="en-US" altLang="ru-RU" sz="1800" b="1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800" b="1">
                <a:latin typeface="Verdana" panose="020B0604030504040204" charset="0"/>
                <a:cs typeface="Verdana" panose="020B0604030504040204" charset="0"/>
                <a:sym typeface="+mn-ea"/>
              </a:rPr>
              <a:t>торговое</a:t>
            </a:r>
            <a:r>
              <a:rPr lang="en-US" altLang="ru-RU" sz="1800" b="1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800" b="1">
                <a:latin typeface="Verdana" panose="020B0604030504040204" charset="0"/>
                <a:cs typeface="Verdana" panose="020B0604030504040204" charset="0"/>
                <a:sym typeface="+mn-ea"/>
              </a:rPr>
              <a:t>предложение</a:t>
            </a:r>
            <a:r>
              <a:rPr lang="en-US" altLang="ru-RU" sz="1800" b="1">
                <a:latin typeface="Verdana" panose="020B0604030504040204" charset="0"/>
                <a:cs typeface="Verdana" panose="020B0604030504040204" charset="0"/>
                <a:sym typeface="+mn-ea"/>
              </a:rPr>
              <a:t> (</a:t>
            </a:r>
            <a:r>
              <a:rPr lang="en-US" altLang="en-US" sz="1800" b="1">
                <a:latin typeface="Verdana" panose="020B0604030504040204" charset="0"/>
                <a:cs typeface="Verdana" panose="020B0604030504040204" charset="0"/>
                <a:sym typeface="+mn-ea"/>
              </a:rPr>
              <a:t>УТП</a:t>
            </a:r>
            <a:r>
              <a:rPr lang="en-US" altLang="ru-RU" sz="1800" b="1">
                <a:latin typeface="Verdana" panose="020B0604030504040204" charset="0"/>
                <a:cs typeface="Verdana" panose="020B0604030504040204" charset="0"/>
                <a:sym typeface="+mn-ea"/>
              </a:rPr>
              <a:t>):</a:t>
            </a:r>
            <a:endParaRPr lang="en-US" altLang="ru-RU" sz="1800" b="1">
              <a:latin typeface="Verdana" panose="020B0604030504040204" charset="0"/>
              <a:cs typeface="Verdana" panose="020B0604030504040204" charset="0"/>
            </a:endParaRPr>
          </a:p>
          <a:p>
            <a:pPr marL="0" indent="0">
              <a:buNone/>
            </a:pPr>
            <a:r>
              <a:rPr lang="en-US" altLang="ru-RU" sz="1600">
                <a:latin typeface="Verdana" panose="020B0604030504040204" charset="0"/>
                <a:cs typeface="Verdana" panose="020B0604030504040204" charset="0"/>
              </a:rPr>
              <a:t>- </a:t>
            </a:r>
            <a:r>
              <a:rPr lang="en-US" altLang="en-US" sz="1600">
                <a:latin typeface="Verdana" panose="020B0604030504040204" charset="0"/>
                <a:cs typeface="Verdana" panose="020B0604030504040204" charset="0"/>
              </a:rPr>
              <a:t>Качество</a:t>
            </a:r>
            <a:r>
              <a:rPr lang="en-US" altLang="ru-RU" sz="1600">
                <a:latin typeface="Verdana" panose="020B0604030504040204" charset="0"/>
                <a:cs typeface="Verdana" panose="020B0604030504040204" charset="0"/>
              </a:rPr>
              <a:t>. </a:t>
            </a:r>
            <a:r>
              <a:rPr lang="en-US" altLang="en-US" sz="1600">
                <a:latin typeface="Verdana" panose="020B0604030504040204" charset="0"/>
                <a:cs typeface="Verdana" panose="020B0604030504040204" charset="0"/>
              </a:rPr>
              <a:t>Все</a:t>
            </a:r>
            <a:r>
              <a:rPr lang="en-US" altLang="ru-RU" sz="16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600">
                <a:latin typeface="Verdana" panose="020B0604030504040204" charset="0"/>
                <a:cs typeface="Verdana" panose="020B0604030504040204" charset="0"/>
              </a:rPr>
              <a:t>наши</a:t>
            </a:r>
            <a:r>
              <a:rPr lang="en-US" altLang="ru-RU" sz="16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600">
                <a:latin typeface="Verdana" panose="020B0604030504040204" charset="0"/>
                <a:cs typeface="Verdana" panose="020B0604030504040204" charset="0"/>
              </a:rPr>
              <a:t>комплектующие</a:t>
            </a:r>
            <a:r>
              <a:rPr lang="en-US" altLang="ru-RU" sz="16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600">
                <a:latin typeface="Verdana" panose="020B0604030504040204" charset="0"/>
                <a:cs typeface="Verdana" panose="020B0604030504040204" charset="0"/>
              </a:rPr>
              <a:t>изготавливаются</a:t>
            </a:r>
            <a:r>
              <a:rPr lang="en-US" altLang="ru-RU" sz="16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600">
                <a:latin typeface="Verdana" panose="020B0604030504040204" charset="0"/>
                <a:cs typeface="Verdana" panose="020B0604030504040204" charset="0"/>
              </a:rPr>
              <a:t>из</a:t>
            </a:r>
            <a:r>
              <a:rPr lang="en-US" altLang="ru-RU" sz="16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600">
                <a:latin typeface="Verdana" panose="020B0604030504040204" charset="0"/>
                <a:cs typeface="Verdana" panose="020B0604030504040204" charset="0"/>
              </a:rPr>
              <a:t>высококачественных</a:t>
            </a:r>
            <a:r>
              <a:rPr lang="en-US" altLang="ru-RU" sz="16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600">
                <a:latin typeface="Verdana" panose="020B0604030504040204" charset="0"/>
                <a:cs typeface="Verdana" panose="020B0604030504040204" charset="0"/>
              </a:rPr>
              <a:t>материалов</a:t>
            </a:r>
            <a:r>
              <a:rPr lang="en-US" altLang="ru-RU" sz="1600">
                <a:latin typeface="Verdana" panose="020B0604030504040204" charset="0"/>
                <a:cs typeface="Verdana" panose="020B0604030504040204" charset="0"/>
              </a:rPr>
              <a:t>, </a:t>
            </a:r>
            <a:r>
              <a:rPr lang="en-US" altLang="en-US" sz="1600">
                <a:latin typeface="Verdana" panose="020B0604030504040204" charset="0"/>
                <a:cs typeface="Verdana" panose="020B0604030504040204" charset="0"/>
              </a:rPr>
              <a:t>что</a:t>
            </a:r>
            <a:r>
              <a:rPr lang="en-US" altLang="ru-RU" sz="16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600">
                <a:latin typeface="Verdana" panose="020B0604030504040204" charset="0"/>
                <a:cs typeface="Verdana" panose="020B0604030504040204" charset="0"/>
              </a:rPr>
              <a:t>обеспечивает</a:t>
            </a:r>
            <a:r>
              <a:rPr lang="en-US" altLang="ru-RU" sz="16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600">
                <a:latin typeface="Verdana" panose="020B0604030504040204" charset="0"/>
                <a:cs typeface="Verdana" panose="020B0604030504040204" charset="0"/>
              </a:rPr>
              <a:t>долговечность</a:t>
            </a:r>
            <a:r>
              <a:rPr lang="en-US" altLang="ru-RU" sz="16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600">
                <a:latin typeface="Verdana" panose="020B0604030504040204" charset="0"/>
                <a:cs typeface="Verdana" panose="020B0604030504040204" charset="0"/>
              </a:rPr>
              <a:t>и</a:t>
            </a:r>
            <a:r>
              <a:rPr lang="en-US" altLang="ru-RU" sz="16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600">
                <a:latin typeface="Verdana" panose="020B0604030504040204" charset="0"/>
                <a:cs typeface="Verdana" panose="020B0604030504040204" charset="0"/>
              </a:rPr>
              <a:t>надежность</a:t>
            </a:r>
            <a:r>
              <a:rPr lang="en-US" altLang="ru-RU" sz="1600">
                <a:latin typeface="Verdana" panose="020B0604030504040204" charset="0"/>
                <a:cs typeface="Verdana" panose="020B0604030504040204" charset="0"/>
              </a:rPr>
              <a:t>.</a:t>
            </a:r>
            <a:endParaRPr lang="en-US" altLang="ru-RU" sz="1600">
              <a:latin typeface="Verdana" panose="020B0604030504040204" charset="0"/>
              <a:cs typeface="Verdana" panose="020B0604030504040204" charset="0"/>
            </a:endParaRPr>
          </a:p>
          <a:p>
            <a:pPr marL="0" indent="0">
              <a:buNone/>
            </a:pPr>
            <a:r>
              <a:rPr lang="en-US" altLang="ru-RU" sz="1600">
                <a:latin typeface="Verdana" panose="020B0604030504040204" charset="0"/>
                <a:cs typeface="Verdana" panose="020B0604030504040204" charset="0"/>
              </a:rPr>
              <a:t>- </a:t>
            </a:r>
            <a:r>
              <a:rPr lang="en-US" altLang="en-US" sz="1600">
                <a:latin typeface="Verdana" panose="020B0604030504040204" charset="0"/>
                <a:cs typeface="Verdana" panose="020B0604030504040204" charset="0"/>
              </a:rPr>
              <a:t>Индивидуальный</a:t>
            </a:r>
            <a:r>
              <a:rPr lang="en-US" altLang="ru-RU" sz="16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600">
                <a:latin typeface="Verdana" panose="020B0604030504040204" charset="0"/>
                <a:cs typeface="Verdana" panose="020B0604030504040204" charset="0"/>
              </a:rPr>
              <a:t>подход</a:t>
            </a:r>
            <a:r>
              <a:rPr lang="en-US" altLang="ru-RU" sz="1600">
                <a:latin typeface="Verdana" panose="020B0604030504040204" charset="0"/>
                <a:cs typeface="Verdana" panose="020B0604030504040204" charset="0"/>
              </a:rPr>
              <a:t>. </a:t>
            </a:r>
            <a:r>
              <a:rPr lang="en-US" altLang="en-US" sz="1600">
                <a:latin typeface="Verdana" panose="020B0604030504040204" charset="0"/>
                <a:cs typeface="Verdana" panose="020B0604030504040204" charset="0"/>
              </a:rPr>
              <a:t>Мы</a:t>
            </a:r>
            <a:r>
              <a:rPr lang="en-US" altLang="ru-RU" sz="16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600">
                <a:latin typeface="Verdana" panose="020B0604030504040204" charset="0"/>
                <a:cs typeface="Verdana" panose="020B0604030504040204" charset="0"/>
              </a:rPr>
              <a:t>готовы</a:t>
            </a:r>
            <a:r>
              <a:rPr lang="en-US" altLang="ru-RU" sz="16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600">
                <a:latin typeface="Verdana" panose="020B0604030504040204" charset="0"/>
                <a:cs typeface="Verdana" panose="020B0604030504040204" charset="0"/>
              </a:rPr>
              <a:t>предложить</a:t>
            </a:r>
            <a:r>
              <a:rPr lang="en-US" altLang="ru-RU" sz="16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600">
                <a:latin typeface="Verdana" panose="020B0604030504040204" charset="0"/>
                <a:cs typeface="Verdana" panose="020B0604030504040204" charset="0"/>
              </a:rPr>
              <a:t>кастомизированные</a:t>
            </a:r>
            <a:r>
              <a:rPr lang="en-US" altLang="ru-RU" sz="16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600">
                <a:latin typeface="Verdana" panose="020B0604030504040204" charset="0"/>
                <a:cs typeface="Verdana" panose="020B0604030504040204" charset="0"/>
              </a:rPr>
              <a:t>решения</a:t>
            </a:r>
            <a:r>
              <a:rPr lang="en-US" altLang="ru-RU" sz="1600">
                <a:latin typeface="Verdana" panose="020B0604030504040204" charset="0"/>
                <a:cs typeface="Verdana" panose="020B0604030504040204" charset="0"/>
              </a:rPr>
              <a:t>, </a:t>
            </a:r>
            <a:r>
              <a:rPr lang="en-US" altLang="en-US" sz="1600">
                <a:latin typeface="Verdana" panose="020B0604030504040204" charset="0"/>
                <a:cs typeface="Verdana" panose="020B0604030504040204" charset="0"/>
              </a:rPr>
              <a:t>учитывающие</a:t>
            </a:r>
            <a:r>
              <a:rPr lang="en-US" altLang="ru-RU" sz="16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600">
                <a:latin typeface="Verdana" panose="020B0604030504040204" charset="0"/>
                <a:cs typeface="Verdana" panose="020B0604030504040204" charset="0"/>
              </a:rPr>
              <a:t>особенности</a:t>
            </a:r>
            <a:r>
              <a:rPr lang="en-US" altLang="ru-RU" sz="16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600">
                <a:latin typeface="Verdana" panose="020B0604030504040204" charset="0"/>
                <a:cs typeface="Verdana" panose="020B0604030504040204" charset="0"/>
              </a:rPr>
              <a:t>каждого</a:t>
            </a:r>
            <a:r>
              <a:rPr lang="en-US" altLang="ru-RU" sz="16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600">
                <a:latin typeface="Verdana" panose="020B0604030504040204" charset="0"/>
                <a:cs typeface="Verdana" panose="020B0604030504040204" charset="0"/>
              </a:rPr>
              <a:t>проекта</a:t>
            </a:r>
            <a:r>
              <a:rPr lang="en-US" altLang="ru-RU" sz="1600">
                <a:latin typeface="Verdana" panose="020B0604030504040204" charset="0"/>
                <a:cs typeface="Verdana" panose="020B0604030504040204" charset="0"/>
              </a:rPr>
              <a:t>.</a:t>
            </a:r>
            <a:endParaRPr lang="en-US" altLang="ru-RU" sz="1600">
              <a:latin typeface="Verdana" panose="020B0604030504040204" charset="0"/>
              <a:cs typeface="Verdana" panose="020B0604030504040204" charset="0"/>
            </a:endParaRPr>
          </a:p>
          <a:p>
            <a:pPr marL="0" indent="0">
              <a:buNone/>
            </a:pPr>
            <a:r>
              <a:rPr lang="en-US" altLang="ru-RU" sz="1600">
                <a:latin typeface="Verdana" panose="020B0604030504040204" charset="0"/>
                <a:cs typeface="Verdana" panose="020B0604030504040204" charset="0"/>
              </a:rPr>
              <a:t>- </a:t>
            </a:r>
            <a:r>
              <a:rPr lang="en-US" altLang="en-US" sz="1600">
                <a:latin typeface="Verdana" panose="020B0604030504040204" charset="0"/>
                <a:cs typeface="Verdana" panose="020B0604030504040204" charset="0"/>
              </a:rPr>
              <a:t>Конкурентные</a:t>
            </a:r>
            <a:r>
              <a:rPr lang="en-US" altLang="ru-RU" sz="16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600">
                <a:latin typeface="Verdana" panose="020B0604030504040204" charset="0"/>
                <a:cs typeface="Verdana" panose="020B0604030504040204" charset="0"/>
              </a:rPr>
              <a:t>цены</a:t>
            </a:r>
            <a:r>
              <a:rPr lang="en-US" altLang="ru-RU" sz="1600">
                <a:latin typeface="Verdana" panose="020B0604030504040204" charset="0"/>
                <a:cs typeface="Verdana" panose="020B0604030504040204" charset="0"/>
              </a:rPr>
              <a:t>. </a:t>
            </a:r>
            <a:r>
              <a:rPr lang="en-US" altLang="en-US" sz="1600">
                <a:latin typeface="Verdana" panose="020B0604030504040204" charset="0"/>
                <a:cs typeface="Verdana" panose="020B0604030504040204" charset="0"/>
              </a:rPr>
              <a:t>Наша</a:t>
            </a:r>
            <a:r>
              <a:rPr lang="en-US" altLang="ru-RU" sz="16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600">
                <a:latin typeface="Verdana" panose="020B0604030504040204" charset="0"/>
                <a:cs typeface="Verdana" panose="020B0604030504040204" charset="0"/>
              </a:rPr>
              <a:t>ценовая</a:t>
            </a:r>
            <a:r>
              <a:rPr lang="en-US" altLang="ru-RU" sz="16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600">
                <a:latin typeface="Verdana" panose="020B0604030504040204" charset="0"/>
                <a:cs typeface="Verdana" panose="020B0604030504040204" charset="0"/>
              </a:rPr>
              <a:t>политика</a:t>
            </a:r>
            <a:r>
              <a:rPr lang="en-US" altLang="ru-RU" sz="16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600">
                <a:latin typeface="Verdana" panose="020B0604030504040204" charset="0"/>
                <a:cs typeface="Verdana" panose="020B0604030504040204" charset="0"/>
              </a:rPr>
              <a:t>ориентирована</a:t>
            </a:r>
            <a:r>
              <a:rPr lang="en-US" altLang="ru-RU" sz="16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600">
                <a:latin typeface="Verdana" panose="020B0604030504040204" charset="0"/>
                <a:cs typeface="Verdana" panose="020B0604030504040204" charset="0"/>
              </a:rPr>
              <a:t>на</a:t>
            </a:r>
            <a:r>
              <a:rPr lang="en-US" altLang="ru-RU" sz="16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600">
                <a:latin typeface="Verdana" panose="020B0604030504040204" charset="0"/>
                <a:cs typeface="Verdana" panose="020B0604030504040204" charset="0"/>
              </a:rPr>
              <a:t>местный</a:t>
            </a:r>
            <a:r>
              <a:rPr lang="en-US" altLang="ru-RU" sz="16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600">
                <a:latin typeface="Verdana" panose="020B0604030504040204" charset="0"/>
                <a:cs typeface="Verdana" panose="020B0604030504040204" charset="0"/>
              </a:rPr>
              <a:t>рынок</a:t>
            </a:r>
            <a:r>
              <a:rPr lang="en-US" altLang="ru-RU" sz="1600">
                <a:latin typeface="Verdana" panose="020B0604030504040204" charset="0"/>
                <a:cs typeface="Verdana" panose="020B0604030504040204" charset="0"/>
              </a:rPr>
              <a:t>, </a:t>
            </a:r>
            <a:r>
              <a:rPr lang="en-US" altLang="en-US" sz="1600">
                <a:latin typeface="Verdana" panose="020B0604030504040204" charset="0"/>
                <a:cs typeface="Verdana" panose="020B0604030504040204" charset="0"/>
              </a:rPr>
              <a:t>что</a:t>
            </a:r>
            <a:r>
              <a:rPr lang="en-US" altLang="ru-RU" sz="16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600">
                <a:latin typeface="Verdana" panose="020B0604030504040204" charset="0"/>
                <a:cs typeface="Verdana" panose="020B0604030504040204" charset="0"/>
              </a:rPr>
              <a:t>позволяет</a:t>
            </a:r>
            <a:r>
              <a:rPr lang="en-US" altLang="ru-RU" sz="16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600">
                <a:latin typeface="Verdana" panose="020B0604030504040204" charset="0"/>
                <a:cs typeface="Verdana" panose="020B0604030504040204" charset="0"/>
              </a:rPr>
              <a:t>нам</a:t>
            </a:r>
            <a:r>
              <a:rPr lang="en-US" altLang="ru-RU" sz="16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600">
                <a:latin typeface="Verdana" panose="020B0604030504040204" charset="0"/>
                <a:cs typeface="Verdana" panose="020B0604030504040204" charset="0"/>
              </a:rPr>
              <a:t>предлагать</a:t>
            </a:r>
            <a:r>
              <a:rPr lang="en-US" altLang="ru-RU" sz="16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600">
                <a:latin typeface="Verdana" panose="020B0604030504040204" charset="0"/>
                <a:cs typeface="Verdana" panose="020B0604030504040204" charset="0"/>
              </a:rPr>
              <a:t>доступные</a:t>
            </a:r>
            <a:r>
              <a:rPr lang="en-US" altLang="ru-RU" sz="16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600">
                <a:latin typeface="Verdana" panose="020B0604030504040204" charset="0"/>
                <a:cs typeface="Verdana" panose="020B0604030504040204" charset="0"/>
              </a:rPr>
              <a:t>цены</a:t>
            </a:r>
            <a:r>
              <a:rPr lang="en-US" altLang="ru-RU" sz="16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600">
                <a:latin typeface="Verdana" panose="020B0604030504040204" charset="0"/>
                <a:cs typeface="Verdana" panose="020B0604030504040204" charset="0"/>
              </a:rPr>
              <a:t>без</a:t>
            </a:r>
            <a:r>
              <a:rPr lang="en-US" altLang="ru-RU" sz="16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600">
                <a:latin typeface="Verdana" panose="020B0604030504040204" charset="0"/>
                <a:cs typeface="Verdana" panose="020B0604030504040204" charset="0"/>
              </a:rPr>
              <a:t>ущерба</a:t>
            </a:r>
            <a:r>
              <a:rPr lang="en-US" altLang="ru-RU" sz="16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600">
                <a:latin typeface="Verdana" panose="020B0604030504040204" charset="0"/>
                <a:cs typeface="Verdana" panose="020B0604030504040204" charset="0"/>
              </a:rPr>
              <a:t>для</a:t>
            </a:r>
            <a:r>
              <a:rPr lang="en-US" altLang="ru-RU" sz="16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600">
                <a:latin typeface="Verdana" panose="020B0604030504040204" charset="0"/>
                <a:cs typeface="Verdana" panose="020B0604030504040204" charset="0"/>
              </a:rPr>
              <a:t>качества</a:t>
            </a:r>
            <a:r>
              <a:rPr lang="en-US" altLang="ru-RU" sz="1600">
                <a:latin typeface="Verdana" panose="020B0604030504040204" charset="0"/>
                <a:cs typeface="Verdana" panose="020B0604030504040204" charset="0"/>
              </a:rPr>
              <a:t>.</a:t>
            </a:r>
            <a:endParaRPr lang="en-US" altLang="ru-RU" sz="1600">
              <a:latin typeface="Verdana" panose="020B0604030504040204" charset="0"/>
              <a:cs typeface="Verdana" panose="020B0604030504040204" charset="0"/>
            </a:endParaRPr>
          </a:p>
          <a:p>
            <a:pPr marL="0" indent="0">
              <a:buNone/>
            </a:pPr>
            <a:r>
              <a:rPr lang="en-US" altLang="ru-RU" sz="1600">
                <a:latin typeface="Verdana" panose="020B0604030504040204" charset="0"/>
                <a:cs typeface="Verdana" panose="020B0604030504040204" charset="0"/>
              </a:rPr>
              <a:t>- </a:t>
            </a:r>
            <a:r>
              <a:rPr lang="en-US" altLang="en-US" sz="1600">
                <a:latin typeface="Verdana" panose="020B0604030504040204" charset="0"/>
                <a:cs typeface="Verdana" panose="020B0604030504040204" charset="0"/>
              </a:rPr>
              <a:t>Быстрая</a:t>
            </a:r>
            <a:r>
              <a:rPr lang="en-US" altLang="ru-RU" sz="16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600">
                <a:latin typeface="Verdana" panose="020B0604030504040204" charset="0"/>
                <a:cs typeface="Verdana" panose="020B0604030504040204" charset="0"/>
              </a:rPr>
              <a:t>доставка</a:t>
            </a:r>
            <a:r>
              <a:rPr lang="en-US" altLang="ru-RU" sz="1600">
                <a:latin typeface="Verdana" panose="020B0604030504040204" charset="0"/>
                <a:cs typeface="Verdana" panose="020B0604030504040204" charset="0"/>
              </a:rPr>
              <a:t>. </a:t>
            </a:r>
            <a:r>
              <a:rPr lang="en-US" altLang="en-US" sz="1600">
                <a:latin typeface="Verdana" panose="020B0604030504040204" charset="0"/>
                <a:cs typeface="Verdana" panose="020B0604030504040204" charset="0"/>
              </a:rPr>
              <a:t>Мы</a:t>
            </a:r>
            <a:r>
              <a:rPr lang="en-US" altLang="ru-RU" sz="16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600">
                <a:latin typeface="Verdana" panose="020B0604030504040204" charset="0"/>
                <a:cs typeface="Verdana" panose="020B0604030504040204" charset="0"/>
              </a:rPr>
              <a:t>обеспечим</a:t>
            </a:r>
            <a:r>
              <a:rPr lang="en-US" altLang="ru-RU" sz="16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600">
                <a:latin typeface="Verdana" panose="020B0604030504040204" charset="0"/>
                <a:cs typeface="Verdana" panose="020B0604030504040204" charset="0"/>
              </a:rPr>
              <a:t>оперативную</a:t>
            </a:r>
            <a:r>
              <a:rPr lang="en-US" altLang="ru-RU" sz="16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600">
                <a:latin typeface="Verdana" panose="020B0604030504040204" charset="0"/>
                <a:cs typeface="Verdana" panose="020B0604030504040204" charset="0"/>
              </a:rPr>
              <a:t>доставку</a:t>
            </a:r>
            <a:r>
              <a:rPr lang="en-US" altLang="ru-RU" sz="16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600">
                <a:latin typeface="Verdana" panose="020B0604030504040204" charset="0"/>
                <a:cs typeface="Verdana" panose="020B0604030504040204" charset="0"/>
              </a:rPr>
              <a:t>продукции</a:t>
            </a:r>
            <a:r>
              <a:rPr lang="en-US" altLang="ru-RU" sz="16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600">
                <a:latin typeface="Verdana" panose="020B0604030504040204" charset="0"/>
                <a:cs typeface="Verdana" panose="020B0604030504040204" charset="0"/>
              </a:rPr>
              <a:t>в</a:t>
            </a:r>
            <a:r>
              <a:rPr lang="en-US" altLang="ru-RU" sz="16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600">
                <a:latin typeface="Verdana" panose="020B0604030504040204" charset="0"/>
                <a:cs typeface="Verdana" panose="020B0604030504040204" charset="0"/>
              </a:rPr>
              <a:t>близлежащие</a:t>
            </a:r>
            <a:r>
              <a:rPr lang="en-US" altLang="ru-RU" sz="16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ru-RU" altLang="en-US" sz="1600">
                <a:latin typeface="Verdana" panose="020B0604030504040204" charset="0"/>
                <a:cs typeface="Verdana" panose="020B0604030504040204" charset="0"/>
              </a:rPr>
              <a:t>районы</a:t>
            </a:r>
            <a:r>
              <a:rPr lang="en-US" altLang="ru-RU" sz="1600">
                <a:latin typeface="Verdana" panose="020B0604030504040204" charset="0"/>
                <a:cs typeface="Verdana" panose="020B0604030504040204" charset="0"/>
              </a:rPr>
              <a:t>, </a:t>
            </a:r>
            <a:r>
              <a:rPr lang="en-US" altLang="en-US" sz="1600">
                <a:latin typeface="Verdana" panose="020B0604030504040204" charset="0"/>
                <a:cs typeface="Verdana" panose="020B0604030504040204" charset="0"/>
              </a:rPr>
              <a:t>что</a:t>
            </a:r>
            <a:r>
              <a:rPr lang="en-US" altLang="ru-RU" sz="16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600">
                <a:latin typeface="Verdana" panose="020B0604030504040204" charset="0"/>
                <a:cs typeface="Verdana" panose="020B0604030504040204" charset="0"/>
              </a:rPr>
              <a:t>сократит</a:t>
            </a:r>
            <a:r>
              <a:rPr lang="en-US" altLang="ru-RU" sz="16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600">
                <a:latin typeface="Verdana" panose="020B0604030504040204" charset="0"/>
                <a:cs typeface="Verdana" panose="020B0604030504040204" charset="0"/>
              </a:rPr>
              <a:t>время</a:t>
            </a:r>
            <a:r>
              <a:rPr lang="en-US" altLang="ru-RU" sz="16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600">
                <a:latin typeface="Verdana" panose="020B0604030504040204" charset="0"/>
                <a:cs typeface="Verdana" panose="020B0604030504040204" charset="0"/>
              </a:rPr>
              <a:t>ожидания</a:t>
            </a:r>
            <a:r>
              <a:rPr lang="en-US" altLang="ru-RU" sz="16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600">
                <a:latin typeface="Verdana" panose="020B0604030504040204" charset="0"/>
                <a:cs typeface="Verdana" panose="020B0604030504040204" charset="0"/>
              </a:rPr>
              <a:t>для</a:t>
            </a:r>
            <a:r>
              <a:rPr lang="en-US" altLang="ru-RU" sz="16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600">
                <a:latin typeface="Verdana" panose="020B0604030504040204" charset="0"/>
                <a:cs typeface="Verdana" panose="020B0604030504040204" charset="0"/>
              </a:rPr>
              <a:t>наших</a:t>
            </a:r>
            <a:r>
              <a:rPr lang="en-US" altLang="ru-RU" sz="16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600">
                <a:latin typeface="Verdana" panose="020B0604030504040204" charset="0"/>
                <a:cs typeface="Verdana" panose="020B0604030504040204" charset="0"/>
              </a:rPr>
              <a:t>клиентов</a:t>
            </a:r>
            <a:r>
              <a:rPr lang="en-US" altLang="ru-RU" sz="1600">
                <a:latin typeface="Verdana" panose="020B0604030504040204" charset="0"/>
                <a:cs typeface="Verdana" panose="020B0604030504040204" charset="0"/>
              </a:rPr>
              <a:t>.</a:t>
            </a:r>
            <a:endParaRPr lang="en-US" altLang="ru-RU" sz="1600">
              <a:latin typeface="Verdana" panose="020B0604030504040204" charset="0"/>
              <a:cs typeface="Verdana" panose="020B0604030504040204" charset="0"/>
            </a:endParaRPr>
          </a:p>
          <a:p>
            <a:pPr marL="0" indent="0">
              <a:buNone/>
            </a:pPr>
            <a:endParaRPr lang="en-US" altLang="ru-RU" sz="1600">
              <a:latin typeface="Verdana" panose="020B0604030504040204" charset="0"/>
              <a:cs typeface="Verdana" panose="020B0604030504040204" charset="0"/>
            </a:endParaRPr>
          </a:p>
        </p:txBody>
      </p:sp>
      <p:pic>
        <p:nvPicPr>
          <p:cNvPr id="6" name="Изображение 5" descr="logoPNGblueWor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2832100" cy="1018540"/>
          </a:xfrm>
          <a:prstGeom prst="rect">
            <a:avLst/>
          </a:prstGeom>
        </p:spPr>
      </p:pic>
      <p:pic>
        <p:nvPicPr>
          <p:cNvPr id="15" name="Изображение 4" descr="IMG_25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435" y="4268470"/>
            <a:ext cx="1233170" cy="1050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Изображение 3" descr="IMG_25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1700" y="4268470"/>
            <a:ext cx="1227455" cy="1050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" name="Изображение 5" descr="IMG_25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9155" y="4268470"/>
            <a:ext cx="850265" cy="1050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" name="Изображение 6" descr="IMG_25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49420" y="4268470"/>
            <a:ext cx="1009650" cy="1050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" name="Изображение 8" descr="IMG_25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0435" y="5320030"/>
            <a:ext cx="1232535" cy="115951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" name="Изображение 9" descr="IMG_25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2970" y="5320030"/>
            <a:ext cx="1082040" cy="115951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" name="Изображение 7" descr="IMG_25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55010" y="5320030"/>
            <a:ext cx="916305" cy="1158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" name="Изображение 10" descr="IMG_25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71315" y="5319395"/>
            <a:ext cx="1094740" cy="115951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Текстовое поле 4"/>
          <p:cNvSpPr txBox="1"/>
          <p:nvPr/>
        </p:nvSpPr>
        <p:spPr>
          <a:xfrm>
            <a:off x="9036685" y="647890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ru-RU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471170"/>
            <a:ext cx="10515600" cy="1325563"/>
          </a:xfrm>
        </p:spPr>
        <p:txBody>
          <a:bodyPr>
            <a:normAutofit/>
          </a:bodyPr>
          <a:p>
            <a:pPr algn="ctr"/>
            <a:r>
              <a:rPr lang="ru-RU" altLang="en-US" sz="2220" b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charset="0"/>
                <a:cs typeface="Verdana" panose="020B0604030504040204" charset="0"/>
                <a:sym typeface="+mn-ea"/>
              </a:rPr>
              <a:t>Конкуренты</a:t>
            </a:r>
            <a:endParaRPr lang="en-US" altLang="en-US" sz="2220" b="1">
              <a:latin typeface="Verdana" panose="020B0604030504040204" charset="0"/>
              <a:cs typeface="Verdana" panose="020B0604030504040204" charset="0"/>
            </a:endParaRP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sz="half" idx="1"/>
          </p:nvPr>
        </p:nvSpPr>
        <p:spPr>
          <a:xfrm>
            <a:off x="838200" y="1691005"/>
            <a:ext cx="5181600" cy="4485640"/>
          </a:xfrm>
        </p:spPr>
        <p:txBody>
          <a:bodyPr>
            <a:noAutofit/>
          </a:bodyPr>
          <a:p>
            <a:pPr marL="0" indent="0">
              <a:buNone/>
            </a:pPr>
            <a:r>
              <a:rPr lang="ru-RU" altLang="en-US" sz="180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charset="0"/>
                <a:cs typeface="Verdana" panose="020B0604030504040204" charset="0"/>
                <a:sym typeface="+mn-ea"/>
              </a:rPr>
              <a:t>1) </a:t>
            </a:r>
            <a:r>
              <a:rPr lang="en-US" altLang="en-US" sz="180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charset="0"/>
                <a:cs typeface="Verdana" panose="020B0604030504040204" charset="0"/>
                <a:sym typeface="+mn-ea"/>
              </a:rPr>
              <a:t>Федеральные</a:t>
            </a:r>
            <a:r>
              <a:rPr lang="en-US" altLang="ru-RU" sz="180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80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charset="0"/>
                <a:cs typeface="Verdana" panose="020B0604030504040204" charset="0"/>
                <a:sym typeface="+mn-ea"/>
              </a:rPr>
              <a:t>гиганты</a:t>
            </a:r>
            <a:r>
              <a:rPr lang="en-US" altLang="ru-RU" sz="180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charset="0"/>
                <a:cs typeface="Verdana" panose="020B0604030504040204" charset="0"/>
                <a:sym typeface="+mn-ea"/>
              </a:rPr>
              <a:t> (</a:t>
            </a:r>
            <a:r>
              <a:rPr lang="en-US" altLang="en-US" sz="180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charset="0"/>
                <a:cs typeface="Verdana" panose="020B0604030504040204" charset="0"/>
                <a:sym typeface="+mn-ea"/>
              </a:rPr>
              <a:t>«Металл</a:t>
            </a:r>
            <a:r>
              <a:rPr lang="en-US" altLang="ru-RU" sz="180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80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charset="0"/>
                <a:cs typeface="Verdana" panose="020B0604030504040204" charset="0"/>
                <a:sym typeface="+mn-ea"/>
              </a:rPr>
              <a:t>Профиль»</a:t>
            </a:r>
            <a:r>
              <a:rPr lang="en-US" altLang="ru-RU" sz="180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charset="0"/>
                <a:cs typeface="Verdana" panose="020B0604030504040204" charset="0"/>
                <a:sym typeface="+mn-ea"/>
              </a:rPr>
              <a:t>, </a:t>
            </a:r>
            <a:r>
              <a:rPr lang="en-US" altLang="en-US" sz="180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charset="0"/>
                <a:cs typeface="Verdana" panose="020B0604030504040204" charset="0"/>
                <a:sym typeface="+mn-ea"/>
              </a:rPr>
              <a:t>«ТехноНИКОЛЬ»</a:t>
            </a:r>
            <a:r>
              <a:rPr lang="en-US" altLang="ru-RU" sz="180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charset="0"/>
                <a:cs typeface="Verdana" panose="020B0604030504040204" charset="0"/>
                <a:sym typeface="+mn-ea"/>
              </a:rPr>
              <a:t>)</a:t>
            </a:r>
            <a:endParaRPr lang="en-US" altLang="en-US" sz="1800">
              <a:solidFill>
                <a:schemeClr val="tx1">
                  <a:lumMod val="95000"/>
                  <a:lumOff val="5000"/>
                </a:schemeClr>
              </a:solidFill>
              <a:latin typeface="Verdana" panose="020B0604030504040204" charset="0"/>
              <a:cs typeface="Verdana" panose="020B0604030504040204" charset="0"/>
            </a:endParaRPr>
          </a:p>
          <a:p>
            <a:pPr marL="0" indent="0">
              <a:buNone/>
            </a:pPr>
            <a:r>
              <a:rPr lang="ru-RU" altLang="en-US" sz="180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charset="0"/>
                <a:cs typeface="Verdana" panose="020B0604030504040204" charset="0"/>
              </a:rPr>
              <a:t>- </a:t>
            </a:r>
            <a:r>
              <a:rPr lang="en-US" altLang="en-US" sz="180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charset="0"/>
                <a:cs typeface="Verdana" panose="020B0604030504040204" charset="0"/>
              </a:rPr>
              <a:t>Сильные</a:t>
            </a:r>
            <a:r>
              <a:rPr lang="en-US" altLang="ru-RU" sz="180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80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charset="0"/>
                <a:cs typeface="Verdana" panose="020B0604030504040204" charset="0"/>
              </a:rPr>
              <a:t>стороны</a:t>
            </a:r>
            <a:r>
              <a:rPr lang="en-US" altLang="ru-RU" sz="180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charset="0"/>
                <a:cs typeface="Verdana" panose="020B0604030504040204" charset="0"/>
              </a:rPr>
              <a:t>: </a:t>
            </a:r>
            <a:r>
              <a:rPr lang="en-US" altLang="en-US" sz="180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charset="0"/>
                <a:cs typeface="Verdana" panose="020B0604030504040204" charset="0"/>
              </a:rPr>
              <a:t>бренд</a:t>
            </a:r>
            <a:r>
              <a:rPr lang="en-US" altLang="ru-RU" sz="180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charset="0"/>
                <a:cs typeface="Verdana" panose="020B0604030504040204" charset="0"/>
              </a:rPr>
              <a:t>, </a:t>
            </a:r>
            <a:r>
              <a:rPr lang="en-US" altLang="en-US" sz="180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charset="0"/>
                <a:cs typeface="Verdana" panose="020B0604030504040204" charset="0"/>
              </a:rPr>
              <a:t>масштаб</a:t>
            </a:r>
            <a:r>
              <a:rPr lang="en-US" altLang="ru-RU" sz="180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charset="0"/>
                <a:cs typeface="Verdana" panose="020B0604030504040204" charset="0"/>
              </a:rPr>
              <a:t>.</a:t>
            </a:r>
            <a:r>
              <a:rPr lang="ru-RU" altLang="en-US" sz="180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charset="0"/>
                <a:cs typeface="Verdana" panose="020B0604030504040204" charset="0"/>
              </a:rPr>
              <a:t> </a:t>
            </a:r>
            <a:endParaRPr lang="en-US" altLang="ru-RU" sz="1800">
              <a:solidFill>
                <a:schemeClr val="tx1">
                  <a:lumMod val="95000"/>
                  <a:lumOff val="5000"/>
                </a:schemeClr>
              </a:solidFill>
              <a:latin typeface="Verdana" panose="020B0604030504040204" charset="0"/>
              <a:cs typeface="Verdana" panose="020B0604030504040204" charset="0"/>
            </a:endParaRPr>
          </a:p>
          <a:p>
            <a:pPr marL="0" indent="0">
              <a:buNone/>
            </a:pPr>
            <a:r>
              <a:rPr lang="ru-RU" altLang="en-US" sz="180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charset="0"/>
                <a:cs typeface="Verdana" panose="020B0604030504040204" charset="0"/>
              </a:rPr>
              <a:t>- </a:t>
            </a:r>
            <a:r>
              <a:rPr lang="en-US" altLang="en-US" sz="180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charset="0"/>
                <a:cs typeface="Verdana" panose="020B0604030504040204" charset="0"/>
              </a:rPr>
              <a:t>Слабые</a:t>
            </a:r>
            <a:r>
              <a:rPr lang="en-US" altLang="ru-RU" sz="180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80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charset="0"/>
                <a:cs typeface="Verdana" panose="020B0604030504040204" charset="0"/>
              </a:rPr>
              <a:t>стороны</a:t>
            </a:r>
            <a:r>
              <a:rPr lang="en-US" altLang="ru-RU" sz="180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charset="0"/>
                <a:cs typeface="Verdana" panose="020B0604030504040204" charset="0"/>
              </a:rPr>
              <a:t>: </a:t>
            </a:r>
            <a:r>
              <a:rPr lang="ru-RU" altLang="en-US" sz="180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charset="0"/>
                <a:cs typeface="Verdana" panose="020B0604030504040204" charset="0"/>
              </a:rPr>
              <a:t>плохая </a:t>
            </a:r>
            <a:r>
              <a:rPr lang="en-US" altLang="en-US" sz="180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charset="0"/>
                <a:cs typeface="Verdana" panose="020B0604030504040204" charset="0"/>
              </a:rPr>
              <a:t>гибкость</a:t>
            </a:r>
            <a:r>
              <a:rPr lang="en-US" altLang="ru-RU" sz="180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charset="0"/>
                <a:cs typeface="Verdana" panose="020B0604030504040204" charset="0"/>
              </a:rPr>
              <a:t>, </a:t>
            </a:r>
            <a:r>
              <a:rPr lang="en-US" altLang="en-US" sz="180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charset="0"/>
                <a:cs typeface="Verdana" panose="020B0604030504040204" charset="0"/>
              </a:rPr>
              <a:t>высокие</a:t>
            </a:r>
            <a:r>
              <a:rPr lang="en-US" altLang="ru-RU" sz="180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80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charset="0"/>
                <a:cs typeface="Verdana" panose="020B0604030504040204" charset="0"/>
              </a:rPr>
              <a:t>цены</a:t>
            </a:r>
            <a:r>
              <a:rPr lang="en-US" altLang="ru-RU" sz="180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80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charset="0"/>
                <a:cs typeface="Verdana" panose="020B0604030504040204" charset="0"/>
              </a:rPr>
              <a:t>на</a:t>
            </a:r>
            <a:r>
              <a:rPr lang="en-US" altLang="ru-RU" sz="180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ru-RU" altLang="en-US" sz="180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charset="0"/>
                <a:cs typeface="Verdana" panose="020B0604030504040204" charset="0"/>
              </a:rPr>
              <a:t>малые партии</a:t>
            </a:r>
            <a:r>
              <a:rPr lang="en-US" altLang="ru-RU" sz="180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charset="0"/>
                <a:cs typeface="Verdana" panose="020B0604030504040204" charset="0"/>
              </a:rPr>
              <a:t>.</a:t>
            </a:r>
            <a:endParaRPr lang="en-US" altLang="ru-RU" sz="1800">
              <a:solidFill>
                <a:schemeClr val="tx1">
                  <a:lumMod val="95000"/>
                  <a:lumOff val="5000"/>
                </a:schemeClr>
              </a:solidFill>
              <a:latin typeface="Verdana" panose="020B0604030504040204" charset="0"/>
              <a:cs typeface="Verdana" panose="020B0604030504040204" charset="0"/>
            </a:endParaRPr>
          </a:p>
          <a:p>
            <a:pPr marL="0" indent="0">
              <a:buNone/>
            </a:pPr>
            <a:r>
              <a:rPr lang="en-US" altLang="en-US" sz="1800" b="1">
                <a:latin typeface="Verdana" panose="020B0604030504040204" charset="0"/>
                <a:cs typeface="Verdana" panose="020B0604030504040204" charset="0"/>
                <a:sym typeface="+mn-ea"/>
              </a:rPr>
              <a:t>Наши</a:t>
            </a:r>
            <a:r>
              <a:rPr lang="en-US" altLang="ru-RU" sz="1800" b="1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800" b="1">
                <a:latin typeface="Verdana" panose="020B0604030504040204" charset="0"/>
                <a:cs typeface="Verdana" panose="020B0604030504040204" charset="0"/>
                <a:sym typeface="+mn-ea"/>
              </a:rPr>
              <a:t>ключевые</a:t>
            </a:r>
            <a:r>
              <a:rPr lang="en-US" altLang="ru-RU" sz="1800" b="1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800" b="1">
                <a:latin typeface="Verdana" panose="020B0604030504040204" charset="0"/>
                <a:cs typeface="Verdana" panose="020B0604030504040204" charset="0"/>
                <a:sym typeface="+mn-ea"/>
              </a:rPr>
              <a:t>конкурентные</a:t>
            </a:r>
            <a:r>
              <a:rPr lang="en-US" altLang="ru-RU" sz="1800" b="1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800" b="1">
                <a:latin typeface="Verdana" panose="020B0604030504040204" charset="0"/>
                <a:cs typeface="Verdana" panose="020B0604030504040204" charset="0"/>
                <a:sym typeface="+mn-ea"/>
              </a:rPr>
              <a:t>преимущества</a:t>
            </a:r>
            <a:r>
              <a:rPr lang="en-US" altLang="ru-RU" sz="1800" b="1">
                <a:latin typeface="Verdana" panose="020B0604030504040204" charset="0"/>
                <a:cs typeface="Verdana" panose="020B0604030504040204" charset="0"/>
                <a:sym typeface="+mn-ea"/>
              </a:rPr>
              <a:t>:</a:t>
            </a:r>
            <a:endParaRPr lang="en-US" altLang="ru-RU" sz="1800" b="1">
              <a:latin typeface="Verdana" panose="020B0604030504040204" charset="0"/>
              <a:cs typeface="Verdana" panose="020B0604030504040204" charset="0"/>
            </a:endParaRPr>
          </a:p>
          <a:p>
            <a:pPr marL="0" indent="0">
              <a:buNone/>
            </a:pPr>
            <a:r>
              <a:rPr lang="ru-RU" altLang="en-US" sz="1700">
                <a:latin typeface="Verdana" panose="020B0604030504040204" charset="0"/>
                <a:cs typeface="Verdana" panose="020B0604030504040204" charset="0"/>
                <a:sym typeface="+mn-ea"/>
              </a:rPr>
              <a:t>- </a:t>
            </a:r>
            <a:r>
              <a:rPr lang="en-US" altLang="en-US" sz="1700">
                <a:latin typeface="Verdana" panose="020B0604030504040204" charset="0"/>
                <a:cs typeface="Verdana" panose="020B0604030504040204" charset="0"/>
                <a:sym typeface="+mn-ea"/>
              </a:rPr>
              <a:t>Узкая</a:t>
            </a:r>
            <a:r>
              <a:rPr lang="en-US" altLang="ru-RU" sz="17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700">
                <a:latin typeface="Verdana" panose="020B0604030504040204" charset="0"/>
                <a:cs typeface="Verdana" panose="020B0604030504040204" charset="0"/>
                <a:sym typeface="+mn-ea"/>
              </a:rPr>
              <a:t>специализация</a:t>
            </a:r>
            <a:r>
              <a:rPr lang="ru-RU" altLang="en-US" sz="1700">
                <a:latin typeface="Verdana" panose="020B0604030504040204" charset="0"/>
                <a:cs typeface="Verdana" panose="020B0604030504040204" charset="0"/>
                <a:sym typeface="+mn-ea"/>
              </a:rPr>
              <a:t>.</a:t>
            </a:r>
            <a:r>
              <a:rPr lang="en-US" altLang="ru-RU" sz="17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700">
                <a:latin typeface="Verdana" panose="020B0604030504040204" charset="0"/>
                <a:cs typeface="Verdana" panose="020B0604030504040204" charset="0"/>
                <a:sym typeface="+mn-ea"/>
              </a:rPr>
              <a:t>Глубокое</a:t>
            </a:r>
            <a:r>
              <a:rPr lang="en-US" altLang="ru-RU" sz="17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700">
                <a:latin typeface="Verdana" panose="020B0604030504040204" charset="0"/>
                <a:cs typeface="Verdana" panose="020B0604030504040204" charset="0"/>
                <a:sym typeface="+mn-ea"/>
              </a:rPr>
              <a:t>знание</a:t>
            </a:r>
            <a:r>
              <a:rPr lang="en-US" altLang="ru-RU" sz="17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700">
                <a:latin typeface="Verdana" panose="020B0604030504040204" charset="0"/>
                <a:cs typeface="Verdana" panose="020B0604030504040204" charset="0"/>
                <a:sym typeface="+mn-ea"/>
              </a:rPr>
              <a:t>продукта</a:t>
            </a:r>
            <a:r>
              <a:rPr lang="en-US" altLang="ru-RU" sz="17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700">
                <a:latin typeface="Verdana" panose="020B0604030504040204" charset="0"/>
                <a:cs typeface="Verdana" panose="020B0604030504040204" charset="0"/>
                <a:sym typeface="+mn-ea"/>
              </a:rPr>
              <a:t>и</a:t>
            </a:r>
            <a:r>
              <a:rPr lang="en-US" altLang="ru-RU" sz="17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700">
                <a:latin typeface="Verdana" panose="020B0604030504040204" charset="0"/>
                <a:cs typeface="Verdana" panose="020B0604030504040204" charset="0"/>
                <a:sym typeface="+mn-ea"/>
              </a:rPr>
              <a:t>потребностей</a:t>
            </a:r>
            <a:r>
              <a:rPr lang="en-US" altLang="ru-RU" sz="17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700">
                <a:latin typeface="Verdana" panose="020B0604030504040204" charset="0"/>
                <a:cs typeface="Verdana" panose="020B0604030504040204" charset="0"/>
                <a:sym typeface="+mn-ea"/>
              </a:rPr>
              <a:t>клиентов</a:t>
            </a:r>
            <a:r>
              <a:rPr lang="en-US" altLang="ru-RU" sz="1700">
                <a:latin typeface="Verdana" panose="020B0604030504040204" charset="0"/>
                <a:cs typeface="Verdana" panose="020B0604030504040204" charset="0"/>
                <a:sym typeface="+mn-ea"/>
              </a:rPr>
              <a:t>.</a:t>
            </a:r>
            <a:endParaRPr lang="en-US" altLang="ru-RU" sz="1700">
              <a:latin typeface="Verdana" panose="020B0604030504040204" charset="0"/>
              <a:cs typeface="Verdana" panose="020B0604030504040204" charset="0"/>
            </a:endParaRPr>
          </a:p>
          <a:p>
            <a:pPr marL="0" indent="0">
              <a:buNone/>
            </a:pPr>
            <a:r>
              <a:rPr lang="ru-RU" altLang="en-US" sz="1700">
                <a:latin typeface="Verdana" panose="020B0604030504040204" charset="0"/>
                <a:cs typeface="Verdana" panose="020B0604030504040204" charset="0"/>
                <a:sym typeface="+mn-ea"/>
              </a:rPr>
              <a:t>- </a:t>
            </a:r>
            <a:r>
              <a:rPr lang="en-US" altLang="en-US" sz="1700">
                <a:latin typeface="Verdana" panose="020B0604030504040204" charset="0"/>
                <a:cs typeface="Verdana" panose="020B0604030504040204" charset="0"/>
                <a:sym typeface="+mn-ea"/>
              </a:rPr>
              <a:t>Гибкость</a:t>
            </a:r>
            <a:r>
              <a:rPr lang="en-US" altLang="ru-RU" sz="17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700">
                <a:latin typeface="Verdana" panose="020B0604030504040204" charset="0"/>
                <a:cs typeface="Verdana" panose="020B0604030504040204" charset="0"/>
                <a:sym typeface="+mn-ea"/>
              </a:rPr>
              <a:t>производства</a:t>
            </a:r>
            <a:r>
              <a:rPr lang="ru-RU" altLang="en-US" sz="1700">
                <a:latin typeface="Verdana" panose="020B0604030504040204" charset="0"/>
                <a:cs typeface="Verdana" panose="020B0604030504040204" charset="0"/>
                <a:sym typeface="+mn-ea"/>
              </a:rPr>
              <a:t>.</a:t>
            </a:r>
            <a:r>
              <a:rPr lang="en-US" altLang="ru-RU" sz="17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700">
                <a:latin typeface="Verdana" panose="020B0604030504040204" charset="0"/>
                <a:cs typeface="Verdana" panose="020B0604030504040204" charset="0"/>
                <a:sym typeface="+mn-ea"/>
              </a:rPr>
              <a:t>Ориентация</a:t>
            </a:r>
            <a:r>
              <a:rPr lang="en-US" altLang="ru-RU" sz="17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700">
                <a:latin typeface="Verdana" panose="020B0604030504040204" charset="0"/>
                <a:cs typeface="Verdana" panose="020B0604030504040204" charset="0"/>
                <a:sym typeface="+mn-ea"/>
              </a:rPr>
              <a:t>на</a:t>
            </a:r>
            <a:r>
              <a:rPr lang="en-US" altLang="ru-RU" sz="17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700">
                <a:latin typeface="Verdana" panose="020B0604030504040204" charset="0"/>
                <a:cs typeface="Verdana" panose="020B0604030504040204" charset="0"/>
                <a:sym typeface="+mn-ea"/>
              </a:rPr>
              <a:t>малые</a:t>
            </a:r>
            <a:r>
              <a:rPr lang="en-US" altLang="ru-RU" sz="17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700">
                <a:latin typeface="Verdana" panose="020B0604030504040204" charset="0"/>
                <a:cs typeface="Verdana" panose="020B0604030504040204" charset="0"/>
                <a:sym typeface="+mn-ea"/>
              </a:rPr>
              <a:t>и</a:t>
            </a:r>
            <a:r>
              <a:rPr lang="en-US" altLang="ru-RU" sz="17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700">
                <a:latin typeface="Verdana" panose="020B0604030504040204" charset="0"/>
                <a:cs typeface="Verdana" panose="020B0604030504040204" charset="0"/>
                <a:sym typeface="+mn-ea"/>
              </a:rPr>
              <a:t>средние</a:t>
            </a:r>
            <a:r>
              <a:rPr lang="en-US" altLang="ru-RU" sz="17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700">
                <a:latin typeface="Verdana" panose="020B0604030504040204" charset="0"/>
                <a:cs typeface="Verdana" panose="020B0604030504040204" charset="0"/>
                <a:sym typeface="+mn-ea"/>
              </a:rPr>
              <a:t>объемы</a:t>
            </a:r>
            <a:r>
              <a:rPr lang="en-US" altLang="ru-RU" sz="1700">
                <a:latin typeface="Verdana" panose="020B0604030504040204" charset="0"/>
                <a:cs typeface="Verdana" panose="020B0604030504040204" charset="0"/>
                <a:sym typeface="+mn-ea"/>
              </a:rPr>
              <a:t>, </a:t>
            </a:r>
            <a:r>
              <a:rPr lang="en-US" altLang="en-US" sz="1700">
                <a:latin typeface="Verdana" panose="020B0604030504040204" charset="0"/>
                <a:cs typeface="Verdana" panose="020B0604030504040204" charset="0"/>
                <a:sym typeface="+mn-ea"/>
              </a:rPr>
              <a:t>которые</a:t>
            </a:r>
            <a:r>
              <a:rPr lang="en-US" altLang="ru-RU" sz="17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700">
                <a:latin typeface="Verdana" panose="020B0604030504040204" charset="0"/>
                <a:cs typeface="Verdana" panose="020B0604030504040204" charset="0"/>
                <a:sym typeface="+mn-ea"/>
              </a:rPr>
              <a:t>невыгодны</a:t>
            </a:r>
            <a:r>
              <a:rPr lang="en-US" altLang="ru-RU" sz="17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700">
                <a:latin typeface="Verdana" panose="020B0604030504040204" charset="0"/>
                <a:cs typeface="Verdana" panose="020B0604030504040204" charset="0"/>
                <a:sym typeface="+mn-ea"/>
              </a:rPr>
              <a:t>крупным</a:t>
            </a:r>
            <a:r>
              <a:rPr lang="en-US" altLang="ru-RU" sz="17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700">
                <a:latin typeface="Verdana" panose="020B0604030504040204" charset="0"/>
                <a:cs typeface="Verdana" panose="020B0604030504040204" charset="0"/>
                <a:sym typeface="+mn-ea"/>
              </a:rPr>
              <a:t>игрокам</a:t>
            </a:r>
            <a:r>
              <a:rPr lang="en-US" altLang="ru-RU" sz="1700">
                <a:latin typeface="Verdana" panose="020B0604030504040204" charset="0"/>
                <a:cs typeface="Verdana" panose="020B0604030504040204" charset="0"/>
                <a:sym typeface="+mn-ea"/>
              </a:rPr>
              <a:t>.</a:t>
            </a:r>
            <a:endParaRPr lang="en-US" altLang="ru-RU" sz="1700">
              <a:latin typeface="Verdana" panose="020B0604030504040204" charset="0"/>
              <a:cs typeface="Verdana" panose="020B0604030504040204" charset="0"/>
            </a:endParaRPr>
          </a:p>
          <a:p>
            <a:pPr marL="0" indent="0">
              <a:buNone/>
            </a:pPr>
            <a:r>
              <a:rPr lang="ru-RU" altLang="en-US" sz="1700">
                <a:latin typeface="Verdana" panose="020B0604030504040204" charset="0"/>
                <a:cs typeface="Verdana" panose="020B0604030504040204" charset="0"/>
                <a:sym typeface="+mn-ea"/>
              </a:rPr>
              <a:t>- </a:t>
            </a:r>
            <a:r>
              <a:rPr lang="en-US" altLang="en-US" sz="1700">
                <a:latin typeface="Verdana" panose="020B0604030504040204" charset="0"/>
                <a:cs typeface="Verdana" panose="020B0604030504040204" charset="0"/>
                <a:sym typeface="+mn-ea"/>
              </a:rPr>
              <a:t>Оперативность</a:t>
            </a:r>
            <a:r>
              <a:rPr lang="ru-RU" altLang="en-US" sz="1700">
                <a:latin typeface="Verdana" panose="020B0604030504040204" charset="0"/>
                <a:cs typeface="Verdana" panose="020B0604030504040204" charset="0"/>
                <a:sym typeface="+mn-ea"/>
              </a:rPr>
              <a:t>.</a:t>
            </a:r>
            <a:r>
              <a:rPr lang="en-US" altLang="ru-RU" sz="17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700">
                <a:latin typeface="Verdana" panose="020B0604030504040204" charset="0"/>
                <a:cs typeface="Verdana" panose="020B0604030504040204" charset="0"/>
                <a:sym typeface="+mn-ea"/>
              </a:rPr>
              <a:t>Быстрое</a:t>
            </a:r>
            <a:r>
              <a:rPr lang="en-US" altLang="ru-RU" sz="17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700">
                <a:latin typeface="Verdana" panose="020B0604030504040204" charset="0"/>
                <a:cs typeface="Verdana" panose="020B0604030504040204" charset="0"/>
                <a:sym typeface="+mn-ea"/>
              </a:rPr>
              <a:t>выполнение</a:t>
            </a:r>
            <a:r>
              <a:rPr lang="en-US" altLang="ru-RU" sz="17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700">
                <a:latin typeface="Verdana" panose="020B0604030504040204" charset="0"/>
                <a:cs typeface="Verdana" panose="020B0604030504040204" charset="0"/>
                <a:sym typeface="+mn-ea"/>
              </a:rPr>
              <a:t>нестандартных</a:t>
            </a:r>
            <a:r>
              <a:rPr lang="en-US" altLang="ru-RU" sz="17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700">
                <a:latin typeface="Verdana" panose="020B0604030504040204" charset="0"/>
                <a:cs typeface="Verdana" panose="020B0604030504040204" charset="0"/>
                <a:sym typeface="+mn-ea"/>
              </a:rPr>
              <a:t>заказов</a:t>
            </a:r>
            <a:r>
              <a:rPr lang="en-US" altLang="ru-RU" sz="1700">
                <a:latin typeface="Verdana" panose="020B0604030504040204" charset="0"/>
                <a:cs typeface="Verdana" panose="020B0604030504040204" charset="0"/>
                <a:sym typeface="+mn-ea"/>
              </a:rPr>
              <a:t>.</a:t>
            </a:r>
            <a:endParaRPr lang="en-US" altLang="ru-RU" sz="1700">
              <a:solidFill>
                <a:schemeClr val="tx1">
                  <a:lumMod val="95000"/>
                  <a:lumOff val="5000"/>
                </a:schemeClr>
              </a:solidFill>
              <a:latin typeface="Verdana" panose="020B0604030504040204" charset="0"/>
              <a:cs typeface="Verdana" panose="020B0604030504040204" charset="0"/>
              <a:sym typeface="+mn-ea"/>
            </a:endParaRPr>
          </a:p>
          <a:p>
            <a:pPr marL="0" indent="0">
              <a:buNone/>
            </a:pPr>
            <a:endParaRPr lang="en-US" altLang="ru-RU" sz="1700">
              <a:solidFill>
                <a:schemeClr val="tx1">
                  <a:lumMod val="95000"/>
                  <a:lumOff val="5000"/>
                </a:schemeClr>
              </a:solidFill>
              <a:latin typeface="Verdana" panose="020B0604030504040204" charset="0"/>
              <a:cs typeface="Verdana" panose="020B0604030504040204" charset="0"/>
              <a:sym typeface="+mn-ea"/>
            </a:endParaRPr>
          </a:p>
        </p:txBody>
      </p:sp>
      <p:sp>
        <p:nvSpPr>
          <p:cNvPr id="4" name="Замещающее содержимое 3"/>
          <p:cNvSpPr>
            <a:spLocks noGrp="1"/>
          </p:cNvSpPr>
          <p:nvPr>
            <p:ph sz="half" idx="2"/>
          </p:nvPr>
        </p:nvSpPr>
        <p:spPr>
          <a:xfrm>
            <a:off x="6400165" y="1691005"/>
            <a:ext cx="5181600" cy="4485640"/>
          </a:xfrm>
        </p:spPr>
        <p:txBody>
          <a:bodyPr>
            <a:noAutofit/>
          </a:bodyPr>
          <a:p>
            <a:pPr marL="0" indent="0">
              <a:buNone/>
            </a:pPr>
            <a:r>
              <a:rPr lang="ru-RU" altLang="en-US" sz="170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charset="0"/>
                <a:cs typeface="Verdana" panose="020B0604030504040204" charset="0"/>
                <a:sym typeface="+mn-ea"/>
              </a:rPr>
              <a:t>2) </a:t>
            </a:r>
            <a:r>
              <a:rPr lang="en-US" altLang="en-US" sz="170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charset="0"/>
                <a:cs typeface="Verdana" panose="020B0604030504040204" charset="0"/>
                <a:sym typeface="+mn-ea"/>
              </a:rPr>
              <a:t>Местные</a:t>
            </a:r>
            <a:r>
              <a:rPr lang="en-US" altLang="ru-RU" sz="170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70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charset="0"/>
                <a:cs typeface="Verdana" panose="020B0604030504040204" charset="0"/>
                <a:sym typeface="+mn-ea"/>
              </a:rPr>
              <a:t>производители</a:t>
            </a:r>
            <a:r>
              <a:rPr lang="en-US" altLang="ru-RU" sz="170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charset="0"/>
                <a:cs typeface="Verdana" panose="020B0604030504040204" charset="0"/>
                <a:sym typeface="+mn-ea"/>
              </a:rPr>
              <a:t> (</a:t>
            </a:r>
            <a:r>
              <a:rPr lang="en-US" altLang="en-US" sz="170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charset="0"/>
                <a:cs typeface="Verdana" panose="020B0604030504040204" charset="0"/>
                <a:sym typeface="+mn-ea"/>
              </a:rPr>
              <a:t>«Оренбургский</a:t>
            </a:r>
            <a:r>
              <a:rPr lang="en-US" altLang="ru-RU" sz="170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70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charset="0"/>
                <a:cs typeface="Verdana" panose="020B0604030504040204" charset="0"/>
                <a:sym typeface="+mn-ea"/>
              </a:rPr>
              <a:t>Профметалл»</a:t>
            </a:r>
            <a:r>
              <a:rPr lang="en-US" altLang="ru-RU" sz="170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charset="0"/>
                <a:cs typeface="Verdana" panose="020B0604030504040204" charset="0"/>
                <a:sym typeface="+mn-ea"/>
              </a:rPr>
              <a:t>, </a:t>
            </a:r>
            <a:r>
              <a:rPr lang="en-US" altLang="en-US" sz="170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charset="0"/>
                <a:cs typeface="Verdana" panose="020B0604030504040204" charset="0"/>
                <a:sym typeface="+mn-ea"/>
              </a:rPr>
              <a:t>«</a:t>
            </a:r>
            <a:r>
              <a:rPr lang="en-US" altLang="ru-RU" sz="170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charset="0"/>
                <a:cs typeface="Verdana" panose="020B0604030504040204" charset="0"/>
                <a:sym typeface="+mn-ea"/>
              </a:rPr>
              <a:t>Krovelson</a:t>
            </a:r>
            <a:r>
              <a:rPr lang="en-US" altLang="en-US" sz="170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charset="0"/>
                <a:cs typeface="Verdana" panose="020B0604030504040204" charset="0"/>
                <a:sym typeface="+mn-ea"/>
              </a:rPr>
              <a:t>»</a:t>
            </a:r>
            <a:r>
              <a:rPr lang="en-US" altLang="ru-RU" sz="170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charset="0"/>
                <a:cs typeface="Verdana" panose="020B0604030504040204" charset="0"/>
                <a:sym typeface="+mn-ea"/>
              </a:rPr>
              <a:t>)</a:t>
            </a:r>
            <a:endParaRPr lang="en-US" altLang="en-US" sz="1700">
              <a:solidFill>
                <a:schemeClr val="tx1">
                  <a:lumMod val="95000"/>
                  <a:lumOff val="5000"/>
                </a:schemeClr>
              </a:solidFill>
              <a:latin typeface="Verdana" panose="020B0604030504040204" charset="0"/>
              <a:cs typeface="Verdana" panose="020B0604030504040204" charset="0"/>
              <a:sym typeface="+mn-ea"/>
            </a:endParaRPr>
          </a:p>
          <a:p>
            <a:pPr marL="0" indent="0">
              <a:buNone/>
            </a:pPr>
            <a:r>
              <a:rPr lang="ru-RU" altLang="en-US" sz="170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charset="0"/>
                <a:cs typeface="Verdana" panose="020B0604030504040204" charset="0"/>
                <a:sym typeface="+mn-ea"/>
              </a:rPr>
              <a:t>- </a:t>
            </a:r>
            <a:r>
              <a:rPr lang="en-US" altLang="en-US" sz="170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charset="0"/>
                <a:cs typeface="Verdana" panose="020B0604030504040204" charset="0"/>
                <a:sym typeface="+mn-ea"/>
              </a:rPr>
              <a:t>Сильные</a:t>
            </a:r>
            <a:r>
              <a:rPr lang="en-US" altLang="ru-RU" sz="170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70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charset="0"/>
                <a:cs typeface="Verdana" panose="020B0604030504040204" charset="0"/>
                <a:sym typeface="+mn-ea"/>
              </a:rPr>
              <a:t>стороны</a:t>
            </a:r>
            <a:r>
              <a:rPr lang="en-US" altLang="ru-RU" sz="170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charset="0"/>
                <a:cs typeface="Verdana" panose="020B0604030504040204" charset="0"/>
                <a:sym typeface="+mn-ea"/>
              </a:rPr>
              <a:t>: </a:t>
            </a:r>
            <a:r>
              <a:rPr lang="en-US" altLang="en-US" sz="170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charset="0"/>
                <a:cs typeface="Verdana" panose="020B0604030504040204" charset="0"/>
                <a:sym typeface="+mn-ea"/>
              </a:rPr>
              <a:t>известны</a:t>
            </a:r>
            <a:r>
              <a:rPr lang="en-US" altLang="ru-RU" sz="170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70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charset="0"/>
                <a:cs typeface="Verdana" panose="020B0604030504040204" charset="0"/>
                <a:sym typeface="+mn-ea"/>
              </a:rPr>
              <a:t>на</a:t>
            </a:r>
            <a:r>
              <a:rPr lang="en-US" altLang="ru-RU" sz="170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70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charset="0"/>
                <a:cs typeface="Verdana" panose="020B0604030504040204" charset="0"/>
                <a:sym typeface="+mn-ea"/>
              </a:rPr>
              <a:t>локальном</a:t>
            </a:r>
            <a:r>
              <a:rPr lang="en-US" altLang="ru-RU" sz="170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70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charset="0"/>
                <a:cs typeface="Verdana" panose="020B0604030504040204" charset="0"/>
                <a:sym typeface="+mn-ea"/>
              </a:rPr>
              <a:t>рынке</a:t>
            </a:r>
            <a:r>
              <a:rPr lang="en-US" altLang="ru-RU" sz="170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charset="0"/>
                <a:cs typeface="Verdana" panose="020B0604030504040204" charset="0"/>
                <a:sym typeface="+mn-ea"/>
              </a:rPr>
              <a:t>.</a:t>
            </a:r>
            <a:r>
              <a:rPr lang="ru-RU" altLang="en-US" sz="170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endParaRPr lang="ru-RU" altLang="en-US" sz="1700">
              <a:solidFill>
                <a:schemeClr val="tx1">
                  <a:lumMod val="95000"/>
                  <a:lumOff val="5000"/>
                </a:schemeClr>
              </a:solidFill>
              <a:latin typeface="Verdana" panose="020B0604030504040204" charset="0"/>
              <a:cs typeface="Verdana" panose="020B0604030504040204" charset="0"/>
            </a:endParaRPr>
          </a:p>
          <a:p>
            <a:pPr marL="0" indent="0">
              <a:buNone/>
            </a:pPr>
            <a:r>
              <a:rPr lang="ru-RU" altLang="en-US" sz="170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charset="0"/>
                <a:cs typeface="Verdana" panose="020B0604030504040204" charset="0"/>
                <a:sym typeface="+mn-ea"/>
              </a:rPr>
              <a:t>- </a:t>
            </a:r>
            <a:r>
              <a:rPr lang="en-US" altLang="en-US" sz="170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charset="0"/>
                <a:cs typeface="Verdana" panose="020B0604030504040204" charset="0"/>
                <a:sym typeface="+mn-ea"/>
              </a:rPr>
              <a:t>Слабые</a:t>
            </a:r>
            <a:r>
              <a:rPr lang="en-US" altLang="ru-RU" sz="170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70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charset="0"/>
                <a:cs typeface="Verdana" panose="020B0604030504040204" charset="0"/>
                <a:sym typeface="+mn-ea"/>
              </a:rPr>
              <a:t>стороны</a:t>
            </a:r>
            <a:r>
              <a:rPr lang="en-US" altLang="ru-RU" sz="170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charset="0"/>
                <a:cs typeface="Verdana" panose="020B0604030504040204" charset="0"/>
                <a:sym typeface="+mn-ea"/>
              </a:rPr>
              <a:t>: </a:t>
            </a:r>
            <a:r>
              <a:rPr lang="en-US" altLang="en-US" sz="170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charset="0"/>
                <a:cs typeface="Verdana" panose="020B0604030504040204" charset="0"/>
                <a:sym typeface="+mn-ea"/>
              </a:rPr>
              <a:t>не</a:t>
            </a:r>
            <a:r>
              <a:rPr lang="en-US" altLang="ru-RU" sz="170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70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charset="0"/>
                <a:cs typeface="Verdana" panose="020B0604030504040204" charset="0"/>
                <a:sym typeface="+mn-ea"/>
              </a:rPr>
              <a:t>всегда</a:t>
            </a:r>
            <a:r>
              <a:rPr lang="en-US" altLang="ru-RU" sz="170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70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charset="0"/>
                <a:cs typeface="Verdana" panose="020B0604030504040204" charset="0"/>
                <a:sym typeface="+mn-ea"/>
              </a:rPr>
              <a:t>высокий</a:t>
            </a:r>
            <a:r>
              <a:rPr lang="en-US" altLang="ru-RU" sz="170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70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charset="0"/>
                <a:cs typeface="Verdana" panose="020B0604030504040204" charset="0"/>
                <a:sym typeface="+mn-ea"/>
              </a:rPr>
              <a:t>уровень</a:t>
            </a:r>
            <a:r>
              <a:rPr lang="en-US" altLang="ru-RU" sz="170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70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charset="0"/>
                <a:cs typeface="Verdana" panose="020B0604030504040204" charset="0"/>
                <a:sym typeface="+mn-ea"/>
              </a:rPr>
              <a:t>сервиса</a:t>
            </a:r>
            <a:r>
              <a:rPr lang="en-US" altLang="ru-RU" sz="170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charset="0"/>
                <a:cs typeface="Verdana" panose="020B0604030504040204" charset="0"/>
                <a:sym typeface="+mn-ea"/>
              </a:rPr>
              <a:t>, </a:t>
            </a:r>
            <a:r>
              <a:rPr lang="en-US" altLang="en-US" sz="1700">
                <a:latin typeface="Verdana" panose="020B0604030504040204" charset="0"/>
                <a:cs typeface="Verdana" panose="020B0604030504040204" charset="0"/>
                <a:sym typeface="+mn-ea"/>
              </a:rPr>
              <a:t>часто</a:t>
            </a:r>
            <a:r>
              <a:rPr lang="en-US" altLang="ru-RU" sz="17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700">
                <a:latin typeface="Verdana" panose="020B0604030504040204" charset="0"/>
                <a:cs typeface="Verdana" panose="020B0604030504040204" charset="0"/>
                <a:sym typeface="+mn-ea"/>
              </a:rPr>
              <a:t>уступают</a:t>
            </a:r>
            <a:r>
              <a:rPr lang="en-US" altLang="ru-RU" sz="17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700">
                <a:latin typeface="Verdana" panose="020B0604030504040204" charset="0"/>
                <a:cs typeface="Verdana" panose="020B0604030504040204" charset="0"/>
                <a:sym typeface="+mn-ea"/>
              </a:rPr>
              <a:t>в</a:t>
            </a:r>
            <a:r>
              <a:rPr lang="en-US" altLang="ru-RU" sz="170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700">
                <a:latin typeface="Verdana" panose="020B0604030504040204" charset="0"/>
                <a:cs typeface="Verdana" panose="020B0604030504040204" charset="0"/>
                <a:sym typeface="+mn-ea"/>
              </a:rPr>
              <a:t>скорости</a:t>
            </a:r>
            <a:r>
              <a:rPr lang="en-US" altLang="ru-RU" sz="1700">
                <a:latin typeface="Verdana" panose="020B0604030504040204" charset="0"/>
                <a:cs typeface="Verdana" panose="020B0604030504040204" charset="0"/>
                <a:sym typeface="+mn-ea"/>
              </a:rPr>
              <a:t>.</a:t>
            </a:r>
            <a:endParaRPr lang="en-US" altLang="ru-RU" sz="1700">
              <a:solidFill>
                <a:schemeClr val="tx1">
                  <a:lumMod val="95000"/>
                  <a:lumOff val="5000"/>
                </a:schemeClr>
              </a:solidFill>
              <a:latin typeface="Verdana" panose="020B0604030504040204" charset="0"/>
              <a:cs typeface="Verdana" panose="020B0604030504040204" charset="0"/>
            </a:endParaRPr>
          </a:p>
          <a:p>
            <a:pPr marL="0" indent="0">
              <a:buNone/>
            </a:pPr>
            <a:r>
              <a:rPr lang="en-US" altLang="en-US" sz="1800" b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charset="0"/>
                <a:cs typeface="Verdana" panose="020B0604030504040204" charset="0"/>
                <a:sym typeface="+mn-ea"/>
              </a:rPr>
              <a:t>Целевая</a:t>
            </a:r>
            <a:r>
              <a:rPr lang="en-US" altLang="ru-RU" sz="1800" b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800" b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charset="0"/>
                <a:cs typeface="Verdana" panose="020B0604030504040204" charset="0"/>
                <a:sym typeface="+mn-ea"/>
              </a:rPr>
              <a:t>аудитория</a:t>
            </a:r>
            <a:r>
              <a:rPr lang="en-US" altLang="ru-RU" sz="1800" b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charset="0"/>
                <a:cs typeface="Verdana" panose="020B0604030504040204" charset="0"/>
                <a:sym typeface="+mn-ea"/>
              </a:rPr>
              <a:t>:</a:t>
            </a:r>
            <a:endParaRPr lang="en-US" altLang="ru-RU" sz="1800" b="1">
              <a:solidFill>
                <a:schemeClr val="tx1">
                  <a:lumMod val="95000"/>
                  <a:lumOff val="5000"/>
                </a:schemeClr>
              </a:solidFill>
              <a:latin typeface="Verdana" panose="020B0604030504040204" charset="0"/>
              <a:cs typeface="Verdana" panose="020B0604030504040204" charset="0"/>
              <a:sym typeface="+mn-ea"/>
            </a:endParaRPr>
          </a:p>
          <a:p>
            <a:pPr marL="0" indent="0">
              <a:buNone/>
            </a:pPr>
            <a:r>
              <a:rPr lang="en-US" altLang="ru-RU" sz="170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charset="0"/>
                <a:cs typeface="Verdana" panose="020B0604030504040204" charset="0"/>
                <a:sym typeface="+mn-ea"/>
              </a:rPr>
              <a:t>B2B</a:t>
            </a:r>
            <a:r>
              <a:rPr lang="ru-RU" altLang="en-US" sz="170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charset="0"/>
                <a:cs typeface="Verdana" panose="020B0604030504040204" charset="0"/>
                <a:sym typeface="+mn-ea"/>
              </a:rPr>
              <a:t>-клиенты</a:t>
            </a:r>
            <a:r>
              <a:rPr lang="en-US" altLang="ru-RU" sz="170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charset="0"/>
                <a:cs typeface="Verdana" panose="020B0604030504040204" charset="0"/>
                <a:sym typeface="+mn-ea"/>
              </a:rPr>
              <a:t> (</a:t>
            </a:r>
            <a:r>
              <a:rPr lang="en-US" altLang="en-US" sz="170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charset="0"/>
                <a:cs typeface="Verdana" panose="020B0604030504040204" charset="0"/>
                <a:sym typeface="+mn-ea"/>
              </a:rPr>
              <a:t>Основной</a:t>
            </a:r>
            <a:r>
              <a:rPr lang="en-US" altLang="ru-RU" sz="170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70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charset="0"/>
                <a:cs typeface="Verdana" panose="020B0604030504040204" charset="0"/>
                <a:sym typeface="+mn-ea"/>
              </a:rPr>
              <a:t>фокус</a:t>
            </a:r>
            <a:r>
              <a:rPr lang="en-US" altLang="ru-RU" sz="170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charset="0"/>
                <a:cs typeface="Verdana" panose="020B0604030504040204" charset="0"/>
                <a:sym typeface="+mn-ea"/>
              </a:rPr>
              <a:t>):</a:t>
            </a:r>
            <a:r>
              <a:rPr lang="ru-RU" altLang="en-US" sz="170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charset="0"/>
                <a:cs typeface="Verdana" panose="020B0604030504040204" charset="0"/>
                <a:sym typeface="+mn-ea"/>
              </a:rPr>
              <a:t>                                    - </a:t>
            </a:r>
            <a:r>
              <a:rPr lang="en-US" altLang="en-US" sz="170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charset="0"/>
                <a:cs typeface="Verdana" panose="020B0604030504040204" charset="0"/>
                <a:sym typeface="+mn-ea"/>
              </a:rPr>
              <a:t>Кровельные</a:t>
            </a:r>
            <a:r>
              <a:rPr lang="en-US" altLang="ru-RU" sz="170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70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charset="0"/>
                <a:cs typeface="Verdana" panose="020B0604030504040204" charset="0"/>
                <a:sym typeface="+mn-ea"/>
              </a:rPr>
              <a:t>бригады</a:t>
            </a:r>
            <a:r>
              <a:rPr lang="en-US" altLang="ru-RU" sz="170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70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charset="0"/>
                <a:cs typeface="Verdana" panose="020B0604030504040204" charset="0"/>
                <a:sym typeface="+mn-ea"/>
              </a:rPr>
              <a:t>и</a:t>
            </a:r>
            <a:r>
              <a:rPr lang="en-US" altLang="ru-RU" sz="170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70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charset="0"/>
                <a:cs typeface="Verdana" panose="020B0604030504040204" charset="0"/>
                <a:sym typeface="+mn-ea"/>
              </a:rPr>
              <a:t>частные</a:t>
            </a:r>
            <a:r>
              <a:rPr lang="en-US" altLang="ru-RU" sz="170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70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charset="0"/>
                <a:cs typeface="Verdana" panose="020B0604030504040204" charset="0"/>
                <a:sym typeface="+mn-ea"/>
              </a:rPr>
              <a:t>монтажники</a:t>
            </a:r>
            <a:r>
              <a:rPr lang="en-US" altLang="ru-RU" sz="170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charset="0"/>
                <a:cs typeface="Verdana" panose="020B0604030504040204" charset="0"/>
                <a:sym typeface="+mn-ea"/>
              </a:rPr>
              <a:t>.</a:t>
            </a:r>
            <a:r>
              <a:rPr lang="ru-RU" altLang="en-US" sz="170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charset="0"/>
                <a:cs typeface="Verdana" panose="020B0604030504040204" charset="0"/>
                <a:sym typeface="+mn-ea"/>
              </a:rPr>
              <a:t>            </a:t>
            </a:r>
            <a:br>
              <a:rPr lang="en-US" altLang="ru-RU" sz="170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charset="0"/>
                <a:cs typeface="Verdana" panose="020B0604030504040204" charset="0"/>
                <a:sym typeface="+mn-ea"/>
              </a:rPr>
            </a:br>
            <a:r>
              <a:rPr lang="ru-RU" altLang="en-US" sz="170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charset="0"/>
                <a:cs typeface="Verdana" panose="020B0604030504040204" charset="0"/>
                <a:sym typeface="+mn-ea"/>
              </a:rPr>
              <a:t>- </a:t>
            </a:r>
            <a:r>
              <a:rPr lang="en-US" altLang="en-US" sz="170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charset="0"/>
                <a:cs typeface="Verdana" panose="020B0604030504040204" charset="0"/>
                <a:sym typeface="+mn-ea"/>
              </a:rPr>
              <a:t>Небольшие</a:t>
            </a:r>
            <a:r>
              <a:rPr lang="en-US" altLang="ru-RU" sz="170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70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charset="0"/>
                <a:cs typeface="Verdana" panose="020B0604030504040204" charset="0"/>
                <a:sym typeface="+mn-ea"/>
              </a:rPr>
              <a:t>строительные</a:t>
            </a:r>
            <a:r>
              <a:rPr lang="en-US" altLang="ru-RU" sz="170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70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charset="0"/>
                <a:cs typeface="Verdana" panose="020B0604030504040204" charset="0"/>
                <a:sym typeface="+mn-ea"/>
              </a:rPr>
              <a:t>компании</a:t>
            </a:r>
            <a:r>
              <a:rPr lang="en-US" altLang="ru-RU" sz="170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charset="0"/>
                <a:cs typeface="Verdana" panose="020B0604030504040204" charset="0"/>
                <a:sym typeface="+mn-ea"/>
              </a:rPr>
              <a:t>.</a:t>
            </a:r>
            <a:r>
              <a:rPr lang="en-US" altLang="ru-RU" sz="1700" b="1">
                <a:sym typeface="+mn-ea"/>
              </a:rPr>
              <a:t> </a:t>
            </a:r>
            <a:endParaRPr lang="en-US" altLang="en-US" sz="1700" b="1">
              <a:latin typeface="Verdana" panose="020B0604030504040204" charset="0"/>
              <a:cs typeface="Verdana" panose="020B0604030504040204" charset="0"/>
            </a:endParaRPr>
          </a:p>
          <a:p>
            <a:pPr marL="0" indent="0">
              <a:buNone/>
            </a:pPr>
            <a:r>
              <a:rPr lang="en-US" altLang="ru-RU" sz="170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charset="0"/>
                <a:cs typeface="Verdana" panose="020B0604030504040204" charset="0"/>
                <a:sym typeface="+mn-ea"/>
              </a:rPr>
              <a:t>B2C</a:t>
            </a:r>
            <a:r>
              <a:rPr lang="ru-RU" altLang="en-US" sz="170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charset="0"/>
                <a:cs typeface="Verdana" panose="020B0604030504040204" charset="0"/>
                <a:sym typeface="+mn-ea"/>
              </a:rPr>
              <a:t>-клиенты</a:t>
            </a:r>
            <a:r>
              <a:rPr lang="en-US" altLang="ru-RU" sz="170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charset="0"/>
                <a:cs typeface="Verdana" panose="020B0604030504040204" charset="0"/>
                <a:sym typeface="+mn-ea"/>
              </a:rPr>
              <a:t> (</a:t>
            </a:r>
            <a:r>
              <a:rPr lang="en-US" altLang="en-US" sz="170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charset="0"/>
                <a:cs typeface="Verdana" panose="020B0604030504040204" charset="0"/>
                <a:sym typeface="+mn-ea"/>
              </a:rPr>
              <a:t>Прямые</a:t>
            </a:r>
            <a:r>
              <a:rPr lang="en-US" altLang="ru-RU" sz="170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70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charset="0"/>
                <a:cs typeface="Verdana" panose="020B0604030504040204" charset="0"/>
                <a:sym typeface="+mn-ea"/>
              </a:rPr>
              <a:t>и</a:t>
            </a:r>
            <a:r>
              <a:rPr lang="en-US" altLang="ru-RU" sz="170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70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charset="0"/>
                <a:cs typeface="Verdana" panose="020B0604030504040204" charset="0"/>
                <a:sym typeface="+mn-ea"/>
              </a:rPr>
              <a:t>косвенные</a:t>
            </a:r>
            <a:r>
              <a:rPr lang="en-US" altLang="ru-RU" sz="170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70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charset="0"/>
                <a:cs typeface="Verdana" panose="020B0604030504040204" charset="0"/>
                <a:sym typeface="+mn-ea"/>
              </a:rPr>
              <a:t>продажи</a:t>
            </a:r>
            <a:r>
              <a:rPr lang="en-US" altLang="ru-RU" sz="170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charset="0"/>
                <a:cs typeface="Verdana" panose="020B0604030504040204" charset="0"/>
                <a:sym typeface="+mn-ea"/>
              </a:rPr>
              <a:t>):</a:t>
            </a:r>
            <a:br>
              <a:rPr lang="en-US" altLang="ru-RU" sz="170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charset="0"/>
                <a:cs typeface="Verdana" panose="020B0604030504040204" charset="0"/>
                <a:sym typeface="+mn-ea"/>
              </a:rPr>
            </a:br>
            <a:r>
              <a:rPr lang="ru-RU" altLang="en-US" sz="170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charset="0"/>
                <a:cs typeface="Verdana" panose="020B0604030504040204" charset="0"/>
                <a:sym typeface="+mn-ea"/>
              </a:rPr>
              <a:t>- </a:t>
            </a:r>
            <a:r>
              <a:rPr lang="en-US" altLang="en-US" sz="170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charset="0"/>
                <a:cs typeface="Verdana" panose="020B0604030504040204" charset="0"/>
                <a:sym typeface="+mn-ea"/>
              </a:rPr>
              <a:t>Частные</a:t>
            </a:r>
            <a:r>
              <a:rPr lang="en-US" altLang="ru-RU" sz="170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170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charset="0"/>
                <a:cs typeface="Verdana" panose="020B0604030504040204" charset="0"/>
                <a:sym typeface="+mn-ea"/>
              </a:rPr>
              <a:t>застройщики</a:t>
            </a:r>
            <a:r>
              <a:rPr lang="en-US" altLang="ru-RU" sz="170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charset="0"/>
                <a:cs typeface="Verdana" panose="020B0604030504040204" charset="0"/>
                <a:sym typeface="+mn-ea"/>
              </a:rPr>
              <a:t>.</a:t>
            </a:r>
            <a:endParaRPr lang="en-US" altLang="en-US" sz="1700" b="1">
              <a:latin typeface="Verdana" panose="020B0604030504040204" charset="0"/>
              <a:cs typeface="Verdana" panose="020B0604030504040204" charset="0"/>
              <a:sym typeface="+mn-ea"/>
            </a:endParaRPr>
          </a:p>
          <a:p>
            <a:pPr marL="0" indent="0">
              <a:buNone/>
            </a:pPr>
            <a:endParaRPr lang="en-US" altLang="ru-RU" sz="1700">
              <a:solidFill>
                <a:schemeClr val="tx1">
                  <a:lumMod val="95000"/>
                  <a:lumOff val="5000"/>
                </a:schemeClr>
              </a:solidFill>
              <a:latin typeface="Verdana" panose="020B0604030504040204" charset="0"/>
              <a:cs typeface="Verdana" panose="020B0604030504040204" charset="0"/>
              <a:sym typeface="+mn-ea"/>
            </a:endParaRPr>
          </a:p>
        </p:txBody>
      </p:sp>
      <p:sp>
        <p:nvSpPr>
          <p:cNvPr id="7" name="Замещающий текст 6"/>
          <p:cNvSpPr>
            <a:spLocks noGrp="1"/>
          </p:cNvSpPr>
          <p:nvPr>
            <p:ph type="body" idx="4294967295"/>
          </p:nvPr>
        </p:nvSpPr>
        <p:spPr>
          <a:xfrm>
            <a:off x="4933315" y="365125"/>
            <a:ext cx="2159635" cy="106045"/>
          </a:xfrm>
        </p:spPr>
        <p:txBody>
          <a:bodyPr>
            <a:normAutofit fontScale="25000"/>
          </a:bodyPr>
          <a:p>
            <a:endParaRPr lang="en-US" altLang="ru-RU" sz="1700" b="0">
              <a:solidFill>
                <a:schemeClr val="tx1">
                  <a:lumMod val="95000"/>
                  <a:lumOff val="5000"/>
                </a:schemeClr>
              </a:solidFill>
              <a:latin typeface="Verdana" panose="020B0604030504040204" charset="0"/>
              <a:cs typeface="Verdana" panose="020B0604030504040204" charset="0"/>
            </a:endParaRPr>
          </a:p>
          <a:p>
            <a:endParaRPr lang="ru-RU" altLang="en-US" sz="1700" b="0"/>
          </a:p>
        </p:txBody>
      </p:sp>
      <p:sp>
        <p:nvSpPr>
          <p:cNvPr id="8" name="Замещающий текст 7"/>
          <p:cNvSpPr>
            <a:spLocks noGrp="1"/>
          </p:cNvSpPr>
          <p:nvPr>
            <p:ph type="body" sz="quarter" idx="4294967295"/>
          </p:nvPr>
        </p:nvSpPr>
        <p:spPr>
          <a:xfrm>
            <a:off x="6877685" y="97790"/>
            <a:ext cx="2445385" cy="267335"/>
          </a:xfrm>
        </p:spPr>
        <p:txBody>
          <a:bodyPr>
            <a:noAutofit/>
          </a:bodyPr>
          <a:p>
            <a:endParaRPr lang="en-US" altLang="ru-RU" sz="1000" b="0">
              <a:solidFill>
                <a:schemeClr val="tx1">
                  <a:lumMod val="95000"/>
                  <a:lumOff val="5000"/>
                </a:schemeClr>
              </a:solidFill>
              <a:latin typeface="Verdana" panose="020B0604030504040204" charset="0"/>
              <a:cs typeface="Verdana" panose="020B0604030504040204" charset="0"/>
            </a:endParaRPr>
          </a:p>
        </p:txBody>
      </p:sp>
      <p:pic>
        <p:nvPicPr>
          <p:cNvPr id="6" name="Изображение 5" descr="logoPNGblueWor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2832100" cy="101854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901700"/>
            <a:ext cx="10515600" cy="635000"/>
          </a:xfrm>
        </p:spPr>
        <p:txBody>
          <a:bodyPr>
            <a:normAutofit/>
          </a:bodyPr>
          <a:p>
            <a:pPr algn="ctr"/>
            <a:r>
              <a:rPr lang="en-US" altLang="en-US" sz="2200" b="1">
                <a:latin typeface="Verdana" panose="020B0604030504040204" charset="0"/>
                <a:cs typeface="Verdana" panose="020B0604030504040204" charset="0"/>
              </a:rPr>
              <a:t>Маркетинговая</a:t>
            </a:r>
            <a:r>
              <a:rPr lang="en-US" altLang="ru-RU" sz="2200" b="1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2000" b="1">
                <a:latin typeface="Verdana" panose="020B0604030504040204" charset="0"/>
                <a:cs typeface="Verdana" panose="020B0604030504040204" charset="0"/>
              </a:rPr>
              <a:t>стратегия</a:t>
            </a:r>
            <a:r>
              <a:rPr lang="en-US" altLang="ru-RU" sz="2000" b="1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2000" b="1">
                <a:latin typeface="Verdana" panose="020B0604030504040204" charset="0"/>
                <a:cs typeface="Verdana" panose="020B0604030504040204" charset="0"/>
              </a:rPr>
              <a:t>и</a:t>
            </a:r>
            <a:r>
              <a:rPr lang="en-US" altLang="ru-RU" sz="2000" b="1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2000" b="1">
                <a:latin typeface="Verdana" panose="020B0604030504040204" charset="0"/>
                <a:cs typeface="Verdana" panose="020B0604030504040204" charset="0"/>
              </a:rPr>
              <a:t>каналы</a:t>
            </a:r>
            <a:r>
              <a:rPr lang="en-US" altLang="ru-RU" sz="2000" b="1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2000" b="1">
                <a:latin typeface="Verdana" panose="020B0604030504040204" charset="0"/>
                <a:cs typeface="Verdana" panose="020B0604030504040204" charset="0"/>
              </a:rPr>
              <a:t>сбыта</a:t>
            </a:r>
            <a:endParaRPr lang="en-US" altLang="en-US" sz="2000" b="1">
              <a:latin typeface="Verdana" panose="020B0604030504040204" charset="0"/>
              <a:cs typeface="Verdana" panose="020B0604030504040204" charset="0"/>
            </a:endParaRP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838200" y="1764665"/>
            <a:ext cx="10515600" cy="4412615"/>
          </a:xfrm>
        </p:spPr>
        <p:txBody>
          <a:bodyPr>
            <a:noAutofit/>
          </a:bodyPr>
          <a:p>
            <a:pPr marL="0" indent="0">
              <a:buNone/>
            </a:pPr>
            <a:r>
              <a:rPr lang="en-US" altLang="en-US" sz="1800">
                <a:latin typeface="Verdana" panose="020B0604030504040204" charset="0"/>
                <a:cs typeface="Verdana" panose="020B0604030504040204" charset="0"/>
              </a:rPr>
              <a:t>Ключевая</a:t>
            </a:r>
            <a:r>
              <a:rPr lang="en-US" altLang="ru-RU" sz="18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800">
                <a:latin typeface="Verdana" panose="020B0604030504040204" charset="0"/>
                <a:cs typeface="Verdana" panose="020B0604030504040204" charset="0"/>
              </a:rPr>
              <a:t>стратегия</a:t>
            </a:r>
            <a:r>
              <a:rPr lang="en-US" altLang="ru-RU" sz="1800">
                <a:latin typeface="Verdana" panose="020B0604030504040204" charset="0"/>
                <a:cs typeface="Verdana" panose="020B0604030504040204" charset="0"/>
              </a:rPr>
              <a:t>: </a:t>
            </a:r>
            <a:r>
              <a:rPr lang="en-US" altLang="en-US" sz="1800">
                <a:latin typeface="Verdana" panose="020B0604030504040204" charset="0"/>
                <a:cs typeface="Verdana" panose="020B0604030504040204" charset="0"/>
              </a:rPr>
              <a:t>Клиентоориентированный</a:t>
            </a:r>
            <a:r>
              <a:rPr lang="en-US" altLang="ru-RU" sz="18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800">
                <a:latin typeface="Verdana" panose="020B0604030504040204" charset="0"/>
                <a:cs typeface="Verdana" panose="020B0604030504040204" charset="0"/>
              </a:rPr>
              <a:t>подход</a:t>
            </a:r>
            <a:r>
              <a:rPr lang="en-US" altLang="ru-RU" sz="18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800">
                <a:latin typeface="Verdana" panose="020B0604030504040204" charset="0"/>
                <a:cs typeface="Verdana" panose="020B0604030504040204" charset="0"/>
              </a:rPr>
              <a:t>с</a:t>
            </a:r>
            <a:r>
              <a:rPr lang="en-US" altLang="ru-RU" sz="18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800">
                <a:latin typeface="Verdana" panose="020B0604030504040204" charset="0"/>
                <a:cs typeface="Verdana" panose="020B0604030504040204" charset="0"/>
              </a:rPr>
              <a:t>фокусом</a:t>
            </a:r>
            <a:r>
              <a:rPr lang="en-US" altLang="ru-RU" sz="18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800">
                <a:latin typeface="Verdana" panose="020B0604030504040204" charset="0"/>
                <a:cs typeface="Verdana" panose="020B0604030504040204" charset="0"/>
              </a:rPr>
              <a:t>на</a:t>
            </a:r>
            <a:r>
              <a:rPr lang="en-US" altLang="ru-RU" sz="18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800">
                <a:latin typeface="Verdana" panose="020B0604030504040204" charset="0"/>
                <a:cs typeface="Verdana" panose="020B0604030504040204" charset="0"/>
              </a:rPr>
              <a:t>построении</a:t>
            </a:r>
            <a:r>
              <a:rPr lang="en-US" altLang="ru-RU" sz="18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800">
                <a:latin typeface="Verdana" panose="020B0604030504040204" charset="0"/>
                <a:cs typeface="Verdana" panose="020B0604030504040204" charset="0"/>
              </a:rPr>
              <a:t>долгосрочных</a:t>
            </a:r>
            <a:r>
              <a:rPr lang="en-US" altLang="ru-RU" sz="18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800">
                <a:latin typeface="Verdana" panose="020B0604030504040204" charset="0"/>
                <a:cs typeface="Verdana" panose="020B0604030504040204" charset="0"/>
              </a:rPr>
              <a:t>отношений</a:t>
            </a:r>
            <a:r>
              <a:rPr lang="en-US" altLang="ru-RU" sz="18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800">
                <a:latin typeface="Verdana" panose="020B0604030504040204" charset="0"/>
                <a:cs typeface="Verdana" panose="020B0604030504040204" charset="0"/>
              </a:rPr>
              <a:t>с</a:t>
            </a:r>
            <a:r>
              <a:rPr lang="en-US" altLang="ru-RU" sz="1800">
                <a:latin typeface="Verdana" panose="020B0604030504040204" charset="0"/>
                <a:cs typeface="Verdana" panose="020B0604030504040204" charset="0"/>
              </a:rPr>
              <a:t> B2B-</a:t>
            </a:r>
            <a:r>
              <a:rPr lang="en-US" altLang="en-US" sz="1800">
                <a:latin typeface="Verdana" panose="020B0604030504040204" charset="0"/>
                <a:cs typeface="Verdana" panose="020B0604030504040204" charset="0"/>
              </a:rPr>
              <a:t>клиентами</a:t>
            </a:r>
            <a:r>
              <a:rPr lang="en-US" altLang="ru-RU" sz="1800">
                <a:latin typeface="Verdana" panose="020B0604030504040204" charset="0"/>
                <a:cs typeface="Verdana" panose="020B0604030504040204" charset="0"/>
              </a:rPr>
              <a:t>.</a:t>
            </a:r>
            <a:endParaRPr lang="en-US" altLang="ru-RU" sz="1800">
              <a:latin typeface="Verdana" panose="020B0604030504040204" charset="0"/>
              <a:cs typeface="Verdana" panose="020B0604030504040204" charset="0"/>
            </a:endParaRPr>
          </a:p>
          <a:p>
            <a:pPr marL="0" indent="0">
              <a:buNone/>
            </a:pPr>
            <a:r>
              <a:rPr lang="ru-RU" altLang="en-US" sz="1800" b="1">
                <a:latin typeface="Verdana" panose="020B0604030504040204" charset="0"/>
                <a:cs typeface="Verdana" panose="020B0604030504040204" charset="0"/>
              </a:rPr>
              <a:t>Основные к</a:t>
            </a:r>
            <a:r>
              <a:rPr lang="en-US" altLang="en-US" sz="1800" b="1">
                <a:latin typeface="Verdana" panose="020B0604030504040204" charset="0"/>
                <a:cs typeface="Verdana" panose="020B0604030504040204" charset="0"/>
              </a:rPr>
              <a:t>аналы</a:t>
            </a:r>
            <a:r>
              <a:rPr lang="en-US" altLang="ru-RU" sz="1800" b="1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800" b="1">
                <a:latin typeface="Verdana" panose="020B0604030504040204" charset="0"/>
                <a:cs typeface="Verdana" panose="020B0604030504040204" charset="0"/>
              </a:rPr>
              <a:t>продвижения</a:t>
            </a:r>
            <a:r>
              <a:rPr lang="en-US" altLang="ru-RU" sz="1800" b="1">
                <a:latin typeface="Verdana" panose="020B0604030504040204" charset="0"/>
                <a:cs typeface="Verdana" panose="020B0604030504040204" charset="0"/>
              </a:rPr>
              <a:t>:</a:t>
            </a:r>
            <a:endParaRPr lang="en-US" altLang="ru-RU" sz="1800" b="1">
              <a:latin typeface="Verdana" panose="020B0604030504040204" charset="0"/>
              <a:cs typeface="Verdana" panose="020B0604030504040204" charset="0"/>
            </a:endParaRPr>
          </a:p>
          <a:p>
            <a:pPr marL="0" indent="0">
              <a:buNone/>
            </a:pPr>
            <a:r>
              <a:rPr lang="en-US" altLang="en-US" sz="1800">
                <a:latin typeface="Verdana" panose="020B0604030504040204" charset="0"/>
                <a:cs typeface="Verdana" panose="020B0604030504040204" charset="0"/>
              </a:rPr>
              <a:t>Цифровой</a:t>
            </a:r>
            <a:r>
              <a:rPr lang="en-US" altLang="ru-RU" sz="18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800">
                <a:latin typeface="Verdana" panose="020B0604030504040204" charset="0"/>
                <a:cs typeface="Verdana" panose="020B0604030504040204" charset="0"/>
              </a:rPr>
              <a:t>маркетинг</a:t>
            </a:r>
            <a:r>
              <a:rPr lang="en-US" altLang="ru-RU" sz="1800">
                <a:latin typeface="Verdana" panose="020B0604030504040204" charset="0"/>
                <a:cs typeface="Verdana" panose="020B0604030504040204" charset="0"/>
              </a:rPr>
              <a:t>:</a:t>
            </a:r>
            <a:endParaRPr lang="en-US" altLang="ru-RU" sz="1800">
              <a:latin typeface="Verdana" panose="020B0604030504040204" charset="0"/>
              <a:cs typeface="Verdana" panose="020B0604030504040204" charset="0"/>
            </a:endParaRPr>
          </a:p>
          <a:p>
            <a:pPr marL="0" indent="0">
              <a:buNone/>
            </a:pPr>
            <a:r>
              <a:rPr lang="ru-RU" altLang="en-US" sz="1800">
                <a:latin typeface="Verdana" panose="020B0604030504040204" charset="0"/>
                <a:cs typeface="Verdana" panose="020B0604030504040204" charset="0"/>
              </a:rPr>
              <a:t>- </a:t>
            </a:r>
            <a:r>
              <a:rPr lang="en-US" altLang="en-US" sz="1800">
                <a:latin typeface="Verdana" panose="020B0604030504040204" charset="0"/>
                <a:cs typeface="Verdana" panose="020B0604030504040204" charset="0"/>
              </a:rPr>
              <a:t>Создание</a:t>
            </a:r>
            <a:r>
              <a:rPr lang="en-US" altLang="ru-RU" sz="18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800">
                <a:latin typeface="Verdana" panose="020B0604030504040204" charset="0"/>
                <a:cs typeface="Verdana" panose="020B0604030504040204" charset="0"/>
              </a:rPr>
              <a:t>сайта</a:t>
            </a:r>
            <a:r>
              <a:rPr lang="en-US" altLang="ru-RU" sz="1800">
                <a:latin typeface="Verdana" panose="020B0604030504040204" charset="0"/>
                <a:cs typeface="Verdana" panose="020B0604030504040204" charset="0"/>
              </a:rPr>
              <a:t>-</a:t>
            </a:r>
            <a:r>
              <a:rPr lang="en-US" altLang="en-US" sz="1800">
                <a:latin typeface="Verdana" panose="020B0604030504040204" charset="0"/>
                <a:cs typeface="Verdana" panose="020B0604030504040204" charset="0"/>
              </a:rPr>
              <a:t>визитки</a:t>
            </a:r>
            <a:r>
              <a:rPr lang="en-US" altLang="ru-RU" sz="18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800">
                <a:latin typeface="Verdana" panose="020B0604030504040204" charset="0"/>
                <a:cs typeface="Verdana" panose="020B0604030504040204" charset="0"/>
              </a:rPr>
              <a:t>с</a:t>
            </a:r>
            <a:r>
              <a:rPr lang="en-US" altLang="ru-RU" sz="18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800">
                <a:latin typeface="Verdana" panose="020B0604030504040204" charset="0"/>
                <a:cs typeface="Verdana" panose="020B0604030504040204" charset="0"/>
              </a:rPr>
              <a:t>каталогом</a:t>
            </a:r>
            <a:r>
              <a:rPr lang="en-US" altLang="ru-RU" sz="18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800">
                <a:latin typeface="Verdana" panose="020B0604030504040204" charset="0"/>
                <a:cs typeface="Verdana" panose="020B0604030504040204" charset="0"/>
              </a:rPr>
              <a:t>и</a:t>
            </a:r>
            <a:r>
              <a:rPr lang="en-US" altLang="ru-RU" sz="18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800">
                <a:latin typeface="Verdana" panose="020B0604030504040204" charset="0"/>
                <a:cs typeface="Verdana" panose="020B0604030504040204" charset="0"/>
              </a:rPr>
              <a:t>формой</a:t>
            </a:r>
            <a:r>
              <a:rPr lang="en-US" altLang="ru-RU" sz="18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800">
                <a:latin typeface="Verdana" panose="020B0604030504040204" charset="0"/>
                <a:cs typeface="Verdana" panose="020B0604030504040204" charset="0"/>
              </a:rPr>
              <a:t>расчета</a:t>
            </a:r>
            <a:r>
              <a:rPr lang="en-US" altLang="ru-RU" sz="1800">
                <a:latin typeface="Verdana" panose="020B0604030504040204" charset="0"/>
                <a:cs typeface="Verdana" panose="020B0604030504040204" charset="0"/>
              </a:rPr>
              <a:t>.</a:t>
            </a:r>
            <a:endParaRPr lang="en-US" altLang="ru-RU" sz="1800">
              <a:latin typeface="Verdana" panose="020B0604030504040204" charset="0"/>
              <a:cs typeface="Verdana" panose="020B0604030504040204" charset="0"/>
            </a:endParaRPr>
          </a:p>
          <a:p>
            <a:pPr marL="0" indent="0">
              <a:buNone/>
            </a:pPr>
            <a:r>
              <a:rPr lang="ru-RU" altLang="en-US" sz="1800">
                <a:latin typeface="Verdana" panose="020B0604030504040204" charset="0"/>
                <a:cs typeface="Verdana" panose="020B0604030504040204" charset="0"/>
              </a:rPr>
              <a:t>- </a:t>
            </a:r>
            <a:r>
              <a:rPr lang="en-US" altLang="en-US" sz="1800">
                <a:latin typeface="Verdana" panose="020B0604030504040204" charset="0"/>
                <a:cs typeface="Verdana" panose="020B0604030504040204" charset="0"/>
              </a:rPr>
              <a:t>Размещение</a:t>
            </a:r>
            <a:r>
              <a:rPr lang="en-US" altLang="ru-RU" sz="18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800">
                <a:latin typeface="Verdana" panose="020B0604030504040204" charset="0"/>
                <a:cs typeface="Verdana" panose="020B0604030504040204" charset="0"/>
              </a:rPr>
              <a:t>на</a:t>
            </a:r>
            <a:r>
              <a:rPr lang="en-US" altLang="ru-RU" sz="18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800">
                <a:latin typeface="Verdana" panose="020B0604030504040204" charset="0"/>
                <a:cs typeface="Verdana" panose="020B0604030504040204" charset="0"/>
              </a:rPr>
              <a:t>онлайн</a:t>
            </a:r>
            <a:r>
              <a:rPr lang="en-US" altLang="ru-RU" sz="1800">
                <a:latin typeface="Verdana" panose="020B0604030504040204" charset="0"/>
                <a:cs typeface="Verdana" panose="020B0604030504040204" charset="0"/>
              </a:rPr>
              <a:t>-</a:t>
            </a:r>
            <a:r>
              <a:rPr lang="en-US" altLang="en-US" sz="1800">
                <a:latin typeface="Verdana" panose="020B0604030504040204" charset="0"/>
                <a:cs typeface="Verdana" panose="020B0604030504040204" charset="0"/>
              </a:rPr>
              <a:t>картах</a:t>
            </a:r>
            <a:r>
              <a:rPr lang="en-US" altLang="ru-RU" sz="1800">
                <a:latin typeface="Verdana" panose="020B0604030504040204" charset="0"/>
                <a:cs typeface="Verdana" panose="020B0604030504040204" charset="0"/>
              </a:rPr>
              <a:t> (</a:t>
            </a:r>
            <a:r>
              <a:rPr lang="ru-RU" altLang="en-US" sz="1800">
                <a:latin typeface="Verdana" panose="020B0604030504040204" charset="0"/>
                <a:cs typeface="Verdana" panose="020B0604030504040204" charset="0"/>
              </a:rPr>
              <a:t>«</a:t>
            </a:r>
            <a:r>
              <a:rPr lang="en-US" altLang="en-US" sz="1800">
                <a:latin typeface="Verdana" panose="020B0604030504040204" charset="0"/>
                <a:cs typeface="Verdana" panose="020B0604030504040204" charset="0"/>
              </a:rPr>
              <a:t>Яндекс</a:t>
            </a:r>
            <a:r>
              <a:rPr lang="ru-RU" altLang="en-US" sz="1800">
                <a:latin typeface="Verdana" panose="020B0604030504040204" charset="0"/>
                <a:cs typeface="Verdana" panose="020B0604030504040204" charset="0"/>
              </a:rPr>
              <a:t>»</a:t>
            </a:r>
            <a:r>
              <a:rPr lang="en-US" altLang="ru-RU" sz="1800">
                <a:latin typeface="Verdana" panose="020B0604030504040204" charset="0"/>
                <a:cs typeface="Verdana" panose="020B0604030504040204" charset="0"/>
              </a:rPr>
              <a:t>, </a:t>
            </a:r>
            <a:r>
              <a:rPr lang="ru-RU" altLang="en-US" sz="1800">
                <a:latin typeface="Verdana" panose="020B0604030504040204" charset="0"/>
                <a:cs typeface="Verdana" panose="020B0604030504040204" charset="0"/>
              </a:rPr>
              <a:t>«</a:t>
            </a:r>
            <a:r>
              <a:rPr lang="en-US" altLang="ru-RU" sz="1800">
                <a:latin typeface="Verdana" panose="020B0604030504040204" charset="0"/>
                <a:cs typeface="Verdana" panose="020B0604030504040204" charset="0"/>
              </a:rPr>
              <a:t>2</a:t>
            </a:r>
            <a:r>
              <a:rPr lang="en-US" altLang="en-US" sz="1800">
                <a:latin typeface="Verdana" panose="020B0604030504040204" charset="0"/>
                <a:cs typeface="Verdana" panose="020B0604030504040204" charset="0"/>
              </a:rPr>
              <a:t>ГИС</a:t>
            </a:r>
            <a:r>
              <a:rPr lang="ru-RU" altLang="en-US" sz="1800">
                <a:latin typeface="Verdana" panose="020B0604030504040204" charset="0"/>
                <a:cs typeface="Verdana" panose="020B0604030504040204" charset="0"/>
              </a:rPr>
              <a:t>»</a:t>
            </a:r>
            <a:r>
              <a:rPr lang="en-US" altLang="ru-RU" sz="1800">
                <a:latin typeface="Verdana" panose="020B0604030504040204" charset="0"/>
                <a:cs typeface="Verdana" panose="020B0604030504040204" charset="0"/>
              </a:rPr>
              <a:t>).</a:t>
            </a:r>
            <a:endParaRPr lang="en-US" altLang="ru-RU" sz="1800">
              <a:latin typeface="Verdana" panose="020B0604030504040204" charset="0"/>
              <a:cs typeface="Verdana" panose="020B0604030504040204" charset="0"/>
            </a:endParaRPr>
          </a:p>
          <a:p>
            <a:pPr marL="0" indent="0">
              <a:buNone/>
            </a:pPr>
            <a:r>
              <a:rPr lang="ru-RU" altLang="en-US" sz="1800">
                <a:latin typeface="Verdana" panose="020B0604030504040204" charset="0"/>
                <a:cs typeface="Verdana" panose="020B0604030504040204" charset="0"/>
              </a:rPr>
              <a:t>- </a:t>
            </a:r>
            <a:r>
              <a:rPr lang="en-US" altLang="en-US" sz="1800">
                <a:latin typeface="Verdana" panose="020B0604030504040204" charset="0"/>
                <a:cs typeface="Verdana" panose="020B0604030504040204" charset="0"/>
              </a:rPr>
              <a:t>Активность</a:t>
            </a:r>
            <a:r>
              <a:rPr lang="en-US" altLang="ru-RU" sz="18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800">
                <a:latin typeface="Verdana" panose="020B0604030504040204" charset="0"/>
                <a:cs typeface="Verdana" panose="020B0604030504040204" charset="0"/>
              </a:rPr>
              <a:t>на</a:t>
            </a:r>
            <a:r>
              <a:rPr lang="en-US" altLang="ru-RU" sz="18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800">
                <a:latin typeface="Verdana" panose="020B0604030504040204" charset="0"/>
                <a:cs typeface="Verdana" panose="020B0604030504040204" charset="0"/>
              </a:rPr>
              <a:t>досках</a:t>
            </a:r>
            <a:r>
              <a:rPr lang="en-US" altLang="ru-RU" sz="18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800">
                <a:latin typeface="Verdana" panose="020B0604030504040204" charset="0"/>
                <a:cs typeface="Verdana" panose="020B0604030504040204" charset="0"/>
              </a:rPr>
              <a:t>объявлений</a:t>
            </a:r>
            <a:r>
              <a:rPr lang="en-US" altLang="ru-RU" sz="1800">
                <a:latin typeface="Verdana" panose="020B0604030504040204" charset="0"/>
                <a:cs typeface="Verdana" panose="020B0604030504040204" charset="0"/>
              </a:rPr>
              <a:t> (</a:t>
            </a:r>
            <a:r>
              <a:rPr lang="ru-RU" altLang="en-US" sz="1800">
                <a:latin typeface="Verdana" panose="020B0604030504040204" charset="0"/>
                <a:cs typeface="Verdana" panose="020B0604030504040204" charset="0"/>
              </a:rPr>
              <a:t>«</a:t>
            </a:r>
            <a:r>
              <a:rPr lang="en-US" altLang="ru-RU" sz="1800">
                <a:latin typeface="Verdana" panose="020B0604030504040204" charset="0"/>
                <a:cs typeface="Verdana" panose="020B0604030504040204" charset="0"/>
              </a:rPr>
              <a:t>Avito</a:t>
            </a:r>
            <a:r>
              <a:rPr lang="ru-RU" altLang="en-US" sz="1800">
                <a:latin typeface="Verdana" panose="020B0604030504040204" charset="0"/>
                <a:cs typeface="Verdana" panose="020B0604030504040204" charset="0"/>
              </a:rPr>
              <a:t>»</a:t>
            </a:r>
            <a:r>
              <a:rPr lang="en-US" altLang="ru-RU" sz="1800">
                <a:latin typeface="Verdana" panose="020B0604030504040204" charset="0"/>
                <a:cs typeface="Verdana" panose="020B0604030504040204" charset="0"/>
              </a:rPr>
              <a:t>, </a:t>
            </a:r>
            <a:r>
              <a:rPr lang="ru-RU" altLang="en-US" sz="1800">
                <a:latin typeface="Verdana" panose="020B0604030504040204" charset="0"/>
                <a:cs typeface="Verdana" panose="020B0604030504040204" charset="0"/>
              </a:rPr>
              <a:t>«</a:t>
            </a:r>
            <a:r>
              <a:rPr lang="en-US" altLang="en-US" sz="1800">
                <a:latin typeface="Verdana" panose="020B0604030504040204" charset="0"/>
                <a:cs typeface="Verdana" panose="020B0604030504040204" charset="0"/>
              </a:rPr>
              <a:t>Юла</a:t>
            </a:r>
            <a:r>
              <a:rPr lang="ru-RU" altLang="en-US" sz="1800">
                <a:latin typeface="Verdana" panose="020B0604030504040204" charset="0"/>
                <a:cs typeface="Verdana" panose="020B0604030504040204" charset="0"/>
              </a:rPr>
              <a:t>»</a:t>
            </a:r>
            <a:r>
              <a:rPr lang="en-US" altLang="ru-RU" sz="1800">
                <a:latin typeface="Verdana" panose="020B0604030504040204" charset="0"/>
                <a:cs typeface="Verdana" panose="020B0604030504040204" charset="0"/>
              </a:rPr>
              <a:t>) </a:t>
            </a:r>
            <a:r>
              <a:rPr lang="en-US" altLang="en-US" sz="1800">
                <a:latin typeface="Verdana" panose="020B0604030504040204" charset="0"/>
                <a:cs typeface="Verdana" panose="020B0604030504040204" charset="0"/>
              </a:rPr>
              <a:t>и</a:t>
            </a:r>
            <a:r>
              <a:rPr lang="en-US" altLang="ru-RU" sz="18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800">
                <a:latin typeface="Verdana" panose="020B0604030504040204" charset="0"/>
                <a:cs typeface="Verdana" panose="020B0604030504040204" charset="0"/>
              </a:rPr>
              <a:t>в</a:t>
            </a:r>
            <a:r>
              <a:rPr lang="en-US" altLang="ru-RU" sz="18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800">
                <a:latin typeface="Verdana" panose="020B0604030504040204" charset="0"/>
                <a:cs typeface="Verdana" panose="020B0604030504040204" charset="0"/>
              </a:rPr>
              <a:t>соцсетях</a:t>
            </a:r>
            <a:r>
              <a:rPr lang="en-US" altLang="ru-RU" sz="1800">
                <a:latin typeface="Verdana" panose="020B0604030504040204" charset="0"/>
                <a:cs typeface="Verdana" panose="020B0604030504040204" charset="0"/>
              </a:rPr>
              <a:t>.</a:t>
            </a:r>
            <a:endParaRPr lang="en-US" altLang="ru-RU" sz="1800">
              <a:latin typeface="Verdana" panose="020B0604030504040204" charset="0"/>
              <a:cs typeface="Verdana" panose="020B0604030504040204" charset="0"/>
            </a:endParaRPr>
          </a:p>
          <a:p>
            <a:pPr marL="0" indent="0">
              <a:buNone/>
            </a:pPr>
            <a:r>
              <a:rPr lang="en-US" altLang="en-US" sz="1800">
                <a:latin typeface="Verdana" panose="020B0604030504040204" charset="0"/>
                <a:cs typeface="Verdana" panose="020B0604030504040204" charset="0"/>
              </a:rPr>
              <a:t>Локальный</a:t>
            </a:r>
            <a:r>
              <a:rPr lang="en-US" altLang="ru-RU" sz="18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800">
                <a:latin typeface="Verdana" panose="020B0604030504040204" charset="0"/>
                <a:cs typeface="Verdana" panose="020B0604030504040204" charset="0"/>
              </a:rPr>
              <a:t>маркетинг</a:t>
            </a:r>
            <a:r>
              <a:rPr lang="en-US" altLang="ru-RU" sz="1800">
                <a:latin typeface="Verdana" panose="020B0604030504040204" charset="0"/>
                <a:cs typeface="Verdana" panose="020B0604030504040204" charset="0"/>
              </a:rPr>
              <a:t>:</a:t>
            </a:r>
            <a:endParaRPr lang="en-US" altLang="ru-RU" sz="1800">
              <a:latin typeface="Verdana" panose="020B0604030504040204" charset="0"/>
              <a:cs typeface="Verdana" panose="020B0604030504040204" charset="0"/>
            </a:endParaRPr>
          </a:p>
          <a:p>
            <a:pPr marL="0" indent="0">
              <a:buNone/>
            </a:pPr>
            <a:r>
              <a:rPr lang="ru-RU" altLang="en-US" sz="1800">
                <a:latin typeface="Verdana" panose="020B0604030504040204" charset="0"/>
                <a:cs typeface="Verdana" panose="020B0604030504040204" charset="0"/>
              </a:rPr>
              <a:t>- </a:t>
            </a:r>
            <a:r>
              <a:rPr lang="en-US" altLang="en-US" sz="1800">
                <a:latin typeface="Verdana" panose="020B0604030504040204" charset="0"/>
                <a:cs typeface="Verdana" panose="020B0604030504040204" charset="0"/>
              </a:rPr>
              <a:t>Прямые</a:t>
            </a:r>
            <a:r>
              <a:rPr lang="en-US" altLang="ru-RU" sz="18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800">
                <a:latin typeface="Verdana" panose="020B0604030504040204" charset="0"/>
                <a:cs typeface="Verdana" panose="020B0604030504040204" charset="0"/>
              </a:rPr>
              <a:t>контакты</a:t>
            </a:r>
            <a:r>
              <a:rPr lang="en-US" altLang="ru-RU" sz="18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800">
                <a:latin typeface="Verdana" panose="020B0604030504040204" charset="0"/>
                <a:cs typeface="Verdana" panose="020B0604030504040204" charset="0"/>
              </a:rPr>
              <a:t>и</a:t>
            </a:r>
            <a:r>
              <a:rPr lang="en-US" altLang="ru-RU" sz="18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800">
                <a:latin typeface="Verdana" panose="020B0604030504040204" charset="0"/>
                <a:cs typeface="Verdana" panose="020B0604030504040204" charset="0"/>
              </a:rPr>
              <a:t>партнерство</a:t>
            </a:r>
            <a:r>
              <a:rPr lang="en-US" altLang="ru-RU" sz="18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800">
                <a:latin typeface="Verdana" panose="020B0604030504040204" charset="0"/>
                <a:cs typeface="Verdana" panose="020B0604030504040204" charset="0"/>
              </a:rPr>
              <a:t>с</a:t>
            </a:r>
            <a:r>
              <a:rPr lang="en-US" altLang="ru-RU" sz="18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800">
                <a:latin typeface="Verdana" panose="020B0604030504040204" charset="0"/>
                <a:cs typeface="Verdana" panose="020B0604030504040204" charset="0"/>
              </a:rPr>
              <a:t>кровельными</a:t>
            </a:r>
            <a:r>
              <a:rPr lang="en-US" altLang="ru-RU" sz="18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800">
                <a:latin typeface="Verdana" panose="020B0604030504040204" charset="0"/>
                <a:cs typeface="Verdana" panose="020B0604030504040204" charset="0"/>
              </a:rPr>
              <a:t>бригадами</a:t>
            </a:r>
            <a:r>
              <a:rPr lang="en-US" altLang="ru-RU" sz="1800">
                <a:latin typeface="Verdana" panose="020B0604030504040204" charset="0"/>
                <a:cs typeface="Verdana" panose="020B0604030504040204" charset="0"/>
              </a:rPr>
              <a:t> (</a:t>
            </a:r>
            <a:r>
              <a:rPr lang="en-US" altLang="en-US" sz="1800">
                <a:latin typeface="Verdana" panose="020B0604030504040204" charset="0"/>
                <a:cs typeface="Verdana" panose="020B0604030504040204" charset="0"/>
              </a:rPr>
              <a:t>специальные</a:t>
            </a:r>
            <a:r>
              <a:rPr lang="en-US" altLang="ru-RU" sz="18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800">
                <a:latin typeface="Verdana" panose="020B0604030504040204" charset="0"/>
                <a:cs typeface="Verdana" panose="020B0604030504040204" charset="0"/>
              </a:rPr>
              <a:t>условия</a:t>
            </a:r>
            <a:r>
              <a:rPr lang="en-US" altLang="ru-RU" sz="1800">
                <a:latin typeface="Verdana" panose="020B0604030504040204" charset="0"/>
                <a:cs typeface="Verdana" panose="020B0604030504040204" charset="0"/>
              </a:rPr>
              <a:t>, </a:t>
            </a:r>
            <a:r>
              <a:rPr lang="en-US" altLang="en-US" sz="1800">
                <a:latin typeface="Verdana" panose="020B0604030504040204" charset="0"/>
                <a:cs typeface="Verdana" panose="020B0604030504040204" charset="0"/>
              </a:rPr>
              <a:t>бонусы</a:t>
            </a:r>
            <a:r>
              <a:rPr lang="en-US" altLang="ru-RU" sz="1800">
                <a:latin typeface="Verdana" panose="020B0604030504040204" charset="0"/>
                <a:cs typeface="Verdana" panose="020B0604030504040204" charset="0"/>
              </a:rPr>
              <a:t>).</a:t>
            </a:r>
            <a:endParaRPr lang="en-US" altLang="ru-RU" sz="1800">
              <a:latin typeface="Verdana" panose="020B0604030504040204" charset="0"/>
              <a:cs typeface="Verdana" panose="020B0604030504040204" charset="0"/>
            </a:endParaRPr>
          </a:p>
          <a:p>
            <a:pPr marL="0" indent="0">
              <a:buNone/>
            </a:pPr>
            <a:r>
              <a:rPr lang="ru-RU" altLang="en-US" sz="1800">
                <a:latin typeface="Verdana" panose="020B0604030504040204" charset="0"/>
                <a:cs typeface="Verdana" panose="020B0604030504040204" charset="0"/>
              </a:rPr>
              <a:t>- </a:t>
            </a:r>
            <a:r>
              <a:rPr lang="en-US" altLang="en-US" sz="1800">
                <a:latin typeface="Verdana" panose="020B0604030504040204" charset="0"/>
                <a:cs typeface="Verdana" panose="020B0604030504040204" charset="0"/>
              </a:rPr>
              <a:t>Распространение</a:t>
            </a:r>
            <a:r>
              <a:rPr lang="en-US" altLang="ru-RU" sz="18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800">
                <a:latin typeface="Verdana" panose="020B0604030504040204" charset="0"/>
                <a:cs typeface="Verdana" panose="020B0604030504040204" charset="0"/>
              </a:rPr>
              <a:t>информационных</a:t>
            </a:r>
            <a:r>
              <a:rPr lang="en-US" altLang="ru-RU" sz="18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800">
                <a:latin typeface="Verdana" panose="020B0604030504040204" charset="0"/>
                <a:cs typeface="Verdana" panose="020B0604030504040204" charset="0"/>
              </a:rPr>
              <a:t>материалов</a:t>
            </a:r>
            <a:r>
              <a:rPr lang="en-US" altLang="ru-RU" sz="1800">
                <a:latin typeface="Verdana" panose="020B0604030504040204" charset="0"/>
                <a:cs typeface="Verdana" panose="020B0604030504040204" charset="0"/>
              </a:rPr>
              <a:t> (</a:t>
            </a:r>
            <a:r>
              <a:rPr lang="en-US" altLang="en-US" sz="1800">
                <a:latin typeface="Verdana" panose="020B0604030504040204" charset="0"/>
                <a:cs typeface="Verdana" panose="020B0604030504040204" charset="0"/>
              </a:rPr>
              <a:t>листовки</a:t>
            </a:r>
            <a:r>
              <a:rPr lang="en-US" altLang="ru-RU" sz="1800">
                <a:latin typeface="Verdana" panose="020B0604030504040204" charset="0"/>
                <a:cs typeface="Verdana" panose="020B0604030504040204" charset="0"/>
              </a:rPr>
              <a:t>, </a:t>
            </a:r>
            <a:r>
              <a:rPr lang="en-US" altLang="en-US" sz="1800">
                <a:latin typeface="Verdana" panose="020B0604030504040204" charset="0"/>
                <a:cs typeface="Verdana" panose="020B0604030504040204" charset="0"/>
              </a:rPr>
              <a:t>визитки</a:t>
            </a:r>
            <a:r>
              <a:rPr lang="en-US" altLang="ru-RU" sz="1800">
                <a:latin typeface="Verdana" panose="020B0604030504040204" charset="0"/>
                <a:cs typeface="Verdana" panose="020B0604030504040204" charset="0"/>
              </a:rPr>
              <a:t>).</a:t>
            </a:r>
            <a:endParaRPr lang="en-US" altLang="ru-RU" sz="1800">
              <a:latin typeface="Verdana" panose="020B0604030504040204" charset="0"/>
              <a:cs typeface="Verdana" panose="020B0604030504040204" charset="0"/>
            </a:endParaRPr>
          </a:p>
          <a:p>
            <a:pPr marL="0" indent="0">
              <a:buNone/>
            </a:pPr>
            <a:r>
              <a:rPr lang="ru-RU" altLang="en-US" sz="1800">
                <a:latin typeface="Verdana" panose="020B0604030504040204" charset="0"/>
                <a:cs typeface="Verdana" panose="020B0604030504040204" charset="0"/>
              </a:rPr>
              <a:t>- </a:t>
            </a:r>
            <a:r>
              <a:rPr lang="en-US" altLang="en-US" sz="1800">
                <a:latin typeface="Verdana" panose="020B0604030504040204" charset="0"/>
                <a:cs typeface="Verdana" panose="020B0604030504040204" charset="0"/>
              </a:rPr>
              <a:t>Участие</a:t>
            </a:r>
            <a:r>
              <a:rPr lang="en-US" altLang="ru-RU" sz="18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800">
                <a:latin typeface="Verdana" panose="020B0604030504040204" charset="0"/>
                <a:cs typeface="Verdana" panose="020B0604030504040204" charset="0"/>
              </a:rPr>
              <a:t>в</a:t>
            </a:r>
            <a:r>
              <a:rPr lang="en-US" altLang="ru-RU" sz="18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800">
                <a:latin typeface="Verdana" panose="020B0604030504040204" charset="0"/>
                <a:cs typeface="Verdana" panose="020B0604030504040204" charset="0"/>
              </a:rPr>
              <a:t>местных</a:t>
            </a:r>
            <a:r>
              <a:rPr lang="en-US" altLang="ru-RU" sz="18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800">
                <a:latin typeface="Verdana" panose="020B0604030504040204" charset="0"/>
                <a:cs typeface="Verdana" panose="020B0604030504040204" charset="0"/>
              </a:rPr>
              <a:t>строительных</a:t>
            </a:r>
            <a:r>
              <a:rPr lang="en-US" altLang="ru-RU" sz="18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800">
                <a:latin typeface="Verdana" panose="020B0604030504040204" charset="0"/>
                <a:cs typeface="Verdana" panose="020B0604030504040204" charset="0"/>
              </a:rPr>
              <a:t>ярмарках</a:t>
            </a:r>
            <a:r>
              <a:rPr lang="en-US" altLang="ru-RU" sz="1800">
                <a:latin typeface="Verdana" panose="020B0604030504040204" charset="0"/>
                <a:cs typeface="Verdana" panose="020B0604030504040204" charset="0"/>
              </a:rPr>
              <a:t>.</a:t>
            </a:r>
            <a:endParaRPr lang="en-US" altLang="ru-RU" sz="1800">
              <a:latin typeface="Verdana" panose="020B0604030504040204" charset="0"/>
              <a:cs typeface="Verdana" panose="020B0604030504040204" charset="0"/>
            </a:endParaRPr>
          </a:p>
          <a:p>
            <a:pPr marL="0" indent="0">
              <a:buNone/>
            </a:pPr>
            <a:endParaRPr lang="en-US" altLang="ru-RU" sz="1800">
              <a:latin typeface="Verdana" panose="020B0604030504040204" charset="0"/>
              <a:cs typeface="Verdana" panose="020B0604030504040204" charset="0"/>
            </a:endParaRPr>
          </a:p>
        </p:txBody>
      </p:sp>
      <p:pic>
        <p:nvPicPr>
          <p:cNvPr id="6" name="Изображение 5" descr="logoPNGblueWor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2832100" cy="101854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105" y="709295"/>
            <a:ext cx="10515600" cy="1072515"/>
          </a:xfrm>
        </p:spPr>
        <p:txBody>
          <a:bodyPr>
            <a:normAutofit/>
          </a:bodyPr>
          <a:p>
            <a:pPr algn="ctr"/>
            <a:r>
              <a:rPr lang="en-US" altLang="en-US" sz="2220" b="1">
                <a:latin typeface="Verdana" panose="020B0604030504040204" charset="0"/>
                <a:cs typeface="Verdana" panose="020B0604030504040204" charset="0"/>
              </a:rPr>
              <a:t>Производственный</a:t>
            </a:r>
            <a:r>
              <a:rPr lang="en-US" altLang="ru-RU" sz="2220" b="1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2220" b="1">
                <a:latin typeface="Verdana" panose="020B0604030504040204" charset="0"/>
                <a:cs typeface="Verdana" panose="020B0604030504040204" charset="0"/>
              </a:rPr>
              <a:t>и</a:t>
            </a:r>
            <a:r>
              <a:rPr lang="en-US" altLang="ru-RU" sz="2220" b="1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2220" b="1">
                <a:latin typeface="Verdana" panose="020B0604030504040204" charset="0"/>
                <a:cs typeface="Verdana" panose="020B0604030504040204" charset="0"/>
              </a:rPr>
              <a:t>организационный</a:t>
            </a:r>
            <a:r>
              <a:rPr lang="en-US" altLang="ru-RU" sz="2220" b="1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2220" b="1">
                <a:latin typeface="Verdana" panose="020B0604030504040204" charset="0"/>
                <a:cs typeface="Verdana" panose="020B0604030504040204" charset="0"/>
              </a:rPr>
              <a:t>план</a:t>
            </a:r>
            <a:endParaRPr lang="en-US" altLang="en-US" sz="2220" b="1">
              <a:latin typeface="Verdana" panose="020B0604030504040204" charset="0"/>
              <a:cs typeface="Verdana" panose="020B0604030504040204" charset="0"/>
            </a:endParaRPr>
          </a:p>
        </p:txBody>
      </p:sp>
      <p:sp>
        <p:nvSpPr>
          <p:cNvPr id="5" name="Замещающий текст 4"/>
          <p:cNvSpPr>
            <a:spLocks noGrp="1"/>
          </p:cNvSpPr>
          <p:nvPr>
            <p:ph type="body" idx="1"/>
          </p:nvPr>
        </p:nvSpPr>
        <p:spPr>
          <a:xfrm>
            <a:off x="840105" y="1852295"/>
            <a:ext cx="10592435" cy="732790"/>
          </a:xfrm>
        </p:spPr>
        <p:txBody>
          <a:bodyPr>
            <a:normAutofit fontScale="70000"/>
          </a:bodyPr>
          <a:p>
            <a:r>
              <a:rPr lang="en-US" altLang="en-US" sz="2285" b="0">
                <a:latin typeface="Verdana" panose="020B0604030504040204" charset="0"/>
                <a:cs typeface="Verdana" panose="020B0604030504040204" charset="0"/>
                <a:sym typeface="+mn-ea"/>
              </a:rPr>
              <a:t>Организационно</a:t>
            </a:r>
            <a:r>
              <a:rPr lang="en-US" altLang="ru-RU" sz="2285" b="0">
                <a:latin typeface="Verdana" panose="020B0604030504040204" charset="0"/>
                <a:cs typeface="Verdana" panose="020B0604030504040204" charset="0"/>
                <a:sym typeface="+mn-ea"/>
              </a:rPr>
              <a:t>-</a:t>
            </a:r>
            <a:r>
              <a:rPr lang="en-US" altLang="en-US" sz="2285" b="0">
                <a:latin typeface="Verdana" panose="020B0604030504040204" charset="0"/>
                <a:cs typeface="Verdana" panose="020B0604030504040204" charset="0"/>
                <a:sym typeface="+mn-ea"/>
              </a:rPr>
              <a:t>правовая</a:t>
            </a:r>
            <a:r>
              <a:rPr lang="en-US" altLang="ru-RU" sz="2285" b="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2285" b="0">
                <a:latin typeface="Verdana" panose="020B0604030504040204" charset="0"/>
                <a:cs typeface="Verdana" panose="020B0604030504040204" charset="0"/>
                <a:sym typeface="+mn-ea"/>
              </a:rPr>
              <a:t>форма</a:t>
            </a:r>
            <a:r>
              <a:rPr lang="en-US" altLang="ru-RU" sz="2285" b="0">
                <a:latin typeface="Verdana" panose="020B0604030504040204" charset="0"/>
                <a:cs typeface="Verdana" panose="020B0604030504040204" charset="0"/>
                <a:sym typeface="+mn-ea"/>
              </a:rPr>
              <a:t>:</a:t>
            </a:r>
            <a:r>
              <a:rPr lang="ru-RU" altLang="en-US" sz="2285" b="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2285" b="0">
                <a:latin typeface="Verdana" panose="020B0604030504040204" charset="0"/>
                <a:cs typeface="Verdana" panose="020B0604030504040204" charset="0"/>
                <a:sym typeface="+mn-ea"/>
              </a:rPr>
              <a:t>ИП</a:t>
            </a:r>
            <a:r>
              <a:rPr lang="en-US" altLang="ru-RU" sz="2285" b="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2285" b="0">
                <a:latin typeface="Verdana" panose="020B0604030504040204" charset="0"/>
                <a:cs typeface="Verdana" panose="020B0604030504040204" charset="0"/>
                <a:sym typeface="+mn-ea"/>
              </a:rPr>
              <a:t>на</a:t>
            </a:r>
            <a:r>
              <a:rPr lang="en-US" altLang="ru-RU" sz="2285" b="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2285" b="0">
                <a:latin typeface="Verdana" panose="020B0604030504040204" charset="0"/>
                <a:cs typeface="Verdana" panose="020B0604030504040204" charset="0"/>
                <a:sym typeface="+mn-ea"/>
              </a:rPr>
              <a:t>УСН</a:t>
            </a:r>
            <a:r>
              <a:rPr lang="en-US" altLang="ru-RU" sz="2285" b="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2285" b="0">
                <a:latin typeface="Verdana" panose="020B0604030504040204" charset="0"/>
                <a:cs typeface="Verdana" panose="020B0604030504040204" charset="0"/>
                <a:sym typeface="+mn-ea"/>
              </a:rPr>
              <a:t>«Доходы</a:t>
            </a:r>
            <a:r>
              <a:rPr lang="en-US" altLang="ru-RU" sz="2285" b="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2285" b="0">
                <a:latin typeface="Verdana" panose="020B0604030504040204" charset="0"/>
                <a:cs typeface="Verdana" panose="020B0604030504040204" charset="0"/>
                <a:sym typeface="+mn-ea"/>
              </a:rPr>
              <a:t>минус</a:t>
            </a:r>
            <a:r>
              <a:rPr lang="en-US" altLang="ru-RU" sz="2285" b="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2285" b="0">
                <a:latin typeface="Verdana" panose="020B0604030504040204" charset="0"/>
                <a:cs typeface="Verdana" panose="020B0604030504040204" charset="0"/>
                <a:sym typeface="+mn-ea"/>
              </a:rPr>
              <a:t>расходы»</a:t>
            </a:r>
            <a:r>
              <a:rPr lang="en-US" altLang="ru-RU" sz="2285" b="0">
                <a:latin typeface="Verdana" panose="020B0604030504040204" charset="0"/>
                <a:cs typeface="Verdana" panose="020B0604030504040204" charset="0"/>
                <a:sym typeface="+mn-ea"/>
              </a:rPr>
              <a:t> – </a:t>
            </a:r>
            <a:r>
              <a:rPr lang="en-US" altLang="en-US" sz="2285" b="0">
                <a:latin typeface="Verdana" panose="020B0604030504040204" charset="0"/>
                <a:cs typeface="Verdana" panose="020B0604030504040204" charset="0"/>
                <a:sym typeface="+mn-ea"/>
              </a:rPr>
              <a:t>оптимально</a:t>
            </a:r>
            <a:r>
              <a:rPr lang="en-US" altLang="ru-RU" sz="2285" b="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2285" b="0">
                <a:latin typeface="Verdana" panose="020B0604030504040204" charset="0"/>
                <a:cs typeface="Verdana" panose="020B0604030504040204" charset="0"/>
                <a:sym typeface="+mn-ea"/>
              </a:rPr>
              <a:t>для</a:t>
            </a:r>
            <a:r>
              <a:rPr lang="en-US" altLang="ru-RU" sz="2285" b="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2285" b="0">
                <a:latin typeface="Verdana" panose="020B0604030504040204" charset="0"/>
                <a:cs typeface="Verdana" panose="020B0604030504040204" charset="0"/>
                <a:sym typeface="+mn-ea"/>
              </a:rPr>
              <a:t>малого</a:t>
            </a:r>
            <a:r>
              <a:rPr lang="en-US" altLang="ru-RU" sz="2285" b="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2285" b="0">
                <a:latin typeface="Verdana" panose="020B0604030504040204" charset="0"/>
                <a:cs typeface="Verdana" panose="020B0604030504040204" charset="0"/>
                <a:sym typeface="+mn-ea"/>
              </a:rPr>
              <a:t>бизнеса</a:t>
            </a:r>
            <a:r>
              <a:rPr lang="en-US" altLang="ru-RU" sz="2285" b="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2285" b="0">
                <a:latin typeface="Verdana" panose="020B0604030504040204" charset="0"/>
                <a:cs typeface="Verdana" panose="020B0604030504040204" charset="0"/>
                <a:sym typeface="+mn-ea"/>
              </a:rPr>
              <a:t>из</a:t>
            </a:r>
            <a:r>
              <a:rPr lang="en-US" altLang="ru-RU" sz="2285" b="0">
                <a:latin typeface="Verdana" panose="020B0604030504040204" charset="0"/>
                <a:cs typeface="Verdana" panose="020B0604030504040204" charset="0"/>
                <a:sym typeface="+mn-ea"/>
              </a:rPr>
              <a:t>-</a:t>
            </a:r>
            <a:r>
              <a:rPr lang="en-US" altLang="en-US" sz="2285" b="0">
                <a:latin typeface="Verdana" panose="020B0604030504040204" charset="0"/>
                <a:cs typeface="Verdana" panose="020B0604030504040204" charset="0"/>
                <a:sym typeface="+mn-ea"/>
              </a:rPr>
              <a:t>за</a:t>
            </a:r>
            <a:r>
              <a:rPr lang="en-US" altLang="ru-RU" sz="2285" b="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2285" b="0">
                <a:latin typeface="Verdana" panose="020B0604030504040204" charset="0"/>
                <a:cs typeface="Verdana" panose="020B0604030504040204" charset="0"/>
                <a:sym typeface="+mn-ea"/>
              </a:rPr>
              <a:t>простоты</a:t>
            </a:r>
            <a:r>
              <a:rPr lang="en-US" altLang="ru-RU" sz="2285" b="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2285" b="0">
                <a:latin typeface="Verdana" panose="020B0604030504040204" charset="0"/>
                <a:cs typeface="Verdana" panose="020B0604030504040204" charset="0"/>
                <a:sym typeface="+mn-ea"/>
              </a:rPr>
              <a:t>регистрации</a:t>
            </a:r>
            <a:r>
              <a:rPr lang="en-US" altLang="ru-RU" sz="2285" b="0">
                <a:latin typeface="Verdana" panose="020B0604030504040204" charset="0"/>
                <a:cs typeface="Verdana" panose="020B0604030504040204" charset="0"/>
                <a:sym typeface="+mn-ea"/>
              </a:rPr>
              <a:t>, </a:t>
            </a:r>
            <a:r>
              <a:rPr lang="en-US" altLang="en-US" sz="2285" b="0">
                <a:latin typeface="Verdana" panose="020B0604030504040204" charset="0"/>
                <a:cs typeface="Verdana" panose="020B0604030504040204" charset="0"/>
                <a:sym typeface="+mn-ea"/>
              </a:rPr>
              <a:t>управления</a:t>
            </a:r>
            <a:r>
              <a:rPr lang="en-US" altLang="ru-RU" sz="2285" b="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2285" b="0">
                <a:latin typeface="Verdana" panose="020B0604030504040204" charset="0"/>
                <a:cs typeface="Verdana" panose="020B0604030504040204" charset="0"/>
                <a:sym typeface="+mn-ea"/>
              </a:rPr>
              <a:t>и</a:t>
            </a:r>
            <a:r>
              <a:rPr lang="en-US" altLang="ru-RU" sz="2285" b="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2285" b="0">
                <a:latin typeface="Verdana" panose="020B0604030504040204" charset="0"/>
                <a:cs typeface="Verdana" panose="020B0604030504040204" charset="0"/>
                <a:sym typeface="+mn-ea"/>
              </a:rPr>
              <a:t>гибкости</a:t>
            </a:r>
            <a:r>
              <a:rPr lang="en-US" altLang="ru-RU" sz="2285" b="0">
                <a:latin typeface="Verdana" panose="020B0604030504040204" charset="0"/>
                <a:cs typeface="Verdana" panose="020B0604030504040204" charset="0"/>
                <a:sym typeface="+mn-ea"/>
              </a:rPr>
              <a:t> </a:t>
            </a:r>
            <a:r>
              <a:rPr lang="en-US" altLang="en-US" sz="2285" b="0">
                <a:latin typeface="Verdana" panose="020B0604030504040204" charset="0"/>
                <a:cs typeface="Verdana" panose="020B0604030504040204" charset="0"/>
                <a:sym typeface="+mn-ea"/>
              </a:rPr>
              <a:t>налогообложения</a:t>
            </a:r>
            <a:r>
              <a:rPr lang="en-US" altLang="ru-RU" sz="2285" b="0">
                <a:latin typeface="Verdana" panose="020B0604030504040204" charset="0"/>
                <a:cs typeface="Verdana" panose="020B0604030504040204" charset="0"/>
                <a:sym typeface="+mn-ea"/>
              </a:rPr>
              <a:t>.</a:t>
            </a:r>
            <a:endParaRPr lang="en-US" altLang="ru-RU" sz="2285" b="0">
              <a:latin typeface="Verdana" panose="020B0604030504040204" charset="0"/>
              <a:cs typeface="Verdana" panose="020B0604030504040204" charset="0"/>
            </a:endParaRPr>
          </a:p>
          <a:p>
            <a:endParaRPr lang="ru-RU" altLang="en-US" sz="2285" b="0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sz="half" idx="2"/>
          </p:nvPr>
        </p:nvSpPr>
        <p:spPr>
          <a:xfrm>
            <a:off x="840105" y="2313305"/>
            <a:ext cx="5157470" cy="3876675"/>
          </a:xfrm>
        </p:spPr>
        <p:txBody>
          <a:bodyPr>
            <a:noAutofit/>
          </a:bodyPr>
          <a:p>
            <a:pPr marL="0" indent="0">
              <a:buNone/>
            </a:pPr>
            <a:r>
              <a:rPr lang="en-US" altLang="en-US" sz="1600" b="1">
                <a:latin typeface="Verdana" panose="020B0604030504040204" charset="0"/>
                <a:cs typeface="Verdana" panose="020B0604030504040204" charset="0"/>
              </a:rPr>
              <a:t>Производственный</a:t>
            </a:r>
            <a:r>
              <a:rPr lang="en-US" altLang="ru-RU" sz="1600" b="1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600" b="1">
                <a:latin typeface="Verdana" panose="020B0604030504040204" charset="0"/>
                <a:cs typeface="Verdana" panose="020B0604030504040204" charset="0"/>
              </a:rPr>
              <a:t>процесс</a:t>
            </a:r>
            <a:r>
              <a:rPr lang="en-US" altLang="ru-RU" sz="1600" b="1">
                <a:latin typeface="Verdana" panose="020B0604030504040204" charset="0"/>
                <a:cs typeface="Verdana" panose="020B0604030504040204" charset="0"/>
              </a:rPr>
              <a:t>:</a:t>
            </a:r>
            <a:endParaRPr lang="en-US" altLang="ru-RU" sz="1600" b="1">
              <a:latin typeface="Verdana" panose="020B0604030504040204" charset="0"/>
              <a:cs typeface="Verdana" panose="020B0604030504040204" charset="0"/>
            </a:endParaRPr>
          </a:p>
          <a:p>
            <a:pPr marL="0" indent="0">
              <a:buNone/>
            </a:pPr>
            <a:r>
              <a:rPr lang="en-US" altLang="en-US" sz="1600">
                <a:latin typeface="Verdana" panose="020B0604030504040204" charset="0"/>
                <a:cs typeface="Verdana" panose="020B0604030504040204" charset="0"/>
              </a:rPr>
              <a:t>Помещение</a:t>
            </a:r>
            <a:r>
              <a:rPr lang="en-US" altLang="ru-RU" sz="1600">
                <a:latin typeface="Verdana" panose="020B0604030504040204" charset="0"/>
                <a:cs typeface="Verdana" panose="020B0604030504040204" charset="0"/>
              </a:rPr>
              <a:t>: </a:t>
            </a:r>
            <a:r>
              <a:rPr lang="en-US" altLang="en-US" sz="1600">
                <a:latin typeface="Verdana" panose="020B0604030504040204" charset="0"/>
                <a:cs typeface="Verdana" panose="020B0604030504040204" charset="0"/>
              </a:rPr>
              <a:t>Цех</a:t>
            </a:r>
            <a:r>
              <a:rPr lang="en-US" altLang="ru-RU" sz="16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ru-RU" sz="1600">
                <a:latin typeface="Verdana" panose="020B0604030504040204" charset="0"/>
                <a:cs typeface="Verdana" panose="020B0604030504040204" charset="0"/>
                <a:sym typeface="+mn-ea"/>
              </a:rPr>
              <a:t>~</a:t>
            </a:r>
            <a:r>
              <a:rPr lang="en-US" altLang="ru-RU" sz="1600">
                <a:latin typeface="Verdana" panose="020B0604030504040204" charset="0"/>
                <a:cs typeface="Verdana" panose="020B0604030504040204" charset="0"/>
              </a:rPr>
              <a:t>120 </a:t>
            </a:r>
            <a:r>
              <a:rPr lang="en-US" altLang="en-US" sz="1600">
                <a:latin typeface="Verdana" panose="020B0604030504040204" charset="0"/>
                <a:cs typeface="Verdana" panose="020B0604030504040204" charset="0"/>
              </a:rPr>
              <a:t>м²</a:t>
            </a:r>
            <a:r>
              <a:rPr lang="en-US" altLang="ru-RU" sz="16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600">
                <a:latin typeface="Verdana" panose="020B0604030504040204" charset="0"/>
                <a:cs typeface="Verdana" panose="020B0604030504040204" charset="0"/>
              </a:rPr>
              <a:t>в</a:t>
            </a:r>
            <a:r>
              <a:rPr lang="en-US" altLang="ru-RU" sz="16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600">
                <a:latin typeface="Verdana" panose="020B0604030504040204" charset="0"/>
                <a:cs typeface="Verdana" panose="020B0604030504040204" charset="0"/>
              </a:rPr>
              <a:t>доступном</a:t>
            </a:r>
            <a:r>
              <a:rPr lang="en-US" altLang="ru-RU" sz="16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600">
                <a:latin typeface="Verdana" panose="020B0604030504040204" charset="0"/>
                <a:cs typeface="Verdana" panose="020B0604030504040204" charset="0"/>
              </a:rPr>
              <a:t>месте</a:t>
            </a:r>
            <a:r>
              <a:rPr lang="en-US" altLang="ru-RU" sz="1600">
                <a:latin typeface="Verdana" panose="020B0604030504040204" charset="0"/>
                <a:cs typeface="Verdana" panose="020B0604030504040204" charset="0"/>
              </a:rPr>
              <a:t>.</a:t>
            </a:r>
            <a:endParaRPr lang="en-US" altLang="ru-RU" sz="1600">
              <a:latin typeface="Verdana" panose="020B0604030504040204" charset="0"/>
              <a:cs typeface="Verdana" panose="020B0604030504040204" charset="0"/>
            </a:endParaRPr>
          </a:p>
          <a:p>
            <a:pPr marL="0" indent="0">
              <a:buNone/>
            </a:pPr>
            <a:r>
              <a:rPr lang="en-US" altLang="en-US" sz="1600">
                <a:latin typeface="Verdana" panose="020B0604030504040204" charset="0"/>
                <a:cs typeface="Verdana" panose="020B0604030504040204" charset="0"/>
              </a:rPr>
              <a:t>Оборудование</a:t>
            </a:r>
            <a:r>
              <a:rPr lang="en-US" altLang="ru-RU" sz="1600">
                <a:latin typeface="Verdana" panose="020B0604030504040204" charset="0"/>
                <a:cs typeface="Verdana" panose="020B0604030504040204" charset="0"/>
              </a:rPr>
              <a:t>: </a:t>
            </a:r>
            <a:r>
              <a:rPr lang="en-US" altLang="en-US" sz="1600">
                <a:latin typeface="Verdana" panose="020B0604030504040204" charset="0"/>
                <a:cs typeface="Verdana" panose="020B0604030504040204" charset="0"/>
              </a:rPr>
              <a:t>Листогибочный</a:t>
            </a:r>
            <a:r>
              <a:rPr lang="en-US" altLang="ru-RU" sz="16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600">
                <a:latin typeface="Verdana" panose="020B0604030504040204" charset="0"/>
                <a:cs typeface="Verdana" panose="020B0604030504040204" charset="0"/>
              </a:rPr>
              <a:t>станок</a:t>
            </a:r>
            <a:r>
              <a:rPr lang="en-US" altLang="ru-RU" sz="1600">
                <a:latin typeface="Verdana" panose="020B0604030504040204" charset="0"/>
                <a:cs typeface="Verdana" panose="020B0604030504040204" charset="0"/>
              </a:rPr>
              <a:t> Tapco, </a:t>
            </a:r>
            <a:r>
              <a:rPr lang="en-US" altLang="en-US" sz="1600">
                <a:latin typeface="Verdana" panose="020B0604030504040204" charset="0"/>
                <a:cs typeface="Verdana" panose="020B0604030504040204" charset="0"/>
              </a:rPr>
              <a:t>роликовый</a:t>
            </a:r>
            <a:r>
              <a:rPr lang="en-US" altLang="ru-RU" sz="16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600">
                <a:latin typeface="Verdana" panose="020B0604030504040204" charset="0"/>
                <a:cs typeface="Verdana" panose="020B0604030504040204" charset="0"/>
              </a:rPr>
              <a:t>нож</a:t>
            </a:r>
            <a:r>
              <a:rPr lang="ru-RU" altLang="en-US" sz="16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ru-RU" sz="1600">
                <a:latin typeface="Verdana" panose="020B0604030504040204" charset="0"/>
                <a:cs typeface="Verdana" panose="020B0604030504040204" charset="0"/>
              </a:rPr>
              <a:t>Tapco, </a:t>
            </a:r>
            <a:r>
              <a:rPr lang="en-US" altLang="en-US" sz="1600">
                <a:latin typeface="Verdana" panose="020B0604030504040204" charset="0"/>
                <a:cs typeface="Verdana" panose="020B0604030504040204" charset="0"/>
              </a:rPr>
              <a:t>вспомогательны</a:t>
            </a:r>
            <a:r>
              <a:rPr lang="ru-RU" altLang="en-US" sz="1600">
                <a:latin typeface="Verdana" panose="020B0604030504040204" charset="0"/>
                <a:cs typeface="Verdana" panose="020B0604030504040204" charset="0"/>
              </a:rPr>
              <a:t>е</a:t>
            </a:r>
            <a:r>
              <a:rPr lang="en-US" altLang="ru-RU" sz="16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600">
                <a:latin typeface="Verdana" panose="020B0604030504040204" charset="0"/>
                <a:cs typeface="Verdana" panose="020B0604030504040204" charset="0"/>
              </a:rPr>
              <a:t>инструмент</a:t>
            </a:r>
            <a:r>
              <a:rPr lang="ru-RU" altLang="en-US" sz="1600">
                <a:latin typeface="Verdana" panose="020B0604030504040204" charset="0"/>
                <a:cs typeface="Verdana" panose="020B0604030504040204" charset="0"/>
              </a:rPr>
              <a:t>ы</a:t>
            </a:r>
            <a:r>
              <a:rPr lang="en-US" altLang="ru-RU" sz="1600">
                <a:latin typeface="Verdana" panose="020B0604030504040204" charset="0"/>
                <a:cs typeface="Verdana" panose="020B0604030504040204" charset="0"/>
              </a:rPr>
              <a:t>.</a:t>
            </a:r>
            <a:endParaRPr lang="en-US" altLang="ru-RU" sz="1600">
              <a:latin typeface="Verdana" panose="020B0604030504040204" charset="0"/>
              <a:cs typeface="Verdana" panose="020B0604030504040204" charset="0"/>
            </a:endParaRPr>
          </a:p>
          <a:p>
            <a:pPr marL="0" indent="0">
              <a:buNone/>
            </a:pPr>
            <a:r>
              <a:rPr lang="en-US" altLang="en-US" sz="1600">
                <a:latin typeface="Verdana" panose="020B0604030504040204" charset="0"/>
                <a:cs typeface="Verdana" panose="020B0604030504040204" charset="0"/>
              </a:rPr>
              <a:t>Персонал</a:t>
            </a:r>
            <a:r>
              <a:rPr lang="en-US" altLang="ru-RU" sz="1600">
                <a:latin typeface="Verdana" panose="020B0604030504040204" charset="0"/>
                <a:cs typeface="Verdana" panose="020B0604030504040204" charset="0"/>
              </a:rPr>
              <a:t> (</a:t>
            </a:r>
            <a:r>
              <a:rPr lang="en-US" altLang="en-US" sz="1600">
                <a:latin typeface="Verdana" panose="020B0604030504040204" charset="0"/>
                <a:cs typeface="Verdana" panose="020B0604030504040204" charset="0"/>
              </a:rPr>
              <a:t>на</a:t>
            </a:r>
            <a:r>
              <a:rPr lang="en-US" altLang="ru-RU" sz="16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600">
                <a:latin typeface="Verdana" panose="020B0604030504040204" charset="0"/>
                <a:cs typeface="Verdana" panose="020B0604030504040204" charset="0"/>
              </a:rPr>
              <a:t>старте</a:t>
            </a:r>
            <a:r>
              <a:rPr lang="en-US" altLang="ru-RU" sz="1600">
                <a:latin typeface="Verdana" panose="020B0604030504040204" charset="0"/>
                <a:cs typeface="Verdana" panose="020B0604030504040204" charset="0"/>
              </a:rPr>
              <a:t>): </a:t>
            </a:r>
            <a:r>
              <a:rPr lang="en-US" altLang="en-US" sz="1600">
                <a:latin typeface="Verdana" panose="020B0604030504040204" charset="0"/>
                <a:cs typeface="Verdana" panose="020B0604030504040204" charset="0"/>
              </a:rPr>
              <a:t>Руководитель</a:t>
            </a:r>
            <a:r>
              <a:rPr lang="en-US" altLang="ru-RU" sz="1600">
                <a:latin typeface="Verdana" panose="020B0604030504040204" charset="0"/>
                <a:cs typeface="Verdana" panose="020B0604030504040204" charset="0"/>
              </a:rPr>
              <a:t>/</a:t>
            </a:r>
            <a:r>
              <a:rPr lang="en-US" altLang="en-US" sz="1600">
                <a:latin typeface="Verdana" panose="020B0604030504040204" charset="0"/>
                <a:cs typeface="Verdana" panose="020B0604030504040204" charset="0"/>
              </a:rPr>
              <a:t>Мастер</a:t>
            </a:r>
            <a:r>
              <a:rPr lang="en-US" altLang="ru-RU" sz="1600">
                <a:latin typeface="Verdana" panose="020B0604030504040204" charset="0"/>
                <a:cs typeface="Verdana" panose="020B0604030504040204" charset="0"/>
              </a:rPr>
              <a:t> (1 </a:t>
            </a:r>
            <a:r>
              <a:rPr lang="en-US" altLang="en-US" sz="1600">
                <a:latin typeface="Verdana" panose="020B0604030504040204" charset="0"/>
                <a:cs typeface="Verdana" panose="020B0604030504040204" charset="0"/>
              </a:rPr>
              <a:t>чел</a:t>
            </a:r>
            <a:r>
              <a:rPr lang="en-US" altLang="ru-RU" sz="1600">
                <a:latin typeface="Verdana" panose="020B0604030504040204" charset="0"/>
                <a:cs typeface="Verdana" panose="020B0604030504040204" charset="0"/>
              </a:rPr>
              <a:t>.), </a:t>
            </a:r>
            <a:r>
              <a:rPr lang="en-US" altLang="en-US" sz="1600">
                <a:latin typeface="Verdana" panose="020B0604030504040204" charset="0"/>
                <a:cs typeface="Verdana" panose="020B0604030504040204" charset="0"/>
              </a:rPr>
              <a:t>Рабочий</a:t>
            </a:r>
            <a:r>
              <a:rPr lang="en-US" altLang="ru-RU" sz="1600">
                <a:latin typeface="Verdana" panose="020B0604030504040204" charset="0"/>
                <a:cs typeface="Verdana" panose="020B0604030504040204" charset="0"/>
              </a:rPr>
              <a:t>-</a:t>
            </a:r>
            <a:r>
              <a:rPr lang="en-US" altLang="en-US" sz="1600">
                <a:latin typeface="Verdana" panose="020B0604030504040204" charset="0"/>
                <a:cs typeface="Verdana" panose="020B0604030504040204" charset="0"/>
              </a:rPr>
              <a:t>жестянщик</a:t>
            </a:r>
            <a:r>
              <a:rPr lang="en-US" altLang="ru-RU" sz="1600">
                <a:latin typeface="Verdana" panose="020B0604030504040204" charset="0"/>
                <a:cs typeface="Verdana" panose="020B0604030504040204" charset="0"/>
              </a:rPr>
              <a:t> (1-2 </a:t>
            </a:r>
            <a:r>
              <a:rPr lang="en-US" altLang="en-US" sz="1600">
                <a:latin typeface="Verdana" panose="020B0604030504040204" charset="0"/>
                <a:cs typeface="Verdana" panose="020B0604030504040204" charset="0"/>
              </a:rPr>
              <a:t>чел</a:t>
            </a:r>
            <a:r>
              <a:rPr lang="en-US" altLang="ru-RU" sz="1600">
                <a:latin typeface="Verdana" panose="020B0604030504040204" charset="0"/>
                <a:cs typeface="Verdana" panose="020B0604030504040204" charset="0"/>
              </a:rPr>
              <a:t>.), </a:t>
            </a:r>
            <a:r>
              <a:rPr lang="en-US" altLang="en-US" sz="1600">
                <a:latin typeface="Verdana" panose="020B0604030504040204" charset="0"/>
                <a:cs typeface="Verdana" panose="020B0604030504040204" charset="0"/>
              </a:rPr>
              <a:t>Бухгалтерия</a:t>
            </a:r>
            <a:r>
              <a:rPr lang="en-US" altLang="ru-RU" sz="1600">
                <a:latin typeface="Verdana" panose="020B0604030504040204" charset="0"/>
                <a:cs typeface="Verdana" panose="020B0604030504040204" charset="0"/>
              </a:rPr>
              <a:t> (</a:t>
            </a:r>
            <a:r>
              <a:rPr lang="en-US" altLang="en-US" sz="1600">
                <a:latin typeface="Verdana" panose="020B0604030504040204" charset="0"/>
                <a:cs typeface="Verdana" panose="020B0604030504040204" charset="0"/>
              </a:rPr>
              <a:t>аутсорсинг</a:t>
            </a:r>
            <a:r>
              <a:rPr lang="en-US" altLang="ru-RU" sz="1600">
                <a:latin typeface="Verdana" panose="020B0604030504040204" charset="0"/>
                <a:cs typeface="Verdana" panose="020B0604030504040204" charset="0"/>
              </a:rPr>
              <a:t>).</a:t>
            </a:r>
            <a:endParaRPr lang="en-US" altLang="ru-RU" sz="1600">
              <a:latin typeface="Verdana" panose="020B0604030504040204" charset="0"/>
              <a:cs typeface="Verdana" panose="020B0604030504040204" charset="0"/>
            </a:endParaRPr>
          </a:p>
          <a:p>
            <a:pPr marL="0" indent="0">
              <a:buNone/>
            </a:pPr>
            <a:r>
              <a:rPr lang="en-US" altLang="en-US" sz="1600">
                <a:latin typeface="Verdana" panose="020B0604030504040204" charset="0"/>
                <a:cs typeface="Verdana" panose="020B0604030504040204" charset="0"/>
              </a:rPr>
              <a:t>Годовой</a:t>
            </a:r>
            <a:r>
              <a:rPr lang="en-US" altLang="ru-RU" sz="16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600">
                <a:latin typeface="Verdana" panose="020B0604030504040204" charset="0"/>
                <a:cs typeface="Verdana" panose="020B0604030504040204" charset="0"/>
              </a:rPr>
              <a:t>объем</a:t>
            </a:r>
            <a:r>
              <a:rPr lang="en-US" altLang="ru-RU" sz="16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600">
                <a:latin typeface="Verdana" panose="020B0604030504040204" charset="0"/>
                <a:cs typeface="Verdana" panose="020B0604030504040204" charset="0"/>
              </a:rPr>
              <a:t>производства</a:t>
            </a:r>
            <a:r>
              <a:rPr lang="en-US" altLang="ru-RU" sz="1600">
                <a:latin typeface="Verdana" panose="020B0604030504040204" charset="0"/>
                <a:cs typeface="Verdana" panose="020B0604030504040204" charset="0"/>
              </a:rPr>
              <a:t>: 10 000 – 12 000 </a:t>
            </a:r>
            <a:r>
              <a:rPr lang="en-US" altLang="en-US" sz="1600">
                <a:latin typeface="Verdana" panose="020B0604030504040204" charset="0"/>
                <a:cs typeface="Verdana" panose="020B0604030504040204" charset="0"/>
              </a:rPr>
              <a:t>погонных</a:t>
            </a:r>
            <a:r>
              <a:rPr lang="en-US" altLang="ru-RU" sz="16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600">
                <a:latin typeface="Verdana" panose="020B0604030504040204" charset="0"/>
                <a:cs typeface="Verdana" panose="020B0604030504040204" charset="0"/>
              </a:rPr>
              <a:t>метров</a:t>
            </a:r>
            <a:r>
              <a:rPr lang="en-US" altLang="ru-RU" sz="1600">
                <a:latin typeface="Verdana" panose="020B0604030504040204" charset="0"/>
                <a:cs typeface="Verdana" panose="020B0604030504040204" charset="0"/>
              </a:rPr>
              <a:t>.</a:t>
            </a:r>
            <a:endParaRPr lang="en-US" altLang="ru-RU" sz="1600">
              <a:latin typeface="Verdana" panose="020B0604030504040204" charset="0"/>
              <a:cs typeface="Verdana" panose="020B0604030504040204" charset="0"/>
            </a:endParaRPr>
          </a:p>
          <a:p>
            <a:pPr marL="0" indent="0">
              <a:buNone/>
            </a:pPr>
            <a:r>
              <a:rPr lang="en-US" altLang="en-US" sz="1600">
                <a:latin typeface="Verdana" panose="020B0604030504040204" charset="0"/>
                <a:cs typeface="Verdana" panose="020B0604030504040204" charset="0"/>
              </a:rPr>
              <a:t>Ключевой</a:t>
            </a:r>
            <a:r>
              <a:rPr lang="en-US" altLang="ru-RU" sz="16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600">
                <a:latin typeface="Verdana" panose="020B0604030504040204" charset="0"/>
                <a:cs typeface="Verdana" panose="020B0604030504040204" charset="0"/>
              </a:rPr>
              <a:t>процесс</a:t>
            </a:r>
            <a:r>
              <a:rPr lang="en-US" altLang="ru-RU" sz="1600">
                <a:latin typeface="Verdana" panose="020B0604030504040204" charset="0"/>
                <a:cs typeface="Verdana" panose="020B0604030504040204" charset="0"/>
              </a:rPr>
              <a:t>: </a:t>
            </a:r>
            <a:r>
              <a:rPr lang="en-US" altLang="en-US" sz="1600">
                <a:latin typeface="Verdana" panose="020B0604030504040204" charset="0"/>
                <a:cs typeface="Verdana" panose="020B0604030504040204" charset="0"/>
              </a:rPr>
              <a:t>Заказ</a:t>
            </a:r>
            <a:r>
              <a:rPr lang="en-US" altLang="ru-RU" sz="16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600">
                <a:latin typeface="Verdana" panose="020B0604030504040204" charset="0"/>
                <a:cs typeface="Verdana" panose="020B0604030504040204" charset="0"/>
              </a:rPr>
              <a:t>→</a:t>
            </a:r>
            <a:r>
              <a:rPr lang="en-US" altLang="ru-RU" sz="16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600">
                <a:latin typeface="Verdana" panose="020B0604030504040204" charset="0"/>
                <a:cs typeface="Verdana" panose="020B0604030504040204" charset="0"/>
              </a:rPr>
              <a:t>Расчет</a:t>
            </a:r>
            <a:r>
              <a:rPr lang="en-US" altLang="ru-RU" sz="16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600">
                <a:latin typeface="Verdana" panose="020B0604030504040204" charset="0"/>
                <a:cs typeface="Verdana" panose="020B0604030504040204" charset="0"/>
              </a:rPr>
              <a:t>и</a:t>
            </a:r>
            <a:r>
              <a:rPr lang="en-US" altLang="ru-RU" sz="16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600">
                <a:latin typeface="Verdana" panose="020B0604030504040204" charset="0"/>
                <a:cs typeface="Verdana" panose="020B0604030504040204" charset="0"/>
              </a:rPr>
              <a:t>раскрой</a:t>
            </a:r>
            <a:r>
              <a:rPr lang="en-US" altLang="ru-RU" sz="16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600">
                <a:latin typeface="Verdana" panose="020B0604030504040204" charset="0"/>
                <a:cs typeface="Verdana" panose="020B0604030504040204" charset="0"/>
              </a:rPr>
              <a:t>→</a:t>
            </a:r>
            <a:r>
              <a:rPr lang="en-US" altLang="ru-RU" sz="16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600">
                <a:latin typeface="Verdana" panose="020B0604030504040204" charset="0"/>
                <a:cs typeface="Verdana" panose="020B0604030504040204" charset="0"/>
              </a:rPr>
              <a:t>Гибка</a:t>
            </a:r>
            <a:r>
              <a:rPr lang="en-US" altLang="ru-RU" sz="16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600">
                <a:latin typeface="Verdana" panose="020B0604030504040204" charset="0"/>
                <a:cs typeface="Verdana" panose="020B0604030504040204" charset="0"/>
              </a:rPr>
              <a:t>→</a:t>
            </a:r>
            <a:r>
              <a:rPr lang="en-US" altLang="ru-RU" sz="16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600">
                <a:latin typeface="Verdana" panose="020B0604030504040204" charset="0"/>
                <a:cs typeface="Verdana" panose="020B0604030504040204" charset="0"/>
              </a:rPr>
              <a:t>Контроль</a:t>
            </a:r>
            <a:r>
              <a:rPr lang="en-US" altLang="ru-RU" sz="16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600">
                <a:latin typeface="Verdana" panose="020B0604030504040204" charset="0"/>
                <a:cs typeface="Verdana" panose="020B0604030504040204" charset="0"/>
              </a:rPr>
              <a:t>качества</a:t>
            </a:r>
            <a:r>
              <a:rPr lang="en-US" altLang="ru-RU" sz="16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600">
                <a:latin typeface="Verdana" panose="020B0604030504040204" charset="0"/>
                <a:cs typeface="Verdana" panose="020B0604030504040204" charset="0"/>
              </a:rPr>
              <a:t>→</a:t>
            </a:r>
            <a:r>
              <a:rPr lang="en-US" altLang="ru-RU" sz="16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600">
                <a:latin typeface="Verdana" panose="020B0604030504040204" charset="0"/>
                <a:cs typeface="Verdana" panose="020B0604030504040204" charset="0"/>
              </a:rPr>
              <a:t>Отгрузка</a:t>
            </a:r>
            <a:r>
              <a:rPr lang="en-US" altLang="ru-RU" sz="16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600">
                <a:latin typeface="Verdana" panose="020B0604030504040204" charset="0"/>
                <a:cs typeface="Verdana" panose="020B0604030504040204" charset="0"/>
              </a:rPr>
              <a:t>клиенту</a:t>
            </a:r>
            <a:r>
              <a:rPr lang="en-US" altLang="ru-RU" sz="1600">
                <a:latin typeface="Verdana" panose="020B0604030504040204" charset="0"/>
                <a:cs typeface="Verdana" panose="020B0604030504040204" charset="0"/>
              </a:rPr>
              <a:t>.</a:t>
            </a:r>
            <a:endParaRPr lang="en-US" altLang="ru-RU" sz="1600">
              <a:latin typeface="Verdana" panose="020B0604030504040204" charset="0"/>
              <a:cs typeface="Verdana" panose="020B0604030504040204" charset="0"/>
            </a:endParaRPr>
          </a:p>
          <a:p>
            <a:pPr marL="0" indent="0">
              <a:buNone/>
            </a:pPr>
            <a:endParaRPr lang="ru-RU" altLang="en-US" sz="1600">
              <a:latin typeface="Verdana" panose="020B0604030504040204" charset="0"/>
              <a:cs typeface="Verdana" panose="020B0604030504040204" charset="0"/>
            </a:endParaRPr>
          </a:p>
        </p:txBody>
      </p:sp>
      <p:sp>
        <p:nvSpPr>
          <p:cNvPr id="7" name="Замещающий текст 6"/>
          <p:cNvSpPr>
            <a:spLocks noGrp="1"/>
          </p:cNvSpPr>
          <p:nvPr>
            <p:ph type="body" sz="quarter" idx="3"/>
          </p:nvPr>
        </p:nvSpPr>
        <p:spPr>
          <a:xfrm>
            <a:off x="11899900" y="194945"/>
            <a:ext cx="111125" cy="823595"/>
          </a:xfrm>
        </p:spPr>
        <p:txBody>
          <a:bodyPr/>
          <a:p>
            <a:endParaRPr lang="ru-RU" altLang="en-US"/>
          </a:p>
        </p:txBody>
      </p:sp>
      <p:sp>
        <p:nvSpPr>
          <p:cNvPr id="8" name="Замещающее содержимое 7"/>
          <p:cNvSpPr>
            <a:spLocks noGrp="1"/>
          </p:cNvSpPr>
          <p:nvPr>
            <p:ph sz="quarter" idx="4"/>
          </p:nvPr>
        </p:nvSpPr>
        <p:spPr>
          <a:xfrm>
            <a:off x="6172200" y="2312670"/>
            <a:ext cx="5183505" cy="3877310"/>
          </a:xfrm>
        </p:spPr>
        <p:txBody>
          <a:bodyPr/>
          <a:p>
            <a:endParaRPr lang="ru-RU" altLang="en-US"/>
          </a:p>
        </p:txBody>
      </p:sp>
      <p:pic>
        <p:nvPicPr>
          <p:cNvPr id="6" name="Изображение 5" descr="logoPNGblueWor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2832100" cy="1018540"/>
          </a:xfrm>
          <a:prstGeom prst="rect">
            <a:avLst/>
          </a:prstGeom>
        </p:spPr>
      </p:pic>
      <p:pic>
        <p:nvPicPr>
          <p:cNvPr id="11" name="Изображение 1" descr="IMG_25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0930" y="3121660"/>
            <a:ext cx="3384550" cy="183261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Изображение 2" descr="IMG_25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8835" y="3121660"/>
            <a:ext cx="1617345" cy="183261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922655"/>
            <a:ext cx="10515600" cy="714375"/>
          </a:xfrm>
        </p:spPr>
        <p:txBody>
          <a:bodyPr>
            <a:normAutofit/>
          </a:bodyPr>
          <a:p>
            <a:pPr algn="ctr"/>
            <a:r>
              <a:rPr lang="en-US" altLang="en-US" sz="2220" b="1">
                <a:latin typeface="Verdana" panose="020B0604030504040204" charset="0"/>
                <a:cs typeface="Verdana" panose="020B0604030504040204" charset="0"/>
              </a:rPr>
              <a:t>Финансовый</a:t>
            </a:r>
            <a:r>
              <a:rPr lang="en-US" altLang="ru-RU" sz="2220" b="1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2220" b="1">
                <a:latin typeface="Verdana" panose="020B0604030504040204" charset="0"/>
                <a:cs typeface="Verdana" panose="020B0604030504040204" charset="0"/>
              </a:rPr>
              <a:t>план</a:t>
            </a:r>
            <a:r>
              <a:rPr lang="en-US" altLang="ru-RU" sz="2220" b="1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2220" b="1">
                <a:latin typeface="Verdana" panose="020B0604030504040204" charset="0"/>
                <a:cs typeface="Verdana" panose="020B0604030504040204" charset="0"/>
              </a:rPr>
              <a:t>и</a:t>
            </a:r>
            <a:r>
              <a:rPr lang="en-US" altLang="ru-RU" sz="2220" b="1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ru-RU" altLang="en-US" sz="2220" b="1">
                <a:latin typeface="Verdana" panose="020B0604030504040204" charset="0"/>
                <a:cs typeface="Verdana" panose="020B0604030504040204" charset="0"/>
              </a:rPr>
              <a:t>ключевые метрики</a:t>
            </a:r>
            <a:endParaRPr lang="ru-RU" altLang="en-US" sz="2220" b="1">
              <a:latin typeface="Verdana" panose="020B0604030504040204" charset="0"/>
              <a:cs typeface="Verdana" panose="020B0604030504040204" charset="0"/>
            </a:endParaRP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838200" y="1772920"/>
            <a:ext cx="10515600" cy="4758055"/>
          </a:xfrm>
        </p:spPr>
        <p:txBody>
          <a:bodyPr>
            <a:noAutofit/>
          </a:bodyPr>
          <a:p>
            <a:pPr marL="0" indent="0">
              <a:buNone/>
            </a:pPr>
            <a:r>
              <a:rPr lang="en-US" altLang="en-US" sz="1600">
                <a:latin typeface="Verdana" panose="020B0604030504040204" charset="0"/>
                <a:cs typeface="Verdana" panose="020B0604030504040204" charset="0"/>
              </a:rPr>
              <a:t>Стартовые</a:t>
            </a:r>
            <a:r>
              <a:rPr lang="en-US" altLang="ru-RU" sz="16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600">
                <a:latin typeface="Verdana" panose="020B0604030504040204" charset="0"/>
                <a:cs typeface="Verdana" panose="020B0604030504040204" charset="0"/>
              </a:rPr>
              <a:t>инвестиции</a:t>
            </a:r>
            <a:r>
              <a:rPr lang="en-US" altLang="ru-RU" sz="1600">
                <a:latin typeface="Verdana" panose="020B0604030504040204" charset="0"/>
                <a:cs typeface="Verdana" panose="020B0604030504040204" charset="0"/>
              </a:rPr>
              <a:t>: 442 000 </a:t>
            </a:r>
            <a:r>
              <a:rPr lang="en-US" altLang="en-US" sz="1600">
                <a:latin typeface="Verdana" panose="020B0604030504040204" charset="0"/>
                <a:cs typeface="Verdana" panose="020B0604030504040204" charset="0"/>
              </a:rPr>
              <a:t>руб</a:t>
            </a:r>
            <a:r>
              <a:rPr lang="en-US" altLang="ru-RU" sz="1600">
                <a:latin typeface="Verdana" panose="020B0604030504040204" charset="0"/>
                <a:cs typeface="Verdana" panose="020B0604030504040204" charset="0"/>
              </a:rPr>
              <a:t>.</a:t>
            </a:r>
            <a:endParaRPr lang="en-US" altLang="ru-RU" sz="1600">
              <a:latin typeface="Verdana" panose="020B0604030504040204" charset="0"/>
              <a:cs typeface="Verdana" panose="020B0604030504040204" charset="0"/>
            </a:endParaRPr>
          </a:p>
          <a:p>
            <a:pPr marL="0" indent="0">
              <a:buNone/>
            </a:pPr>
            <a:r>
              <a:rPr lang="en-US" altLang="en-US" sz="1600">
                <a:latin typeface="Verdana" panose="020B0604030504040204" charset="0"/>
                <a:cs typeface="Verdana" panose="020B0604030504040204" charset="0"/>
              </a:rPr>
              <a:t>Оборудование</a:t>
            </a:r>
            <a:r>
              <a:rPr lang="en-US" altLang="ru-RU" sz="1600">
                <a:latin typeface="Verdana" panose="020B0604030504040204" charset="0"/>
                <a:cs typeface="Verdana" panose="020B0604030504040204" charset="0"/>
              </a:rPr>
              <a:t>: 332 000 </a:t>
            </a:r>
            <a:r>
              <a:rPr lang="en-US" altLang="en-US" sz="1600">
                <a:latin typeface="Verdana" panose="020B0604030504040204" charset="0"/>
                <a:cs typeface="Verdana" panose="020B0604030504040204" charset="0"/>
              </a:rPr>
              <a:t>руб</a:t>
            </a:r>
            <a:r>
              <a:rPr lang="en-US" altLang="ru-RU" sz="1600">
                <a:latin typeface="Verdana" panose="020B0604030504040204" charset="0"/>
                <a:cs typeface="Verdana" panose="020B0604030504040204" charset="0"/>
              </a:rPr>
              <a:t>.</a:t>
            </a:r>
            <a:endParaRPr lang="en-US" altLang="ru-RU" sz="1600">
              <a:latin typeface="Verdana" panose="020B0604030504040204" charset="0"/>
              <a:cs typeface="Verdana" panose="020B0604030504040204" charset="0"/>
            </a:endParaRPr>
          </a:p>
          <a:p>
            <a:pPr marL="0" indent="0">
              <a:buNone/>
            </a:pPr>
            <a:r>
              <a:rPr lang="en-US" altLang="en-US" sz="1600">
                <a:latin typeface="Verdana" panose="020B0604030504040204" charset="0"/>
                <a:cs typeface="Verdana" panose="020B0604030504040204" charset="0"/>
              </a:rPr>
              <a:t>Закупка</a:t>
            </a:r>
            <a:r>
              <a:rPr lang="en-US" altLang="ru-RU" sz="16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600">
                <a:latin typeface="Verdana" panose="020B0604030504040204" charset="0"/>
                <a:cs typeface="Verdana" panose="020B0604030504040204" charset="0"/>
              </a:rPr>
              <a:t>сырья</a:t>
            </a:r>
            <a:r>
              <a:rPr lang="en-US" altLang="ru-RU" sz="1600">
                <a:latin typeface="Verdana" panose="020B0604030504040204" charset="0"/>
                <a:cs typeface="Verdana" panose="020B0604030504040204" charset="0"/>
              </a:rPr>
              <a:t>: 100 000 </a:t>
            </a:r>
            <a:r>
              <a:rPr lang="en-US" altLang="en-US" sz="1600">
                <a:latin typeface="Verdana" panose="020B0604030504040204" charset="0"/>
                <a:cs typeface="Verdana" panose="020B0604030504040204" charset="0"/>
              </a:rPr>
              <a:t>руб</a:t>
            </a:r>
            <a:r>
              <a:rPr lang="en-US" altLang="ru-RU" sz="1600">
                <a:latin typeface="Verdana" panose="020B0604030504040204" charset="0"/>
                <a:cs typeface="Verdana" panose="020B0604030504040204" charset="0"/>
              </a:rPr>
              <a:t>.</a:t>
            </a:r>
            <a:endParaRPr lang="en-US" altLang="ru-RU" sz="1600">
              <a:latin typeface="Verdana" panose="020B0604030504040204" charset="0"/>
              <a:cs typeface="Verdana" panose="020B0604030504040204" charset="0"/>
            </a:endParaRPr>
          </a:p>
          <a:p>
            <a:pPr marL="0" indent="0">
              <a:buNone/>
            </a:pPr>
            <a:r>
              <a:rPr lang="en-US" altLang="en-US" sz="1600">
                <a:latin typeface="Verdana" panose="020B0604030504040204" charset="0"/>
                <a:cs typeface="Verdana" panose="020B0604030504040204" charset="0"/>
              </a:rPr>
              <a:t>Регистрация </a:t>
            </a:r>
            <a:r>
              <a:rPr lang="ru-RU" altLang="en-US" sz="1600">
                <a:latin typeface="Verdana" panose="020B0604030504040204" charset="0"/>
                <a:cs typeface="Verdana" panose="020B0604030504040204" charset="0"/>
              </a:rPr>
              <a:t>ИП</a:t>
            </a:r>
            <a:r>
              <a:rPr lang="en-US" altLang="ru-RU" sz="16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600">
                <a:latin typeface="Verdana" panose="020B0604030504040204" charset="0"/>
                <a:cs typeface="Verdana" panose="020B0604030504040204" charset="0"/>
              </a:rPr>
              <a:t>и</a:t>
            </a:r>
            <a:r>
              <a:rPr lang="en-US" altLang="ru-RU" sz="16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600">
                <a:latin typeface="Verdana" panose="020B0604030504040204" charset="0"/>
                <a:cs typeface="Verdana" panose="020B0604030504040204" charset="0"/>
              </a:rPr>
              <a:t>прочее</a:t>
            </a:r>
            <a:r>
              <a:rPr lang="en-US" altLang="ru-RU" sz="1600">
                <a:latin typeface="Verdana" panose="020B0604030504040204" charset="0"/>
                <a:cs typeface="Verdana" panose="020B0604030504040204" charset="0"/>
              </a:rPr>
              <a:t>: 10 000 </a:t>
            </a:r>
            <a:r>
              <a:rPr lang="en-US" altLang="en-US" sz="1600">
                <a:latin typeface="Verdana" panose="020B0604030504040204" charset="0"/>
                <a:cs typeface="Verdana" panose="020B0604030504040204" charset="0"/>
              </a:rPr>
              <a:t>руб</a:t>
            </a:r>
            <a:r>
              <a:rPr lang="en-US" altLang="ru-RU" sz="1600">
                <a:latin typeface="Verdana" panose="020B0604030504040204" charset="0"/>
                <a:cs typeface="Verdana" panose="020B0604030504040204" charset="0"/>
              </a:rPr>
              <a:t>.</a:t>
            </a:r>
            <a:endParaRPr lang="en-US" altLang="ru-RU" sz="1600">
              <a:latin typeface="Verdana" panose="020B0604030504040204" charset="0"/>
              <a:cs typeface="Verdana" panose="020B0604030504040204" charset="0"/>
            </a:endParaRPr>
          </a:p>
          <a:p>
            <a:pPr marL="0" indent="0">
              <a:buNone/>
            </a:pPr>
            <a:r>
              <a:rPr lang="en-US" altLang="en-US" sz="1600">
                <a:latin typeface="Verdana" panose="020B0604030504040204" charset="0"/>
                <a:cs typeface="Verdana" panose="020B0604030504040204" charset="0"/>
              </a:rPr>
              <a:t>Источник</a:t>
            </a:r>
            <a:r>
              <a:rPr lang="en-US" altLang="ru-RU" sz="1600">
                <a:latin typeface="Verdana" panose="020B0604030504040204" charset="0"/>
                <a:cs typeface="Verdana" panose="020B0604030504040204" charset="0"/>
              </a:rPr>
              <a:t>: </a:t>
            </a:r>
            <a:r>
              <a:rPr lang="en-US" altLang="en-US" sz="1600">
                <a:latin typeface="Verdana" panose="020B0604030504040204" charset="0"/>
                <a:cs typeface="Verdana" panose="020B0604030504040204" charset="0"/>
              </a:rPr>
              <a:t>Собственные</a:t>
            </a:r>
            <a:r>
              <a:rPr lang="en-US" altLang="ru-RU" sz="16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600">
                <a:latin typeface="Verdana" panose="020B0604030504040204" charset="0"/>
                <a:cs typeface="Verdana" panose="020B0604030504040204" charset="0"/>
              </a:rPr>
              <a:t>средства</a:t>
            </a:r>
            <a:r>
              <a:rPr lang="en-US" altLang="ru-RU" sz="16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600">
                <a:latin typeface="Verdana" panose="020B0604030504040204" charset="0"/>
                <a:cs typeface="Verdana" panose="020B0604030504040204" charset="0"/>
              </a:rPr>
              <a:t>основателя</a:t>
            </a:r>
            <a:r>
              <a:rPr lang="en-US" altLang="ru-RU" sz="1600">
                <a:latin typeface="Verdana" panose="020B0604030504040204" charset="0"/>
                <a:cs typeface="Verdana" panose="020B0604030504040204" charset="0"/>
              </a:rPr>
              <a:t>.</a:t>
            </a:r>
            <a:endParaRPr lang="en-US" altLang="ru-RU" sz="1600">
              <a:latin typeface="Verdana" panose="020B0604030504040204" charset="0"/>
              <a:cs typeface="Verdana" panose="020B0604030504040204" charset="0"/>
            </a:endParaRPr>
          </a:p>
          <a:p>
            <a:pPr marL="0" indent="0">
              <a:buNone/>
            </a:pPr>
            <a:r>
              <a:rPr lang="en-US" altLang="en-US" sz="1600" b="1">
                <a:latin typeface="Verdana" panose="020B0604030504040204" charset="0"/>
                <a:cs typeface="Verdana" panose="020B0604030504040204" charset="0"/>
              </a:rPr>
              <a:t>Экономика</a:t>
            </a:r>
            <a:r>
              <a:rPr lang="en-US" altLang="ru-RU" sz="1600" b="1">
                <a:latin typeface="Verdana" panose="020B0604030504040204" charset="0"/>
                <a:cs typeface="Verdana" panose="020B0604030504040204" charset="0"/>
              </a:rPr>
              <a:t> 1 </a:t>
            </a:r>
            <a:r>
              <a:rPr lang="en-US" altLang="en-US" sz="1600" b="1">
                <a:latin typeface="Verdana" panose="020B0604030504040204" charset="0"/>
                <a:cs typeface="Verdana" panose="020B0604030504040204" charset="0"/>
              </a:rPr>
              <a:t>погонного</a:t>
            </a:r>
            <a:r>
              <a:rPr lang="en-US" altLang="ru-RU" sz="1600" b="1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600" b="1">
                <a:latin typeface="Verdana" panose="020B0604030504040204" charset="0"/>
                <a:cs typeface="Verdana" panose="020B0604030504040204" charset="0"/>
              </a:rPr>
              <a:t>метра</a:t>
            </a:r>
            <a:r>
              <a:rPr lang="en-US" altLang="ru-RU" sz="1600" b="1">
                <a:latin typeface="Verdana" panose="020B0604030504040204" charset="0"/>
                <a:cs typeface="Verdana" panose="020B0604030504040204" charset="0"/>
              </a:rPr>
              <a:t> (</a:t>
            </a:r>
            <a:r>
              <a:rPr lang="en-US" altLang="en-US" sz="1600" b="1">
                <a:latin typeface="Verdana" panose="020B0604030504040204" charset="0"/>
                <a:cs typeface="Verdana" panose="020B0604030504040204" charset="0"/>
              </a:rPr>
              <a:t>средний</a:t>
            </a:r>
            <a:r>
              <a:rPr lang="en-US" altLang="ru-RU" sz="1600" b="1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600" b="1">
                <a:latin typeface="Verdana" panose="020B0604030504040204" charset="0"/>
                <a:cs typeface="Verdana" panose="020B0604030504040204" charset="0"/>
              </a:rPr>
              <a:t>объем</a:t>
            </a:r>
            <a:r>
              <a:rPr lang="en-US" altLang="ru-RU" sz="1600" b="1">
                <a:latin typeface="Verdana" panose="020B0604030504040204" charset="0"/>
                <a:cs typeface="Verdana" panose="020B0604030504040204" charset="0"/>
              </a:rPr>
              <a:t> 1000 </a:t>
            </a:r>
            <a:r>
              <a:rPr lang="en-US" altLang="en-US" sz="1600" b="1">
                <a:latin typeface="Verdana" panose="020B0604030504040204" charset="0"/>
                <a:cs typeface="Verdana" panose="020B0604030504040204" charset="0"/>
              </a:rPr>
              <a:t>п</a:t>
            </a:r>
            <a:r>
              <a:rPr lang="en-US" altLang="ru-RU" sz="1600" b="1">
                <a:latin typeface="Verdana" panose="020B0604030504040204" charset="0"/>
                <a:cs typeface="Verdana" panose="020B0604030504040204" charset="0"/>
              </a:rPr>
              <a:t>.</a:t>
            </a:r>
            <a:r>
              <a:rPr lang="en-US" altLang="en-US" sz="1600" b="1">
                <a:latin typeface="Verdana" panose="020B0604030504040204" charset="0"/>
                <a:cs typeface="Verdana" panose="020B0604030504040204" charset="0"/>
              </a:rPr>
              <a:t>м</a:t>
            </a:r>
            <a:r>
              <a:rPr lang="en-US" altLang="ru-RU" sz="1600" b="1">
                <a:latin typeface="Verdana" panose="020B0604030504040204" charset="0"/>
                <a:cs typeface="Verdana" panose="020B0604030504040204" charset="0"/>
              </a:rPr>
              <a:t>./</a:t>
            </a:r>
            <a:r>
              <a:rPr lang="en-US" altLang="en-US" sz="1600" b="1">
                <a:latin typeface="Verdana" panose="020B0604030504040204" charset="0"/>
                <a:cs typeface="Verdana" panose="020B0604030504040204" charset="0"/>
              </a:rPr>
              <a:t>мес</a:t>
            </a:r>
            <a:r>
              <a:rPr lang="en-US" altLang="ru-RU" sz="1600" b="1">
                <a:latin typeface="Verdana" panose="020B0604030504040204" charset="0"/>
                <a:cs typeface="Verdana" panose="020B0604030504040204" charset="0"/>
              </a:rPr>
              <a:t>.):</a:t>
            </a:r>
            <a:endParaRPr lang="en-US" altLang="ru-RU" sz="1600" b="1">
              <a:latin typeface="Verdana" panose="020B0604030504040204" charset="0"/>
              <a:cs typeface="Verdana" panose="020B0604030504040204" charset="0"/>
            </a:endParaRPr>
          </a:p>
          <a:p>
            <a:pPr marL="0" indent="0">
              <a:buNone/>
            </a:pPr>
            <a:r>
              <a:rPr lang="en-US" altLang="en-US" sz="1600">
                <a:latin typeface="Verdana" panose="020B0604030504040204" charset="0"/>
                <a:cs typeface="Verdana" panose="020B0604030504040204" charset="0"/>
              </a:rPr>
              <a:t>Цена</a:t>
            </a:r>
            <a:r>
              <a:rPr lang="en-US" altLang="ru-RU" sz="16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600">
                <a:latin typeface="Verdana" panose="020B0604030504040204" charset="0"/>
                <a:cs typeface="Verdana" panose="020B0604030504040204" charset="0"/>
              </a:rPr>
              <a:t>реализации</a:t>
            </a:r>
            <a:r>
              <a:rPr lang="en-US" altLang="ru-RU" sz="1600">
                <a:latin typeface="Verdana" panose="020B0604030504040204" charset="0"/>
                <a:cs typeface="Verdana" panose="020B0604030504040204" charset="0"/>
              </a:rPr>
              <a:t>: 550 </a:t>
            </a:r>
            <a:r>
              <a:rPr lang="en-US" altLang="en-US" sz="1600">
                <a:latin typeface="Verdana" panose="020B0604030504040204" charset="0"/>
                <a:cs typeface="Verdana" panose="020B0604030504040204" charset="0"/>
              </a:rPr>
              <a:t>руб</a:t>
            </a:r>
            <a:r>
              <a:rPr lang="en-US" altLang="ru-RU" sz="1600">
                <a:latin typeface="Verdana" panose="020B0604030504040204" charset="0"/>
                <a:cs typeface="Verdana" panose="020B0604030504040204" charset="0"/>
              </a:rPr>
              <a:t>.</a:t>
            </a:r>
            <a:endParaRPr lang="en-US" altLang="ru-RU" sz="1600">
              <a:latin typeface="Verdana" panose="020B0604030504040204" charset="0"/>
              <a:cs typeface="Verdana" panose="020B0604030504040204" charset="0"/>
            </a:endParaRPr>
          </a:p>
          <a:p>
            <a:pPr marL="0" indent="0">
              <a:buNone/>
            </a:pPr>
            <a:r>
              <a:rPr lang="en-US" altLang="en-US" sz="1600">
                <a:latin typeface="Verdana" panose="020B0604030504040204" charset="0"/>
                <a:cs typeface="Verdana" panose="020B0604030504040204" charset="0"/>
              </a:rPr>
              <a:t>Полная</a:t>
            </a:r>
            <a:r>
              <a:rPr lang="en-US" altLang="ru-RU" sz="16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600">
                <a:latin typeface="Verdana" panose="020B0604030504040204" charset="0"/>
                <a:cs typeface="Verdana" panose="020B0604030504040204" charset="0"/>
              </a:rPr>
              <a:t>себестоимость</a:t>
            </a:r>
            <a:r>
              <a:rPr lang="en-US" altLang="ru-RU" sz="1600">
                <a:latin typeface="Verdana" panose="020B0604030504040204" charset="0"/>
                <a:cs typeface="Verdana" panose="020B0604030504040204" charset="0"/>
              </a:rPr>
              <a:t>: ~337 </a:t>
            </a:r>
            <a:r>
              <a:rPr lang="en-US" altLang="en-US" sz="1600">
                <a:latin typeface="Verdana" panose="020B0604030504040204" charset="0"/>
                <a:cs typeface="Verdana" panose="020B0604030504040204" charset="0"/>
              </a:rPr>
              <a:t>руб</a:t>
            </a:r>
            <a:r>
              <a:rPr lang="en-US" altLang="ru-RU" sz="1600">
                <a:latin typeface="Verdana" panose="020B0604030504040204" charset="0"/>
                <a:cs typeface="Verdana" panose="020B0604030504040204" charset="0"/>
              </a:rPr>
              <a:t>. (</a:t>
            </a:r>
            <a:r>
              <a:rPr lang="en-US" altLang="en-US" sz="1600">
                <a:latin typeface="Verdana" panose="020B0604030504040204" charset="0"/>
                <a:cs typeface="Verdana" panose="020B0604030504040204" charset="0"/>
              </a:rPr>
              <a:t>Сырье</a:t>
            </a:r>
            <a:r>
              <a:rPr lang="en-US" altLang="ru-RU" sz="1600">
                <a:latin typeface="Verdana" panose="020B0604030504040204" charset="0"/>
                <a:cs typeface="Verdana" panose="020B0604030504040204" charset="0"/>
              </a:rPr>
              <a:t>: 155, </a:t>
            </a:r>
            <a:r>
              <a:rPr lang="en-US" altLang="en-US" sz="1600">
                <a:latin typeface="Verdana" panose="020B0604030504040204" charset="0"/>
                <a:cs typeface="Verdana" panose="020B0604030504040204" charset="0"/>
              </a:rPr>
              <a:t>Труд</a:t>
            </a:r>
            <a:r>
              <a:rPr lang="en-US" altLang="ru-RU" sz="1600">
                <a:latin typeface="Verdana" panose="020B0604030504040204" charset="0"/>
                <a:cs typeface="Verdana" panose="020B0604030504040204" charset="0"/>
              </a:rPr>
              <a:t>: 75, </a:t>
            </a:r>
            <a:r>
              <a:rPr lang="en-US" altLang="en-US" sz="1600">
                <a:latin typeface="Verdana" panose="020B0604030504040204" charset="0"/>
                <a:cs typeface="Verdana" panose="020B0604030504040204" charset="0"/>
              </a:rPr>
              <a:t>Общепроизв</a:t>
            </a:r>
            <a:r>
              <a:rPr lang="en-US" altLang="ru-RU" sz="1600">
                <a:latin typeface="Verdana" panose="020B0604030504040204" charset="0"/>
                <a:cs typeface="Verdana" panose="020B0604030504040204" charset="0"/>
              </a:rPr>
              <a:t>. </a:t>
            </a:r>
            <a:r>
              <a:rPr lang="en-US" altLang="en-US" sz="1600">
                <a:latin typeface="Verdana" panose="020B0604030504040204" charset="0"/>
                <a:cs typeface="Verdana" panose="020B0604030504040204" charset="0"/>
              </a:rPr>
              <a:t>расходы</a:t>
            </a:r>
            <a:r>
              <a:rPr lang="en-US" altLang="ru-RU" sz="1600">
                <a:latin typeface="Verdana" panose="020B0604030504040204" charset="0"/>
                <a:cs typeface="Verdana" panose="020B0604030504040204" charset="0"/>
              </a:rPr>
              <a:t>: 107)</a:t>
            </a:r>
            <a:endParaRPr lang="en-US" altLang="ru-RU" sz="1600">
              <a:latin typeface="Verdana" panose="020B0604030504040204" charset="0"/>
              <a:cs typeface="Verdana" panose="020B0604030504040204" charset="0"/>
            </a:endParaRPr>
          </a:p>
          <a:p>
            <a:pPr marL="0" indent="0">
              <a:buNone/>
            </a:pPr>
            <a:r>
              <a:rPr lang="ru-RU" altLang="en-US" sz="1600">
                <a:latin typeface="Verdana" panose="020B0604030504040204" charset="0"/>
                <a:cs typeface="Verdana" panose="020B0604030504040204" charset="0"/>
              </a:rPr>
              <a:t>Маржинальная п</a:t>
            </a:r>
            <a:r>
              <a:rPr lang="en-US" altLang="en-US" sz="1600">
                <a:latin typeface="Verdana" panose="020B0604030504040204" charset="0"/>
                <a:cs typeface="Verdana" panose="020B0604030504040204" charset="0"/>
              </a:rPr>
              <a:t>рибыль</a:t>
            </a:r>
            <a:r>
              <a:rPr lang="en-US" altLang="ru-RU" sz="16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600">
                <a:latin typeface="Verdana" panose="020B0604030504040204" charset="0"/>
                <a:cs typeface="Verdana" panose="020B0604030504040204" charset="0"/>
              </a:rPr>
              <a:t>с</a:t>
            </a:r>
            <a:r>
              <a:rPr lang="en-US" altLang="ru-RU" sz="1600">
                <a:latin typeface="Verdana" panose="020B0604030504040204" charset="0"/>
                <a:cs typeface="Verdana" panose="020B0604030504040204" charset="0"/>
              </a:rPr>
              <a:t> 1 </a:t>
            </a:r>
            <a:r>
              <a:rPr lang="en-US" altLang="en-US" sz="1600">
                <a:latin typeface="Verdana" panose="020B0604030504040204" charset="0"/>
                <a:cs typeface="Verdana" panose="020B0604030504040204" charset="0"/>
              </a:rPr>
              <a:t>метра</a:t>
            </a:r>
            <a:r>
              <a:rPr lang="en-US" altLang="ru-RU" sz="1600">
                <a:latin typeface="Verdana" panose="020B0604030504040204" charset="0"/>
                <a:cs typeface="Verdana" panose="020B0604030504040204" charset="0"/>
              </a:rPr>
              <a:t>: ~213 </a:t>
            </a:r>
            <a:r>
              <a:rPr lang="en-US" altLang="en-US" sz="1600">
                <a:latin typeface="Verdana" panose="020B0604030504040204" charset="0"/>
                <a:cs typeface="Verdana" panose="020B0604030504040204" charset="0"/>
              </a:rPr>
              <a:t>руб</a:t>
            </a:r>
            <a:r>
              <a:rPr lang="en-US" altLang="ru-RU" sz="1600">
                <a:latin typeface="Verdana" panose="020B0604030504040204" charset="0"/>
                <a:cs typeface="Verdana" panose="020B0604030504040204" charset="0"/>
              </a:rPr>
              <a:t>.</a:t>
            </a:r>
            <a:endParaRPr lang="en-US" altLang="ru-RU" sz="1600">
              <a:latin typeface="Verdana" panose="020B0604030504040204" charset="0"/>
              <a:cs typeface="Verdana" panose="020B0604030504040204" charset="0"/>
            </a:endParaRPr>
          </a:p>
          <a:p>
            <a:pPr marL="0" indent="0">
              <a:buNone/>
            </a:pPr>
            <a:r>
              <a:rPr lang="en-US" altLang="en-US" sz="1600" b="1">
                <a:latin typeface="Verdana" panose="020B0604030504040204" charset="0"/>
                <a:cs typeface="Verdana" panose="020B0604030504040204" charset="0"/>
              </a:rPr>
              <a:t>Прогнозные</a:t>
            </a:r>
            <a:r>
              <a:rPr lang="en-US" altLang="ru-RU" sz="1600" b="1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600" b="1">
                <a:latin typeface="Verdana" panose="020B0604030504040204" charset="0"/>
                <a:cs typeface="Verdana" panose="020B0604030504040204" charset="0"/>
              </a:rPr>
              <a:t>финансовые</a:t>
            </a:r>
            <a:r>
              <a:rPr lang="en-US" altLang="ru-RU" sz="1600" b="1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600" b="1">
                <a:latin typeface="Verdana" panose="020B0604030504040204" charset="0"/>
                <a:cs typeface="Verdana" panose="020B0604030504040204" charset="0"/>
              </a:rPr>
              <a:t>показатели</a:t>
            </a:r>
            <a:r>
              <a:rPr lang="en-US" altLang="ru-RU" sz="1600" b="1">
                <a:latin typeface="Verdana" panose="020B0604030504040204" charset="0"/>
                <a:cs typeface="Verdana" panose="020B0604030504040204" charset="0"/>
              </a:rPr>
              <a:t> (</a:t>
            </a:r>
            <a:r>
              <a:rPr lang="en-US" altLang="en-US" sz="1600" b="1">
                <a:latin typeface="Verdana" panose="020B0604030504040204" charset="0"/>
                <a:cs typeface="Verdana" panose="020B0604030504040204" charset="0"/>
              </a:rPr>
              <a:t>в</a:t>
            </a:r>
            <a:r>
              <a:rPr lang="en-US" altLang="ru-RU" sz="1600" b="1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600" b="1">
                <a:latin typeface="Verdana" panose="020B0604030504040204" charset="0"/>
                <a:cs typeface="Verdana" panose="020B0604030504040204" charset="0"/>
              </a:rPr>
              <a:t>месяц</a:t>
            </a:r>
            <a:r>
              <a:rPr lang="en-US" altLang="ru-RU" sz="1600" b="1">
                <a:latin typeface="Verdana" panose="020B0604030504040204" charset="0"/>
                <a:cs typeface="Verdana" panose="020B0604030504040204" charset="0"/>
              </a:rPr>
              <a:t>):</a:t>
            </a:r>
            <a:endParaRPr lang="en-US" altLang="ru-RU" sz="1600" b="1">
              <a:latin typeface="Verdana" panose="020B0604030504040204" charset="0"/>
              <a:cs typeface="Verdana" panose="020B0604030504040204" charset="0"/>
            </a:endParaRPr>
          </a:p>
          <a:p>
            <a:pPr marL="0" indent="0">
              <a:buNone/>
            </a:pPr>
            <a:r>
              <a:rPr lang="en-US" altLang="en-US" sz="1600">
                <a:latin typeface="Verdana" panose="020B0604030504040204" charset="0"/>
                <a:cs typeface="Verdana" panose="020B0604030504040204" charset="0"/>
              </a:rPr>
              <a:t>Выручка</a:t>
            </a:r>
            <a:r>
              <a:rPr lang="en-US" altLang="ru-RU" sz="1600">
                <a:latin typeface="Verdana" panose="020B0604030504040204" charset="0"/>
                <a:cs typeface="Verdana" panose="020B0604030504040204" charset="0"/>
              </a:rPr>
              <a:t>: 550 000 </a:t>
            </a:r>
            <a:r>
              <a:rPr lang="en-US" altLang="en-US" sz="1600">
                <a:latin typeface="Verdana" panose="020B0604030504040204" charset="0"/>
                <a:cs typeface="Verdana" panose="020B0604030504040204" charset="0"/>
              </a:rPr>
              <a:t>руб</a:t>
            </a:r>
            <a:r>
              <a:rPr lang="en-US" altLang="ru-RU" sz="1600">
                <a:latin typeface="Verdana" panose="020B0604030504040204" charset="0"/>
                <a:cs typeface="Verdana" panose="020B0604030504040204" charset="0"/>
              </a:rPr>
              <a:t>.</a:t>
            </a:r>
            <a:endParaRPr lang="en-US" altLang="ru-RU" sz="1600">
              <a:latin typeface="Verdana" panose="020B0604030504040204" charset="0"/>
              <a:cs typeface="Verdana" panose="020B0604030504040204" charset="0"/>
            </a:endParaRPr>
          </a:p>
          <a:p>
            <a:pPr marL="0" indent="0">
              <a:buNone/>
            </a:pPr>
            <a:r>
              <a:rPr lang="en-US" altLang="en-US" sz="1600">
                <a:latin typeface="Verdana" panose="020B0604030504040204" charset="0"/>
                <a:cs typeface="Verdana" panose="020B0604030504040204" charset="0"/>
              </a:rPr>
              <a:t>Общие</a:t>
            </a:r>
            <a:r>
              <a:rPr lang="en-US" altLang="ru-RU" sz="16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600">
                <a:latin typeface="Verdana" panose="020B0604030504040204" charset="0"/>
                <a:cs typeface="Verdana" panose="020B0604030504040204" charset="0"/>
              </a:rPr>
              <a:t>затраты</a:t>
            </a:r>
            <a:r>
              <a:rPr lang="en-US" altLang="ru-RU" sz="1600">
                <a:latin typeface="Verdana" panose="020B0604030504040204" charset="0"/>
                <a:cs typeface="Verdana" panose="020B0604030504040204" charset="0"/>
              </a:rPr>
              <a:t>: 337 000 </a:t>
            </a:r>
            <a:r>
              <a:rPr lang="en-US" altLang="en-US" sz="1600">
                <a:latin typeface="Verdana" panose="020B0604030504040204" charset="0"/>
                <a:cs typeface="Verdana" panose="020B0604030504040204" charset="0"/>
              </a:rPr>
              <a:t>руб</a:t>
            </a:r>
            <a:r>
              <a:rPr lang="en-US" altLang="ru-RU" sz="1600">
                <a:latin typeface="Verdana" panose="020B0604030504040204" charset="0"/>
                <a:cs typeface="Verdana" panose="020B0604030504040204" charset="0"/>
              </a:rPr>
              <a:t>.</a:t>
            </a:r>
            <a:endParaRPr lang="en-US" altLang="ru-RU" sz="1600">
              <a:latin typeface="Verdana" panose="020B0604030504040204" charset="0"/>
              <a:cs typeface="Verdana" panose="020B0604030504040204" charset="0"/>
            </a:endParaRPr>
          </a:p>
          <a:p>
            <a:pPr marL="0" indent="0">
              <a:buNone/>
            </a:pPr>
            <a:r>
              <a:rPr lang="en-US" altLang="en-US" sz="1600">
                <a:latin typeface="Verdana" panose="020B0604030504040204" charset="0"/>
                <a:cs typeface="Verdana" panose="020B0604030504040204" charset="0"/>
              </a:rPr>
              <a:t>Прибыль</a:t>
            </a:r>
            <a:r>
              <a:rPr lang="en-US" altLang="ru-RU" sz="16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600">
                <a:latin typeface="Verdana" panose="020B0604030504040204" charset="0"/>
                <a:cs typeface="Verdana" panose="020B0604030504040204" charset="0"/>
              </a:rPr>
              <a:t>до</a:t>
            </a:r>
            <a:r>
              <a:rPr lang="en-US" altLang="ru-RU" sz="16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600">
                <a:latin typeface="Verdana" panose="020B0604030504040204" charset="0"/>
                <a:cs typeface="Verdana" panose="020B0604030504040204" charset="0"/>
              </a:rPr>
              <a:t>налогообложения</a:t>
            </a:r>
            <a:r>
              <a:rPr lang="en-US" altLang="ru-RU" sz="1600">
                <a:latin typeface="Verdana" panose="020B0604030504040204" charset="0"/>
                <a:cs typeface="Verdana" panose="020B0604030504040204" charset="0"/>
              </a:rPr>
              <a:t>: 213 000 </a:t>
            </a:r>
            <a:r>
              <a:rPr lang="en-US" altLang="en-US" sz="1600">
                <a:latin typeface="Verdana" panose="020B0604030504040204" charset="0"/>
                <a:cs typeface="Verdana" panose="020B0604030504040204" charset="0"/>
              </a:rPr>
              <a:t>руб</a:t>
            </a:r>
            <a:r>
              <a:rPr lang="en-US" altLang="ru-RU" sz="1600">
                <a:latin typeface="Verdana" panose="020B0604030504040204" charset="0"/>
                <a:cs typeface="Verdana" panose="020B0604030504040204" charset="0"/>
              </a:rPr>
              <a:t>.</a:t>
            </a:r>
            <a:endParaRPr lang="en-US" altLang="ru-RU" sz="1600">
              <a:latin typeface="Verdana" panose="020B0604030504040204" charset="0"/>
              <a:cs typeface="Verdana" panose="020B0604030504040204" charset="0"/>
            </a:endParaRPr>
          </a:p>
          <a:p>
            <a:pPr marL="0" indent="0">
              <a:buNone/>
            </a:pPr>
            <a:r>
              <a:rPr lang="en-US" altLang="en-US" sz="1600">
                <a:latin typeface="Verdana" panose="020B0604030504040204" charset="0"/>
                <a:cs typeface="Verdana" panose="020B0604030504040204" charset="0"/>
              </a:rPr>
              <a:t>Срок</a:t>
            </a:r>
            <a:r>
              <a:rPr lang="en-US" altLang="ru-RU" sz="16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600">
                <a:latin typeface="Verdana" panose="020B0604030504040204" charset="0"/>
                <a:cs typeface="Verdana" panose="020B0604030504040204" charset="0"/>
              </a:rPr>
              <a:t>окупаемости</a:t>
            </a:r>
            <a:r>
              <a:rPr lang="en-US" altLang="ru-RU" sz="16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1600">
                <a:latin typeface="Verdana" panose="020B0604030504040204" charset="0"/>
                <a:cs typeface="Verdana" panose="020B0604030504040204" charset="0"/>
              </a:rPr>
              <a:t>проекта</a:t>
            </a:r>
            <a:r>
              <a:rPr lang="en-US" altLang="ru-RU" sz="1600">
                <a:latin typeface="Verdana" panose="020B0604030504040204" charset="0"/>
                <a:cs typeface="Verdana" panose="020B0604030504040204" charset="0"/>
              </a:rPr>
              <a:t>: ~2 </a:t>
            </a:r>
            <a:r>
              <a:rPr lang="en-US" altLang="en-US" sz="1600">
                <a:latin typeface="Verdana" panose="020B0604030504040204" charset="0"/>
                <a:cs typeface="Verdana" panose="020B0604030504040204" charset="0"/>
              </a:rPr>
              <a:t>месяца</a:t>
            </a:r>
            <a:r>
              <a:rPr lang="en-US" altLang="ru-RU" sz="1600">
                <a:latin typeface="Verdana" panose="020B0604030504040204" charset="0"/>
                <a:cs typeface="Verdana" panose="020B0604030504040204" charset="0"/>
              </a:rPr>
              <a:t> </a:t>
            </a:r>
            <a:endParaRPr lang="en-US" altLang="ru-RU" sz="1600">
              <a:latin typeface="Verdana" panose="020B0604030504040204" charset="0"/>
              <a:cs typeface="Verdana" panose="020B0604030504040204" charset="0"/>
            </a:endParaRPr>
          </a:p>
        </p:txBody>
      </p:sp>
      <p:pic>
        <p:nvPicPr>
          <p:cNvPr id="6" name="Изображение 5" descr="logoPNGblueWor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2832100" cy="101854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105" y="793750"/>
            <a:ext cx="10515600" cy="748030"/>
          </a:xfrm>
        </p:spPr>
        <p:txBody>
          <a:bodyPr/>
          <a:p>
            <a:pPr algn="ctr"/>
            <a:r>
              <a:rPr lang="ru-RU" altLang="en-US" sz="2200" b="1">
                <a:latin typeface="Verdana" panose="020B0604030504040204" charset="0"/>
                <a:cs typeface="Verdana" panose="020B0604030504040204" charset="0"/>
              </a:rPr>
              <a:t>Риски</a:t>
            </a:r>
            <a:r>
              <a:rPr lang="en-US" altLang="ru-RU" sz="2200" b="1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2200" b="1">
                <a:latin typeface="Verdana" panose="020B0604030504040204" charset="0"/>
                <a:cs typeface="Verdana" panose="020B0604030504040204" charset="0"/>
              </a:rPr>
              <a:t>и</a:t>
            </a:r>
            <a:r>
              <a:rPr lang="en-US" altLang="ru-RU" sz="2200" b="1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2200" b="1">
                <a:latin typeface="Verdana" panose="020B0604030504040204" charset="0"/>
                <a:cs typeface="Verdana" panose="020B0604030504040204" charset="0"/>
              </a:rPr>
              <a:t>пути</a:t>
            </a:r>
            <a:r>
              <a:rPr lang="en-US" altLang="ru-RU" sz="2200" b="1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2200" b="1">
                <a:latin typeface="Verdana" panose="020B0604030504040204" charset="0"/>
                <a:cs typeface="Verdana" panose="020B0604030504040204" charset="0"/>
              </a:rPr>
              <a:t>их</a:t>
            </a:r>
            <a:r>
              <a:rPr lang="en-US" altLang="ru-RU" sz="2200" b="1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2200" b="1">
                <a:latin typeface="Verdana" panose="020B0604030504040204" charset="0"/>
                <a:cs typeface="Verdana" panose="020B0604030504040204" charset="0"/>
              </a:rPr>
              <a:t>минимизации</a:t>
            </a:r>
            <a:endParaRPr lang="en-US" altLang="en-US" sz="2200" b="1">
              <a:latin typeface="Verdana" panose="020B0604030504040204" charset="0"/>
              <a:cs typeface="Verdana" panose="020B0604030504040204" charset="0"/>
            </a:endParaRPr>
          </a:p>
        </p:txBody>
      </p:sp>
      <p:sp>
        <p:nvSpPr>
          <p:cNvPr id="5" name="Замещающий текст 4"/>
          <p:cNvSpPr>
            <a:spLocks noGrp="1"/>
          </p:cNvSpPr>
          <p:nvPr>
            <p:ph type="body" idx="1"/>
          </p:nvPr>
        </p:nvSpPr>
        <p:spPr>
          <a:xfrm>
            <a:off x="840105" y="1717040"/>
            <a:ext cx="5157470" cy="445135"/>
          </a:xfrm>
        </p:spPr>
        <p:txBody>
          <a:bodyPr>
            <a:normAutofit/>
          </a:bodyPr>
          <a:p>
            <a:pPr algn="ctr"/>
            <a:r>
              <a:rPr lang="ru-RU" altLang="ru-RU" sz="2000">
                <a:latin typeface="Verdana" panose="020B0604030504040204" charset="0"/>
                <a:cs typeface="Verdana" panose="020B0604030504040204" charset="0"/>
                <a:sym typeface="+mn-ea"/>
              </a:rPr>
              <a:t>Внешние риски</a:t>
            </a:r>
            <a:endParaRPr lang="ru-RU" altLang="en-US" sz="2000">
              <a:latin typeface="Verdana" panose="020B0604030504040204" charset="0"/>
              <a:cs typeface="Verdana" panose="020B0604030504040204" charset="0"/>
            </a:endParaRP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sz="half" idx="2"/>
          </p:nvPr>
        </p:nvSpPr>
        <p:spPr>
          <a:xfrm>
            <a:off x="1167765" y="2451100"/>
            <a:ext cx="4673600" cy="4027805"/>
          </a:xfrm>
        </p:spPr>
        <p:txBody>
          <a:bodyPr/>
          <a:p>
            <a:pPr marL="0" indent="0">
              <a:buNone/>
            </a:pPr>
            <a:r>
              <a:rPr lang="en-US" altLang="en-US" sz="2030">
                <a:latin typeface="Verdana" panose="020B0604030504040204" charset="0"/>
                <a:cs typeface="Verdana" panose="020B0604030504040204" charset="0"/>
              </a:rPr>
              <a:t>Снижение</a:t>
            </a:r>
            <a:r>
              <a:rPr lang="en-US" altLang="ru-RU" sz="203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2030">
                <a:latin typeface="Verdana" panose="020B0604030504040204" charset="0"/>
                <a:cs typeface="Verdana" panose="020B0604030504040204" charset="0"/>
              </a:rPr>
              <a:t>спроса</a:t>
            </a:r>
            <a:r>
              <a:rPr lang="en-US" altLang="ru-RU" sz="203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2030">
                <a:latin typeface="Verdana" panose="020B0604030504040204" charset="0"/>
                <a:cs typeface="Verdana" panose="020B0604030504040204" charset="0"/>
              </a:rPr>
              <a:t>на</a:t>
            </a:r>
            <a:r>
              <a:rPr lang="en-US" altLang="ru-RU" sz="203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2030">
                <a:latin typeface="Verdana" panose="020B0604030504040204" charset="0"/>
                <a:cs typeface="Verdana" panose="020B0604030504040204" charset="0"/>
              </a:rPr>
              <a:t>кровельные</a:t>
            </a:r>
            <a:r>
              <a:rPr lang="en-US" altLang="ru-RU" sz="203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2030">
                <a:latin typeface="Verdana" panose="020B0604030504040204" charset="0"/>
                <a:cs typeface="Verdana" panose="020B0604030504040204" charset="0"/>
              </a:rPr>
              <a:t>материалы</a:t>
            </a:r>
            <a:r>
              <a:rPr lang="en-US" altLang="ru-RU" sz="203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2030">
                <a:latin typeface="Verdana" panose="020B0604030504040204" charset="0"/>
                <a:cs typeface="Verdana" panose="020B0604030504040204" charset="0"/>
              </a:rPr>
              <a:t>из</a:t>
            </a:r>
            <a:r>
              <a:rPr lang="en-US" altLang="ru-RU" sz="2030">
                <a:latin typeface="Verdana" panose="020B0604030504040204" charset="0"/>
                <a:cs typeface="Verdana" panose="020B0604030504040204" charset="0"/>
              </a:rPr>
              <a:t>-</a:t>
            </a:r>
            <a:r>
              <a:rPr lang="en-US" altLang="en-US" sz="2030">
                <a:latin typeface="Verdana" panose="020B0604030504040204" charset="0"/>
                <a:cs typeface="Verdana" panose="020B0604030504040204" charset="0"/>
              </a:rPr>
              <a:t>за</a:t>
            </a:r>
            <a:r>
              <a:rPr lang="en-US" altLang="ru-RU" sz="203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2030">
                <a:latin typeface="Verdana" panose="020B0604030504040204" charset="0"/>
                <a:cs typeface="Verdana" panose="020B0604030504040204" charset="0"/>
              </a:rPr>
              <a:t>спада</a:t>
            </a:r>
            <a:r>
              <a:rPr lang="en-US" altLang="ru-RU" sz="203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2030">
                <a:latin typeface="Verdana" panose="020B0604030504040204" charset="0"/>
                <a:cs typeface="Verdana" panose="020B0604030504040204" charset="0"/>
              </a:rPr>
              <a:t>в</a:t>
            </a:r>
            <a:r>
              <a:rPr lang="en-US" altLang="ru-RU" sz="203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2030">
                <a:latin typeface="Verdana" panose="020B0604030504040204" charset="0"/>
                <a:cs typeface="Verdana" panose="020B0604030504040204" charset="0"/>
              </a:rPr>
              <a:t>строительной</a:t>
            </a:r>
            <a:r>
              <a:rPr lang="en-US" altLang="ru-RU" sz="203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2030">
                <a:latin typeface="Verdana" panose="020B0604030504040204" charset="0"/>
                <a:cs typeface="Verdana" panose="020B0604030504040204" charset="0"/>
              </a:rPr>
              <a:t>отрасли</a:t>
            </a:r>
            <a:r>
              <a:rPr lang="en-US" altLang="ru-RU" sz="203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2030">
                <a:latin typeface="Verdana" panose="020B0604030504040204" charset="0"/>
                <a:cs typeface="Verdana" panose="020B0604030504040204" charset="0"/>
              </a:rPr>
              <a:t>или</a:t>
            </a:r>
            <a:r>
              <a:rPr lang="en-US" altLang="ru-RU" sz="203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2030">
                <a:latin typeface="Verdana" panose="020B0604030504040204" charset="0"/>
                <a:cs typeface="Verdana" panose="020B0604030504040204" charset="0"/>
              </a:rPr>
              <a:t>ухудшения</a:t>
            </a:r>
            <a:r>
              <a:rPr lang="en-US" altLang="ru-RU" sz="203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2030">
                <a:latin typeface="Verdana" panose="020B0604030504040204" charset="0"/>
                <a:cs typeface="Verdana" panose="020B0604030504040204" charset="0"/>
              </a:rPr>
              <a:t>экономической</a:t>
            </a:r>
            <a:r>
              <a:rPr lang="en-US" altLang="ru-RU" sz="203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2030">
                <a:latin typeface="Verdana" panose="020B0604030504040204" charset="0"/>
                <a:cs typeface="Verdana" panose="020B0604030504040204" charset="0"/>
              </a:rPr>
              <a:t>ситуации/</a:t>
            </a:r>
            <a:r>
              <a:rPr lang="ru-RU" altLang="en-US" sz="2030">
                <a:latin typeface="Verdana" panose="020B0604030504040204" charset="0"/>
                <a:cs typeface="Verdana" panose="020B0604030504040204" charset="0"/>
              </a:rPr>
              <a:t>принятие</a:t>
            </a:r>
            <a:endParaRPr lang="en-US" altLang="ru-RU" sz="2030">
              <a:latin typeface="Verdana" panose="020B0604030504040204" charset="0"/>
              <a:cs typeface="Verdana" panose="020B0604030504040204" charset="0"/>
            </a:endParaRPr>
          </a:p>
          <a:p>
            <a:pPr marL="0" indent="0">
              <a:buNone/>
            </a:pPr>
            <a:r>
              <a:rPr lang="ru-RU" altLang="en-US" sz="2030">
                <a:latin typeface="Verdana" panose="020B0604030504040204" charset="0"/>
                <a:cs typeface="Verdana" panose="020B0604030504040204" charset="0"/>
              </a:rPr>
              <a:t>- </a:t>
            </a:r>
            <a:r>
              <a:rPr lang="en-US" altLang="en-US" sz="2030">
                <a:latin typeface="Verdana" panose="020B0604030504040204" charset="0"/>
                <a:cs typeface="Verdana" panose="020B0604030504040204" charset="0"/>
              </a:rPr>
              <a:t>Высокая</a:t>
            </a:r>
            <a:r>
              <a:rPr lang="en-US" altLang="ru-RU" sz="203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ru-RU" altLang="en-US" sz="2030">
                <a:latin typeface="Verdana" panose="020B0604030504040204" charset="0"/>
                <a:cs typeface="Verdana" panose="020B0604030504040204" charset="0"/>
              </a:rPr>
              <a:t>к</a:t>
            </a:r>
            <a:r>
              <a:rPr lang="en-US" altLang="en-US" sz="2030">
                <a:latin typeface="Verdana" panose="020B0604030504040204" charset="0"/>
                <a:cs typeface="Verdana" panose="020B0604030504040204" charset="0"/>
              </a:rPr>
              <a:t>онкуренция/</a:t>
            </a:r>
            <a:r>
              <a:rPr lang="ru-RU" altLang="en-US" sz="2030">
                <a:latin typeface="Verdana" panose="020B0604030504040204" charset="0"/>
                <a:cs typeface="Verdana" panose="020B0604030504040204" charset="0"/>
              </a:rPr>
              <a:t>снижение</a:t>
            </a:r>
            <a:endParaRPr lang="en-US" altLang="en-US" sz="2030">
              <a:latin typeface="Verdana" panose="020B0604030504040204" charset="0"/>
              <a:cs typeface="Verdana" panose="020B0604030504040204" charset="0"/>
            </a:endParaRPr>
          </a:p>
          <a:p>
            <a:pPr marL="0" indent="0">
              <a:buNone/>
            </a:pPr>
            <a:r>
              <a:rPr lang="ru-RU" altLang="en-US" sz="2030">
                <a:latin typeface="Verdana" panose="020B0604030504040204" charset="0"/>
                <a:cs typeface="Verdana" panose="020B0604030504040204" charset="0"/>
              </a:rPr>
              <a:t>- </a:t>
            </a:r>
            <a:r>
              <a:rPr lang="en-US" altLang="en-US" sz="2030">
                <a:latin typeface="Verdana" panose="020B0604030504040204" charset="0"/>
                <a:cs typeface="Verdana" panose="020B0604030504040204" charset="0"/>
              </a:rPr>
              <a:t>Сезонность</a:t>
            </a:r>
            <a:r>
              <a:rPr lang="en-US" altLang="ru-RU" sz="203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2030">
                <a:latin typeface="Verdana" panose="020B0604030504040204" charset="0"/>
                <a:cs typeface="Verdana" panose="020B0604030504040204" charset="0"/>
              </a:rPr>
              <a:t>спроса/</a:t>
            </a:r>
            <a:r>
              <a:rPr lang="ru-RU" altLang="en-US" sz="2030">
                <a:latin typeface="Verdana" panose="020B0604030504040204" charset="0"/>
                <a:cs typeface="Verdana" panose="020B0604030504040204" charset="0"/>
              </a:rPr>
              <a:t>принятие</a:t>
            </a:r>
            <a:endParaRPr lang="en-US" altLang="en-US" sz="2030">
              <a:latin typeface="Verdana" panose="020B0604030504040204" charset="0"/>
              <a:cs typeface="Verdana" panose="020B0604030504040204" charset="0"/>
            </a:endParaRPr>
          </a:p>
          <a:p>
            <a:pPr marL="0" indent="0">
              <a:buNone/>
            </a:pPr>
            <a:r>
              <a:rPr lang="ru-RU" altLang="en-US" sz="2030">
                <a:latin typeface="Verdana" panose="020B0604030504040204" charset="0"/>
                <a:cs typeface="Verdana" panose="020B0604030504040204" charset="0"/>
              </a:rPr>
              <a:t>- </a:t>
            </a:r>
            <a:r>
              <a:rPr lang="en-US" altLang="en-US" sz="2030">
                <a:latin typeface="Verdana" panose="020B0604030504040204" charset="0"/>
                <a:cs typeface="Verdana" panose="020B0604030504040204" charset="0"/>
              </a:rPr>
              <a:t>Потеря</a:t>
            </a:r>
            <a:r>
              <a:rPr lang="en-US" altLang="ru-RU" sz="203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2030">
                <a:latin typeface="Verdana" panose="020B0604030504040204" charset="0"/>
                <a:cs typeface="Verdana" panose="020B0604030504040204" charset="0"/>
              </a:rPr>
              <a:t>ключевых</a:t>
            </a:r>
            <a:r>
              <a:rPr lang="en-US" altLang="ru-RU" sz="203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2030">
                <a:latin typeface="Verdana" panose="020B0604030504040204" charset="0"/>
                <a:cs typeface="Verdana" panose="020B0604030504040204" charset="0"/>
              </a:rPr>
              <a:t>клиентов/</a:t>
            </a:r>
            <a:r>
              <a:rPr lang="ru-RU" altLang="en-US" sz="2030">
                <a:latin typeface="Verdana" panose="020B0604030504040204" charset="0"/>
                <a:cs typeface="Verdana" panose="020B0604030504040204" charset="0"/>
              </a:rPr>
              <a:t>уклонение</a:t>
            </a:r>
            <a:endParaRPr lang="en-US" altLang="en-US" sz="2030">
              <a:latin typeface="Verdana" panose="020B0604030504040204" charset="0"/>
              <a:cs typeface="Verdana" panose="020B0604030504040204" charset="0"/>
            </a:endParaRPr>
          </a:p>
          <a:p>
            <a:pPr marL="0" indent="0">
              <a:buNone/>
            </a:pPr>
            <a:endParaRPr lang="ru-RU" altLang="en-US" sz="2030">
              <a:latin typeface="Verdana" panose="020B0604030504040204" charset="0"/>
              <a:cs typeface="Verdana" panose="020B0604030504040204" charset="0"/>
            </a:endParaRPr>
          </a:p>
        </p:txBody>
      </p:sp>
      <p:sp>
        <p:nvSpPr>
          <p:cNvPr id="7" name="Замещающий текст 6"/>
          <p:cNvSpPr>
            <a:spLocks noGrp="1"/>
          </p:cNvSpPr>
          <p:nvPr>
            <p:ph type="body" sz="quarter" idx="3"/>
          </p:nvPr>
        </p:nvSpPr>
        <p:spPr>
          <a:xfrm>
            <a:off x="6172200" y="1672590"/>
            <a:ext cx="5183505" cy="489585"/>
          </a:xfrm>
        </p:spPr>
        <p:txBody>
          <a:bodyPr/>
          <a:p>
            <a:pPr algn="ctr"/>
            <a:r>
              <a:rPr lang="ru-RU" altLang="en-US" sz="2000">
                <a:latin typeface="Verdana" panose="020B0604030504040204" charset="0"/>
                <a:cs typeface="Verdana" panose="020B0604030504040204" charset="0"/>
              </a:rPr>
              <a:t>Внутренние риски</a:t>
            </a:r>
            <a:endParaRPr lang="ru-RU" altLang="en-US" sz="2000">
              <a:latin typeface="Verdana" panose="020B0604030504040204" charset="0"/>
              <a:cs typeface="Verdana" panose="020B0604030504040204" charset="0"/>
            </a:endParaRPr>
          </a:p>
        </p:txBody>
      </p:sp>
      <p:sp>
        <p:nvSpPr>
          <p:cNvPr id="8" name="Замещающее содержимое 7"/>
          <p:cNvSpPr>
            <a:spLocks noGrp="1"/>
          </p:cNvSpPr>
          <p:nvPr>
            <p:ph sz="quarter" idx="4"/>
          </p:nvPr>
        </p:nvSpPr>
        <p:spPr>
          <a:xfrm>
            <a:off x="6652895" y="2451100"/>
            <a:ext cx="4371340" cy="4027805"/>
          </a:xfrm>
        </p:spPr>
        <p:txBody>
          <a:bodyPr>
            <a:noAutofit/>
          </a:bodyPr>
          <a:p>
            <a:pPr marL="0" indent="0">
              <a:buNone/>
            </a:pPr>
            <a:r>
              <a:rPr lang="ru-RU" altLang="en-US" sz="2000">
                <a:latin typeface="Verdana" panose="020B0604030504040204" charset="0"/>
                <a:cs typeface="Verdana" panose="020B0604030504040204" charset="0"/>
              </a:rPr>
              <a:t>- </a:t>
            </a:r>
            <a:r>
              <a:rPr lang="en-US" altLang="en-US" sz="2000">
                <a:latin typeface="Verdana" panose="020B0604030504040204" charset="0"/>
                <a:cs typeface="Verdana" panose="020B0604030504040204" charset="0"/>
              </a:rPr>
              <a:t>Поломка</a:t>
            </a:r>
            <a:r>
              <a:rPr lang="en-US" altLang="ru-RU" sz="20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2000">
                <a:latin typeface="Verdana" panose="020B0604030504040204" charset="0"/>
                <a:cs typeface="Verdana" panose="020B0604030504040204" charset="0"/>
              </a:rPr>
              <a:t>оборудования</a:t>
            </a:r>
            <a:r>
              <a:rPr lang="en-US" altLang="ru-RU" sz="20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2000">
                <a:latin typeface="Verdana" panose="020B0604030504040204" charset="0"/>
                <a:cs typeface="Verdana" panose="020B0604030504040204" charset="0"/>
              </a:rPr>
              <a:t>и</a:t>
            </a:r>
            <a:r>
              <a:rPr lang="en-US" altLang="ru-RU" sz="20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2000">
                <a:latin typeface="Verdana" panose="020B0604030504040204" charset="0"/>
                <a:cs typeface="Verdana" panose="020B0604030504040204" charset="0"/>
              </a:rPr>
              <a:t>недостаток</a:t>
            </a:r>
            <a:r>
              <a:rPr lang="en-US" altLang="ru-RU" sz="20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2000">
                <a:latin typeface="Verdana" panose="020B0604030504040204" charset="0"/>
                <a:cs typeface="Verdana" panose="020B0604030504040204" charset="0"/>
              </a:rPr>
              <a:t>ремкомплектов</a:t>
            </a:r>
            <a:r>
              <a:rPr lang="en-US" altLang="ru-RU" sz="2000">
                <a:latin typeface="Verdana" panose="020B0604030504040204" charset="0"/>
                <a:cs typeface="Verdana" panose="020B0604030504040204" charset="0"/>
              </a:rPr>
              <a:t>, </a:t>
            </a:r>
            <a:r>
              <a:rPr lang="en-US" altLang="en-US" sz="2000">
                <a:latin typeface="Verdana" panose="020B0604030504040204" charset="0"/>
                <a:cs typeface="Verdana" panose="020B0604030504040204" charset="0"/>
              </a:rPr>
              <a:t>как</a:t>
            </a:r>
            <a:r>
              <a:rPr lang="en-US" altLang="ru-RU" sz="20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2000">
                <a:latin typeface="Verdana" panose="020B0604030504040204" charset="0"/>
                <a:cs typeface="Verdana" panose="020B0604030504040204" charset="0"/>
              </a:rPr>
              <a:t>следствие</a:t>
            </a:r>
            <a:r>
              <a:rPr lang="en-US" altLang="ru-RU" sz="2000">
                <a:latin typeface="Verdana" panose="020B0604030504040204" charset="0"/>
                <a:cs typeface="Verdana" panose="020B0604030504040204" charset="0"/>
              </a:rPr>
              <a:t>, </a:t>
            </a:r>
            <a:r>
              <a:rPr lang="en-US" altLang="en-US" sz="2000">
                <a:latin typeface="Verdana" panose="020B0604030504040204" charset="0"/>
                <a:cs typeface="Verdana" panose="020B0604030504040204" charset="0"/>
              </a:rPr>
              <a:t>простои</a:t>
            </a:r>
            <a:r>
              <a:rPr lang="en-US" altLang="ru-RU" sz="20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2000">
                <a:latin typeface="Verdana" panose="020B0604030504040204" charset="0"/>
                <a:cs typeface="Verdana" panose="020B0604030504040204" charset="0"/>
              </a:rPr>
              <a:t>производства/</a:t>
            </a:r>
            <a:r>
              <a:rPr lang="ru-RU" altLang="en-US" sz="2000">
                <a:latin typeface="Verdana" panose="020B0604030504040204" charset="0"/>
                <a:cs typeface="Verdana" panose="020B0604030504040204" charset="0"/>
              </a:rPr>
              <a:t>снижение</a:t>
            </a:r>
            <a:endParaRPr lang="en-US" altLang="en-US" sz="2000">
              <a:latin typeface="Verdana" panose="020B0604030504040204" charset="0"/>
              <a:cs typeface="Verdana" panose="020B0604030504040204" charset="0"/>
            </a:endParaRPr>
          </a:p>
          <a:p>
            <a:pPr marL="0" indent="0">
              <a:buNone/>
            </a:pPr>
            <a:r>
              <a:rPr lang="ru-RU" altLang="en-US" sz="2000">
                <a:latin typeface="Verdana" panose="020B0604030504040204" charset="0"/>
                <a:cs typeface="Verdana" panose="020B0604030504040204" charset="0"/>
              </a:rPr>
              <a:t>- </a:t>
            </a:r>
            <a:r>
              <a:rPr lang="en-US" altLang="en-US" sz="2000">
                <a:latin typeface="Verdana" panose="020B0604030504040204" charset="0"/>
                <a:cs typeface="Verdana" panose="020B0604030504040204" charset="0"/>
              </a:rPr>
              <a:t>Выпуск</a:t>
            </a:r>
            <a:r>
              <a:rPr lang="en-US" altLang="ru-RU" sz="20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2000">
                <a:latin typeface="Verdana" panose="020B0604030504040204" charset="0"/>
                <a:cs typeface="Verdana" panose="020B0604030504040204" charset="0"/>
              </a:rPr>
              <a:t>бракованной</a:t>
            </a:r>
            <a:r>
              <a:rPr lang="en-US" altLang="ru-RU" sz="20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2000">
                <a:latin typeface="Verdana" panose="020B0604030504040204" charset="0"/>
                <a:cs typeface="Verdana" panose="020B0604030504040204" charset="0"/>
              </a:rPr>
              <a:t>продукции/</a:t>
            </a:r>
            <a:r>
              <a:rPr lang="ru-RU" altLang="en-US" sz="2000">
                <a:latin typeface="Verdana" panose="020B0604030504040204" charset="0"/>
                <a:cs typeface="Verdana" panose="020B0604030504040204" charset="0"/>
              </a:rPr>
              <a:t>снижение</a:t>
            </a:r>
            <a:endParaRPr lang="en-US" altLang="en-US" sz="2000">
              <a:latin typeface="Verdana" panose="020B0604030504040204" charset="0"/>
              <a:cs typeface="Verdana" panose="020B0604030504040204" charset="0"/>
            </a:endParaRPr>
          </a:p>
          <a:p>
            <a:pPr marL="0" indent="0">
              <a:buNone/>
            </a:pPr>
            <a:r>
              <a:rPr lang="ru-RU" altLang="en-US" sz="2000">
                <a:latin typeface="Verdana" panose="020B0604030504040204" charset="0"/>
                <a:cs typeface="Verdana" panose="020B0604030504040204" charset="0"/>
              </a:rPr>
              <a:t>- </a:t>
            </a:r>
            <a:r>
              <a:rPr lang="en-US" altLang="en-US" sz="2000">
                <a:latin typeface="Verdana" panose="020B0604030504040204" charset="0"/>
                <a:cs typeface="Verdana" panose="020B0604030504040204" charset="0"/>
              </a:rPr>
              <a:t>Неэффективная</a:t>
            </a:r>
            <a:r>
              <a:rPr lang="en-US" altLang="ru-RU" sz="20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2000">
                <a:latin typeface="Verdana" panose="020B0604030504040204" charset="0"/>
                <a:cs typeface="Verdana" panose="020B0604030504040204" charset="0"/>
              </a:rPr>
              <a:t>маркетинговая</a:t>
            </a:r>
            <a:r>
              <a:rPr lang="en-US" altLang="ru-RU" sz="20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2000">
                <a:latin typeface="Verdana" panose="020B0604030504040204" charset="0"/>
                <a:cs typeface="Verdana" panose="020B0604030504040204" charset="0"/>
              </a:rPr>
              <a:t>и</a:t>
            </a:r>
            <a:r>
              <a:rPr lang="en-US" altLang="ru-RU" sz="20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2000">
                <a:latin typeface="Verdana" panose="020B0604030504040204" charset="0"/>
                <a:cs typeface="Verdana" panose="020B0604030504040204" charset="0"/>
              </a:rPr>
              <a:t>сбытовая</a:t>
            </a:r>
            <a:r>
              <a:rPr lang="en-US" altLang="ru-RU" sz="20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2000">
                <a:latin typeface="Verdana" panose="020B0604030504040204" charset="0"/>
                <a:cs typeface="Verdana" panose="020B0604030504040204" charset="0"/>
              </a:rPr>
              <a:t>стратегия/</a:t>
            </a:r>
            <a:r>
              <a:rPr lang="ru-RU" altLang="en-US" sz="2000">
                <a:latin typeface="Verdana" panose="020B0604030504040204" charset="0"/>
                <a:cs typeface="Verdana" panose="020B0604030504040204" charset="0"/>
              </a:rPr>
              <a:t>снижение</a:t>
            </a:r>
            <a:endParaRPr lang="en-US" altLang="en-US" sz="2000">
              <a:latin typeface="Verdana" panose="020B0604030504040204" charset="0"/>
              <a:cs typeface="Verdana" panose="020B0604030504040204" charset="0"/>
            </a:endParaRPr>
          </a:p>
          <a:p>
            <a:pPr marL="0" indent="0">
              <a:buNone/>
            </a:pPr>
            <a:r>
              <a:rPr lang="ru-RU" altLang="en-US" sz="2000">
                <a:latin typeface="Verdana" panose="020B0604030504040204" charset="0"/>
                <a:cs typeface="Verdana" panose="020B0604030504040204" charset="0"/>
              </a:rPr>
              <a:t>- Р</a:t>
            </a:r>
            <a:r>
              <a:rPr lang="en-US" altLang="en-US" sz="2000">
                <a:latin typeface="Verdana" panose="020B0604030504040204" charset="0"/>
                <a:cs typeface="Verdana" panose="020B0604030504040204" charset="0"/>
              </a:rPr>
              <a:t>ост</a:t>
            </a:r>
            <a:r>
              <a:rPr lang="en-US" altLang="ru-RU" sz="20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2000">
                <a:latin typeface="Verdana" panose="020B0604030504040204" charset="0"/>
                <a:cs typeface="Verdana" panose="020B0604030504040204" charset="0"/>
              </a:rPr>
              <a:t>себестоимости</a:t>
            </a:r>
            <a:r>
              <a:rPr lang="en-US" altLang="ru-RU" sz="200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altLang="en-US" sz="2000">
                <a:latin typeface="Verdana" panose="020B0604030504040204" charset="0"/>
                <a:cs typeface="Verdana" panose="020B0604030504040204" charset="0"/>
              </a:rPr>
              <a:t>продукции/</a:t>
            </a:r>
            <a:r>
              <a:rPr lang="ru-RU" altLang="en-US" sz="2000">
                <a:latin typeface="Verdana" panose="020B0604030504040204" charset="0"/>
                <a:cs typeface="Verdana" panose="020B0604030504040204" charset="0"/>
              </a:rPr>
              <a:t>снижение</a:t>
            </a:r>
            <a:endParaRPr lang="en-US" altLang="en-US" sz="2000">
              <a:latin typeface="Verdana" panose="020B0604030504040204" charset="0"/>
              <a:cs typeface="Verdana" panose="020B0604030504040204" charset="0"/>
            </a:endParaRPr>
          </a:p>
          <a:p>
            <a:pPr marL="0" indent="0">
              <a:buNone/>
            </a:pPr>
            <a:endParaRPr lang="ru-RU" altLang="en-US" sz="2000">
              <a:latin typeface="Verdana" panose="020B0604030504040204" charset="0"/>
              <a:cs typeface="Verdana" panose="020B0604030504040204" charset="0"/>
            </a:endParaRPr>
          </a:p>
        </p:txBody>
      </p:sp>
      <p:pic>
        <p:nvPicPr>
          <p:cNvPr id="6" name="Изображение 5" descr="logoPNGblueWor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2832100" cy="101854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6538</Words>
  <Application>WPS Presentation</Application>
  <PresentationFormat>Широкоэкранный</PresentationFormat>
  <Paragraphs>139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0" baseType="lpstr">
      <vt:lpstr>Arial</vt:lpstr>
      <vt:lpstr>SimSun</vt:lpstr>
      <vt:lpstr>Wingdings</vt:lpstr>
      <vt:lpstr>Verdana</vt:lpstr>
      <vt:lpstr>Microsoft YaHei</vt:lpstr>
      <vt:lpstr>Arial Unicode MS</vt:lpstr>
      <vt:lpstr>Calibri Light</vt:lpstr>
      <vt:lpstr>Calibri</vt:lpstr>
      <vt:lpstr>Тема Office</vt:lpstr>
      <vt:lpstr>Выпускная квалификационная работа в формате стартапа на тему: Стартап «Производство комплектующих для кровли»</vt:lpstr>
      <vt:lpstr>Актуальность проекта и проблема рынка</vt:lpstr>
      <vt:lpstr>Цель и задачи проекта</vt:lpstr>
      <vt:lpstr>Продукт и его ценность для клиента</vt:lpstr>
      <vt:lpstr>Конкуренты</vt:lpstr>
      <vt:lpstr>Маркетинговая стратегия и каналы сбыта</vt:lpstr>
      <vt:lpstr>Производственный и организационный план</vt:lpstr>
      <vt:lpstr>Финансовый план и ключевые метрики</vt:lpstr>
      <vt:lpstr>Риски и пути их минимизации</vt:lpstr>
      <vt:lpstr>Заключение и перспективы развития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ВКР на тему: Стартап «Производство комплектующих для кровли</dc:title>
  <dc:creator>Юра</dc:creator>
  <cp:lastModifiedBy>Юра Ледяев</cp:lastModifiedBy>
  <cp:revision>11</cp:revision>
  <dcterms:created xsi:type="dcterms:W3CDTF">2025-06-18T20:21:00Z</dcterms:created>
  <dcterms:modified xsi:type="dcterms:W3CDTF">2025-06-25T19:38:52Z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2D0EE5FCB55547D7A51EB9043ADADA66_12</vt:lpwstr>
  </property>
  <property fmtid="{D5CDD505-2E9C-101B-9397-08002B2CF9AE}" pid="3" name="KSOProductBuildVer">
    <vt:lpwstr>1049-12.2.0.21546</vt:lpwstr>
  </property>
</Properties>
</file>