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F84B82-CF2F-49B2-A1C7-177EF3A6DE2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E1C3A1-A88C-4D65-B4A8-8FC4C7AC2E83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CC0C551B-FF33-4021-B487-8E428438302E}" type="parTrans" cxnId="{EB17CC66-68B8-4C87-B3C5-A3BF287B01BB}">
      <dgm:prSet/>
      <dgm:spPr/>
      <dgm:t>
        <a:bodyPr/>
        <a:lstStyle/>
        <a:p>
          <a:endParaRPr lang="ru-RU"/>
        </a:p>
      </dgm:t>
    </dgm:pt>
    <dgm:pt modelId="{2890767E-D1E6-45C2-8A6D-4972256D4094}" type="sibTrans" cxnId="{EB17CC66-68B8-4C87-B3C5-A3BF287B01BB}">
      <dgm:prSet/>
      <dgm:spPr/>
      <dgm:t>
        <a:bodyPr/>
        <a:lstStyle/>
        <a:p>
          <a:endParaRPr lang="ru-RU"/>
        </a:p>
      </dgm:t>
    </dgm:pt>
    <dgm:pt modelId="{F6F4E7A7-176E-4845-9A81-C20F63E725BF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2F575075-1FD6-47D1-B21B-17FD417BDD9A}" type="parTrans" cxnId="{92CDD883-BD77-4238-9EE7-D53CEA602807}">
      <dgm:prSet/>
      <dgm:spPr/>
      <dgm:t>
        <a:bodyPr/>
        <a:lstStyle/>
        <a:p>
          <a:endParaRPr lang="ru-RU"/>
        </a:p>
      </dgm:t>
    </dgm:pt>
    <dgm:pt modelId="{18ABE2BC-F43C-4F61-8315-2C85A4FD92C6}" type="sibTrans" cxnId="{92CDD883-BD77-4238-9EE7-D53CEA602807}">
      <dgm:prSet/>
      <dgm:spPr/>
      <dgm:t>
        <a:bodyPr/>
        <a:lstStyle/>
        <a:p>
          <a:endParaRPr lang="ru-RU"/>
        </a:p>
      </dgm:t>
    </dgm:pt>
    <dgm:pt modelId="{C253FB79-E59E-4134-B64F-F53D2640A73C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6ADAA449-2A3F-4A43-A909-F9A1E71F53C9}" type="parTrans" cxnId="{BCCFA723-FB6B-4103-818D-351BCF272F37}">
      <dgm:prSet/>
      <dgm:spPr/>
      <dgm:t>
        <a:bodyPr/>
        <a:lstStyle/>
        <a:p>
          <a:endParaRPr lang="ru-RU"/>
        </a:p>
      </dgm:t>
    </dgm:pt>
    <dgm:pt modelId="{B1A6A718-129C-46D6-A4C5-D6A9E368F8BD}" type="sibTrans" cxnId="{BCCFA723-FB6B-4103-818D-351BCF272F37}">
      <dgm:prSet/>
      <dgm:spPr/>
      <dgm:t>
        <a:bodyPr/>
        <a:lstStyle/>
        <a:p>
          <a:endParaRPr lang="ru-RU"/>
        </a:p>
      </dgm:t>
    </dgm:pt>
    <dgm:pt modelId="{A17C7BCF-904D-456E-BC8F-C31B902023A8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I полугодии 2026 г. объем выпуска текстиля составил 73,4 трлн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сумов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($6,1 млрд, реальный рост +7,4%), но доля швейного производства (готовой одежды) упала до 26,0% ($1,6 млрд), а доля сурового текстиля и пряжи составила 74,0% ($4,5 млрд). Отрасли не хватает глубокой кооперации для создания высокой добавленной стоимости.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04A6C2-F845-4B3A-924B-A07BAC544F01}" type="parTrans" cxnId="{75F5709B-9930-4129-A997-8B84705EEDFB}">
      <dgm:prSet/>
      <dgm:spPr/>
      <dgm:t>
        <a:bodyPr/>
        <a:lstStyle/>
        <a:p>
          <a:endParaRPr lang="ru-RU"/>
        </a:p>
      </dgm:t>
    </dgm:pt>
    <dgm:pt modelId="{89160E5D-2ED0-4DC0-BE0C-4E78FCF17240}" type="sibTrans" cxnId="{75F5709B-9930-4129-A997-8B84705EEDFB}">
      <dgm:prSet/>
      <dgm:spPr/>
      <dgm:t>
        <a:bodyPr/>
        <a:lstStyle/>
        <a:p>
          <a:endParaRPr lang="ru-RU"/>
        </a:p>
      </dgm:t>
    </dgm:pt>
    <dgm:pt modelId="{C9E42614-ED11-473A-9875-3741BC61A697}">
      <dgm:prSet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Узбекистане действуют 142 хлопково-текстильных кластера и тысячи малых швейных фабрик. В межсезонье мелкие и средние предприятия простаивают (загрузка падала до 45–50%), в то время как крупные кластеры в пиковые периоды не успевают выполнять экспортные контракты.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48AF47-5EA0-401F-A7F8-CB3CD2F680B3}" type="parTrans" cxnId="{8807D3E7-F228-4316-BB55-E7D7A10BD51C}">
      <dgm:prSet/>
      <dgm:spPr/>
      <dgm:t>
        <a:bodyPr/>
        <a:lstStyle/>
        <a:p>
          <a:endParaRPr lang="ru-RU"/>
        </a:p>
      </dgm:t>
    </dgm:pt>
    <dgm:pt modelId="{231EBC4F-5183-4E4D-836C-3EDF78C69C73}" type="sibTrans" cxnId="{8807D3E7-F228-4316-BB55-E7D7A10BD51C}">
      <dgm:prSet/>
      <dgm:spPr/>
      <dgm:t>
        <a:bodyPr/>
        <a:lstStyle/>
        <a:p>
          <a:endParaRPr lang="ru-RU"/>
        </a:p>
      </dgm:t>
    </dgm:pt>
    <dgm:pt modelId="{96CA5051-F8D8-4CB4-92CC-405BA39A94BE}">
      <dgm:prSet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Поиск надежной фабрики для размещение заказа на пошив/пряжу занимает от 15 до 25 дней из-за отсутствия прозрачной базы проверенных исполнителей.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1E9A8D-E7B8-4ECC-A5D3-79A92A65BB5F}" type="parTrans" cxnId="{5032B6C3-0AE3-4B28-82CF-D78DC7747E80}">
      <dgm:prSet/>
      <dgm:spPr/>
      <dgm:t>
        <a:bodyPr/>
        <a:lstStyle/>
        <a:p>
          <a:endParaRPr lang="ru-RU"/>
        </a:p>
      </dgm:t>
    </dgm:pt>
    <dgm:pt modelId="{36BE2AE5-5B11-419D-9C72-08325B0EAE7B}" type="sibTrans" cxnId="{5032B6C3-0AE3-4B28-82CF-D78DC7747E80}">
      <dgm:prSet/>
      <dgm:spPr/>
      <dgm:t>
        <a:bodyPr/>
        <a:lstStyle/>
        <a:p>
          <a:endParaRPr lang="ru-RU"/>
        </a:p>
      </dgm:t>
    </dgm:pt>
    <dgm:pt modelId="{B7871D28-510E-45F6-B8CE-EB100833E324}">
      <dgm:prSet phldrT="[Текст]"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6E5AA384-D0F0-42E8-8CD2-8812990CEA9A}" type="parTrans" cxnId="{0F790AE8-58FC-4605-A886-850C284F9ACE}">
      <dgm:prSet/>
      <dgm:spPr/>
      <dgm:t>
        <a:bodyPr/>
        <a:lstStyle/>
        <a:p>
          <a:endParaRPr lang="ru-RU"/>
        </a:p>
      </dgm:t>
    </dgm:pt>
    <dgm:pt modelId="{732737B9-285E-41BB-AABD-7FBAC03E44E9}" type="sibTrans" cxnId="{0F790AE8-58FC-4605-A886-850C284F9ACE}">
      <dgm:prSet/>
      <dgm:spPr/>
      <dgm:t>
        <a:bodyPr/>
        <a:lstStyle/>
        <a:p>
          <a:endParaRPr lang="ru-RU"/>
        </a:p>
      </dgm:t>
    </dgm:pt>
    <dgm:pt modelId="{84B54EF8-3506-43A4-ABB9-06998799B922}" type="pres">
      <dgm:prSet presAssocID="{64F84B82-CF2F-49B2-A1C7-177EF3A6DE2F}" presName="linearFlow" presStyleCnt="0">
        <dgm:presLayoutVars>
          <dgm:dir/>
          <dgm:animLvl val="lvl"/>
          <dgm:resizeHandles val="exact"/>
        </dgm:presLayoutVars>
      </dgm:prSet>
      <dgm:spPr/>
    </dgm:pt>
    <dgm:pt modelId="{6CF56657-F624-49A9-9EA3-B6F99CB6362B}" type="pres">
      <dgm:prSet presAssocID="{D6E1C3A1-A88C-4D65-B4A8-8FC4C7AC2E83}" presName="composite" presStyleCnt="0"/>
      <dgm:spPr/>
    </dgm:pt>
    <dgm:pt modelId="{9F27A918-EC0B-4577-8933-FCE7EC78E772}" type="pres">
      <dgm:prSet presAssocID="{D6E1C3A1-A88C-4D65-B4A8-8FC4C7AC2E83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DA7D9D61-F503-4BA6-9F08-90381BEFFF46}" type="pres">
      <dgm:prSet presAssocID="{D6E1C3A1-A88C-4D65-B4A8-8FC4C7AC2E83}" presName="descendantText" presStyleLbl="alignAcc1" presStyleIdx="0" presStyleCnt="4" custScaleY="1061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805614-7D35-4772-800C-3B46F45266E1}" type="pres">
      <dgm:prSet presAssocID="{2890767E-D1E6-45C2-8A6D-4972256D4094}" presName="sp" presStyleCnt="0"/>
      <dgm:spPr/>
    </dgm:pt>
    <dgm:pt modelId="{AF715845-B59E-4F99-B020-B8B3F6381A98}" type="pres">
      <dgm:prSet presAssocID="{F6F4E7A7-176E-4845-9A81-C20F63E725BF}" presName="composite" presStyleCnt="0"/>
      <dgm:spPr/>
    </dgm:pt>
    <dgm:pt modelId="{565A4A6D-AB94-461F-8C77-8CFEF84E7D18}" type="pres">
      <dgm:prSet presAssocID="{F6F4E7A7-176E-4845-9A81-C20F63E725BF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E53469D6-AA9C-4F56-883E-FCB01CAE6FCC}" type="pres">
      <dgm:prSet presAssocID="{F6F4E7A7-176E-4845-9A81-C20F63E725BF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ED8F1F-8272-466A-91B3-1AAB7C342FAC}" type="pres">
      <dgm:prSet presAssocID="{18ABE2BC-F43C-4F61-8315-2C85A4FD92C6}" presName="sp" presStyleCnt="0"/>
      <dgm:spPr/>
    </dgm:pt>
    <dgm:pt modelId="{B7B36B18-9346-4CE1-B429-539E52C3BAFB}" type="pres">
      <dgm:prSet presAssocID="{C253FB79-E59E-4134-B64F-F53D2640A73C}" presName="composite" presStyleCnt="0"/>
      <dgm:spPr/>
    </dgm:pt>
    <dgm:pt modelId="{5778FA58-4101-4C7C-9048-7142CBD74C0F}" type="pres">
      <dgm:prSet presAssocID="{C253FB79-E59E-4134-B64F-F53D2640A73C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86F8267D-F91E-4F27-B2E7-3FADF41DB97C}" type="pres">
      <dgm:prSet presAssocID="{C253FB79-E59E-4134-B64F-F53D2640A73C}" presName="descendantText" presStyleLbl="alignAcc1" presStyleIdx="2" presStyleCnt="4" custScaleY="1307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CD4AC-6BB8-4B30-A964-ADF4BD63A5A2}" type="pres">
      <dgm:prSet presAssocID="{B1A6A718-129C-46D6-A4C5-D6A9E368F8BD}" presName="sp" presStyleCnt="0"/>
      <dgm:spPr/>
    </dgm:pt>
    <dgm:pt modelId="{0F3D6FC5-062A-4F11-BFA6-AD254E5CB49B}" type="pres">
      <dgm:prSet presAssocID="{B7871D28-510E-45F6-B8CE-EB100833E324}" presName="composite" presStyleCnt="0"/>
      <dgm:spPr/>
    </dgm:pt>
    <dgm:pt modelId="{03CDC776-8A17-4DF4-9534-117E213E71B4}" type="pres">
      <dgm:prSet presAssocID="{B7871D28-510E-45F6-B8CE-EB100833E324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88FC8F02-B83E-4F58-869B-83A2BBAC8264}" type="pres">
      <dgm:prSet presAssocID="{B7871D28-510E-45F6-B8CE-EB100833E324}" presName="descendantText" presStyleLbl="alignAcc1" presStyleIdx="3" presStyleCnt="4" custScaleY="140812">
        <dgm:presLayoutVars>
          <dgm:bulletEnabled val="1"/>
        </dgm:presLayoutVars>
      </dgm:prSet>
      <dgm:spPr/>
    </dgm:pt>
  </dgm:ptLst>
  <dgm:cxnLst>
    <dgm:cxn modelId="{C81DA890-0A11-4074-8296-367F481032D9}" type="presOf" srcId="{64F84B82-CF2F-49B2-A1C7-177EF3A6DE2F}" destId="{84B54EF8-3506-43A4-ABB9-06998799B922}" srcOrd="0" destOrd="0" presId="urn:microsoft.com/office/officeart/2005/8/layout/chevron2"/>
    <dgm:cxn modelId="{92CECF73-8EF8-493A-846C-8C536C3D2B90}" type="presOf" srcId="{96CA5051-F8D8-4CB4-92CC-405BA39A94BE}" destId="{E53469D6-AA9C-4F56-883E-FCB01CAE6FCC}" srcOrd="0" destOrd="0" presId="urn:microsoft.com/office/officeart/2005/8/layout/chevron2"/>
    <dgm:cxn modelId="{34E97066-8B47-40B8-8073-5EF3CF22562C}" type="presOf" srcId="{D6E1C3A1-A88C-4D65-B4A8-8FC4C7AC2E83}" destId="{9F27A918-EC0B-4577-8933-FCE7EC78E772}" srcOrd="0" destOrd="0" presId="urn:microsoft.com/office/officeart/2005/8/layout/chevron2"/>
    <dgm:cxn modelId="{EB17CC66-68B8-4C87-B3C5-A3BF287B01BB}" srcId="{64F84B82-CF2F-49B2-A1C7-177EF3A6DE2F}" destId="{D6E1C3A1-A88C-4D65-B4A8-8FC4C7AC2E83}" srcOrd="0" destOrd="0" parTransId="{CC0C551B-FF33-4021-B487-8E428438302E}" sibTransId="{2890767E-D1E6-45C2-8A6D-4972256D4094}"/>
    <dgm:cxn modelId="{BCCFA723-FB6B-4103-818D-351BCF272F37}" srcId="{64F84B82-CF2F-49B2-A1C7-177EF3A6DE2F}" destId="{C253FB79-E59E-4134-B64F-F53D2640A73C}" srcOrd="2" destOrd="0" parTransId="{6ADAA449-2A3F-4A43-A909-F9A1E71F53C9}" sibTransId="{B1A6A718-129C-46D6-A4C5-D6A9E368F8BD}"/>
    <dgm:cxn modelId="{124925F1-FAAF-4229-B50A-30578206CEE3}" type="presOf" srcId="{B7871D28-510E-45F6-B8CE-EB100833E324}" destId="{03CDC776-8A17-4DF4-9534-117E213E71B4}" srcOrd="0" destOrd="0" presId="urn:microsoft.com/office/officeart/2005/8/layout/chevron2"/>
    <dgm:cxn modelId="{8BB317F2-71E5-4950-94DC-6D6FBFE636DC}" type="presOf" srcId="{C9E42614-ED11-473A-9875-3741BC61A697}" destId="{DA7D9D61-F503-4BA6-9F08-90381BEFFF46}" srcOrd="0" destOrd="0" presId="urn:microsoft.com/office/officeart/2005/8/layout/chevron2"/>
    <dgm:cxn modelId="{1BA0F049-94C6-40C8-99C2-7BD26D6E83EE}" type="presOf" srcId="{A17C7BCF-904D-456E-BC8F-C31B902023A8}" destId="{88FC8F02-B83E-4F58-869B-83A2BBAC8264}" srcOrd="0" destOrd="0" presId="urn:microsoft.com/office/officeart/2005/8/layout/chevron2"/>
    <dgm:cxn modelId="{0F790AE8-58FC-4605-A886-850C284F9ACE}" srcId="{64F84B82-CF2F-49B2-A1C7-177EF3A6DE2F}" destId="{B7871D28-510E-45F6-B8CE-EB100833E324}" srcOrd="3" destOrd="0" parTransId="{6E5AA384-D0F0-42E8-8CD2-8812990CEA9A}" sibTransId="{732737B9-285E-41BB-AABD-7FBAC03E44E9}"/>
    <dgm:cxn modelId="{75F5709B-9930-4129-A997-8B84705EEDFB}" srcId="{B7871D28-510E-45F6-B8CE-EB100833E324}" destId="{A17C7BCF-904D-456E-BC8F-C31B902023A8}" srcOrd="0" destOrd="0" parTransId="{F704A6C2-F845-4B3A-924B-A07BAC544F01}" sibTransId="{89160E5D-2ED0-4DC0-BE0C-4E78FCF17240}"/>
    <dgm:cxn modelId="{9688380E-275F-49F9-8CB8-69917F5D4563}" type="presOf" srcId="{F6F4E7A7-176E-4845-9A81-C20F63E725BF}" destId="{565A4A6D-AB94-461F-8C77-8CFEF84E7D18}" srcOrd="0" destOrd="0" presId="urn:microsoft.com/office/officeart/2005/8/layout/chevron2"/>
    <dgm:cxn modelId="{5032B6C3-0AE3-4B28-82CF-D78DC7747E80}" srcId="{F6F4E7A7-176E-4845-9A81-C20F63E725BF}" destId="{96CA5051-F8D8-4CB4-92CC-405BA39A94BE}" srcOrd="0" destOrd="0" parTransId="{431E9A8D-E7B8-4ECC-A5D3-79A92A65BB5F}" sibTransId="{36BE2AE5-5B11-419D-9C72-08325B0EAE7B}"/>
    <dgm:cxn modelId="{8807D3E7-F228-4316-BB55-E7D7A10BD51C}" srcId="{D6E1C3A1-A88C-4D65-B4A8-8FC4C7AC2E83}" destId="{C9E42614-ED11-473A-9875-3741BC61A697}" srcOrd="0" destOrd="0" parTransId="{E048AF47-5EA0-401F-A7F8-CB3CD2F680B3}" sibTransId="{231EBC4F-5183-4E4D-836C-3EDF78C69C73}"/>
    <dgm:cxn modelId="{92CDD883-BD77-4238-9EE7-D53CEA602807}" srcId="{64F84B82-CF2F-49B2-A1C7-177EF3A6DE2F}" destId="{F6F4E7A7-176E-4845-9A81-C20F63E725BF}" srcOrd="1" destOrd="0" parTransId="{2F575075-1FD6-47D1-B21B-17FD417BDD9A}" sibTransId="{18ABE2BC-F43C-4F61-8315-2C85A4FD92C6}"/>
    <dgm:cxn modelId="{76574227-1874-4200-8914-12992D9AFEE9}" type="presOf" srcId="{C253FB79-E59E-4134-B64F-F53D2640A73C}" destId="{5778FA58-4101-4C7C-9048-7142CBD74C0F}" srcOrd="0" destOrd="0" presId="urn:microsoft.com/office/officeart/2005/8/layout/chevron2"/>
    <dgm:cxn modelId="{F6073F7E-BF9B-4EE0-9611-A1B7F158EFD8}" type="presParOf" srcId="{84B54EF8-3506-43A4-ABB9-06998799B922}" destId="{6CF56657-F624-49A9-9EA3-B6F99CB6362B}" srcOrd="0" destOrd="0" presId="urn:microsoft.com/office/officeart/2005/8/layout/chevron2"/>
    <dgm:cxn modelId="{A4C6D4E7-F66F-4BE5-B592-F01B6992EB83}" type="presParOf" srcId="{6CF56657-F624-49A9-9EA3-B6F99CB6362B}" destId="{9F27A918-EC0B-4577-8933-FCE7EC78E772}" srcOrd="0" destOrd="0" presId="urn:microsoft.com/office/officeart/2005/8/layout/chevron2"/>
    <dgm:cxn modelId="{3B3ED328-4584-4379-A8DA-49F5D22B02C9}" type="presParOf" srcId="{6CF56657-F624-49A9-9EA3-B6F99CB6362B}" destId="{DA7D9D61-F503-4BA6-9F08-90381BEFFF46}" srcOrd="1" destOrd="0" presId="urn:microsoft.com/office/officeart/2005/8/layout/chevron2"/>
    <dgm:cxn modelId="{7A21E121-7F73-4046-BAC1-C14298682BF8}" type="presParOf" srcId="{84B54EF8-3506-43A4-ABB9-06998799B922}" destId="{67805614-7D35-4772-800C-3B46F45266E1}" srcOrd="1" destOrd="0" presId="urn:microsoft.com/office/officeart/2005/8/layout/chevron2"/>
    <dgm:cxn modelId="{32622AD3-E662-44EF-B4E7-C6932293F516}" type="presParOf" srcId="{84B54EF8-3506-43A4-ABB9-06998799B922}" destId="{AF715845-B59E-4F99-B020-B8B3F6381A98}" srcOrd="2" destOrd="0" presId="urn:microsoft.com/office/officeart/2005/8/layout/chevron2"/>
    <dgm:cxn modelId="{3D7538C0-2E19-43DC-AFE2-8ECEF5DD2497}" type="presParOf" srcId="{AF715845-B59E-4F99-B020-B8B3F6381A98}" destId="{565A4A6D-AB94-461F-8C77-8CFEF84E7D18}" srcOrd="0" destOrd="0" presId="urn:microsoft.com/office/officeart/2005/8/layout/chevron2"/>
    <dgm:cxn modelId="{883B6BD2-A15E-4143-8A0B-7B9EA85EB577}" type="presParOf" srcId="{AF715845-B59E-4F99-B020-B8B3F6381A98}" destId="{E53469D6-AA9C-4F56-883E-FCB01CAE6FCC}" srcOrd="1" destOrd="0" presId="urn:microsoft.com/office/officeart/2005/8/layout/chevron2"/>
    <dgm:cxn modelId="{C790A5C1-51B3-46A8-BB35-ECE879624665}" type="presParOf" srcId="{84B54EF8-3506-43A4-ABB9-06998799B922}" destId="{79ED8F1F-8272-466A-91B3-1AAB7C342FAC}" srcOrd="3" destOrd="0" presId="urn:microsoft.com/office/officeart/2005/8/layout/chevron2"/>
    <dgm:cxn modelId="{EFF266E7-B091-42A8-91BD-6B6B12308307}" type="presParOf" srcId="{84B54EF8-3506-43A4-ABB9-06998799B922}" destId="{B7B36B18-9346-4CE1-B429-539E52C3BAFB}" srcOrd="4" destOrd="0" presId="urn:microsoft.com/office/officeart/2005/8/layout/chevron2"/>
    <dgm:cxn modelId="{E3A994DC-BDA3-45E0-8A4D-91B39990779A}" type="presParOf" srcId="{B7B36B18-9346-4CE1-B429-539E52C3BAFB}" destId="{5778FA58-4101-4C7C-9048-7142CBD74C0F}" srcOrd="0" destOrd="0" presId="urn:microsoft.com/office/officeart/2005/8/layout/chevron2"/>
    <dgm:cxn modelId="{BEA747BF-C4DA-4E7C-AAFF-E02EA5ABEE0D}" type="presParOf" srcId="{B7B36B18-9346-4CE1-B429-539E52C3BAFB}" destId="{86F8267D-F91E-4F27-B2E7-3FADF41DB97C}" srcOrd="1" destOrd="0" presId="urn:microsoft.com/office/officeart/2005/8/layout/chevron2"/>
    <dgm:cxn modelId="{F10BA785-8E4A-4AD5-8A75-FC18B86496F4}" type="presParOf" srcId="{84B54EF8-3506-43A4-ABB9-06998799B922}" destId="{AFACD4AC-6BB8-4B30-A964-ADF4BD63A5A2}" srcOrd="5" destOrd="0" presId="urn:microsoft.com/office/officeart/2005/8/layout/chevron2"/>
    <dgm:cxn modelId="{44F0FCEF-E0D5-40CE-BD3B-720B4F679D21}" type="presParOf" srcId="{84B54EF8-3506-43A4-ABB9-06998799B922}" destId="{0F3D6FC5-062A-4F11-BFA6-AD254E5CB49B}" srcOrd="6" destOrd="0" presId="urn:microsoft.com/office/officeart/2005/8/layout/chevron2"/>
    <dgm:cxn modelId="{303ED672-1CB6-4FED-99A7-C6F3DDE5179A}" type="presParOf" srcId="{0F3D6FC5-062A-4F11-BFA6-AD254E5CB49B}" destId="{03CDC776-8A17-4DF4-9534-117E213E71B4}" srcOrd="0" destOrd="0" presId="urn:microsoft.com/office/officeart/2005/8/layout/chevron2"/>
    <dgm:cxn modelId="{EE2AD626-2F3A-4D7E-8D93-DF4503EB1FF8}" type="presParOf" srcId="{0F3D6FC5-062A-4F11-BFA6-AD254E5CB49B}" destId="{88FC8F02-B83E-4F58-869B-83A2BBAC826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0C2AB6-FA55-4F6C-9ADB-DDA97FC6192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7ABC1D-2600-4272-B26B-AF8C1C5396FA}">
      <dgm:prSet phldrT="[Текст]" custT="1"/>
      <dgm:spPr/>
      <dgm:t>
        <a:bodyPr/>
        <a:lstStyle/>
        <a:p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Who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(Кто): Крупные текстильные кластеры, средние швейные фабрики Ташкента и регионов, локальные и зарубежные бренды одежды.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E900D6-E8BA-4897-910D-CFA5DDF4E09D}" type="parTrans" cxnId="{8A5EF26D-1D3F-4B77-AE16-FC15E9FA5540}">
      <dgm:prSet/>
      <dgm:spPr/>
      <dgm:t>
        <a:bodyPr/>
        <a:lstStyle/>
        <a:p>
          <a:endParaRPr lang="ru-RU"/>
        </a:p>
      </dgm:t>
    </dgm:pt>
    <dgm:pt modelId="{FF1D2C73-8F59-432F-9FB1-008C1490EF25}" type="sibTrans" cxnId="{8A5EF26D-1D3F-4B77-AE16-FC15E9FA5540}">
      <dgm:prSet/>
      <dgm:spPr/>
      <dgm:t>
        <a:bodyPr/>
        <a:lstStyle/>
        <a:p>
          <a:endParaRPr lang="ru-RU"/>
        </a:p>
      </dgm:t>
    </dgm:pt>
    <dgm:pt modelId="{7FB065FC-4408-4B4E-A608-277D7D4C18AB}">
      <dgm:prSet phldrT="[Текст]" custT="1"/>
      <dgm:spPr/>
      <dgm:t>
        <a:bodyPr/>
        <a:lstStyle/>
        <a:p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What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(Что заказывают): Пошив партий, субаренда оборудования, закупка пряжи/сурового полотна.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3F8D88-C267-406F-984D-D048AAA18721}" type="parTrans" cxnId="{60CC8BE8-C0B0-410F-883E-EC12231D1C19}">
      <dgm:prSet/>
      <dgm:spPr/>
      <dgm:t>
        <a:bodyPr/>
        <a:lstStyle/>
        <a:p>
          <a:endParaRPr lang="ru-RU"/>
        </a:p>
      </dgm:t>
    </dgm:pt>
    <dgm:pt modelId="{94B04984-2911-413E-8BDC-DE042452DC12}" type="sibTrans" cxnId="{60CC8BE8-C0B0-410F-883E-EC12231D1C19}">
      <dgm:prSet/>
      <dgm:spPr/>
      <dgm:t>
        <a:bodyPr/>
        <a:lstStyle/>
        <a:p>
          <a:endParaRPr lang="ru-RU"/>
        </a:p>
      </dgm:t>
    </dgm:pt>
    <dgm:pt modelId="{A0E27C49-6834-4546-A2E5-9BAE6F6FDD33}">
      <dgm:prSet phldrT="[Текст]" custT="1"/>
      <dgm:spPr/>
      <dgm:t>
        <a:bodyPr/>
        <a:lstStyle/>
        <a:p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Why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(Почему выбирают): Гарантия оплаты, ликвидация простоя, скорость подбора.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22F24F-47A3-4555-9F46-1B3322525AF2}" type="parTrans" cxnId="{FC676F60-6C02-44E3-B579-047D2D475887}">
      <dgm:prSet/>
      <dgm:spPr/>
      <dgm:t>
        <a:bodyPr/>
        <a:lstStyle/>
        <a:p>
          <a:endParaRPr lang="ru-RU"/>
        </a:p>
      </dgm:t>
    </dgm:pt>
    <dgm:pt modelId="{3EEA1AD2-EF0A-4F4A-BFE3-25105F3CE2C4}" type="sibTrans" cxnId="{FC676F60-6C02-44E3-B579-047D2D475887}">
      <dgm:prSet/>
      <dgm:spPr/>
      <dgm:t>
        <a:bodyPr/>
        <a:lstStyle/>
        <a:p>
          <a:endParaRPr lang="ru-RU"/>
        </a:p>
      </dgm:t>
    </dgm:pt>
    <dgm:pt modelId="{4F152AA5-3D63-42EC-B7DE-164F87CF6967}">
      <dgm:prSet phldrT="[Текст]" custT="1"/>
      <dgm:spPr/>
      <dgm:t>
        <a:bodyPr/>
        <a:lstStyle/>
        <a:p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Where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(Где): Ташкент, Ташкентская область, Ферганская долина.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1C367F-B08E-475F-B835-1E65DD7DDC20}" type="parTrans" cxnId="{6647C2F6-C7FA-4749-B72E-D6770C3C08CC}">
      <dgm:prSet/>
      <dgm:spPr/>
      <dgm:t>
        <a:bodyPr/>
        <a:lstStyle/>
        <a:p>
          <a:endParaRPr lang="ru-RU"/>
        </a:p>
      </dgm:t>
    </dgm:pt>
    <dgm:pt modelId="{65002177-FC43-4605-84C8-79065E0093D2}" type="sibTrans" cxnId="{6647C2F6-C7FA-4749-B72E-D6770C3C08CC}">
      <dgm:prSet/>
      <dgm:spPr/>
      <dgm:t>
        <a:bodyPr/>
        <a:lstStyle/>
        <a:p>
          <a:endParaRPr lang="ru-RU"/>
        </a:p>
      </dgm:t>
    </dgm:pt>
    <dgm:pt modelId="{BA764724-FFEC-4D18-9468-AADBFDF3E9FD}">
      <dgm:prSet phldrT="[Текст]" custT="1"/>
      <dgm:spPr/>
      <dgm:t>
        <a:bodyPr/>
        <a:lstStyle/>
        <a:p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When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(Когда): Сезонные пики и межсезонье.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44E6FE-2D1C-41FC-8366-921D567D784B}" type="parTrans" cxnId="{703002EB-DF90-4AD1-B115-426B89240A6A}">
      <dgm:prSet/>
      <dgm:spPr/>
      <dgm:t>
        <a:bodyPr/>
        <a:lstStyle/>
        <a:p>
          <a:endParaRPr lang="ru-RU"/>
        </a:p>
      </dgm:t>
    </dgm:pt>
    <dgm:pt modelId="{871FD518-D858-4EF5-9DA6-5FFB0BB087BE}" type="sibTrans" cxnId="{703002EB-DF90-4AD1-B115-426B89240A6A}">
      <dgm:prSet/>
      <dgm:spPr/>
      <dgm:t>
        <a:bodyPr/>
        <a:lstStyle/>
        <a:p>
          <a:endParaRPr lang="ru-RU"/>
        </a:p>
      </dgm:t>
    </dgm:pt>
    <dgm:pt modelId="{2AD5F946-A94A-45BC-821D-E26362DCA5B1}" type="pres">
      <dgm:prSet presAssocID="{1D0C2AB6-FA55-4F6C-9ADB-DDA97FC6192C}" presName="diagram" presStyleCnt="0">
        <dgm:presLayoutVars>
          <dgm:dir/>
          <dgm:resizeHandles val="exact"/>
        </dgm:presLayoutVars>
      </dgm:prSet>
      <dgm:spPr/>
    </dgm:pt>
    <dgm:pt modelId="{2B5B0138-0646-42F1-9F67-C8DA2F8D64FF}" type="pres">
      <dgm:prSet presAssocID="{EF7ABC1D-2600-4272-B26B-AF8C1C5396FA}" presName="node" presStyleLbl="node1" presStyleIdx="0" presStyleCnt="5" custLinFactNeighborX="7250" custLinFactNeighborY="24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D10D90-6E91-4AA1-A59B-ADE44D7B9162}" type="pres">
      <dgm:prSet presAssocID="{FF1D2C73-8F59-432F-9FB1-008C1490EF25}" presName="sibTrans" presStyleCnt="0"/>
      <dgm:spPr/>
    </dgm:pt>
    <dgm:pt modelId="{299F75CC-E2BF-4490-AED1-F493E9C71ED1}" type="pres">
      <dgm:prSet presAssocID="{7FB065FC-4408-4B4E-A608-277D7D4C18AB}" presName="node" presStyleLbl="node1" presStyleIdx="1" presStyleCnt="5" custLinFactNeighborX="-482" custLinFactNeighborY="241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03809A-2B26-4B04-B705-D6DD77D93666}" type="pres">
      <dgm:prSet presAssocID="{94B04984-2911-413E-8BDC-DE042452DC12}" presName="sibTrans" presStyleCnt="0"/>
      <dgm:spPr/>
    </dgm:pt>
    <dgm:pt modelId="{9C50F324-B627-43FD-8996-3CC188271EAE}" type="pres">
      <dgm:prSet presAssocID="{A0E27C49-6834-4546-A2E5-9BAE6F6FDD33}" presName="node" presStyleLbl="node1" presStyleIdx="2" presStyleCnt="5" custLinFactNeighborX="6766" custLinFactNeighborY="112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817A84-FC2E-4E4C-AB19-4531D9D0638E}" type="pres">
      <dgm:prSet presAssocID="{3EEA1AD2-EF0A-4F4A-BFE3-25105F3CE2C4}" presName="sibTrans" presStyleCnt="0"/>
      <dgm:spPr/>
    </dgm:pt>
    <dgm:pt modelId="{155AB254-7D93-4139-879D-2DFD95ADD952}" type="pres">
      <dgm:prSet presAssocID="{4F152AA5-3D63-42EC-B7DE-164F87CF6967}" presName="node" presStyleLbl="node1" presStyleIdx="3" presStyleCnt="5" custLinFactNeighborX="-483" custLinFactNeighborY="12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1A796B-E380-4F42-B193-C7EF127A45FE}" type="pres">
      <dgm:prSet presAssocID="{65002177-FC43-4605-84C8-79065E0093D2}" presName="sibTrans" presStyleCnt="0"/>
      <dgm:spPr/>
    </dgm:pt>
    <dgm:pt modelId="{EEFA66D0-73EF-4058-9A5F-8EFD99F3AB31}" type="pres">
      <dgm:prSet presAssocID="{BA764724-FFEC-4D18-9468-AADBFDF3E9FD}" presName="node" presStyleLbl="node1" presStyleIdx="4" presStyleCnt="5" custLinFactNeighborX="2417" custLinFactNeighborY="-24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3002EB-DF90-4AD1-B115-426B89240A6A}" srcId="{1D0C2AB6-FA55-4F6C-9ADB-DDA97FC6192C}" destId="{BA764724-FFEC-4D18-9468-AADBFDF3E9FD}" srcOrd="4" destOrd="0" parTransId="{1A44E6FE-2D1C-41FC-8366-921D567D784B}" sibTransId="{871FD518-D858-4EF5-9DA6-5FFB0BB087BE}"/>
    <dgm:cxn modelId="{250BEE54-02A0-4DC2-B75B-739A8398719B}" type="presOf" srcId="{A0E27C49-6834-4546-A2E5-9BAE6F6FDD33}" destId="{9C50F324-B627-43FD-8996-3CC188271EAE}" srcOrd="0" destOrd="0" presId="urn:microsoft.com/office/officeart/2005/8/layout/default"/>
    <dgm:cxn modelId="{60CC8BE8-C0B0-410F-883E-EC12231D1C19}" srcId="{1D0C2AB6-FA55-4F6C-9ADB-DDA97FC6192C}" destId="{7FB065FC-4408-4B4E-A608-277D7D4C18AB}" srcOrd="1" destOrd="0" parTransId="{CC3F8D88-C267-406F-984D-D048AAA18721}" sibTransId="{94B04984-2911-413E-8BDC-DE042452DC12}"/>
    <dgm:cxn modelId="{E98740D1-68C6-4981-89B1-16BB21CC3B63}" type="presOf" srcId="{BA764724-FFEC-4D18-9468-AADBFDF3E9FD}" destId="{EEFA66D0-73EF-4058-9A5F-8EFD99F3AB31}" srcOrd="0" destOrd="0" presId="urn:microsoft.com/office/officeart/2005/8/layout/default"/>
    <dgm:cxn modelId="{73321753-FC9B-480F-8A46-9681D39B34A0}" type="presOf" srcId="{EF7ABC1D-2600-4272-B26B-AF8C1C5396FA}" destId="{2B5B0138-0646-42F1-9F67-C8DA2F8D64FF}" srcOrd="0" destOrd="0" presId="urn:microsoft.com/office/officeart/2005/8/layout/default"/>
    <dgm:cxn modelId="{976BF06F-B355-47FA-8F97-65708D9EC0D5}" type="presOf" srcId="{1D0C2AB6-FA55-4F6C-9ADB-DDA97FC6192C}" destId="{2AD5F946-A94A-45BC-821D-E26362DCA5B1}" srcOrd="0" destOrd="0" presId="urn:microsoft.com/office/officeart/2005/8/layout/default"/>
    <dgm:cxn modelId="{585C415B-D867-4876-AA21-F5F3BC8F7305}" type="presOf" srcId="{7FB065FC-4408-4B4E-A608-277D7D4C18AB}" destId="{299F75CC-E2BF-4490-AED1-F493E9C71ED1}" srcOrd="0" destOrd="0" presId="urn:microsoft.com/office/officeart/2005/8/layout/default"/>
    <dgm:cxn modelId="{6647C2F6-C7FA-4749-B72E-D6770C3C08CC}" srcId="{1D0C2AB6-FA55-4F6C-9ADB-DDA97FC6192C}" destId="{4F152AA5-3D63-42EC-B7DE-164F87CF6967}" srcOrd="3" destOrd="0" parTransId="{F71C367F-B08E-475F-B835-1E65DD7DDC20}" sibTransId="{65002177-FC43-4605-84C8-79065E0093D2}"/>
    <dgm:cxn modelId="{8A5EF26D-1D3F-4B77-AE16-FC15E9FA5540}" srcId="{1D0C2AB6-FA55-4F6C-9ADB-DDA97FC6192C}" destId="{EF7ABC1D-2600-4272-B26B-AF8C1C5396FA}" srcOrd="0" destOrd="0" parTransId="{97E900D6-E8BA-4897-910D-CFA5DDF4E09D}" sibTransId="{FF1D2C73-8F59-432F-9FB1-008C1490EF25}"/>
    <dgm:cxn modelId="{FC676F60-6C02-44E3-B579-047D2D475887}" srcId="{1D0C2AB6-FA55-4F6C-9ADB-DDA97FC6192C}" destId="{A0E27C49-6834-4546-A2E5-9BAE6F6FDD33}" srcOrd="2" destOrd="0" parTransId="{9222F24F-47A3-4555-9F46-1B3322525AF2}" sibTransId="{3EEA1AD2-EF0A-4F4A-BFE3-25105F3CE2C4}"/>
    <dgm:cxn modelId="{57CB746F-EECC-490F-AFAF-7D8872867B4C}" type="presOf" srcId="{4F152AA5-3D63-42EC-B7DE-164F87CF6967}" destId="{155AB254-7D93-4139-879D-2DFD95ADD952}" srcOrd="0" destOrd="0" presId="urn:microsoft.com/office/officeart/2005/8/layout/default"/>
    <dgm:cxn modelId="{B964A92C-E341-4E4A-94E1-8BD95A82F566}" type="presParOf" srcId="{2AD5F946-A94A-45BC-821D-E26362DCA5B1}" destId="{2B5B0138-0646-42F1-9F67-C8DA2F8D64FF}" srcOrd="0" destOrd="0" presId="urn:microsoft.com/office/officeart/2005/8/layout/default"/>
    <dgm:cxn modelId="{CE6C5BF9-1808-4A90-AC54-CD7D7E64CDED}" type="presParOf" srcId="{2AD5F946-A94A-45BC-821D-E26362DCA5B1}" destId="{58D10D90-6E91-4AA1-A59B-ADE44D7B9162}" srcOrd="1" destOrd="0" presId="urn:microsoft.com/office/officeart/2005/8/layout/default"/>
    <dgm:cxn modelId="{28045204-B3E6-4633-94F0-95768A4F9083}" type="presParOf" srcId="{2AD5F946-A94A-45BC-821D-E26362DCA5B1}" destId="{299F75CC-E2BF-4490-AED1-F493E9C71ED1}" srcOrd="2" destOrd="0" presId="urn:microsoft.com/office/officeart/2005/8/layout/default"/>
    <dgm:cxn modelId="{B2ED11DF-CD90-4840-B488-B003318F72D6}" type="presParOf" srcId="{2AD5F946-A94A-45BC-821D-E26362DCA5B1}" destId="{CD03809A-2B26-4B04-B705-D6DD77D93666}" srcOrd="3" destOrd="0" presId="urn:microsoft.com/office/officeart/2005/8/layout/default"/>
    <dgm:cxn modelId="{ECB347DB-D1A1-4448-8476-D82EF2A8EF31}" type="presParOf" srcId="{2AD5F946-A94A-45BC-821D-E26362DCA5B1}" destId="{9C50F324-B627-43FD-8996-3CC188271EAE}" srcOrd="4" destOrd="0" presId="urn:microsoft.com/office/officeart/2005/8/layout/default"/>
    <dgm:cxn modelId="{D3209C03-055D-4DBC-A808-4BB9D630DDC2}" type="presParOf" srcId="{2AD5F946-A94A-45BC-821D-E26362DCA5B1}" destId="{FB817A84-FC2E-4E4C-AB19-4531D9D0638E}" srcOrd="5" destOrd="0" presId="urn:microsoft.com/office/officeart/2005/8/layout/default"/>
    <dgm:cxn modelId="{93EB859C-712A-40EA-B43C-5B6FC577CFC9}" type="presParOf" srcId="{2AD5F946-A94A-45BC-821D-E26362DCA5B1}" destId="{155AB254-7D93-4139-879D-2DFD95ADD952}" srcOrd="6" destOrd="0" presId="urn:microsoft.com/office/officeart/2005/8/layout/default"/>
    <dgm:cxn modelId="{FE0B380D-7541-46B0-B533-1EA5DB9147CD}" type="presParOf" srcId="{2AD5F946-A94A-45BC-821D-E26362DCA5B1}" destId="{D61A796B-E380-4F42-B193-C7EF127A45FE}" srcOrd="7" destOrd="0" presId="urn:microsoft.com/office/officeart/2005/8/layout/default"/>
    <dgm:cxn modelId="{1A969BFF-B978-4057-952A-00EE7E17EB8D}" type="presParOf" srcId="{2AD5F946-A94A-45BC-821D-E26362DCA5B1}" destId="{EEFA66D0-73EF-4058-9A5F-8EFD99F3AB3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6208B1-2164-4D17-A1BD-466704ECB45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A562DC-5CFE-43F6-B7D1-CF0BBDA48657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Этапы реализации (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Roadmap):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C06C4B-8F08-469A-B6FE-B5FCFB0C3C11}" type="parTrans" cxnId="{8C197011-2B81-4169-9DB8-1F9E8DC7F62B}">
      <dgm:prSet/>
      <dgm:spPr/>
      <dgm:t>
        <a:bodyPr/>
        <a:lstStyle/>
        <a:p>
          <a:endParaRPr lang="ru-RU"/>
        </a:p>
      </dgm:t>
    </dgm:pt>
    <dgm:pt modelId="{960D58C1-F8AD-43AC-963C-C95B8D52F6E8}" type="sibTrans" cxnId="{8C197011-2B81-4169-9DB8-1F9E8DC7F62B}">
      <dgm:prSet/>
      <dgm:spPr/>
      <dgm:t>
        <a:bodyPr/>
        <a:lstStyle/>
        <a:p>
          <a:endParaRPr lang="ru-RU"/>
        </a:p>
      </dgm:t>
    </dgm:pt>
    <dgm:pt modelId="{1DE92075-83DE-4198-AC29-754B722F583A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Q4 2026 (Запуск &amp; Пилот): Завершение TRL 6 ➔ TRL 7. Интеграция с Soliq.uz и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OneID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Подключение первых 25 фабрик Ташкента.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C64D65-A291-46E5-8587-EA1C6C7E398E}" type="parTrans" cxnId="{EA98EC97-0377-4DF7-A411-A7AA7AEDABC7}">
      <dgm:prSet/>
      <dgm:spPr/>
      <dgm:t>
        <a:bodyPr/>
        <a:lstStyle/>
        <a:p>
          <a:endParaRPr lang="ru-RU"/>
        </a:p>
      </dgm:t>
    </dgm:pt>
    <dgm:pt modelId="{9847CDD0-3A2E-4B4E-A275-F3A12DEE39B5}" type="sibTrans" cxnId="{EA98EC97-0377-4DF7-A411-A7AA7AEDABC7}">
      <dgm:prSet/>
      <dgm:spPr/>
      <dgm:t>
        <a:bodyPr/>
        <a:lstStyle/>
        <a:p>
          <a:endParaRPr lang="ru-RU"/>
        </a:p>
      </dgm:t>
    </dgm:pt>
    <dgm:pt modelId="{2954F5F7-8AB2-48A3-8326-FC3A7EC7CEA6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Q1-Q2 2027 (Масштабирование в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РУз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): Выход на Ферганскую долину (Андижан, Наманган, Фергана). Подключение 142 хлопково-текстильных кластеров.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EEFB6C-2CDF-4D5E-B4F4-257B812A8B3A}" type="parTrans" cxnId="{3E9D365D-F02E-4AC0-A178-2E61E384AEB3}">
      <dgm:prSet/>
      <dgm:spPr/>
      <dgm:t>
        <a:bodyPr/>
        <a:lstStyle/>
        <a:p>
          <a:endParaRPr lang="ru-RU"/>
        </a:p>
      </dgm:t>
    </dgm:pt>
    <dgm:pt modelId="{C0116884-7AEA-43B5-89DB-59BEC066A889}" type="sibTrans" cxnId="{3E9D365D-F02E-4AC0-A178-2E61E384AEB3}">
      <dgm:prSet/>
      <dgm:spPr/>
      <dgm:t>
        <a:bodyPr/>
        <a:lstStyle/>
        <a:p>
          <a:endParaRPr lang="ru-RU"/>
        </a:p>
      </dgm:t>
    </dgm:pt>
    <dgm:pt modelId="{F4908504-F663-4E19-A983-383232B55840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Каналы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B2B-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продвижения: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EA8DBC-7FC4-48A2-B829-5D7E152CFA1B}" type="parTrans" cxnId="{BF33E27A-4EE5-4474-8084-418138CAB6CB}">
      <dgm:prSet/>
      <dgm:spPr/>
      <dgm:t>
        <a:bodyPr/>
        <a:lstStyle/>
        <a:p>
          <a:endParaRPr lang="ru-RU"/>
        </a:p>
      </dgm:t>
    </dgm:pt>
    <dgm:pt modelId="{723F44DD-F8BB-4D35-AEC3-DC33630207F5}" type="sibTrans" cxnId="{BF33E27A-4EE5-4474-8084-418138CAB6CB}">
      <dgm:prSet/>
      <dgm:spPr/>
      <dgm:t>
        <a:bodyPr/>
        <a:lstStyle/>
        <a:p>
          <a:endParaRPr lang="ru-RU"/>
        </a:p>
      </dgm:t>
    </dgm:pt>
    <dgm:pt modelId="{B8BE6FEF-B842-4DE6-BF85-A53E6CAFF90E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Прямой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Sales-Force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Field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Sales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): Выездные презентации технологических аудиторов «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TexCoop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 на фабрики Ташкента и регионов.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58E88D-44FA-4EF7-96B4-01B35F852FD0}" type="parTrans" cxnId="{BDCAFF1B-9F07-4A13-9C6D-177458ADE6FF}">
      <dgm:prSet/>
      <dgm:spPr/>
      <dgm:t>
        <a:bodyPr/>
        <a:lstStyle/>
        <a:p>
          <a:endParaRPr lang="ru-RU"/>
        </a:p>
      </dgm:t>
    </dgm:pt>
    <dgm:pt modelId="{493E75C4-59CC-4743-B8FB-8BD6A42823AE}" type="sibTrans" cxnId="{BDCAFF1B-9F07-4A13-9C6D-177458ADE6FF}">
      <dgm:prSet/>
      <dgm:spPr/>
      <dgm:t>
        <a:bodyPr/>
        <a:lstStyle/>
        <a:p>
          <a:endParaRPr lang="ru-RU"/>
        </a:p>
      </dgm:t>
    </dgm:pt>
    <dgm:pt modelId="{1419F4BC-B644-4075-95EA-13743DE76633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Отраслевые выставки: Участие в «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TextileExpo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Uzbekistan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», «CAITME» с демонстрационным стендом.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D162BF-F9D6-48A2-B8B6-BD03D875E4EC}" type="parTrans" cxnId="{48854B14-F389-44B6-97EE-E5CE2CFC312D}">
      <dgm:prSet/>
      <dgm:spPr/>
      <dgm:t>
        <a:bodyPr/>
        <a:lstStyle/>
        <a:p>
          <a:endParaRPr lang="ru-RU"/>
        </a:p>
      </dgm:t>
    </dgm:pt>
    <dgm:pt modelId="{1B4EEA14-A5CB-4322-8858-F970F4682C49}" type="sibTrans" cxnId="{48854B14-F389-44B6-97EE-E5CE2CFC312D}">
      <dgm:prSet/>
      <dgm:spPr/>
      <dgm:t>
        <a:bodyPr/>
        <a:lstStyle/>
        <a:p>
          <a:endParaRPr lang="ru-RU"/>
        </a:p>
      </dgm:t>
    </dgm:pt>
    <dgm:pt modelId="{5BA4F3C0-746C-47FE-914B-2AA38D820015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Q3-Q4 2027 (B2B Экосистема): Запуск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эскроу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-аккредитивов с коммерческими банками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РУз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Запуск мобильного приложения для цеховых мастеров.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845539-D442-4397-AA93-749DF610DE6A}" type="parTrans" cxnId="{6FE6DD65-0A91-4A31-9D45-EE95826FC204}">
      <dgm:prSet/>
      <dgm:spPr/>
      <dgm:t>
        <a:bodyPr/>
        <a:lstStyle/>
        <a:p>
          <a:endParaRPr lang="ru-RU"/>
        </a:p>
      </dgm:t>
    </dgm:pt>
    <dgm:pt modelId="{8CF5902E-A26C-43E2-A340-08B4493701B2}" type="sibTrans" cxnId="{6FE6DD65-0A91-4A31-9D45-EE95826FC204}">
      <dgm:prSet/>
      <dgm:spPr/>
      <dgm:t>
        <a:bodyPr/>
        <a:lstStyle/>
        <a:p>
          <a:endParaRPr lang="ru-RU"/>
        </a:p>
      </dgm:t>
    </dgm:pt>
    <dgm:pt modelId="{6373FC3D-FE2B-4EE7-BC23-6813A5863AB5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г. (Международный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экспанс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): Выход на заказчиков из стран СНГ, ЕАЭС и Ближнего Востока.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CB2B86-B8B4-4EE3-BE77-90E4FFFBB083}" type="parTrans" cxnId="{619C3110-422E-4827-801D-AC8E0B42B53F}">
      <dgm:prSet/>
      <dgm:spPr/>
      <dgm:t>
        <a:bodyPr/>
        <a:lstStyle/>
        <a:p>
          <a:endParaRPr lang="ru-RU"/>
        </a:p>
      </dgm:t>
    </dgm:pt>
    <dgm:pt modelId="{B997B253-3269-4016-A89F-C82B512A91CE}" type="sibTrans" cxnId="{619C3110-422E-4827-801D-AC8E0B42B53F}">
      <dgm:prSet/>
      <dgm:spPr/>
      <dgm:t>
        <a:bodyPr/>
        <a:lstStyle/>
        <a:p>
          <a:endParaRPr lang="ru-RU"/>
        </a:p>
      </dgm:t>
    </dgm:pt>
    <dgm:pt modelId="{FAD10B91-80BE-454A-B926-E29F2B80D093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Партнерство с Ассоциацией «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Узтекстильпром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»: Включение платформы в реестр рекомендуемых цифровых B2B-инструментов.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C7E1C4-7F27-4E67-AFFB-84AF71A25D92}" type="parTrans" cxnId="{97EBAAFE-B742-44A1-8333-EAD5E07AE009}">
      <dgm:prSet/>
      <dgm:spPr/>
      <dgm:t>
        <a:bodyPr/>
        <a:lstStyle/>
        <a:p>
          <a:endParaRPr lang="ru-RU"/>
        </a:p>
      </dgm:t>
    </dgm:pt>
    <dgm:pt modelId="{D0B964D8-7346-4A39-B743-B785F69AFDC0}" type="sibTrans" cxnId="{97EBAAFE-B742-44A1-8333-EAD5E07AE009}">
      <dgm:prSet/>
      <dgm:spPr/>
      <dgm:t>
        <a:bodyPr/>
        <a:lstStyle/>
        <a:p>
          <a:endParaRPr lang="ru-RU"/>
        </a:p>
      </dgm:t>
    </dgm:pt>
    <dgm:pt modelId="{E5D068C2-4F1F-4A0E-9D50-3E93E1FB3619}" type="pres">
      <dgm:prSet presAssocID="{4C6208B1-2164-4D17-A1BD-466704ECB45B}" presName="Name0" presStyleCnt="0">
        <dgm:presLayoutVars>
          <dgm:dir/>
          <dgm:animLvl val="lvl"/>
          <dgm:resizeHandles val="exact"/>
        </dgm:presLayoutVars>
      </dgm:prSet>
      <dgm:spPr/>
    </dgm:pt>
    <dgm:pt modelId="{C32ED66F-089E-4839-A8D0-A9C04D05FF25}" type="pres">
      <dgm:prSet presAssocID="{25A562DC-5CFE-43F6-B7D1-CF0BBDA48657}" presName="linNode" presStyleCnt="0"/>
      <dgm:spPr/>
    </dgm:pt>
    <dgm:pt modelId="{BF83456B-EDD9-4D30-B23A-D1D317E18EC9}" type="pres">
      <dgm:prSet presAssocID="{25A562DC-5CFE-43F6-B7D1-CF0BBDA48657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73FA76-94AA-4857-8F69-DE325A801F34}" type="pres">
      <dgm:prSet presAssocID="{25A562DC-5CFE-43F6-B7D1-CF0BBDA48657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2B2698-7385-4624-A060-4ACCC4CDF15A}" type="pres">
      <dgm:prSet presAssocID="{960D58C1-F8AD-43AC-963C-C95B8D52F6E8}" presName="sp" presStyleCnt="0"/>
      <dgm:spPr/>
    </dgm:pt>
    <dgm:pt modelId="{28949A04-5AB0-45D0-8412-0B3E243AE85F}" type="pres">
      <dgm:prSet presAssocID="{F4908504-F663-4E19-A983-383232B55840}" presName="linNode" presStyleCnt="0"/>
      <dgm:spPr/>
    </dgm:pt>
    <dgm:pt modelId="{D0DA8125-1690-4252-ADED-2B057ABDDA5E}" type="pres">
      <dgm:prSet presAssocID="{F4908504-F663-4E19-A983-383232B55840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FF45CB-267F-4637-8D82-3500E124CEC2}" type="pres">
      <dgm:prSet presAssocID="{F4908504-F663-4E19-A983-383232B55840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B650CA-D4D8-4EE3-8995-048F71AB4745}" type="presOf" srcId="{1DE92075-83DE-4198-AC29-754B722F583A}" destId="{1473FA76-94AA-4857-8F69-DE325A801F34}" srcOrd="0" destOrd="0" presId="urn:microsoft.com/office/officeart/2005/8/layout/vList5"/>
    <dgm:cxn modelId="{619C3110-422E-4827-801D-AC8E0B42B53F}" srcId="{25A562DC-5CFE-43F6-B7D1-CF0BBDA48657}" destId="{6373FC3D-FE2B-4EE7-BC23-6813A5863AB5}" srcOrd="3" destOrd="0" parTransId="{A5CB2B86-B8B4-4EE3-BE77-90E4FFFBB083}" sibTransId="{B997B253-3269-4016-A89F-C82B512A91CE}"/>
    <dgm:cxn modelId="{21B961D5-E0B9-42E3-A61D-F403EADE62AC}" type="presOf" srcId="{FAD10B91-80BE-454A-B926-E29F2B80D093}" destId="{C2FF45CB-267F-4637-8D82-3500E124CEC2}" srcOrd="0" destOrd="2" presId="urn:microsoft.com/office/officeart/2005/8/layout/vList5"/>
    <dgm:cxn modelId="{48854B14-F389-44B6-97EE-E5CE2CFC312D}" srcId="{F4908504-F663-4E19-A983-383232B55840}" destId="{1419F4BC-B644-4075-95EA-13743DE76633}" srcOrd="1" destOrd="0" parTransId="{82D162BF-F9D6-48A2-B8B6-BD03D875E4EC}" sibTransId="{1B4EEA14-A5CB-4322-8858-F970F4682C49}"/>
    <dgm:cxn modelId="{3E9D365D-F02E-4AC0-A178-2E61E384AEB3}" srcId="{25A562DC-5CFE-43F6-B7D1-CF0BBDA48657}" destId="{2954F5F7-8AB2-48A3-8326-FC3A7EC7CEA6}" srcOrd="1" destOrd="0" parTransId="{EBEEFB6C-2CDF-4D5E-B4F4-257B812A8B3A}" sibTransId="{C0116884-7AEA-43B5-89DB-59BEC066A889}"/>
    <dgm:cxn modelId="{BDCAFF1B-9F07-4A13-9C6D-177458ADE6FF}" srcId="{F4908504-F663-4E19-A983-383232B55840}" destId="{B8BE6FEF-B842-4DE6-BF85-A53E6CAFF90E}" srcOrd="0" destOrd="0" parTransId="{C058E88D-44FA-4EF7-96B4-01B35F852FD0}" sibTransId="{493E75C4-59CC-4743-B8FB-8BD6A42823AE}"/>
    <dgm:cxn modelId="{A56CC11D-2D97-47B7-89B8-EB0918DDCC17}" type="presOf" srcId="{2954F5F7-8AB2-48A3-8326-FC3A7EC7CEA6}" destId="{1473FA76-94AA-4857-8F69-DE325A801F34}" srcOrd="0" destOrd="1" presId="urn:microsoft.com/office/officeart/2005/8/layout/vList5"/>
    <dgm:cxn modelId="{6C2EEC6F-5F86-45E3-90A9-AD1A0A33B30E}" type="presOf" srcId="{1419F4BC-B644-4075-95EA-13743DE76633}" destId="{C2FF45CB-267F-4637-8D82-3500E124CEC2}" srcOrd="0" destOrd="1" presId="urn:microsoft.com/office/officeart/2005/8/layout/vList5"/>
    <dgm:cxn modelId="{97EBAAFE-B742-44A1-8333-EAD5E07AE009}" srcId="{F4908504-F663-4E19-A983-383232B55840}" destId="{FAD10B91-80BE-454A-B926-E29F2B80D093}" srcOrd="2" destOrd="0" parTransId="{95C7E1C4-7F27-4E67-AFFB-84AF71A25D92}" sibTransId="{D0B964D8-7346-4A39-B743-B785F69AFDC0}"/>
    <dgm:cxn modelId="{96D35584-980F-414C-BB40-5996F51F3DAF}" type="presOf" srcId="{B8BE6FEF-B842-4DE6-BF85-A53E6CAFF90E}" destId="{C2FF45CB-267F-4637-8D82-3500E124CEC2}" srcOrd="0" destOrd="0" presId="urn:microsoft.com/office/officeart/2005/8/layout/vList5"/>
    <dgm:cxn modelId="{8C197011-2B81-4169-9DB8-1F9E8DC7F62B}" srcId="{4C6208B1-2164-4D17-A1BD-466704ECB45B}" destId="{25A562DC-5CFE-43F6-B7D1-CF0BBDA48657}" srcOrd="0" destOrd="0" parTransId="{BCC06C4B-8F08-469A-B6FE-B5FCFB0C3C11}" sibTransId="{960D58C1-F8AD-43AC-963C-C95B8D52F6E8}"/>
    <dgm:cxn modelId="{49F3D121-624A-46AC-BD4D-0834C35A0E9C}" type="presOf" srcId="{25A562DC-5CFE-43F6-B7D1-CF0BBDA48657}" destId="{BF83456B-EDD9-4D30-B23A-D1D317E18EC9}" srcOrd="0" destOrd="0" presId="urn:microsoft.com/office/officeart/2005/8/layout/vList5"/>
    <dgm:cxn modelId="{EA98EC97-0377-4DF7-A411-A7AA7AEDABC7}" srcId="{25A562DC-5CFE-43F6-B7D1-CF0BBDA48657}" destId="{1DE92075-83DE-4198-AC29-754B722F583A}" srcOrd="0" destOrd="0" parTransId="{15C64D65-A291-46E5-8587-EA1C6C7E398E}" sibTransId="{9847CDD0-3A2E-4B4E-A275-F3A12DEE39B5}"/>
    <dgm:cxn modelId="{6FE6DD65-0A91-4A31-9D45-EE95826FC204}" srcId="{25A562DC-5CFE-43F6-B7D1-CF0BBDA48657}" destId="{5BA4F3C0-746C-47FE-914B-2AA38D820015}" srcOrd="2" destOrd="0" parTransId="{58845539-D442-4397-AA93-749DF610DE6A}" sibTransId="{8CF5902E-A26C-43E2-A340-08B4493701B2}"/>
    <dgm:cxn modelId="{BD07D29B-00F0-441D-8558-800D32EA96D4}" type="presOf" srcId="{F4908504-F663-4E19-A983-383232B55840}" destId="{D0DA8125-1690-4252-ADED-2B057ABDDA5E}" srcOrd="0" destOrd="0" presId="urn:microsoft.com/office/officeart/2005/8/layout/vList5"/>
    <dgm:cxn modelId="{709EEFA7-7A9A-4D1E-B4A3-8FA0209E54B9}" type="presOf" srcId="{4C6208B1-2164-4D17-A1BD-466704ECB45B}" destId="{E5D068C2-4F1F-4A0E-9D50-3E93E1FB3619}" srcOrd="0" destOrd="0" presId="urn:microsoft.com/office/officeart/2005/8/layout/vList5"/>
    <dgm:cxn modelId="{481D1BEF-CCC4-43D7-8561-BEBE2C5FE878}" type="presOf" srcId="{5BA4F3C0-746C-47FE-914B-2AA38D820015}" destId="{1473FA76-94AA-4857-8F69-DE325A801F34}" srcOrd="0" destOrd="2" presId="urn:microsoft.com/office/officeart/2005/8/layout/vList5"/>
    <dgm:cxn modelId="{6A8BE41D-74AA-4774-B67B-96E190466379}" type="presOf" srcId="{6373FC3D-FE2B-4EE7-BC23-6813A5863AB5}" destId="{1473FA76-94AA-4857-8F69-DE325A801F34}" srcOrd="0" destOrd="3" presId="urn:microsoft.com/office/officeart/2005/8/layout/vList5"/>
    <dgm:cxn modelId="{BF33E27A-4EE5-4474-8084-418138CAB6CB}" srcId="{4C6208B1-2164-4D17-A1BD-466704ECB45B}" destId="{F4908504-F663-4E19-A983-383232B55840}" srcOrd="1" destOrd="0" parTransId="{DBEA8DBC-7FC4-48A2-B829-5D7E152CFA1B}" sibTransId="{723F44DD-F8BB-4D35-AEC3-DC33630207F5}"/>
    <dgm:cxn modelId="{4245B75A-ECE7-4164-AEBD-67FC3DB282A8}" type="presParOf" srcId="{E5D068C2-4F1F-4A0E-9D50-3E93E1FB3619}" destId="{C32ED66F-089E-4839-A8D0-A9C04D05FF25}" srcOrd="0" destOrd="0" presId="urn:microsoft.com/office/officeart/2005/8/layout/vList5"/>
    <dgm:cxn modelId="{DAFF47CF-7457-4222-88C4-341E15FE19CC}" type="presParOf" srcId="{C32ED66F-089E-4839-A8D0-A9C04D05FF25}" destId="{BF83456B-EDD9-4D30-B23A-D1D317E18EC9}" srcOrd="0" destOrd="0" presId="urn:microsoft.com/office/officeart/2005/8/layout/vList5"/>
    <dgm:cxn modelId="{9835BFEA-9EE9-4441-A585-6AA87152DAF8}" type="presParOf" srcId="{C32ED66F-089E-4839-A8D0-A9C04D05FF25}" destId="{1473FA76-94AA-4857-8F69-DE325A801F34}" srcOrd="1" destOrd="0" presId="urn:microsoft.com/office/officeart/2005/8/layout/vList5"/>
    <dgm:cxn modelId="{C593FB62-5EE4-4E22-A1AB-FBD0412BCA1E}" type="presParOf" srcId="{E5D068C2-4F1F-4A0E-9D50-3E93E1FB3619}" destId="{802B2698-7385-4624-A060-4ACCC4CDF15A}" srcOrd="1" destOrd="0" presId="urn:microsoft.com/office/officeart/2005/8/layout/vList5"/>
    <dgm:cxn modelId="{18E5C524-203E-4720-85B7-B0E75B2114C7}" type="presParOf" srcId="{E5D068C2-4F1F-4A0E-9D50-3E93E1FB3619}" destId="{28949A04-5AB0-45D0-8412-0B3E243AE85F}" srcOrd="2" destOrd="0" presId="urn:microsoft.com/office/officeart/2005/8/layout/vList5"/>
    <dgm:cxn modelId="{CD4F0DC3-869E-48E1-8513-3D6B44918EDE}" type="presParOf" srcId="{28949A04-5AB0-45D0-8412-0B3E243AE85F}" destId="{D0DA8125-1690-4252-ADED-2B057ABDDA5E}" srcOrd="0" destOrd="0" presId="urn:microsoft.com/office/officeart/2005/8/layout/vList5"/>
    <dgm:cxn modelId="{A771C9E4-44E8-46C1-9FC5-1BBD4E22C53A}" type="presParOf" srcId="{28949A04-5AB0-45D0-8412-0B3E243AE85F}" destId="{C2FF45CB-267F-4637-8D82-3500E124CEC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25A9B3-AF1A-4C76-AD90-F88B77F13E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33CDD37-F91E-4574-8A52-F64B023EA391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 ключевых рисков и способы защиты: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E5B222-6708-4009-9734-C0263D18FB2A}" type="parTrans" cxnId="{CE641BEF-EEEA-4947-B342-3778B500E017}">
      <dgm:prSet/>
      <dgm:spPr/>
      <dgm:t>
        <a:bodyPr/>
        <a:lstStyle/>
        <a:p>
          <a:endParaRPr lang="ru-RU"/>
        </a:p>
      </dgm:t>
    </dgm:pt>
    <dgm:pt modelId="{E418842D-7F0F-4A36-B288-E2C1ED81D014}" type="sibTrans" cxnId="{CE641BEF-EEEA-4947-B342-3778B500E017}">
      <dgm:prSet/>
      <dgm:spPr/>
      <dgm:t>
        <a:bodyPr/>
        <a:lstStyle/>
        <a:p>
          <a:endParaRPr lang="ru-RU"/>
        </a:p>
      </dgm:t>
    </dgm:pt>
    <dgm:pt modelId="{7C13E3E2-5496-46ED-8996-BEE0565672FB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Риск 1 (Низкая цифровая грамотность мелких фабрик): Организация бесплатной выездной акселерации и внедрение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сверхпростого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мобильного интерфейса на узбекском языке.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B52776-F2B0-4B2C-9697-6FF6C296F1D7}" type="parTrans" cxnId="{D11166BC-D70D-4463-A723-427838CFD5E8}">
      <dgm:prSet/>
      <dgm:spPr/>
      <dgm:t>
        <a:bodyPr/>
        <a:lstStyle/>
        <a:p>
          <a:endParaRPr lang="ru-RU"/>
        </a:p>
      </dgm:t>
    </dgm:pt>
    <dgm:pt modelId="{536A838E-E2B4-4C98-AD19-C303561AC52F}" type="sibTrans" cxnId="{D11166BC-D70D-4463-A723-427838CFD5E8}">
      <dgm:prSet/>
      <dgm:spPr/>
      <dgm:t>
        <a:bodyPr/>
        <a:lstStyle/>
        <a:p>
          <a:endParaRPr lang="ru-RU"/>
        </a:p>
      </dgm:t>
    </dgm:pt>
    <dgm:pt modelId="{4FA85EA3-AEED-4B5B-BE88-4119623CDE97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Риск 2 (Обход платформы после первого контакта): Внедрение финансовых гарантий (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Escrow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), бесплатной юридической поддержки и программы лояльности (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кешбэк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комиссионных при постоянных сделках).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A2E3C0-4556-43CD-A284-43B8BEF15C8D}" type="parTrans" cxnId="{A2B7EE4E-0D1D-4A2C-A032-F7DB195490F5}">
      <dgm:prSet/>
      <dgm:spPr/>
      <dgm:t>
        <a:bodyPr/>
        <a:lstStyle/>
        <a:p>
          <a:endParaRPr lang="ru-RU"/>
        </a:p>
      </dgm:t>
    </dgm:pt>
    <dgm:pt modelId="{E320E87B-3F0F-45FE-A1B4-709FA0031616}" type="sibTrans" cxnId="{A2B7EE4E-0D1D-4A2C-A032-F7DB195490F5}">
      <dgm:prSet/>
      <dgm:spPr/>
      <dgm:t>
        <a:bodyPr/>
        <a:lstStyle/>
        <a:p>
          <a:endParaRPr lang="ru-RU"/>
        </a:p>
      </dgm:t>
    </dgm:pt>
    <dgm:pt modelId="{CC0C0EE1-028D-4482-B340-339167CB7083}">
      <dgm:prSet phldrT="[Текст]"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ESG-</a:t>
          </a:r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факторы (</a:t>
          </a:r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Environmental, Social, Governance):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4CDF88-231F-454E-B620-7BE68F9A847E}" type="parTrans" cxnId="{99AA66E1-FAA7-4F12-8D05-4F73C93B0B95}">
      <dgm:prSet/>
      <dgm:spPr/>
      <dgm:t>
        <a:bodyPr/>
        <a:lstStyle/>
        <a:p>
          <a:endParaRPr lang="ru-RU"/>
        </a:p>
      </dgm:t>
    </dgm:pt>
    <dgm:pt modelId="{BA645D34-71F3-4B80-BC57-19778ABCA61F}" type="sibTrans" cxnId="{99AA66E1-FAA7-4F12-8D05-4F73C93B0B95}">
      <dgm:prSet/>
      <dgm:spPr/>
      <dgm:t>
        <a:bodyPr/>
        <a:lstStyle/>
        <a:p>
          <a:endParaRPr lang="ru-RU"/>
        </a:p>
      </dgm:t>
    </dgm:pt>
    <dgm:pt modelId="{228D20D1-5BE2-4497-9B57-D1406BBEE016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 (Экология): Сокращение углеродного следа за счет локальной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субконтрактации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(оптимизация логистических маршрутов сырья и готовых изделий внутри областей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РУз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67EDA9-B781-4163-8F88-0F94C004575B}" type="parTrans" cxnId="{CC901AAB-F0AB-4020-A5A1-0F6B3CB2EA49}">
      <dgm:prSet/>
      <dgm:spPr/>
      <dgm:t>
        <a:bodyPr/>
        <a:lstStyle/>
        <a:p>
          <a:endParaRPr lang="ru-RU"/>
        </a:p>
      </dgm:t>
    </dgm:pt>
    <dgm:pt modelId="{F3A50028-F98C-40DE-B3C3-2E9E579220FD}" type="sibTrans" cxnId="{CC901AAB-F0AB-4020-A5A1-0F6B3CB2EA49}">
      <dgm:prSet/>
      <dgm:spPr/>
      <dgm:t>
        <a:bodyPr/>
        <a:lstStyle/>
        <a:p>
          <a:endParaRPr lang="ru-RU"/>
        </a:p>
      </dgm:t>
    </dgm:pt>
    <dgm:pt modelId="{8A76DDDE-3B2F-4E04-B1D4-554D4BAF2FF6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 (Социальная ответственность): Обеспечение стабильной занятости швей и предотвращение сезонных увольнений за счет ликвидации простоя фабрик.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08E452-58D1-4300-8A6B-90D7C53BFCEF}" type="parTrans" cxnId="{D7AB415A-8C25-486B-96CA-CAC0C0B2566C}">
      <dgm:prSet/>
      <dgm:spPr/>
      <dgm:t>
        <a:bodyPr/>
        <a:lstStyle/>
        <a:p>
          <a:endParaRPr lang="ru-RU"/>
        </a:p>
      </dgm:t>
    </dgm:pt>
    <dgm:pt modelId="{52DB019A-4824-4A15-9DA5-1339ABA2F352}" type="sibTrans" cxnId="{D7AB415A-8C25-486B-96CA-CAC0C0B2566C}">
      <dgm:prSet/>
      <dgm:spPr/>
      <dgm:t>
        <a:bodyPr/>
        <a:lstStyle/>
        <a:p>
          <a:endParaRPr lang="ru-RU"/>
        </a:p>
      </dgm:t>
    </dgm:pt>
    <dgm:pt modelId="{7134E981-0FB8-497F-B32E-5EFC70CDFEAB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Риск 3 (Колебания валютных курсов и цен на сырье): Интеграция с автоматическим конвертером валют и динамической калькуляцией себестоимости по биржевым индексам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УзРТСБ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23695E-1534-4591-B567-167F13063432}" type="parTrans" cxnId="{3D75E7B6-016C-4AA6-B334-5A1DDFFFA803}">
      <dgm:prSet/>
      <dgm:spPr/>
      <dgm:t>
        <a:bodyPr/>
        <a:lstStyle/>
        <a:p>
          <a:endParaRPr lang="ru-RU"/>
        </a:p>
      </dgm:t>
    </dgm:pt>
    <dgm:pt modelId="{1874EEA3-2B7A-4D44-BB1B-6DD4451A51EC}" type="sibTrans" cxnId="{3D75E7B6-016C-4AA6-B334-5A1DDFFFA803}">
      <dgm:prSet/>
      <dgm:spPr/>
      <dgm:t>
        <a:bodyPr/>
        <a:lstStyle/>
        <a:p>
          <a:endParaRPr lang="ru-RU"/>
        </a:p>
      </dgm:t>
    </dgm:pt>
    <dgm:pt modelId="{48FFE551-3E7F-4FF4-A08F-C480313687A4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 (Управление): 100% прозрачность B2B-расчетов и налоговых отчислений через интеграцию с Soliq.uz.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7FA549-1969-4B90-9FAE-33EF29370D5B}" type="parTrans" cxnId="{07CB7C40-D67F-4B71-B5C2-887E01632804}">
      <dgm:prSet/>
      <dgm:spPr/>
      <dgm:t>
        <a:bodyPr/>
        <a:lstStyle/>
        <a:p>
          <a:endParaRPr lang="ru-RU"/>
        </a:p>
      </dgm:t>
    </dgm:pt>
    <dgm:pt modelId="{AF733433-69C6-45AD-8F9E-63006F26FB23}" type="sibTrans" cxnId="{07CB7C40-D67F-4B71-B5C2-887E01632804}">
      <dgm:prSet/>
      <dgm:spPr/>
      <dgm:t>
        <a:bodyPr/>
        <a:lstStyle/>
        <a:p>
          <a:endParaRPr lang="ru-RU"/>
        </a:p>
      </dgm:t>
    </dgm:pt>
    <dgm:pt modelId="{0C6C8079-A9D1-4B91-8000-A03465A12017}" type="pres">
      <dgm:prSet presAssocID="{A725A9B3-AF1A-4C76-AD90-F88B77F13E2E}" presName="Name0" presStyleCnt="0">
        <dgm:presLayoutVars>
          <dgm:dir/>
          <dgm:animLvl val="lvl"/>
          <dgm:resizeHandles val="exact"/>
        </dgm:presLayoutVars>
      </dgm:prSet>
      <dgm:spPr/>
    </dgm:pt>
    <dgm:pt modelId="{4B015F85-5F15-49F5-A093-5A4619F060A6}" type="pres">
      <dgm:prSet presAssocID="{F33CDD37-F91E-4574-8A52-F64B023EA391}" presName="linNode" presStyleCnt="0"/>
      <dgm:spPr/>
    </dgm:pt>
    <dgm:pt modelId="{F67DA400-E128-425C-8DAD-47C8337AD09C}" type="pres">
      <dgm:prSet presAssocID="{F33CDD37-F91E-4574-8A52-F64B023EA391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7B3A63-CD85-459D-85B8-55EDF784B334}" type="pres">
      <dgm:prSet presAssocID="{F33CDD37-F91E-4574-8A52-F64B023EA391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4C3BE5-118F-43D1-9288-142C30A1BA2D}" type="pres">
      <dgm:prSet presAssocID="{E418842D-7F0F-4A36-B288-E2C1ED81D014}" presName="sp" presStyleCnt="0"/>
      <dgm:spPr/>
    </dgm:pt>
    <dgm:pt modelId="{AD04E350-7008-4E66-9D65-4619DF135296}" type="pres">
      <dgm:prSet presAssocID="{CC0C0EE1-028D-4482-B340-339167CB7083}" presName="linNode" presStyleCnt="0"/>
      <dgm:spPr/>
    </dgm:pt>
    <dgm:pt modelId="{62206C80-645D-4BCE-A960-40A3110A5D89}" type="pres">
      <dgm:prSet presAssocID="{CC0C0EE1-028D-4482-B340-339167CB7083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20BE0-CFE9-4D96-A58E-724B03DF2270}" type="pres">
      <dgm:prSet presAssocID="{CC0C0EE1-028D-4482-B340-339167CB708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C15935-EB8F-467B-B0AE-3AA22EBBD2C2}" type="presOf" srcId="{A725A9B3-AF1A-4C76-AD90-F88B77F13E2E}" destId="{0C6C8079-A9D1-4B91-8000-A03465A12017}" srcOrd="0" destOrd="0" presId="urn:microsoft.com/office/officeart/2005/8/layout/vList5"/>
    <dgm:cxn modelId="{3D75E7B6-016C-4AA6-B334-5A1DDFFFA803}" srcId="{F33CDD37-F91E-4574-8A52-F64B023EA391}" destId="{7134E981-0FB8-497F-B32E-5EFC70CDFEAB}" srcOrd="2" destOrd="0" parTransId="{D823695E-1534-4591-B567-167F13063432}" sibTransId="{1874EEA3-2B7A-4D44-BB1B-6DD4451A51EC}"/>
    <dgm:cxn modelId="{CC901AAB-F0AB-4020-A5A1-0F6B3CB2EA49}" srcId="{CC0C0EE1-028D-4482-B340-339167CB7083}" destId="{228D20D1-5BE2-4497-9B57-D1406BBEE016}" srcOrd="0" destOrd="0" parTransId="{7867EDA9-B781-4163-8F88-0F94C004575B}" sibTransId="{F3A50028-F98C-40DE-B3C3-2E9E579220FD}"/>
    <dgm:cxn modelId="{616CE755-EAED-4F9D-93C6-839D974140AB}" type="presOf" srcId="{CC0C0EE1-028D-4482-B340-339167CB7083}" destId="{62206C80-645D-4BCE-A960-40A3110A5D89}" srcOrd="0" destOrd="0" presId="urn:microsoft.com/office/officeart/2005/8/layout/vList5"/>
    <dgm:cxn modelId="{7DABBD92-ED66-4763-90F6-DFD2ABCB06A7}" type="presOf" srcId="{48FFE551-3E7F-4FF4-A08F-C480313687A4}" destId="{6D620BE0-CFE9-4D96-A58E-724B03DF2270}" srcOrd="0" destOrd="2" presId="urn:microsoft.com/office/officeart/2005/8/layout/vList5"/>
    <dgm:cxn modelId="{CE641BEF-EEEA-4947-B342-3778B500E017}" srcId="{A725A9B3-AF1A-4C76-AD90-F88B77F13E2E}" destId="{F33CDD37-F91E-4574-8A52-F64B023EA391}" srcOrd="0" destOrd="0" parTransId="{56E5B222-6708-4009-9734-C0263D18FB2A}" sibTransId="{E418842D-7F0F-4A36-B288-E2C1ED81D014}"/>
    <dgm:cxn modelId="{07CB7C40-D67F-4B71-B5C2-887E01632804}" srcId="{CC0C0EE1-028D-4482-B340-339167CB7083}" destId="{48FFE551-3E7F-4FF4-A08F-C480313687A4}" srcOrd="2" destOrd="0" parTransId="{4D7FA549-1969-4B90-9FAE-33EF29370D5B}" sibTransId="{AF733433-69C6-45AD-8F9E-63006F26FB23}"/>
    <dgm:cxn modelId="{E40B8D37-0E18-49F3-A7B4-2830BB0DF80B}" type="presOf" srcId="{F33CDD37-F91E-4574-8A52-F64B023EA391}" destId="{F67DA400-E128-425C-8DAD-47C8337AD09C}" srcOrd="0" destOrd="0" presId="urn:microsoft.com/office/officeart/2005/8/layout/vList5"/>
    <dgm:cxn modelId="{D11166BC-D70D-4463-A723-427838CFD5E8}" srcId="{F33CDD37-F91E-4574-8A52-F64B023EA391}" destId="{7C13E3E2-5496-46ED-8996-BEE0565672FB}" srcOrd="0" destOrd="0" parTransId="{3EB52776-F2B0-4B2C-9697-6FF6C296F1D7}" sibTransId="{536A838E-E2B4-4C98-AD19-C303561AC52F}"/>
    <dgm:cxn modelId="{D83DE3C4-B12B-4ABE-9F59-D1DCC514A084}" type="presOf" srcId="{7134E981-0FB8-497F-B32E-5EFC70CDFEAB}" destId="{F57B3A63-CD85-459D-85B8-55EDF784B334}" srcOrd="0" destOrd="2" presId="urn:microsoft.com/office/officeart/2005/8/layout/vList5"/>
    <dgm:cxn modelId="{A2B7EE4E-0D1D-4A2C-A032-F7DB195490F5}" srcId="{F33CDD37-F91E-4574-8A52-F64B023EA391}" destId="{4FA85EA3-AEED-4B5B-BE88-4119623CDE97}" srcOrd="1" destOrd="0" parTransId="{5DA2E3C0-4556-43CD-A284-43B8BEF15C8D}" sibTransId="{E320E87B-3F0F-45FE-A1B4-709FA0031616}"/>
    <dgm:cxn modelId="{3322D95F-F807-4525-A0B8-31529C8E448F}" type="presOf" srcId="{4FA85EA3-AEED-4B5B-BE88-4119623CDE97}" destId="{F57B3A63-CD85-459D-85B8-55EDF784B334}" srcOrd="0" destOrd="1" presId="urn:microsoft.com/office/officeart/2005/8/layout/vList5"/>
    <dgm:cxn modelId="{99AA66E1-FAA7-4F12-8D05-4F73C93B0B95}" srcId="{A725A9B3-AF1A-4C76-AD90-F88B77F13E2E}" destId="{CC0C0EE1-028D-4482-B340-339167CB7083}" srcOrd="1" destOrd="0" parTransId="{B24CDF88-231F-454E-B620-7BE68F9A847E}" sibTransId="{BA645D34-71F3-4B80-BC57-19778ABCA61F}"/>
    <dgm:cxn modelId="{0DD814DC-9303-4B75-AFFC-7627E0974D82}" type="presOf" srcId="{7C13E3E2-5496-46ED-8996-BEE0565672FB}" destId="{F57B3A63-CD85-459D-85B8-55EDF784B334}" srcOrd="0" destOrd="0" presId="urn:microsoft.com/office/officeart/2005/8/layout/vList5"/>
    <dgm:cxn modelId="{511462F4-C1A9-4C81-AB1B-18B1A154A229}" type="presOf" srcId="{8A76DDDE-3B2F-4E04-B1D4-554D4BAF2FF6}" destId="{6D620BE0-CFE9-4D96-A58E-724B03DF2270}" srcOrd="0" destOrd="1" presId="urn:microsoft.com/office/officeart/2005/8/layout/vList5"/>
    <dgm:cxn modelId="{D7AB415A-8C25-486B-96CA-CAC0C0B2566C}" srcId="{CC0C0EE1-028D-4482-B340-339167CB7083}" destId="{8A76DDDE-3B2F-4E04-B1D4-554D4BAF2FF6}" srcOrd="1" destOrd="0" parTransId="{6B08E452-58D1-4300-8A6B-90D7C53BFCEF}" sibTransId="{52DB019A-4824-4A15-9DA5-1339ABA2F352}"/>
    <dgm:cxn modelId="{51C654C3-E54E-41EA-AC94-5FFB5939B63B}" type="presOf" srcId="{228D20D1-5BE2-4497-9B57-D1406BBEE016}" destId="{6D620BE0-CFE9-4D96-A58E-724B03DF2270}" srcOrd="0" destOrd="0" presId="urn:microsoft.com/office/officeart/2005/8/layout/vList5"/>
    <dgm:cxn modelId="{B41F15DB-7617-4327-8885-D2F71F120E65}" type="presParOf" srcId="{0C6C8079-A9D1-4B91-8000-A03465A12017}" destId="{4B015F85-5F15-49F5-A093-5A4619F060A6}" srcOrd="0" destOrd="0" presId="urn:microsoft.com/office/officeart/2005/8/layout/vList5"/>
    <dgm:cxn modelId="{4AA01551-2382-4B30-A17C-8FA67EEB49BE}" type="presParOf" srcId="{4B015F85-5F15-49F5-A093-5A4619F060A6}" destId="{F67DA400-E128-425C-8DAD-47C8337AD09C}" srcOrd="0" destOrd="0" presId="urn:microsoft.com/office/officeart/2005/8/layout/vList5"/>
    <dgm:cxn modelId="{C76BA24A-1FC3-43A8-B04A-00538EDFE742}" type="presParOf" srcId="{4B015F85-5F15-49F5-A093-5A4619F060A6}" destId="{F57B3A63-CD85-459D-85B8-55EDF784B334}" srcOrd="1" destOrd="0" presId="urn:microsoft.com/office/officeart/2005/8/layout/vList5"/>
    <dgm:cxn modelId="{658EB6DD-CE06-4F40-B06A-7680029A52B4}" type="presParOf" srcId="{0C6C8079-A9D1-4B91-8000-A03465A12017}" destId="{1A4C3BE5-118F-43D1-9288-142C30A1BA2D}" srcOrd="1" destOrd="0" presId="urn:microsoft.com/office/officeart/2005/8/layout/vList5"/>
    <dgm:cxn modelId="{06F030F6-3C71-49C9-853A-99D950492DAB}" type="presParOf" srcId="{0C6C8079-A9D1-4B91-8000-A03465A12017}" destId="{AD04E350-7008-4E66-9D65-4619DF135296}" srcOrd="2" destOrd="0" presId="urn:microsoft.com/office/officeart/2005/8/layout/vList5"/>
    <dgm:cxn modelId="{F66609CE-FB4E-44CB-8BFB-62F60D9211C6}" type="presParOf" srcId="{AD04E350-7008-4E66-9D65-4619DF135296}" destId="{62206C80-645D-4BCE-A960-40A3110A5D89}" srcOrd="0" destOrd="0" presId="urn:microsoft.com/office/officeart/2005/8/layout/vList5"/>
    <dgm:cxn modelId="{0705B1DF-96BA-47AB-B2F0-8412D614B3FB}" type="presParOf" srcId="{AD04E350-7008-4E66-9D65-4619DF135296}" destId="{6D620BE0-CFE9-4D96-A58E-724B03DF227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6AF88F-9195-483F-AD89-E511BF2448C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E6B7D0-8565-421D-89DF-08826303189A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Объем привлекаемого финансирования (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Pre-Seed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/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Seed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round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): $85,000 в обмен на 12% доли в ООО «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TexCoop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Digital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4AE9EA-901C-4ABF-8ABB-163E61335239}" type="parTrans" cxnId="{3F98BE29-47C7-4D1B-9309-40E2FDCF17B9}">
      <dgm:prSet/>
      <dgm:spPr/>
      <dgm:t>
        <a:bodyPr/>
        <a:lstStyle/>
        <a:p>
          <a:endParaRPr lang="ru-RU"/>
        </a:p>
      </dgm:t>
    </dgm:pt>
    <dgm:pt modelId="{1CF6AB6F-1BEA-429B-82DF-71B5E430C247}" type="sibTrans" cxnId="{3F98BE29-47C7-4D1B-9309-40E2FDCF17B9}">
      <dgm:prSet/>
      <dgm:spPr/>
      <dgm:t>
        <a:bodyPr/>
        <a:lstStyle/>
        <a:p>
          <a:endParaRPr lang="ru-RU"/>
        </a:p>
      </dgm:t>
    </dgm:pt>
    <dgm:pt modelId="{D523C2ED-9842-4617-9503-91A606265DB5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Целевое использование привлекаемых средств (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Use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of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Funds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):
IT-разработка и инфраструктура (40% / $34,000): Завершение веб-платформы, разработка мобильного приложения, подключение API Soliq.uz и банковских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Escrow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-сервисов.
Маркетинг и B2B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Sales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(35% / $29,750): Набор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field-sales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менеджеров в Ташкенте и Ферганской долине, проведение B2B-презентаций, участие в выставках.
Юридическое сопровождение и лицензирование (15% / $12,750): Патентование AI-алгоритма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matching'а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аккредитация в IT-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Park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Uzbekistan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
Резервный фонд (10% / $8,500): Операционный буфер на первые 6 месяцев.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27E4AE-DB15-41D9-8FE4-73B4224D3447}" type="parTrans" cxnId="{D4DFED4B-B44E-4718-AB57-71946DEF420A}">
      <dgm:prSet/>
      <dgm:spPr/>
      <dgm:t>
        <a:bodyPr/>
        <a:lstStyle/>
        <a:p>
          <a:endParaRPr lang="ru-RU"/>
        </a:p>
      </dgm:t>
    </dgm:pt>
    <dgm:pt modelId="{F86407AE-2230-4D31-84DC-FC0184C51091}" type="sibTrans" cxnId="{D4DFED4B-B44E-4718-AB57-71946DEF420A}">
      <dgm:prSet/>
      <dgm:spPr/>
      <dgm:t>
        <a:bodyPr/>
        <a:lstStyle/>
        <a:p>
          <a:endParaRPr lang="ru-RU"/>
        </a:p>
      </dgm:t>
    </dgm:pt>
    <dgm:pt modelId="{72B05533-CFAB-446B-B66E-06F40BFEADF8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Ожидаемые финансовые показатели инвестора:
IRR (Внутренняя норма доходности): 38.4%.
NPV (Чистый дисконтированный доход, r=12%): $142,000.
Ожидаемый ROI к 3-му году: 4.2x от вложенного капитала.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CBE9ED-0283-4CC6-8561-D55F59994E1C}" type="parTrans" cxnId="{AE39C6E5-4F2E-4834-A278-B3276063783E}">
      <dgm:prSet/>
      <dgm:spPr/>
      <dgm:t>
        <a:bodyPr/>
        <a:lstStyle/>
        <a:p>
          <a:endParaRPr lang="ru-RU"/>
        </a:p>
      </dgm:t>
    </dgm:pt>
    <dgm:pt modelId="{5BE36C55-F333-4F42-945B-D6517C6468A5}" type="sibTrans" cxnId="{AE39C6E5-4F2E-4834-A278-B3276063783E}">
      <dgm:prSet/>
      <dgm:spPr/>
      <dgm:t>
        <a:bodyPr/>
        <a:lstStyle/>
        <a:p>
          <a:endParaRPr lang="ru-RU"/>
        </a:p>
      </dgm:t>
    </dgm:pt>
    <dgm:pt modelId="{F6D4A7A4-B227-4881-A0DC-84A0ED2183AA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Круговая диаграмма (Структура расходования раунда $85,000):
40% — </a:t>
          </a:r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IT &amp; R&amp;D
35% — B2B Sales &amp; Marketing
15% — Legal, Tax &amp; Compliance
10% — OPEX Reserve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E348D0-E8DD-44A1-9E42-DBC6A530B0D7}" type="parTrans" cxnId="{B4C6FEFB-3A39-4D94-9C73-5CBA827BAD6F}">
      <dgm:prSet/>
      <dgm:spPr/>
      <dgm:t>
        <a:bodyPr/>
        <a:lstStyle/>
        <a:p>
          <a:endParaRPr lang="ru-RU"/>
        </a:p>
      </dgm:t>
    </dgm:pt>
    <dgm:pt modelId="{75DA2113-42A6-42B0-AC06-0D783E78D38E}" type="sibTrans" cxnId="{B4C6FEFB-3A39-4D94-9C73-5CBA827BAD6F}">
      <dgm:prSet/>
      <dgm:spPr/>
      <dgm:t>
        <a:bodyPr/>
        <a:lstStyle/>
        <a:p>
          <a:endParaRPr lang="ru-RU"/>
        </a:p>
      </dgm:t>
    </dgm:pt>
    <dgm:pt modelId="{61B07775-F3F2-4CCF-AEED-385203548500}" type="pres">
      <dgm:prSet presAssocID="{9D6AF88F-9195-483F-AD89-E511BF2448C9}" presName="diagram" presStyleCnt="0">
        <dgm:presLayoutVars>
          <dgm:dir/>
          <dgm:resizeHandles val="exact"/>
        </dgm:presLayoutVars>
      </dgm:prSet>
      <dgm:spPr/>
    </dgm:pt>
    <dgm:pt modelId="{19945F8B-5A8E-4B65-A1F3-40964A2CE7F7}" type="pres">
      <dgm:prSet presAssocID="{E8E6B7D0-8565-421D-89DF-08826303189A}" presName="node" presStyleLbl="node1" presStyleIdx="0" presStyleCnt="4" custScaleX="113370" custScaleY="138757" custLinFactNeighborX="3031" custLinFactNeighborY="55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4B47C3-FE9A-4858-891E-F25EB70E3DFB}" type="pres">
      <dgm:prSet presAssocID="{1CF6AB6F-1BEA-429B-82DF-71B5E430C247}" presName="sibTrans" presStyleCnt="0"/>
      <dgm:spPr/>
    </dgm:pt>
    <dgm:pt modelId="{52B37060-50A6-47F3-8C74-8BF0211B93A3}" type="pres">
      <dgm:prSet presAssocID="{D523C2ED-9842-4617-9503-91A606265DB5}" presName="node" presStyleLbl="node1" presStyleIdx="1" presStyleCnt="4" custScaleX="114827" custScaleY="138402" custLinFactNeighborX="-4271" custLinFactNeighborY="47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0B196E-8C98-4117-9317-5284BF292723}" type="pres">
      <dgm:prSet presAssocID="{F86407AE-2230-4D31-84DC-FC0184C51091}" presName="sibTrans" presStyleCnt="0"/>
      <dgm:spPr/>
    </dgm:pt>
    <dgm:pt modelId="{E6FCD84C-D6CC-4362-96DA-98A6EE424404}" type="pres">
      <dgm:prSet presAssocID="{72B05533-CFAB-446B-B66E-06F40BFEADF8}" presName="node" presStyleLbl="node1" presStyleIdx="2" presStyleCnt="4" custScaleX="112928" custScaleY="124389" custLinFactNeighborX="3050" custLinFactNeighborY="-82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997C79-9FCD-4028-A472-3626CAD15739}" type="pres">
      <dgm:prSet presAssocID="{5BE36C55-F333-4F42-945B-D6517C6468A5}" presName="sibTrans" presStyleCnt="0"/>
      <dgm:spPr/>
    </dgm:pt>
    <dgm:pt modelId="{92AF2864-F493-4B8F-BC88-A790452C109C}" type="pres">
      <dgm:prSet presAssocID="{F6D4A7A4-B227-4881-A0DC-84A0ED2183AA}" presName="node" presStyleLbl="node1" presStyleIdx="3" presStyleCnt="4" custScaleX="115343" custScaleY="126051" custLinFactNeighborX="-3792" custLinFactNeighborY="-6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98BE29-47C7-4D1B-9309-40E2FDCF17B9}" srcId="{9D6AF88F-9195-483F-AD89-E511BF2448C9}" destId="{E8E6B7D0-8565-421D-89DF-08826303189A}" srcOrd="0" destOrd="0" parTransId="{324AE9EA-901C-4ABF-8ABB-163E61335239}" sibTransId="{1CF6AB6F-1BEA-429B-82DF-71B5E430C247}"/>
    <dgm:cxn modelId="{CACA7820-E0B0-4627-B08B-72AA0B3B420C}" type="presOf" srcId="{9D6AF88F-9195-483F-AD89-E511BF2448C9}" destId="{61B07775-F3F2-4CCF-AEED-385203548500}" srcOrd="0" destOrd="0" presId="urn:microsoft.com/office/officeart/2005/8/layout/default"/>
    <dgm:cxn modelId="{1BE56653-5A9E-48FE-8269-A5F0224C5206}" type="presOf" srcId="{72B05533-CFAB-446B-B66E-06F40BFEADF8}" destId="{E6FCD84C-D6CC-4362-96DA-98A6EE424404}" srcOrd="0" destOrd="0" presId="urn:microsoft.com/office/officeart/2005/8/layout/default"/>
    <dgm:cxn modelId="{D4DFED4B-B44E-4718-AB57-71946DEF420A}" srcId="{9D6AF88F-9195-483F-AD89-E511BF2448C9}" destId="{D523C2ED-9842-4617-9503-91A606265DB5}" srcOrd="1" destOrd="0" parTransId="{9427E4AE-DB15-41D9-8FE4-73B4224D3447}" sibTransId="{F86407AE-2230-4D31-84DC-FC0184C51091}"/>
    <dgm:cxn modelId="{CAC64EC4-76B8-4076-A32D-6B03144AC637}" type="presOf" srcId="{F6D4A7A4-B227-4881-A0DC-84A0ED2183AA}" destId="{92AF2864-F493-4B8F-BC88-A790452C109C}" srcOrd="0" destOrd="0" presId="urn:microsoft.com/office/officeart/2005/8/layout/default"/>
    <dgm:cxn modelId="{AE39C6E5-4F2E-4834-A278-B3276063783E}" srcId="{9D6AF88F-9195-483F-AD89-E511BF2448C9}" destId="{72B05533-CFAB-446B-B66E-06F40BFEADF8}" srcOrd="2" destOrd="0" parTransId="{5CCBE9ED-0283-4CC6-8561-D55F59994E1C}" sibTransId="{5BE36C55-F333-4F42-945B-D6517C6468A5}"/>
    <dgm:cxn modelId="{53D6E2FF-1CC5-4731-BF78-903AEB4B4D1F}" type="presOf" srcId="{E8E6B7D0-8565-421D-89DF-08826303189A}" destId="{19945F8B-5A8E-4B65-A1F3-40964A2CE7F7}" srcOrd="0" destOrd="0" presId="urn:microsoft.com/office/officeart/2005/8/layout/default"/>
    <dgm:cxn modelId="{5DC750A8-9749-4616-AC05-E069D206ACC4}" type="presOf" srcId="{D523C2ED-9842-4617-9503-91A606265DB5}" destId="{52B37060-50A6-47F3-8C74-8BF0211B93A3}" srcOrd="0" destOrd="0" presId="urn:microsoft.com/office/officeart/2005/8/layout/default"/>
    <dgm:cxn modelId="{B4C6FEFB-3A39-4D94-9C73-5CBA827BAD6F}" srcId="{9D6AF88F-9195-483F-AD89-E511BF2448C9}" destId="{F6D4A7A4-B227-4881-A0DC-84A0ED2183AA}" srcOrd="3" destOrd="0" parTransId="{BFE348D0-E8DD-44A1-9E42-DBC6A530B0D7}" sibTransId="{75DA2113-42A6-42B0-AC06-0D783E78D38E}"/>
    <dgm:cxn modelId="{61E90DFC-A11F-4A8C-86B6-7184728D31BB}" type="presParOf" srcId="{61B07775-F3F2-4CCF-AEED-385203548500}" destId="{19945F8B-5A8E-4B65-A1F3-40964A2CE7F7}" srcOrd="0" destOrd="0" presId="urn:microsoft.com/office/officeart/2005/8/layout/default"/>
    <dgm:cxn modelId="{780661F3-4A67-470D-A91D-EF9042CFBD66}" type="presParOf" srcId="{61B07775-F3F2-4CCF-AEED-385203548500}" destId="{6C4B47C3-FE9A-4858-891E-F25EB70E3DFB}" srcOrd="1" destOrd="0" presId="urn:microsoft.com/office/officeart/2005/8/layout/default"/>
    <dgm:cxn modelId="{E78BC5D5-C91A-4C0A-842D-D77DB03ABF94}" type="presParOf" srcId="{61B07775-F3F2-4CCF-AEED-385203548500}" destId="{52B37060-50A6-47F3-8C74-8BF0211B93A3}" srcOrd="2" destOrd="0" presId="urn:microsoft.com/office/officeart/2005/8/layout/default"/>
    <dgm:cxn modelId="{9E733701-6C06-4926-9795-7B477CCBB2F8}" type="presParOf" srcId="{61B07775-F3F2-4CCF-AEED-385203548500}" destId="{A00B196E-8C98-4117-9317-5284BF292723}" srcOrd="3" destOrd="0" presId="urn:microsoft.com/office/officeart/2005/8/layout/default"/>
    <dgm:cxn modelId="{CC5B72E3-031C-4DD9-A0C8-28586194392E}" type="presParOf" srcId="{61B07775-F3F2-4CCF-AEED-385203548500}" destId="{E6FCD84C-D6CC-4362-96DA-98A6EE424404}" srcOrd="4" destOrd="0" presId="urn:microsoft.com/office/officeart/2005/8/layout/default"/>
    <dgm:cxn modelId="{C4217837-287B-4B2A-831A-422F7477A40A}" type="presParOf" srcId="{61B07775-F3F2-4CCF-AEED-385203548500}" destId="{FD997C79-9FCD-4028-A472-3626CAD15739}" srcOrd="5" destOrd="0" presId="urn:microsoft.com/office/officeart/2005/8/layout/default"/>
    <dgm:cxn modelId="{EB7505B4-04D1-4FC0-B438-9BBE5E3DB842}" type="presParOf" srcId="{61B07775-F3F2-4CCF-AEED-385203548500}" destId="{92AF2864-F493-4B8F-BC88-A790452C109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818859-E795-4D8C-A46A-ADACDE818BB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8E88F1-7F9D-4857-8490-16DB8D9C6522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инвесторов: Инвестируйте в растущий B2B-рынок электронной коммерции Центральной Азии.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F52EB9-9E28-4383-89C9-D3BE4FFC5B55}" type="parTrans" cxnId="{C23D36F8-2BA8-41FC-9F3C-0C0ED51AB5B1}">
      <dgm:prSet/>
      <dgm:spPr/>
      <dgm:t>
        <a:bodyPr/>
        <a:lstStyle/>
        <a:p>
          <a:endParaRPr lang="ru-RU"/>
        </a:p>
      </dgm:t>
    </dgm:pt>
    <dgm:pt modelId="{FA892BF2-2784-40D6-8C7C-2D5112A37593}" type="sibTrans" cxnId="{C23D36F8-2BA8-41FC-9F3C-0C0ED51AB5B1}">
      <dgm:prSet/>
      <dgm:spPr/>
      <dgm:t>
        <a:bodyPr/>
        <a:lstStyle/>
        <a:p>
          <a:endParaRPr lang="ru-RU"/>
        </a:p>
      </dgm:t>
    </dgm:pt>
    <dgm:pt modelId="{7E3539CE-4DC6-4DC6-A56E-22357627BE75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кластеров и фабрик: Зарегистрируйтесь на пилотное тестирование B2B-платформы и получите 3 месяца бесплатного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Pro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-аккаунта.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C651E0-0705-4D13-A715-3D70583B1B0D}" type="parTrans" cxnId="{D442DE63-B5AA-4223-92C1-BA8D3144E022}">
      <dgm:prSet/>
      <dgm:spPr/>
      <dgm:t>
        <a:bodyPr/>
        <a:lstStyle/>
        <a:p>
          <a:endParaRPr lang="ru-RU"/>
        </a:p>
      </dgm:t>
    </dgm:pt>
    <dgm:pt modelId="{E9E7E7F9-A9C0-4566-9466-7AA7FC0C2332}" type="sibTrans" cxnId="{D442DE63-B5AA-4223-92C1-BA8D3144E022}">
      <dgm:prSet/>
      <dgm:spPr/>
      <dgm:t>
        <a:bodyPr/>
        <a:lstStyle/>
        <a:p>
          <a:endParaRPr lang="ru-RU"/>
        </a:p>
      </dgm:t>
    </dgm:pt>
    <dgm:pt modelId="{494212A4-95F0-4A3B-976F-67E5FBFEE25B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государственных органов и Ассоциаций: Партнерство в сфере развития цифровой промышленной кооперации.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81EE61-8BD7-450E-8FA3-10E8FEF2D4C4}" type="parTrans" cxnId="{98C677E8-54B6-4691-94A5-AADC214DFBBF}">
      <dgm:prSet/>
      <dgm:spPr/>
      <dgm:t>
        <a:bodyPr/>
        <a:lstStyle/>
        <a:p>
          <a:endParaRPr lang="ru-RU"/>
        </a:p>
      </dgm:t>
    </dgm:pt>
    <dgm:pt modelId="{1A845D19-C5E8-4565-8E79-353AE4EA0152}" type="sibTrans" cxnId="{98C677E8-54B6-4691-94A5-AADC214DFBBF}">
      <dgm:prSet/>
      <dgm:spPr/>
      <dgm:t>
        <a:bodyPr/>
        <a:lstStyle/>
        <a:p>
          <a:endParaRPr lang="ru-RU"/>
        </a:p>
      </dgm:t>
    </dgm:pt>
    <dgm:pt modelId="{934AF726-D15A-44D6-9A5D-273D84B25FAA}" type="pres">
      <dgm:prSet presAssocID="{7E818859-E795-4D8C-A46A-ADACDE818BB0}" presName="Name0" presStyleCnt="0">
        <dgm:presLayoutVars>
          <dgm:chMax val="7"/>
          <dgm:chPref val="7"/>
          <dgm:dir/>
        </dgm:presLayoutVars>
      </dgm:prSet>
      <dgm:spPr/>
    </dgm:pt>
    <dgm:pt modelId="{5F5C2290-6095-4E10-8023-BE4B4D914750}" type="pres">
      <dgm:prSet presAssocID="{7E818859-E795-4D8C-A46A-ADACDE818BB0}" presName="Name1" presStyleCnt="0"/>
      <dgm:spPr/>
    </dgm:pt>
    <dgm:pt modelId="{E04DE128-4CE0-45EF-96AA-24D9A3475A49}" type="pres">
      <dgm:prSet presAssocID="{7E818859-E795-4D8C-A46A-ADACDE818BB0}" presName="cycle" presStyleCnt="0"/>
      <dgm:spPr/>
    </dgm:pt>
    <dgm:pt modelId="{52FB408C-111C-4FAA-82DE-5912E84C07A3}" type="pres">
      <dgm:prSet presAssocID="{7E818859-E795-4D8C-A46A-ADACDE818BB0}" presName="srcNode" presStyleLbl="node1" presStyleIdx="0" presStyleCnt="3"/>
      <dgm:spPr/>
    </dgm:pt>
    <dgm:pt modelId="{297E47FB-B6FD-4E44-81A3-92C83E40CE11}" type="pres">
      <dgm:prSet presAssocID="{7E818859-E795-4D8C-A46A-ADACDE818BB0}" presName="conn" presStyleLbl="parChTrans1D2" presStyleIdx="0" presStyleCnt="1"/>
      <dgm:spPr/>
    </dgm:pt>
    <dgm:pt modelId="{4573C106-A347-4CB3-A1CE-72FBAD92A848}" type="pres">
      <dgm:prSet presAssocID="{7E818859-E795-4D8C-A46A-ADACDE818BB0}" presName="extraNode" presStyleLbl="node1" presStyleIdx="0" presStyleCnt="3"/>
      <dgm:spPr/>
    </dgm:pt>
    <dgm:pt modelId="{CAB243D2-8D64-4532-BBBD-B218C9A52A3B}" type="pres">
      <dgm:prSet presAssocID="{7E818859-E795-4D8C-A46A-ADACDE818BB0}" presName="dstNode" presStyleLbl="node1" presStyleIdx="0" presStyleCnt="3"/>
      <dgm:spPr/>
    </dgm:pt>
    <dgm:pt modelId="{AAAC03DD-3BBF-4452-BF11-0C2BE9FE5ECF}" type="pres">
      <dgm:prSet presAssocID="{208E88F1-7F9D-4857-8490-16DB8D9C6522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D8D8F0-7F4C-413B-8AA2-13D3397A94BF}" type="pres">
      <dgm:prSet presAssocID="{208E88F1-7F9D-4857-8490-16DB8D9C6522}" presName="accent_1" presStyleCnt="0"/>
      <dgm:spPr/>
    </dgm:pt>
    <dgm:pt modelId="{4FA67047-0F5F-41EF-93FA-B5D8E59D1C29}" type="pres">
      <dgm:prSet presAssocID="{208E88F1-7F9D-4857-8490-16DB8D9C6522}" presName="accentRepeatNode" presStyleLbl="solidFgAcc1" presStyleIdx="0" presStyleCnt="3"/>
      <dgm:spPr/>
    </dgm:pt>
    <dgm:pt modelId="{737F6AEC-D31B-48C0-8824-C0B19B90AE74}" type="pres">
      <dgm:prSet presAssocID="{7E3539CE-4DC6-4DC6-A56E-22357627BE75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61388F-0B57-4A0D-9E41-C165318018FA}" type="pres">
      <dgm:prSet presAssocID="{7E3539CE-4DC6-4DC6-A56E-22357627BE75}" presName="accent_2" presStyleCnt="0"/>
      <dgm:spPr/>
    </dgm:pt>
    <dgm:pt modelId="{8339C981-E790-4D4C-8A9B-30BE41C5E9C4}" type="pres">
      <dgm:prSet presAssocID="{7E3539CE-4DC6-4DC6-A56E-22357627BE75}" presName="accentRepeatNode" presStyleLbl="solidFgAcc1" presStyleIdx="1" presStyleCnt="3"/>
      <dgm:spPr/>
    </dgm:pt>
    <dgm:pt modelId="{1DE6E822-4095-4334-9EBE-3BFDBF6AF303}" type="pres">
      <dgm:prSet presAssocID="{494212A4-95F0-4A3B-976F-67E5FBFEE25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EB907C-1776-4706-9EEA-C0DBA2074F69}" type="pres">
      <dgm:prSet presAssocID="{494212A4-95F0-4A3B-976F-67E5FBFEE25B}" presName="accent_3" presStyleCnt="0"/>
      <dgm:spPr/>
    </dgm:pt>
    <dgm:pt modelId="{E64E4A4C-93DA-4931-BC8C-863554FAB28D}" type="pres">
      <dgm:prSet presAssocID="{494212A4-95F0-4A3B-976F-67E5FBFEE25B}" presName="accentRepeatNode" presStyleLbl="solidFgAcc1" presStyleIdx="2" presStyleCnt="3"/>
      <dgm:spPr/>
    </dgm:pt>
  </dgm:ptLst>
  <dgm:cxnLst>
    <dgm:cxn modelId="{98C677E8-54B6-4691-94A5-AADC214DFBBF}" srcId="{7E818859-E795-4D8C-A46A-ADACDE818BB0}" destId="{494212A4-95F0-4A3B-976F-67E5FBFEE25B}" srcOrd="2" destOrd="0" parTransId="{1181EE61-8BD7-450E-8FA3-10E8FEF2D4C4}" sibTransId="{1A845D19-C5E8-4565-8E79-353AE4EA0152}"/>
    <dgm:cxn modelId="{BD124B58-DA2F-463A-BCF4-D8FFA99A969F}" type="presOf" srcId="{208E88F1-7F9D-4857-8490-16DB8D9C6522}" destId="{AAAC03DD-3BBF-4452-BF11-0C2BE9FE5ECF}" srcOrd="0" destOrd="0" presId="urn:microsoft.com/office/officeart/2008/layout/VerticalCurvedList"/>
    <dgm:cxn modelId="{774507B2-51DD-4FB3-AF44-D0B9C72776DF}" type="presOf" srcId="{7E818859-E795-4D8C-A46A-ADACDE818BB0}" destId="{934AF726-D15A-44D6-9A5D-273D84B25FAA}" srcOrd="0" destOrd="0" presId="urn:microsoft.com/office/officeart/2008/layout/VerticalCurvedList"/>
    <dgm:cxn modelId="{81F3E8E4-9BB3-4B7E-884F-502384BA96F0}" type="presOf" srcId="{494212A4-95F0-4A3B-976F-67E5FBFEE25B}" destId="{1DE6E822-4095-4334-9EBE-3BFDBF6AF303}" srcOrd="0" destOrd="0" presId="urn:microsoft.com/office/officeart/2008/layout/VerticalCurvedList"/>
    <dgm:cxn modelId="{D442DE63-B5AA-4223-92C1-BA8D3144E022}" srcId="{7E818859-E795-4D8C-A46A-ADACDE818BB0}" destId="{7E3539CE-4DC6-4DC6-A56E-22357627BE75}" srcOrd="1" destOrd="0" parTransId="{DDC651E0-0705-4D13-A715-3D70583B1B0D}" sibTransId="{E9E7E7F9-A9C0-4566-9466-7AA7FC0C2332}"/>
    <dgm:cxn modelId="{F10F0B21-61D0-4FA4-8A7B-AEE84BFBA0FC}" type="presOf" srcId="{7E3539CE-4DC6-4DC6-A56E-22357627BE75}" destId="{737F6AEC-D31B-48C0-8824-C0B19B90AE74}" srcOrd="0" destOrd="0" presId="urn:microsoft.com/office/officeart/2008/layout/VerticalCurvedList"/>
    <dgm:cxn modelId="{C23D36F8-2BA8-41FC-9F3C-0C0ED51AB5B1}" srcId="{7E818859-E795-4D8C-A46A-ADACDE818BB0}" destId="{208E88F1-7F9D-4857-8490-16DB8D9C6522}" srcOrd="0" destOrd="0" parTransId="{07F52EB9-9E28-4383-89C9-D3BE4FFC5B55}" sibTransId="{FA892BF2-2784-40D6-8C7C-2D5112A37593}"/>
    <dgm:cxn modelId="{ED54CCC7-678D-40FA-8BF9-43DC230E78F1}" type="presOf" srcId="{FA892BF2-2784-40D6-8C7C-2D5112A37593}" destId="{297E47FB-B6FD-4E44-81A3-92C83E40CE11}" srcOrd="0" destOrd="0" presId="urn:microsoft.com/office/officeart/2008/layout/VerticalCurvedList"/>
    <dgm:cxn modelId="{61DB1A02-88CE-4D06-9223-AD14D06E95C7}" type="presParOf" srcId="{934AF726-D15A-44D6-9A5D-273D84B25FAA}" destId="{5F5C2290-6095-4E10-8023-BE4B4D914750}" srcOrd="0" destOrd="0" presId="urn:microsoft.com/office/officeart/2008/layout/VerticalCurvedList"/>
    <dgm:cxn modelId="{CCC89E7A-5738-402E-94D7-EDF3BB296515}" type="presParOf" srcId="{5F5C2290-6095-4E10-8023-BE4B4D914750}" destId="{E04DE128-4CE0-45EF-96AA-24D9A3475A49}" srcOrd="0" destOrd="0" presId="urn:microsoft.com/office/officeart/2008/layout/VerticalCurvedList"/>
    <dgm:cxn modelId="{C0EEFCDD-BCD4-4B44-8CE5-EA494362EF22}" type="presParOf" srcId="{E04DE128-4CE0-45EF-96AA-24D9A3475A49}" destId="{52FB408C-111C-4FAA-82DE-5912E84C07A3}" srcOrd="0" destOrd="0" presId="urn:microsoft.com/office/officeart/2008/layout/VerticalCurvedList"/>
    <dgm:cxn modelId="{2B122D09-8AEA-405D-BFDD-006180F632ED}" type="presParOf" srcId="{E04DE128-4CE0-45EF-96AA-24D9A3475A49}" destId="{297E47FB-B6FD-4E44-81A3-92C83E40CE11}" srcOrd="1" destOrd="0" presId="urn:microsoft.com/office/officeart/2008/layout/VerticalCurvedList"/>
    <dgm:cxn modelId="{5C39531F-DD39-49E1-A12F-273F6B3F37CF}" type="presParOf" srcId="{E04DE128-4CE0-45EF-96AA-24D9A3475A49}" destId="{4573C106-A347-4CB3-A1CE-72FBAD92A848}" srcOrd="2" destOrd="0" presId="urn:microsoft.com/office/officeart/2008/layout/VerticalCurvedList"/>
    <dgm:cxn modelId="{9AD844BE-ABAC-4B63-8AEE-50DE5D984AB0}" type="presParOf" srcId="{E04DE128-4CE0-45EF-96AA-24D9A3475A49}" destId="{CAB243D2-8D64-4532-BBBD-B218C9A52A3B}" srcOrd="3" destOrd="0" presId="urn:microsoft.com/office/officeart/2008/layout/VerticalCurvedList"/>
    <dgm:cxn modelId="{29D2A025-FD66-4328-ACB3-971B530CD7D5}" type="presParOf" srcId="{5F5C2290-6095-4E10-8023-BE4B4D914750}" destId="{AAAC03DD-3BBF-4452-BF11-0C2BE9FE5ECF}" srcOrd="1" destOrd="0" presId="urn:microsoft.com/office/officeart/2008/layout/VerticalCurvedList"/>
    <dgm:cxn modelId="{B67CCCE0-6954-4823-8B8B-72945618C6FA}" type="presParOf" srcId="{5F5C2290-6095-4E10-8023-BE4B4D914750}" destId="{36D8D8F0-7F4C-413B-8AA2-13D3397A94BF}" srcOrd="2" destOrd="0" presId="urn:microsoft.com/office/officeart/2008/layout/VerticalCurvedList"/>
    <dgm:cxn modelId="{97F76630-083F-4444-9CB6-867A35440854}" type="presParOf" srcId="{36D8D8F0-7F4C-413B-8AA2-13D3397A94BF}" destId="{4FA67047-0F5F-41EF-93FA-B5D8E59D1C29}" srcOrd="0" destOrd="0" presId="urn:microsoft.com/office/officeart/2008/layout/VerticalCurvedList"/>
    <dgm:cxn modelId="{B9151493-C8F8-45C1-BAC5-99630E36775F}" type="presParOf" srcId="{5F5C2290-6095-4E10-8023-BE4B4D914750}" destId="{737F6AEC-D31B-48C0-8824-C0B19B90AE74}" srcOrd="3" destOrd="0" presId="urn:microsoft.com/office/officeart/2008/layout/VerticalCurvedList"/>
    <dgm:cxn modelId="{2709C4AF-41DE-4521-B600-C2FB667DC3FE}" type="presParOf" srcId="{5F5C2290-6095-4E10-8023-BE4B4D914750}" destId="{1061388F-0B57-4A0D-9E41-C165318018FA}" srcOrd="4" destOrd="0" presId="urn:microsoft.com/office/officeart/2008/layout/VerticalCurvedList"/>
    <dgm:cxn modelId="{0B416301-854B-40C1-B1B1-D86A14B6E2D1}" type="presParOf" srcId="{1061388F-0B57-4A0D-9E41-C165318018FA}" destId="{8339C981-E790-4D4C-8A9B-30BE41C5E9C4}" srcOrd="0" destOrd="0" presId="urn:microsoft.com/office/officeart/2008/layout/VerticalCurvedList"/>
    <dgm:cxn modelId="{8405B0D0-C1D2-4A11-BD47-798C00CA8A1C}" type="presParOf" srcId="{5F5C2290-6095-4E10-8023-BE4B4D914750}" destId="{1DE6E822-4095-4334-9EBE-3BFDBF6AF303}" srcOrd="5" destOrd="0" presId="urn:microsoft.com/office/officeart/2008/layout/VerticalCurvedList"/>
    <dgm:cxn modelId="{D066A1BC-53B2-46E9-AB8B-7B8ED88BA34E}" type="presParOf" srcId="{5F5C2290-6095-4E10-8023-BE4B4D914750}" destId="{99EB907C-1776-4706-9EEA-C0DBA2074F69}" srcOrd="6" destOrd="0" presId="urn:microsoft.com/office/officeart/2008/layout/VerticalCurvedList"/>
    <dgm:cxn modelId="{5C603675-0021-4A98-BBC5-7F4E80B9335C}" type="presParOf" srcId="{99EB907C-1776-4706-9EEA-C0DBA2074F69}" destId="{E64E4A4C-93DA-4931-BC8C-863554FAB28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27A918-EC0B-4577-8933-FCE7EC78E772}">
      <dsp:nvSpPr>
        <dsp:cNvPr id="0" name=""/>
        <dsp:cNvSpPr/>
      </dsp:nvSpPr>
      <dsp:spPr>
        <a:xfrm rot="5400000">
          <a:off x="-209322" y="279825"/>
          <a:ext cx="1395481" cy="9768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1</a:t>
          </a:r>
          <a:endParaRPr lang="ru-RU" sz="2700" kern="1200" dirty="0"/>
        </a:p>
      </dsp:txBody>
      <dsp:txXfrm rot="-5400000">
        <a:off x="1" y="558922"/>
        <a:ext cx="976837" cy="418644"/>
      </dsp:txXfrm>
    </dsp:sp>
    <dsp:sp modelId="{DA7D9D61-F503-4BA6-9F08-90381BEFFF46}">
      <dsp:nvSpPr>
        <dsp:cNvPr id="0" name=""/>
        <dsp:cNvSpPr/>
      </dsp:nvSpPr>
      <dsp:spPr>
        <a:xfrm rot="5400000">
          <a:off x="2899619" y="-1880284"/>
          <a:ext cx="963074" cy="48086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Узбекистане действуют 142 хлопково-текстильных кластера и тысячи малых швейных фабрик. В межсезонье мелкие и средние предприятия простаивают (загрузка падала до 45–50%), в то время как крупные кластеры в пиковые периоды не успевают выполнять экспортные контракты.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76838" y="89510"/>
        <a:ext cx="4761625" cy="869048"/>
      </dsp:txXfrm>
    </dsp:sp>
    <dsp:sp modelId="{565A4A6D-AB94-461F-8C77-8CFEF84E7D18}">
      <dsp:nvSpPr>
        <dsp:cNvPr id="0" name=""/>
        <dsp:cNvSpPr/>
      </dsp:nvSpPr>
      <dsp:spPr>
        <a:xfrm rot="5400000">
          <a:off x="-209322" y="1542302"/>
          <a:ext cx="1395481" cy="9768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2</a:t>
          </a:r>
          <a:endParaRPr lang="ru-RU" sz="2700" kern="1200" dirty="0"/>
        </a:p>
      </dsp:txBody>
      <dsp:txXfrm rot="-5400000">
        <a:off x="1" y="1821399"/>
        <a:ext cx="976837" cy="418644"/>
      </dsp:txXfrm>
    </dsp:sp>
    <dsp:sp modelId="{E53469D6-AA9C-4F56-883E-FCB01CAE6FCC}">
      <dsp:nvSpPr>
        <dsp:cNvPr id="0" name=""/>
        <dsp:cNvSpPr/>
      </dsp:nvSpPr>
      <dsp:spPr>
        <a:xfrm rot="5400000">
          <a:off x="2927625" y="-617808"/>
          <a:ext cx="907062" cy="48086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Поиск надежной фабрики для размещение заказа на пошив/пряжу занимает от 15 до 25 дней из-за отсутствия прозрачной базы проверенных исполнителей.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76838" y="1377258"/>
        <a:ext cx="4764359" cy="818504"/>
      </dsp:txXfrm>
    </dsp:sp>
    <dsp:sp modelId="{5778FA58-4101-4C7C-9048-7142CBD74C0F}">
      <dsp:nvSpPr>
        <dsp:cNvPr id="0" name=""/>
        <dsp:cNvSpPr/>
      </dsp:nvSpPr>
      <dsp:spPr>
        <a:xfrm rot="5400000">
          <a:off x="-209322" y="2944085"/>
          <a:ext cx="1395481" cy="9768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3</a:t>
          </a:r>
          <a:endParaRPr lang="ru-RU" sz="2700" kern="1200" dirty="0"/>
        </a:p>
      </dsp:txBody>
      <dsp:txXfrm rot="-5400000">
        <a:off x="1" y="3223182"/>
        <a:ext cx="976837" cy="418644"/>
      </dsp:txXfrm>
    </dsp:sp>
    <dsp:sp modelId="{86F8267D-F91E-4F27-B2E7-3FADF41DB97C}">
      <dsp:nvSpPr>
        <dsp:cNvPr id="0" name=""/>
        <dsp:cNvSpPr/>
      </dsp:nvSpPr>
      <dsp:spPr>
        <a:xfrm rot="5400000">
          <a:off x="2788318" y="783974"/>
          <a:ext cx="1185676" cy="48086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CDC776-8A17-4DF4-9534-117E213E71B4}">
      <dsp:nvSpPr>
        <dsp:cNvPr id="0" name=""/>
        <dsp:cNvSpPr/>
      </dsp:nvSpPr>
      <dsp:spPr>
        <a:xfrm rot="5400000">
          <a:off x="-209322" y="4391656"/>
          <a:ext cx="1395481" cy="9768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4</a:t>
          </a:r>
          <a:endParaRPr lang="ru-RU" sz="2700" kern="1200" dirty="0"/>
        </a:p>
      </dsp:txBody>
      <dsp:txXfrm rot="-5400000">
        <a:off x="1" y="4670753"/>
        <a:ext cx="976837" cy="418644"/>
      </dsp:txXfrm>
    </dsp:sp>
    <dsp:sp modelId="{88FC8F02-B83E-4F58-869B-83A2BBAC8264}">
      <dsp:nvSpPr>
        <dsp:cNvPr id="0" name=""/>
        <dsp:cNvSpPr/>
      </dsp:nvSpPr>
      <dsp:spPr>
        <a:xfrm rot="5400000">
          <a:off x="2742529" y="2231546"/>
          <a:ext cx="1277253" cy="48086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I полугодии 2026 г. объем выпуска текстиля составил 73,4 трлн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сумов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($6,1 млрд, реальный рост +7,4%), но доля швейного производства (готовой одежды) упала до 26,0% ($1,6 млрд), а доля сурового текстиля и пряжи составила 74,0% ($4,5 млрд). Отрасли не хватает глубокой кооперации для создания высокой добавленной стоимости.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76837" y="4059588"/>
        <a:ext cx="4746288" cy="11525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5B0138-0646-42F1-9F67-C8DA2F8D64FF}">
      <dsp:nvSpPr>
        <dsp:cNvPr id="0" name=""/>
        <dsp:cNvSpPr/>
      </dsp:nvSpPr>
      <dsp:spPr>
        <a:xfrm>
          <a:off x="582905" y="400612"/>
          <a:ext cx="2664568" cy="15987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Who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(Кто): Крупные текстильные кластеры, средние швейные фабрики Ташкента и регионов, локальные и зарубежные бренды одежды.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2905" y="400612"/>
        <a:ext cx="2664568" cy="1598741"/>
      </dsp:txXfrm>
    </dsp:sp>
    <dsp:sp modelId="{299F75CC-E2BF-4490-AED1-F493E9C71ED1}">
      <dsp:nvSpPr>
        <dsp:cNvPr id="0" name=""/>
        <dsp:cNvSpPr/>
      </dsp:nvSpPr>
      <dsp:spPr>
        <a:xfrm>
          <a:off x="3307906" y="387726"/>
          <a:ext cx="2664568" cy="15987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What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(Что заказывают): Пошив партий, субаренда оборудования, закупка пряжи/сурового полотна.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07906" y="387726"/>
        <a:ext cx="2664568" cy="1598741"/>
      </dsp:txXfrm>
    </dsp:sp>
    <dsp:sp modelId="{9C50F324-B627-43FD-8996-3CC188271EAE}">
      <dsp:nvSpPr>
        <dsp:cNvPr id="0" name=""/>
        <dsp:cNvSpPr/>
      </dsp:nvSpPr>
      <dsp:spPr>
        <a:xfrm>
          <a:off x="570009" y="2046862"/>
          <a:ext cx="2664568" cy="15987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Why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(Почему выбирают): Гарантия оплаты, ликвидация простоя, скорость подбора.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0009" y="2046862"/>
        <a:ext cx="2664568" cy="1598741"/>
      </dsp:txXfrm>
    </dsp:sp>
    <dsp:sp modelId="{155AB254-7D93-4139-879D-2DFD95ADD952}">
      <dsp:nvSpPr>
        <dsp:cNvPr id="0" name=""/>
        <dsp:cNvSpPr/>
      </dsp:nvSpPr>
      <dsp:spPr>
        <a:xfrm>
          <a:off x="3307880" y="2059732"/>
          <a:ext cx="2664568" cy="15987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Where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(Где): Ташкент, Ташкентская область, Ферганская долина.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07880" y="2059732"/>
        <a:ext cx="2664568" cy="1598741"/>
      </dsp:txXfrm>
    </dsp:sp>
    <dsp:sp modelId="{EEFA66D0-73EF-4058-9A5F-8EFD99F3AB31}">
      <dsp:nvSpPr>
        <dsp:cNvPr id="0" name=""/>
        <dsp:cNvSpPr/>
      </dsp:nvSpPr>
      <dsp:spPr>
        <a:xfrm>
          <a:off x="1919639" y="3693113"/>
          <a:ext cx="2664568" cy="15987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When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(Когда): Сезонные пики и межсезонье.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19639" y="3693113"/>
        <a:ext cx="2664568" cy="15987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3FA76-94AA-4857-8F69-DE325A801F34}">
      <dsp:nvSpPr>
        <dsp:cNvPr id="0" name=""/>
        <dsp:cNvSpPr/>
      </dsp:nvSpPr>
      <dsp:spPr>
        <a:xfrm rot="5400000">
          <a:off x="5530411" y="-1778428"/>
          <a:ext cx="2114550" cy="62001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Q4 2026 (Запуск &amp; Пилот): Завершение TRL 6 ➔ TRL 7. Интеграция с Soliq.uz и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OneID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Подключение первых 25 фабрик Ташкента.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Q1-Q2 2027 (Масштабирование в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РУз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): Выход на Ферганскую долину (Андижан, Наманган, Фергана). Подключение 142 хлопково-текстильных кластеров.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Q3-Q4 2027 (B2B Экосистема): Запуск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эскроу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-аккредитивов с коммерческими банками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РУз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Запуск мобильного приложения для цеховых мастеров.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г. (Международный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экспанс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): Выход на заказчиков из стран СНГ, ЕАЭС и Ближнего Востока.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487598" y="367609"/>
        <a:ext cx="6096952" cy="1908102"/>
      </dsp:txXfrm>
    </dsp:sp>
    <dsp:sp modelId="{BF83456B-EDD9-4D30-B23A-D1D317E18EC9}">
      <dsp:nvSpPr>
        <dsp:cNvPr id="0" name=""/>
        <dsp:cNvSpPr/>
      </dsp:nvSpPr>
      <dsp:spPr>
        <a:xfrm>
          <a:off x="0" y="66"/>
          <a:ext cx="3487599" cy="26431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Этапы реализации (</a:t>
          </a:r>
          <a:r>
            <a:rPr lang="en-US" sz="3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Roadmap):</a:t>
          </a:r>
          <a:endParaRPr lang="ru-RU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030" y="129096"/>
        <a:ext cx="3229539" cy="2385127"/>
      </dsp:txXfrm>
    </dsp:sp>
    <dsp:sp modelId="{C2FF45CB-267F-4637-8D82-3500E124CEC2}">
      <dsp:nvSpPr>
        <dsp:cNvPr id="0" name=""/>
        <dsp:cNvSpPr/>
      </dsp:nvSpPr>
      <dsp:spPr>
        <a:xfrm rot="5400000">
          <a:off x="5530411" y="996919"/>
          <a:ext cx="2114550" cy="62001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Прямой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Sales-Force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Field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Sales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): Выездные презентации технологических аудиторов «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TexCoop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 на фабрики Ташкента и регионов.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Отраслевые выставки: Участие в «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TextileExpo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Uzbekistan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», «CAITME» с демонстрационным стендом.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Партнерство с Ассоциацией «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Узтекстильпром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»: Включение платформы в реестр рекомендуемых цифровых B2B-инструментов.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487598" y="3142956"/>
        <a:ext cx="6096952" cy="1908102"/>
      </dsp:txXfrm>
    </dsp:sp>
    <dsp:sp modelId="{D0DA8125-1690-4252-ADED-2B057ABDDA5E}">
      <dsp:nvSpPr>
        <dsp:cNvPr id="0" name=""/>
        <dsp:cNvSpPr/>
      </dsp:nvSpPr>
      <dsp:spPr>
        <a:xfrm>
          <a:off x="0" y="2775413"/>
          <a:ext cx="3487599" cy="26431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Каналы </a:t>
          </a:r>
          <a:r>
            <a:rPr lang="en-US" sz="3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B2B-</a:t>
          </a:r>
          <a:r>
            <a:rPr lang="ru-RU" sz="3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продвижения:</a:t>
          </a:r>
          <a:endParaRPr lang="ru-RU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030" y="2904443"/>
        <a:ext cx="3229539" cy="23851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B3A63-CD85-459D-85B8-55EDF784B334}">
      <dsp:nvSpPr>
        <dsp:cNvPr id="0" name=""/>
        <dsp:cNvSpPr/>
      </dsp:nvSpPr>
      <dsp:spPr>
        <a:xfrm rot="5400000">
          <a:off x="3750626" y="-980292"/>
          <a:ext cx="2013429" cy="447749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Риск 1 (Низкая цифровая грамотность мелких фабрик): Организация бесплатной выездной акселерации и внедрение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сверхпростого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мобильного интерфейса на узбекском языке.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Риск 2 (Обход платформы после первого контакта): Внедрение финансовых гарантий (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Escrow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), бесплатной юридической поддержки и программы лояльности (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кешбэк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комиссионных при постоянных сделках).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Риск 3 (Колебания валютных курсов и цен на сырье): Интеграция с автоматическим конвертером валют и динамической калькуляцией себестоимости по биржевым индексам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УзРТСБ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518592" y="350030"/>
        <a:ext cx="4379209" cy="1816853"/>
      </dsp:txXfrm>
    </dsp:sp>
    <dsp:sp modelId="{F67DA400-E128-425C-8DAD-47C8337AD09C}">
      <dsp:nvSpPr>
        <dsp:cNvPr id="0" name=""/>
        <dsp:cNvSpPr/>
      </dsp:nvSpPr>
      <dsp:spPr>
        <a:xfrm>
          <a:off x="0" y="62"/>
          <a:ext cx="2518592" cy="25167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 ключевых рисков и способы защиты: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2859" y="122921"/>
        <a:ext cx="2272874" cy="2271068"/>
      </dsp:txXfrm>
    </dsp:sp>
    <dsp:sp modelId="{6D620BE0-CFE9-4D96-A58E-724B03DF2270}">
      <dsp:nvSpPr>
        <dsp:cNvPr id="0" name=""/>
        <dsp:cNvSpPr/>
      </dsp:nvSpPr>
      <dsp:spPr>
        <a:xfrm rot="5400000">
          <a:off x="3750626" y="1662333"/>
          <a:ext cx="2013429" cy="447749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 (Экология): Сокращение углеродного следа за счет локальной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субконтрактации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(оптимизация логистических маршрутов сырья и готовых изделий внутри областей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РУз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 (Социальная ответственность): Обеспечение стабильной занятости швей и предотвращение сезонных увольнений за счет ликвидации простоя фабрик.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 (Управление): 100% прозрачность B2B-расчетов и налоговых отчислений через интеграцию с Soliq.uz.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518592" y="2992655"/>
        <a:ext cx="4379209" cy="1816853"/>
      </dsp:txXfrm>
    </dsp:sp>
    <dsp:sp modelId="{62206C80-645D-4BCE-A960-40A3110A5D89}">
      <dsp:nvSpPr>
        <dsp:cNvPr id="0" name=""/>
        <dsp:cNvSpPr/>
      </dsp:nvSpPr>
      <dsp:spPr>
        <a:xfrm>
          <a:off x="0" y="2642689"/>
          <a:ext cx="2518592" cy="25167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ESG-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факторы (</a:t>
          </a: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Environmental, Social, Governance):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2859" y="2765548"/>
        <a:ext cx="2272874" cy="22710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945F8B-5A8E-4B65-A1F3-40964A2CE7F7}">
      <dsp:nvSpPr>
        <dsp:cNvPr id="0" name=""/>
        <dsp:cNvSpPr/>
      </dsp:nvSpPr>
      <dsp:spPr>
        <a:xfrm>
          <a:off x="1223172" y="121073"/>
          <a:ext cx="3940859" cy="2894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Объем привлекаемого финансирования (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Pre-Seed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/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Seed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round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): $85,000 в обмен на 12% доли в ООО «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TexCoop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Digital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23172" y="121073"/>
        <a:ext cx="3940859" cy="2894002"/>
      </dsp:txXfrm>
    </dsp:sp>
    <dsp:sp modelId="{52B37060-50A6-47F3-8C74-8BF0211B93A3}">
      <dsp:nvSpPr>
        <dsp:cNvPr id="0" name=""/>
        <dsp:cNvSpPr/>
      </dsp:nvSpPr>
      <dsp:spPr>
        <a:xfrm>
          <a:off x="5257817" y="107902"/>
          <a:ext cx="3991506" cy="28865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Целевое использование привлекаемых средств (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Use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of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Funds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):
IT-разработка и инфраструктура (40% / $34,000): Завершение веб-платформы, разработка мобильного приложения, подключение API Soliq.uz и банковских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Escrow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-сервисов.
Маркетинг и B2B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Sales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(35% / $29,750): Набор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field-sales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менеджеров в Ташкенте и Ферганской долине, проведение B2B-презентаций, участие в выставках.
Юридическое сопровождение и лицензирование (15% / $12,750): Патентование AI-алгоритма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matching'а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аккредитация в IT-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Park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Uzbekistan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
Резервный фонд (10% / $8,500): Операционный буфер на первые 6 месяцев.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57817" y="107902"/>
        <a:ext cx="3991506" cy="2886598"/>
      </dsp:txXfrm>
    </dsp:sp>
    <dsp:sp modelId="{E6FCD84C-D6CC-4362-96DA-98A6EE424404}">
      <dsp:nvSpPr>
        <dsp:cNvPr id="0" name=""/>
        <dsp:cNvSpPr/>
      </dsp:nvSpPr>
      <dsp:spPr>
        <a:xfrm>
          <a:off x="1222547" y="3092008"/>
          <a:ext cx="3925494" cy="2594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Ожидаемые финансовые показатели инвестора:
IRR (Внутренняя норма доходности): 38.4%.
NPV (Чистый дисконтированный доход, r=12%): $142,000.
Ожидаемый ROI к 3-му году: 4.2x от вложенного капитала.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22547" y="3092008"/>
        <a:ext cx="3925494" cy="2594334"/>
      </dsp:txXfrm>
    </dsp:sp>
    <dsp:sp modelId="{92AF2864-F493-4B8F-BC88-A790452C109C}">
      <dsp:nvSpPr>
        <dsp:cNvPr id="0" name=""/>
        <dsp:cNvSpPr/>
      </dsp:nvSpPr>
      <dsp:spPr>
        <a:xfrm>
          <a:off x="5257817" y="3114200"/>
          <a:ext cx="4009442" cy="26289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Круговая диаграмма (Структура расходования раунда $85,000):
40% — </a:t>
          </a: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IT &amp; R&amp;D
35% — B2B Sales &amp; Marketing
15% — Legal, Tax &amp; Compliance
10% — OPEX Reserve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57817" y="3114200"/>
        <a:ext cx="4009442" cy="26289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7E47FB-B6FD-4E44-81A3-92C83E40CE11}">
      <dsp:nvSpPr>
        <dsp:cNvPr id="0" name=""/>
        <dsp:cNvSpPr/>
      </dsp:nvSpPr>
      <dsp:spPr>
        <a:xfrm>
          <a:off x="-4702808" y="-720898"/>
          <a:ext cx="5601673" cy="5601673"/>
        </a:xfrm>
        <a:prstGeom prst="blockArc">
          <a:avLst>
            <a:gd name="adj1" fmla="val 18900000"/>
            <a:gd name="adj2" fmla="val 2700000"/>
            <a:gd name="adj3" fmla="val 38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AC03DD-3BBF-4452-BF11-0C2BE9FE5ECF}">
      <dsp:nvSpPr>
        <dsp:cNvPr id="0" name=""/>
        <dsp:cNvSpPr/>
      </dsp:nvSpPr>
      <dsp:spPr>
        <a:xfrm>
          <a:off x="578096" y="415987"/>
          <a:ext cx="9880802" cy="831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38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инвесторов: Инвестируйте в растущий B2B-рынок электронной коммерции Центральной Азии.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8096" y="415987"/>
        <a:ext cx="9880802" cy="831975"/>
      </dsp:txXfrm>
    </dsp:sp>
    <dsp:sp modelId="{4FA67047-0F5F-41EF-93FA-B5D8E59D1C29}">
      <dsp:nvSpPr>
        <dsp:cNvPr id="0" name=""/>
        <dsp:cNvSpPr/>
      </dsp:nvSpPr>
      <dsp:spPr>
        <a:xfrm>
          <a:off x="58111" y="311990"/>
          <a:ext cx="1039969" cy="10399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7F6AEC-D31B-48C0-8824-C0B19B90AE74}">
      <dsp:nvSpPr>
        <dsp:cNvPr id="0" name=""/>
        <dsp:cNvSpPr/>
      </dsp:nvSpPr>
      <dsp:spPr>
        <a:xfrm>
          <a:off x="880519" y="1663950"/>
          <a:ext cx="9578379" cy="831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38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кластеров и фабрик: Зарегистрируйтесь на пилотное тестирование B2B-платформы и получите 3 месяца бесплатного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Pro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-аккаунта.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0519" y="1663950"/>
        <a:ext cx="9578379" cy="831975"/>
      </dsp:txXfrm>
    </dsp:sp>
    <dsp:sp modelId="{8339C981-E790-4D4C-8A9B-30BE41C5E9C4}">
      <dsp:nvSpPr>
        <dsp:cNvPr id="0" name=""/>
        <dsp:cNvSpPr/>
      </dsp:nvSpPr>
      <dsp:spPr>
        <a:xfrm>
          <a:off x="360534" y="1559953"/>
          <a:ext cx="1039969" cy="10399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E6E822-4095-4334-9EBE-3BFDBF6AF303}">
      <dsp:nvSpPr>
        <dsp:cNvPr id="0" name=""/>
        <dsp:cNvSpPr/>
      </dsp:nvSpPr>
      <dsp:spPr>
        <a:xfrm>
          <a:off x="578096" y="2911913"/>
          <a:ext cx="9880802" cy="8319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38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государственных органов и Ассоциаций: Партнерство в сфере развития цифровой промышленной кооперации.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8096" y="2911913"/>
        <a:ext cx="9880802" cy="831975"/>
      </dsp:txXfrm>
    </dsp:sp>
    <dsp:sp modelId="{E64E4A4C-93DA-4931-BC8C-863554FAB28D}">
      <dsp:nvSpPr>
        <dsp:cNvPr id="0" name=""/>
        <dsp:cNvSpPr/>
      </dsp:nvSpPr>
      <dsp:spPr>
        <a:xfrm>
          <a:off x="58111" y="2807916"/>
          <a:ext cx="1039969" cy="10399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B54B5-22C6-4763-B791-C7A33C4CF819}" type="datetimeFigureOut">
              <a:rPr lang="ru-RU" smtClean="0"/>
              <a:t>вс 27.09.26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3EF4-B2E4-4985-8C98-8A0A1A79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30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B54B5-22C6-4763-B791-C7A33C4CF819}" type="datetimeFigureOut">
              <a:rPr lang="ru-RU" smtClean="0"/>
              <a:t>вс 27.09.26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3EF4-B2E4-4985-8C98-8A0A1A79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687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B54B5-22C6-4763-B791-C7A33C4CF819}" type="datetimeFigureOut">
              <a:rPr lang="ru-RU" smtClean="0"/>
              <a:t>вс 27.09.26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3EF4-B2E4-4985-8C98-8A0A1A79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909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B54B5-22C6-4763-B791-C7A33C4CF819}" type="datetimeFigureOut">
              <a:rPr lang="ru-RU" smtClean="0"/>
              <a:t>вс 27.09.26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3EF4-B2E4-4985-8C98-8A0A1A79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002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B54B5-22C6-4763-B791-C7A33C4CF819}" type="datetimeFigureOut">
              <a:rPr lang="ru-RU" smtClean="0"/>
              <a:t>вс 27.09.26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3EF4-B2E4-4985-8C98-8A0A1A79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174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B54B5-22C6-4763-B791-C7A33C4CF819}" type="datetimeFigureOut">
              <a:rPr lang="ru-RU" smtClean="0"/>
              <a:t>вс 27.09.26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3EF4-B2E4-4985-8C98-8A0A1A79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357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B54B5-22C6-4763-B791-C7A33C4CF819}" type="datetimeFigureOut">
              <a:rPr lang="ru-RU" smtClean="0"/>
              <a:t>вс 27.09.26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3EF4-B2E4-4985-8C98-8A0A1A79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924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B54B5-22C6-4763-B791-C7A33C4CF819}" type="datetimeFigureOut">
              <a:rPr lang="ru-RU" smtClean="0"/>
              <a:t>вс 27.09.26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3EF4-B2E4-4985-8C98-8A0A1A79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435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B54B5-22C6-4763-B791-C7A33C4CF819}" type="datetimeFigureOut">
              <a:rPr lang="ru-RU" smtClean="0"/>
              <a:t>вс 27.09.26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3EF4-B2E4-4985-8C98-8A0A1A79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96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B54B5-22C6-4763-B791-C7A33C4CF819}" type="datetimeFigureOut">
              <a:rPr lang="ru-RU" smtClean="0"/>
              <a:t>вс 27.09.26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3EF4-B2E4-4985-8C98-8A0A1A79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473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B54B5-22C6-4763-B791-C7A33C4CF819}" type="datetimeFigureOut">
              <a:rPr lang="ru-RU" smtClean="0"/>
              <a:t>вс 27.09.26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63EF4-B2E4-4985-8C98-8A0A1A79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39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B54B5-22C6-4763-B791-C7A33C4CF819}" type="datetimeFigureOut">
              <a:rPr lang="ru-RU" smtClean="0"/>
              <a:t>вс 27.09.26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63EF4-B2E4-4985-8C98-8A0A1A799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31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/>
          <p:nvPr/>
        </p:nvSpPr>
        <p:spPr>
          <a:xfrm>
            <a:off x="2565307" y="253547"/>
            <a:ext cx="9441287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Lora Bold"/>
                <a:cs typeface="Times New Roman" panose="02020603050405020304" pitchFamily="18" charset="0"/>
                <a:sym typeface="Lora Bold"/>
              </a:rPr>
              <a:t>Ташкентский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Lora Bold"/>
                <a:cs typeface="Times New Roman" panose="02020603050405020304" pitchFamily="18" charset="0"/>
                <a:sym typeface="Lo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Lora Bold"/>
                <a:cs typeface="Times New Roman" panose="02020603050405020304" pitchFamily="18" charset="0"/>
                <a:sym typeface="Lora Bold"/>
              </a:rPr>
              <a:t>филиал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Lora Bold"/>
                <a:cs typeface="Times New Roman" panose="02020603050405020304" pitchFamily="18" charset="0"/>
                <a:sym typeface="Lora Bold"/>
              </a:rPr>
              <a:t> РЭУ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Lora Bold"/>
                <a:cs typeface="Times New Roman" panose="02020603050405020304" pitchFamily="18" charset="0"/>
                <a:sym typeface="Lora Bold"/>
              </a:rPr>
              <a:t>им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Lora Bold"/>
                <a:cs typeface="Times New Roman" panose="02020603050405020304" pitchFamily="18" charset="0"/>
                <a:sym typeface="Lora Bold"/>
              </a:rPr>
              <a:t>. Г.В.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Lora Bold"/>
                <a:cs typeface="Times New Roman" panose="02020603050405020304" pitchFamily="18" charset="0"/>
                <a:sym typeface="Lora Bold"/>
              </a:rPr>
              <a:t>Плеханова</a:t>
            </a:r>
            <a:endParaRPr 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Lora Bold"/>
              <a:cs typeface="Times New Roman" panose="02020603050405020304" pitchFamily="18" charset="0"/>
              <a:sym typeface="Lora Bold"/>
            </a:endParaRP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xmlns="" id="{6882E7FF-857F-08AA-3939-6C912F71B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7285" y="138785"/>
            <a:ext cx="2556836" cy="63989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27"/>
          <p:cNvSpPr txBox="1"/>
          <p:nvPr/>
        </p:nvSpPr>
        <p:spPr>
          <a:xfrm>
            <a:off x="1379494" y="2933932"/>
            <a:ext cx="7480474" cy="23544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45"/>
              </a:lnSpc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Lora Bold"/>
                <a:cs typeface="Times New Roman" panose="02020603050405020304" pitchFamily="18" charset="0"/>
                <a:sym typeface="Lora Bold"/>
              </a:rPr>
              <a:t>Стартап-проект на тему: </a:t>
            </a:r>
          </a:p>
          <a:p>
            <a:pPr algn="ctr" fontAlgn="base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Lora Bold"/>
                <a:cs typeface="Times New Roman" panose="02020603050405020304" pitchFamily="18" charset="0"/>
                <a:sym typeface="Lora Bold"/>
              </a:rPr>
              <a:t>«</a:t>
            </a: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цифровой платформы для кооперации промышленных предприятий в текстильной отрасли.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Lora Bold"/>
                <a:cs typeface="Times New Roman" panose="02020603050405020304" pitchFamily="18" charset="0"/>
                <a:sym typeface="Lora Bold"/>
              </a:rPr>
              <a:t>»</a:t>
            </a:r>
            <a:endParaRPr lang="en-US" sz="3600" b="1" dirty="0">
              <a:solidFill>
                <a:srgbClr val="0070C0"/>
              </a:solidFill>
              <a:latin typeface="Times New Roman" panose="02020603050405020304" pitchFamily="18" charset="0"/>
              <a:ea typeface="Lora Bold"/>
              <a:cs typeface="Times New Roman" panose="02020603050405020304" pitchFamily="18" charset="0"/>
              <a:sym typeface="Lora Bold"/>
            </a:endParaRPr>
          </a:p>
        </p:txBody>
      </p:sp>
      <p:sp>
        <p:nvSpPr>
          <p:cNvPr id="10" name="TextBox 22"/>
          <p:cNvSpPr txBox="1"/>
          <p:nvPr/>
        </p:nvSpPr>
        <p:spPr>
          <a:xfrm>
            <a:off x="9144812" y="3391144"/>
            <a:ext cx="2861782" cy="37343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Нуралиева М.М.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4-курса степени бакалавриат по направлению «Экономика предприятий и организаций»,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Расулова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Зухра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Бахром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кизи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Ташкентский филиал РЭУ имени Г.В. Плеханова</a:t>
            </a:r>
          </a:p>
          <a:p>
            <a:pPr algn="l">
              <a:lnSpc>
                <a:spcPts val="3220"/>
              </a:lnSpc>
            </a:pPr>
            <a:endParaRPr lang="en-US" dirty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5155" y="921858"/>
            <a:ext cx="1197735" cy="5813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60" y="855118"/>
            <a:ext cx="6929381" cy="207881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065938" y="1331404"/>
            <a:ext cx="2940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TexCoop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«Объединяя мощности — масштабируем текстильную индустрию Узбекистана»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876572" y="921858"/>
            <a:ext cx="114155" cy="5813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516975" y="5292165"/>
            <a:ext cx="70228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и миссия проекта: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единой интеллектуальной B2B-платформы для автоматизации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субконтрактации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шеринга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временно свободных швейных/трикотажных мощностей и цифровой торговли сырьем между хлопково-текстильными кластерами и малым/средним бизнесом.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55" y="62974"/>
            <a:ext cx="2178800" cy="79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2324971"/>
              </p:ext>
            </p:extLst>
          </p:nvPr>
        </p:nvGraphicFramePr>
        <p:xfrm>
          <a:off x="6343556" y="1810014"/>
          <a:ext cx="5639516" cy="3510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879"/>
                <a:gridCol w="1409879"/>
                <a:gridCol w="1409879"/>
                <a:gridCol w="1409879"/>
              </a:tblGrid>
              <a:tr h="67502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Сегмент отрасли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производства ($)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отрасли (%)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YoY (%)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8004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Текстильное производство (пряжа, суровое полотно)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$4,5 млрд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74,0%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+15,0%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8004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Швейное производство (готовая одежда и изделия)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$1,6 млрд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26,0%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-4,0% (в доле)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502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отрасли Узбекистана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$6,1 млрд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+7,4%</a:t>
                      </a: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312077" y="5367035"/>
            <a:ext cx="56395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уровень загрузки швейных фабрик Ташкента и регионов по кварталам (пиковые нагрузки — 95%, межсезонье — 48%).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12077" y="5941255"/>
            <a:ext cx="56395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Потери времени (до 25 дней на B2B-согласование) и финансовые потери от нереализованного потенциала кооперации.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12077" y="1188919"/>
            <a:ext cx="5459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Таблица: Анализ структуры текстильного производства Узбекистана (I полугодие 2026 г.)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38200" y="115910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барьеры и структурные проблемы промышленной кооперации в текстильной отрасли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Узбекистана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09509706"/>
              </p:ext>
            </p:extLst>
          </p:nvPr>
        </p:nvGraphicFramePr>
        <p:xfrm>
          <a:off x="216079" y="1188919"/>
          <a:ext cx="5785476" cy="5620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97564" y="3753389"/>
            <a:ext cx="4903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I полугодии 2026 г. объем выпуска текстиля составил 73,4 трлн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сумов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($6,1 млрд, реальный рост +7,4%), но доля швейного производства (готовой одежды) упала до 26,0% ($1,6 млрд), а доля сурового текстиля и пряжи составила 74,0% ($4,5 млрд). Отрасли не хватает глубокой кооперации для создания высокой добавленной стоимости.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90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8200" y="115910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платформа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TexCoop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 Архитектура решения, УТП и технологическая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инновационность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851949"/>
              </p:ext>
            </p:extLst>
          </p:nvPr>
        </p:nvGraphicFramePr>
        <p:xfrm>
          <a:off x="6349285" y="2092882"/>
          <a:ext cx="5705340" cy="4569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780"/>
                <a:gridCol w="1901780"/>
                <a:gridCol w="1901780"/>
              </a:tblGrid>
              <a:tr h="91398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 процесса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Традиционный подход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платформой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TexCoop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398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субподрядчика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15–25 дней (звонки, посредники)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24–48 часов (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AI-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алгоритм)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398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Загрузка оборудования в межсезонье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45–50%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85–90% (за счет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шеринга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398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 неплатежа / брака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 (до 15% сделок)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(Escrow-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гарантия и аккредитив)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398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Комиссия посредников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8–12%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1,5–3,0% (комиссия платформы)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349285" y="1516125"/>
            <a:ext cx="57053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характеристик «До и После внедрения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TexCoop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1921" y="1269904"/>
            <a:ext cx="5928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продукта: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B2B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SaaS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-платформа и промышленный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маркетплейс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объединяющий текстильные кластеры, швейные фабрики, поставщиков фурнитуры и бренды-заказчики.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1921" y="2252084"/>
            <a:ext cx="59285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модули платформы: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Smart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Matching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(AI-подбор):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Алгоритмический подбор свободных производственных линий под параметры спецификации заказчика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TechPack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 учетом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геолокации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парка машин и ISO-сертификатов.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«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Шеринг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мощностей»: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Календарная биржевая система аренды и субаренды простаивающего оборудования.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Безопасная сделка (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Escrow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Заморозка средств до подписания акта приема-передачи и прохождения пробы качества.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91922" y="4737379"/>
            <a:ext cx="5928576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Уникальное торговое предложение (УТП):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Сокращение времени поиска B2B-субподрядчика с 25 дней до 48 часов с гарантией финансовой безопасности и автоматической калькуляцией себестоимости по стандартам Узбекистана.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TRL: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TRL 6 (Завершены испытания интерактивного цифрового прототипа в условиях 5 пилотных фабрик Ташкентской области).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38922" y="1044208"/>
            <a:ext cx="114155" cy="5813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07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8200" y="115910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платформы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TexCoop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с существующими альтернативами и конкурентные преимущества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866968"/>
              </p:ext>
            </p:extLst>
          </p:nvPr>
        </p:nvGraphicFramePr>
        <p:xfrm>
          <a:off x="6096000" y="2106114"/>
          <a:ext cx="5549365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9873"/>
                <a:gridCol w="1109873"/>
                <a:gridCol w="1109873"/>
                <a:gridCol w="1109873"/>
                <a:gridCol w="110987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 / Критерий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Традиционные 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B2B-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брокеры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Telegram-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чаты / 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OLX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Международные платформы (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Alibaba)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B2B-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платформа «</a:t>
                      </a:r>
                      <a:r>
                        <a:rPr lang="en-US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TexCoop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поиска субподрядчика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15–25 дней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5–10 дней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7–14 дней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24–48 часов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Стоимость/Комиссия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8–12% от сделки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(но высокий риск)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$2,000–$5,000/год (подписка)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1,5–3% (транзакция)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Безопасная сделка (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Escrow)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Частично (через юристов)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Отсутствует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Доступна (с ограничениями в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РУз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Полная (интеграция с банками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РУз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контрагентов (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Scoring)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Ручная / базовая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Отсутствует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Базовая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Автоматическая (по </a:t>
                      </a:r>
                      <a:r>
                        <a:rPr lang="en-US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Soliq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ГТК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РУз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Локализация под Узбекистан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Локально, но медленно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Локально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Отсутствует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(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Узб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/Рус/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E-</a:t>
                      </a:r>
                      <a:r>
                        <a:rPr lang="en-US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imzo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050208" y="14597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Таблица: Сравнительный анализ решения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TexCoop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с альтернативами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93183" y="1459783"/>
            <a:ext cx="5602310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контекст: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 4 основных способов размещения/поиска заказов: традиционные брокеры/агенты,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-каналы/доски объявлений (OLX, B2B-чаты), международные платформы (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Alibaba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B2B, MFG.com) и B2B-платформа «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TexCoop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сравнения: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Скорость заключения сделки, уровень комиссии, наличие безопасной сделки (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Escrow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специализация под текстильную отрасль, интеграция с национальной платежной и налоговой системой Узбекистана (E-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imzo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Soliq.uz).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Количественный экономический эффект для клиентов: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непроизводительного простоя оборудования фабрики — на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35–40%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на агентских комиссионных — с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8–10%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1,5–3%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рисков невыполнения контракта или брака — до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(благодаря аккредитивам и системе чек-листов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TechPack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78807" y="1044208"/>
            <a:ext cx="114155" cy="5813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72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8200" y="90153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 целевой аудитории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CustDev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карта пути клиента (CJM) 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валидация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MVP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48080938"/>
              </p:ext>
            </p:extLst>
          </p:nvPr>
        </p:nvGraphicFramePr>
        <p:xfrm>
          <a:off x="5816957" y="1526145"/>
          <a:ext cx="6375043" cy="5331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395433" y="1251720"/>
            <a:ext cx="54649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Сегментация аудитории по методике «5W» Марка Шеррингтона: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06063" y="1405039"/>
            <a:ext cx="570534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глубинного исследования (</a:t>
            </a: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CustDev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Опрошено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35 руководителей и главных технологов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предприятий Ташкента и Ташкентской области. 86% подтвердили критическую проблему простоя оборудования в межсезонье.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пути клиента (CJM):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Визуализация этапов от возникновения потребности до получения готовой партии продукции с указанием барьеров и их решения через «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TexCoop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Метрики MVP и </a:t>
            </a: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юзабилити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-тестов: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Индекс удовлетворенности (CSAT) —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84%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уровень активации пользователей (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Activation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Rate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68%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индекс готовности рекомендовать (NPS) —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+62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6063" y="5106051"/>
            <a:ext cx="57053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опроса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CustDev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86%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Страдают от непрогнозируемых простоя линий.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78%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Сталкивались с задержкой оплаты от заказчиков.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91%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Готовы платить комиссию 2–3% за гарантированный заказ 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эскроу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949647" y="1044208"/>
            <a:ext cx="114155" cy="5813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76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8200" y="90153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объема целевого рынка (TAM-SAM-SOM) и стратегические ориентиры Указов Президента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РУз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1210614"/>
            <a:ext cx="10515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Республики Узбекистан от 4 февраля 2026 года № УП-17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первоочередных мерах по развитию отечественного производства и промышленной кооперации на основе новой системы»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Президента по поддержке текстильной отрасли — Доведение объема экспорта текстильной продукции до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$5,0 млрд к концу 2026 г.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$7,0 млрд к 2027 г.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286338"/>
              </p:ext>
            </p:extLst>
          </p:nvPr>
        </p:nvGraphicFramePr>
        <p:xfrm>
          <a:off x="838200" y="2724150"/>
          <a:ext cx="6631546" cy="3888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1546"/>
              </a:tblGrid>
              <a:tr h="62364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 объемов рынка в денежном выражении (B2B-транзакции в текстильном секторе):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23644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PAM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(Global Textile B2B e-Commerce) — $1,8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трлн (глобальный рынок цифровых 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B2B-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сделок в текстиле).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80439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TAM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Addressable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—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$6,1 млрд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(общий объем текстильного и швейного производства Узбекистана по данным I полугодия 2026 г. в пересчете на год — ~$12,2 млрд).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80439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Serviceable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—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$1,6 млрд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(объем заказов и сделок в сегменте швейного производства и субаренды мощностей в г. Ташкент, Ташкентской области и Ферганской долине).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80439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(Serviceable Obtainable Market) — 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$48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(достижимый объем сделок через платформу «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TexCoop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3 года при комиссии 2% =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$960 тыс. выручки платформы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651124" y="3549163"/>
            <a:ext cx="42103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Темпы роста рынка (CAGR):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Рынок e-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Commerce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Узбекистана вырос в 22,6 раза за 2020–2025 гг., достигнув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22,6 трлн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($1,8 млрд). CAGR B2B-сегмента оценивается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+28,5%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03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932900"/>
              </p:ext>
            </p:extLst>
          </p:nvPr>
        </p:nvGraphicFramePr>
        <p:xfrm>
          <a:off x="6321287" y="2271116"/>
          <a:ext cx="5579164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4791"/>
                <a:gridCol w="1394791"/>
                <a:gridCol w="1394791"/>
                <a:gridCol w="139479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Игрок / Канал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Текущая доля рынка (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B2B-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Сильные стороны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Слабые стороны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B2B Telegram-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чаты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 охват, бесплатно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гарантий, хаос, мошенничество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Традиционные брокеры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Личный контакт, связи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комиссия (до 12%), медленно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УзРТСБ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(Биржа)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Официальность,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госзакупки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подходит для пошива одежды и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шеринга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Платформа «</a:t>
                      </a:r>
                      <a:r>
                        <a:rPr lang="en-US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TexCoop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 (Цель </a:t>
                      </a:r>
                      <a:r>
                        <a:rPr lang="en-US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Yr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Автоматизация,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Escrow, AI-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подбор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Требуется время на обучение пользователей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321287" y="1448841"/>
            <a:ext cx="5579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Таблица: Доли рынка и оценка факторов конкурентоспособности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8200" y="90153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конкурентной среды текстильного сектора и карта позиционирования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18053" y="1154737"/>
            <a:ext cx="6003234" cy="578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 конкурентов: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конкуренты: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Локальные доски объявлений (OLX.uz), B2B-разделы на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УзРТСБ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(Узбекская республиканская товарно-сырьевая биржа — больше заточена под сырье).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конкуренты: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Традиционные агентские компании/брокеры в Ташкенте, закрытые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-сообщества («Швейники Ташкента», «Текстиль Узбекистана»).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Зарубежные платформы: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Alibaba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B2B,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Kompass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Indiamart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(высокий барьер входа, отсутствие интеграции с локальными платежными системами Узбекистана).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барьеров входа на рынок: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Двусторонний сетевой эффект (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Effect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сложная интеграция с национальными сервисами авторизации (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OneID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и налогового учета (Soliq.uz), договоренности с кластерами.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защиты и удержания позиций: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Экспресс-интеграция с ERP-системами хлопково-текстильных кластеров.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специализированного классификатора швейного и ткацкого оборудования.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Страхование первого заказа за счет партнерских фондов.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38922" y="1044208"/>
            <a:ext cx="114155" cy="5813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04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8200" y="90153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Бизнес-модель монетизации, расчет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-экономики и Юнит-воронка привлечения.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236484"/>
              </p:ext>
            </p:extLst>
          </p:nvPr>
        </p:nvGraphicFramePr>
        <p:xfrm>
          <a:off x="6671255" y="1622740"/>
          <a:ext cx="5330424" cy="5074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606"/>
                <a:gridCol w="1332606"/>
                <a:gridCol w="1332606"/>
                <a:gridCol w="1332606"/>
              </a:tblGrid>
              <a:tr h="97374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доходов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2 ($)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3 ($)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выручке (%)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6323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Комиссионные сборы (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Take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2,5%)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$320,000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$960,000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78.0%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3741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SaaS-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подписки (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Pro-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аккаунты)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$64,000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$192,000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15.6%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374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Платные проверки и аналитика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$26,000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$78,000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8981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ВЫРУЧКА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$410,000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$1,230,000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33082" y="978795"/>
            <a:ext cx="6538173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монетизации (</a:t>
            </a:r>
            <a:r>
              <a:rPr kumimoji="0" lang="ru-RU" altLang="ru-RU" sz="14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Revenue</a:t>
            </a: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Streams</a:t>
            </a: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kumimoji="0" lang="ru-RU" altLang="ru-RU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Транзакционная комиссия (</a:t>
            </a:r>
            <a:r>
              <a:rPr kumimoji="0" lang="ru-RU" altLang="ru-RU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Take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Rate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2,5%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суммы сделки субаренды мощностей или контракта на пошив (взимается с исполнителя).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SaaS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-подписка для кластеров и фабрик (</a:t>
            </a:r>
            <a:r>
              <a:rPr kumimoji="0" lang="ru-RU" altLang="ru-RU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 $150/месяц за расширенную аналитику, приоритетный вывод в топ AI-подбора и ERP-интеграцию.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B2B-сервисы: Экспресс-проверка контрагента ($15/отчет), </a:t>
            </a:r>
            <a:r>
              <a:rPr kumimoji="0" lang="ru-RU" altLang="ru-RU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брендированные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страницы фабрик.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kumimoji="0" lang="ru-RU" altLang="ru-RU" sz="14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Unit</a:t>
            </a: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-экономики (на 1 активного B2B-клиента/фабрику в месяц):</a:t>
            </a:r>
            <a:endParaRPr kumimoji="0" lang="ru-RU" altLang="ru-RU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CAC (Стоимость привлечения фабрики):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$210 (прямой B2B-маркетинг, выезды, </a:t>
            </a:r>
            <a:r>
              <a:rPr kumimoji="0" lang="ru-RU" altLang="ru-RU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демо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Average</a:t>
            </a: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(AOV):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$12,500 (средний чек оптовой сделки на пошив/</a:t>
            </a:r>
            <a:r>
              <a:rPr kumimoji="0" lang="ru-RU" altLang="ru-RU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шеринг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ARPU (Средняя выручка с пользователя в месяц):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$312.50 (комиссия 2,5%) + $50 (доля подписки) = </a:t>
            </a: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$362.50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LTV (Пожизненная ценность клиента, 24 </a:t>
            </a:r>
            <a:r>
              <a:rPr kumimoji="0" lang="ru-RU" altLang="ru-RU" sz="14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мес</a:t>
            </a: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$3,480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kumimoji="0" lang="ru-RU" altLang="ru-RU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Churn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Rate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3,5%/</a:t>
            </a:r>
            <a:r>
              <a:rPr kumimoji="0" lang="ru-RU" altLang="ru-RU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мес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LTV / CAC </a:t>
            </a:r>
            <a:r>
              <a:rPr kumimoji="0" lang="ru-RU" altLang="ru-RU" sz="14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Ratio</a:t>
            </a: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16.5x</a:t>
            </a:r>
            <a:r>
              <a:rPr kumimoji="0" lang="ru-RU" altLang="ru-RU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(экономика проекта высокоэффективна и масштабируема).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Маркетинговая воронка (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B2B Sales Funnel -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 1):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Awareness (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Охвачено фабрик и кластеров): 1,200 предприятий.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Leads (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Заявки на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360 предприятий (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CR1 = 30%).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Registered Users (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на платформе): 180 предприятий (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CR2 = 50%).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Transacting Clients (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Активные платящие клиенты): 120 фабрик (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CR3 = 66.7%).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71255" y="1213127"/>
            <a:ext cx="47627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Таблица: Структура доходов платформы на 2-й и 3-й год ($)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97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8200" y="90153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Стратегическая дорожная карта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Roadmap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медиаплан продвижения на 2026–2028 гг.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05460469"/>
              </p:ext>
            </p:extLst>
          </p:nvPr>
        </p:nvGraphicFramePr>
        <p:xfrm>
          <a:off x="1252112" y="1234821"/>
          <a:ext cx="968777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501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8200" y="90153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план (P&amp;L), анализ чувствительности и точка безубыточности.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725126"/>
              </p:ext>
            </p:extLst>
          </p:nvPr>
        </p:nvGraphicFramePr>
        <p:xfrm>
          <a:off x="838200" y="978795"/>
          <a:ext cx="10606828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07"/>
                <a:gridCol w="2651707"/>
                <a:gridCol w="2651707"/>
                <a:gridCol w="2651707"/>
              </a:tblGrid>
              <a:tr h="28304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1 (2026–2027)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2 (2027–2028)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3 (2028–2029)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304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транзакций (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GMV)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$4,800,000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$16,400,000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$49,200,000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304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(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$120,000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$410,000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$1,230,000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117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Транзакционная комиссия (2.5%)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$96,000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$320,000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$960,000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304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Подписки и сервисы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$24,000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$90,000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$270,000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117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 /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IT-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инфраструктура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$18,000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$38,000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$72,000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304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Валовая прибыль (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Gross Profit)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$102,000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$372,000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$1,158,000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304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Операционные расходы (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OPEX)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$84,000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$165,000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$320,000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304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ФОТ (Зарплаты)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$52,000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$105,000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$210,000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304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Маркетинг и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Sales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$22,000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$42,000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$80,000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304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Аренда, юристы, налоги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$18,000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$30,000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304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EBITDA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$18,000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$207,000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$838,000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304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 (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 Profit)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$14,500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$175,000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$522,000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23829" y="5688449"/>
            <a:ext cx="11668171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Необходимый стартовый капитал (CAPEX + OPEX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1):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$85,000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Срок окупаемости (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Payback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Period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 месяцев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момента запуска коммерческой версии.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Точка безубыточности (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Break-even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$18,500 в месяц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(достигается при объеме B2B-транзакций через платформу в $740,000/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мес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или ~60 сделок).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по чистой прибыли (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Profit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Margin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Yr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3):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42.5%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5365283"/>
            <a:ext cx="10606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Таблица: Отчет о прибылях и убытках (P&amp;L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Statement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на 3 года (в USD)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92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8200" y="90153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Матрица качественной и количественной оценки рисков, стратегия </a:t>
            </a:r>
            <a:r>
              <a:rPr lang="ru-RU" sz="2400" dirty="0" err="1" smtClean="0"/>
              <a:t>митигации</a:t>
            </a:r>
            <a:r>
              <a:rPr lang="ru-RU" sz="2400" dirty="0" smtClean="0"/>
              <a:t> и соответствие принципам ESG.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66963760"/>
              </p:ext>
            </p:extLst>
          </p:nvPr>
        </p:nvGraphicFramePr>
        <p:xfrm>
          <a:off x="241836" y="1339403"/>
          <a:ext cx="6996090" cy="5159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198253"/>
              </p:ext>
            </p:extLst>
          </p:nvPr>
        </p:nvGraphicFramePr>
        <p:xfrm>
          <a:off x="7379593" y="1865982"/>
          <a:ext cx="4619224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806"/>
                <a:gridCol w="1154806"/>
                <a:gridCol w="1154806"/>
                <a:gridCol w="115480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 / Угроза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Вероятность (1–5)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Влияние (1–5)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Стратегия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митигации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(Снижение риска)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Обход платформы контрагентами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Escrow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юридическая страховка сделки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Задержки оплаты задерживают цикл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Автоматические банковские аккредитивы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Сопротивление пользователей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IT-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решениям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на местах, поддержка 24/7 на узбекском языке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379593" y="1281207"/>
            <a:ext cx="45290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Таблица: Матрица оценки рисков и мер по их снижению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1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8200" y="90153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инвестиционного запроса, использование капитала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Funds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дорожная карта инвестора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8424268"/>
              </p:ext>
            </p:extLst>
          </p:nvPr>
        </p:nvGraphicFramePr>
        <p:xfrm>
          <a:off x="838200" y="978795"/>
          <a:ext cx="10515600" cy="5879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573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8200" y="90153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Макроэкономическое значение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текстильной отрасли и государственной экономики Узбекистана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73575" y="1079661"/>
            <a:ext cx="10651435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реализации Указов и Постановлений Президента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РУз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Прямой вклад в выполнение задачи по доведению экспорта текстильной продукции до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$5,0 млрд в 2026 году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$7,0 млрд к 2027 году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счет упрощения доступа малых фабрик к зарубежным заказам.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задач Указа Президента № УП-17 по углублению промышленной кооперации и локализации.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Макроэкономические результаты к 3-му году работы платформы: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Рост загрузки производственных мощностей: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среднего показателя загрузки швейных фабрик с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48–50% до 85%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межсезонье.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сохранение рабочих мест: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постоянной занятостью более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12,000 специалистов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(преимущественно женщин в регионах) за счет предотвращения простоев.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поступления: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Дополнительный прирост налоговых отчислений в бюджет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РУз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счет легализации и цифрой прозрачности B2B-сделок на сумму более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 млрд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сумов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3 года.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Данные, показатели, таблицы, графики и схемы: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ключевых достижений для Республики (Год 3):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+$48 млн — Дополнительный объем B2B-транзакций в отрасли.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142 — Хлопково-текстильных кластера, интегрированных в единую сеть.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+35% — Рост эффективной загрузки швейных станков.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12,000+ — Сохраненных и созданных рабочих мест.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075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8200" y="90153"/>
            <a:ext cx="10515600" cy="888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Присоединяйтесь к цифровой трансформации текстильной индустрии Узбекистана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38200" y="5388512"/>
            <a:ext cx="10515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ООО «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TexCoop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Digital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(Ташкентский филиал РЭУ им. Г. В. Плеханова).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Локация: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Республика Узбекистан, г. Ташкент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zuhrarasulova2020@gmail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+998</a:t>
            </a:r>
            <a:r>
              <a:rPr kumimoji="0" lang="ru-RU" alt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(93) 800-70-80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41494171"/>
              </p:ext>
            </p:extLst>
          </p:nvPr>
        </p:nvGraphicFramePr>
        <p:xfrm>
          <a:off x="838200" y="1146221"/>
          <a:ext cx="10515600" cy="4159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7150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7104" y="2503019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5155" y="128789"/>
            <a:ext cx="1197735" cy="66068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813837" y="128789"/>
            <a:ext cx="1197735" cy="66068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4972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2789</Words>
  <Application>Microsoft Office PowerPoint</Application>
  <PresentationFormat>Широкоэкранный</PresentationFormat>
  <Paragraphs>321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Lora</vt:lpstr>
      <vt:lpstr>Lora 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Maestro</dc:creator>
  <cp:lastModifiedBy>Maestro</cp:lastModifiedBy>
  <cp:revision>25</cp:revision>
  <dcterms:created xsi:type="dcterms:W3CDTF">2026-09-27T10:08:45Z</dcterms:created>
  <dcterms:modified xsi:type="dcterms:W3CDTF">2026-09-28T01:17:49Z</dcterms:modified>
</cp:coreProperties>
</file>