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8"/>
  </p:notesMasterIdLst>
  <p:handoutMasterIdLst>
    <p:handoutMasterId r:id="rId19"/>
  </p:handoutMasterIdLst>
  <p:sldIdLst>
    <p:sldId id="260" r:id="rId6"/>
    <p:sldId id="295" r:id="rId7"/>
    <p:sldId id="304" r:id="rId8"/>
    <p:sldId id="306" r:id="rId9"/>
    <p:sldId id="297" r:id="rId10"/>
    <p:sldId id="305" r:id="rId11"/>
    <p:sldId id="298" r:id="rId12"/>
    <p:sldId id="299" r:id="rId13"/>
    <p:sldId id="300" r:id="rId14"/>
    <p:sldId id="301" r:id="rId15"/>
    <p:sldId id="302" r:id="rId16"/>
    <p:sldId id="303" r:id="rId17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5604" autoAdjust="0"/>
  </p:normalViewPr>
  <p:slideViewPr>
    <p:cSldViewPr snapToGrid="0">
      <p:cViewPr varScale="1">
        <p:scale>
          <a:sx n="42" d="100"/>
          <a:sy n="42" d="100"/>
        </p:scale>
        <p:origin x="18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E81CCC-B0FC-42DA-ADA4-19313488872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7FB27D-30C2-4D62-9348-A30B8BF710AA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Более быстрая и эффективная доставка: БПЛА позволяют нам доставлять блюда и напитки на мероприятие гораздо быстрее, чем традиционные способы доставки. Это особенно ценно в случаях, когда требуется доставка в отдаленные или труднодоступные места.</a:t>
          </a:r>
        </a:p>
      </dgm:t>
    </dgm:pt>
    <dgm:pt modelId="{476A6843-7497-4420-A6DB-6D06B3E3F9BB}" type="parTrans" cxnId="{0CFA68AC-E73D-438E-BCDF-BCF16D46DD65}">
      <dgm:prSet/>
      <dgm:spPr/>
      <dgm:t>
        <a:bodyPr/>
        <a:lstStyle/>
        <a:p>
          <a:endParaRPr lang="ru-RU"/>
        </a:p>
      </dgm:t>
    </dgm:pt>
    <dgm:pt modelId="{65E48C4A-7B51-475F-81D1-E7AE57EA3516}" type="sibTrans" cxnId="{0CFA68AC-E73D-438E-BCDF-BCF16D46DD65}">
      <dgm:prSet/>
      <dgm:spPr/>
      <dgm:t>
        <a:bodyPr/>
        <a:lstStyle/>
        <a:p>
          <a:endParaRPr lang="ru-RU"/>
        </a:p>
      </dgm:t>
    </dgm:pt>
    <dgm:pt modelId="{0A28DC8B-08E5-4D6C-B8D5-49A764F6D91B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Увеличение масштабов обслуживания: Благодаря беспилотным технологиям мы можем обслуживать большее количество клиентов и справляться с большими объемами заказов. Это особенно полезно на крупных мероприятиях, таких как свадьбы, корпоративные вечеринки или конференции.</a:t>
          </a:r>
        </a:p>
      </dgm:t>
    </dgm:pt>
    <dgm:pt modelId="{E572259F-C08C-4E12-A1E4-A6FB9AB8BA3D}" type="parTrans" cxnId="{A4E20BD4-EFA5-49F3-A1C3-5873DD305AC3}">
      <dgm:prSet/>
      <dgm:spPr/>
      <dgm:t>
        <a:bodyPr/>
        <a:lstStyle/>
        <a:p>
          <a:endParaRPr lang="ru-RU"/>
        </a:p>
      </dgm:t>
    </dgm:pt>
    <dgm:pt modelId="{E48ADEE0-0CE8-49F3-8906-8230DB39CF41}" type="sibTrans" cxnId="{A4E20BD4-EFA5-49F3-A1C3-5873DD305AC3}">
      <dgm:prSet/>
      <dgm:spPr/>
      <dgm:t>
        <a:bodyPr/>
        <a:lstStyle/>
        <a:p>
          <a:endParaRPr lang="ru-RU"/>
        </a:p>
      </dgm:t>
    </dgm:pt>
    <dgm:pt modelId="{C73ADD4D-7F52-4DBD-AFAA-1F451C61E769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Повышение безопасности: БПЛА имеют специальные системы безопасности, которые обеспечивают гладкую и безопасную доставку груза. Это снижает риск возникновения непредвиденных ситуаций и повреждений груза</a:t>
          </a:r>
        </a:p>
      </dgm:t>
    </dgm:pt>
    <dgm:pt modelId="{EA0DA6A4-53B1-4E05-88EB-D68617699657}" type="parTrans" cxnId="{07D0C36E-F659-4CD4-AA5B-3B2F83A40D91}">
      <dgm:prSet/>
      <dgm:spPr/>
      <dgm:t>
        <a:bodyPr/>
        <a:lstStyle/>
        <a:p>
          <a:endParaRPr lang="ru-RU"/>
        </a:p>
      </dgm:t>
    </dgm:pt>
    <dgm:pt modelId="{099BE02F-E119-43BA-A8A3-9A472B28C1FE}" type="sibTrans" cxnId="{07D0C36E-F659-4CD4-AA5B-3B2F83A40D91}">
      <dgm:prSet/>
      <dgm:spPr/>
      <dgm:t>
        <a:bodyPr/>
        <a:lstStyle/>
        <a:p>
          <a:endParaRPr lang="ru-RU"/>
        </a:p>
      </dgm:t>
    </dgm:pt>
    <dgm:pt modelId="{5A7EFD12-1E86-4165-85C0-B09B163F7B5A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Инновационный подход: Мы предлагаем клиентам возможность использования новейших технологий и повышения уровня сервиса. Это может быть интересно клиентам, ищущим новые, необычные и запоминающиеся способы организации мероприятий</a:t>
          </a:r>
          <a:r>
            <a:rPr lang="ru-RU" dirty="0"/>
            <a:t>.</a:t>
          </a:r>
        </a:p>
      </dgm:t>
    </dgm:pt>
    <dgm:pt modelId="{42DFF007-646D-438C-B3DA-511E137A81A9}" type="parTrans" cxnId="{643CDC49-3F51-439C-B78B-1C08F602A26F}">
      <dgm:prSet/>
      <dgm:spPr/>
      <dgm:t>
        <a:bodyPr/>
        <a:lstStyle/>
        <a:p>
          <a:endParaRPr lang="ru-RU"/>
        </a:p>
      </dgm:t>
    </dgm:pt>
    <dgm:pt modelId="{EF023424-93C0-4F73-AA1C-60441B145760}" type="sibTrans" cxnId="{643CDC49-3F51-439C-B78B-1C08F602A26F}">
      <dgm:prSet/>
      <dgm:spPr/>
      <dgm:t>
        <a:bodyPr/>
        <a:lstStyle/>
        <a:p>
          <a:endParaRPr lang="ru-RU"/>
        </a:p>
      </dgm:t>
    </dgm:pt>
    <dgm:pt modelId="{2874A1A8-D098-42B5-A11D-AFC7D1E76ABA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Экологическая ответственность: Использование БПЛА для доставки </a:t>
          </a:r>
          <a:r>
            <a:rPr lang="ru-RU" dirty="0" err="1">
              <a:solidFill>
                <a:schemeClr val="tx1"/>
              </a:solidFill>
            </a:rPr>
            <a:t>кетиринговых</a:t>
          </a:r>
          <a:r>
            <a:rPr lang="ru-RU" dirty="0">
              <a:solidFill>
                <a:schemeClr val="tx1"/>
              </a:solidFill>
            </a:rPr>
            <a:t> услуг поможет снизить углеродный след и негативное воздействие на окружающую среду, поскольку они работают на электричестве и не выбрасывают вредные выбросы.</a:t>
          </a:r>
        </a:p>
      </dgm:t>
    </dgm:pt>
    <dgm:pt modelId="{B9CF4655-344E-439A-B92E-B384A3BAC028}" type="parTrans" cxnId="{29944120-C946-4DCE-BC6C-C2A2CC7453F3}">
      <dgm:prSet/>
      <dgm:spPr/>
      <dgm:t>
        <a:bodyPr/>
        <a:lstStyle/>
        <a:p>
          <a:endParaRPr lang="ru-RU"/>
        </a:p>
      </dgm:t>
    </dgm:pt>
    <dgm:pt modelId="{BE4FA224-BF29-44D5-BF00-FAB3B5048F6A}" type="sibTrans" cxnId="{29944120-C946-4DCE-BC6C-C2A2CC7453F3}">
      <dgm:prSet/>
      <dgm:spPr/>
      <dgm:t>
        <a:bodyPr/>
        <a:lstStyle/>
        <a:p>
          <a:endParaRPr lang="ru-RU"/>
        </a:p>
      </dgm:t>
    </dgm:pt>
    <dgm:pt modelId="{B27540B7-7D11-488B-9307-2901CBF8935B}" type="pres">
      <dgm:prSet presAssocID="{DEE81CCC-B0FC-42DA-ADA4-193134888724}" presName="Name0" presStyleCnt="0">
        <dgm:presLayoutVars>
          <dgm:chMax val="7"/>
          <dgm:chPref val="7"/>
          <dgm:dir/>
        </dgm:presLayoutVars>
      </dgm:prSet>
      <dgm:spPr/>
    </dgm:pt>
    <dgm:pt modelId="{F4D30157-4A0E-4CDC-97DC-77A31BBCDA43}" type="pres">
      <dgm:prSet presAssocID="{DEE81CCC-B0FC-42DA-ADA4-193134888724}" presName="Name1" presStyleCnt="0"/>
      <dgm:spPr/>
    </dgm:pt>
    <dgm:pt modelId="{AB621DCE-93B5-45C0-800B-B42B9A4C2F8D}" type="pres">
      <dgm:prSet presAssocID="{DEE81CCC-B0FC-42DA-ADA4-193134888724}" presName="cycle" presStyleCnt="0"/>
      <dgm:spPr/>
    </dgm:pt>
    <dgm:pt modelId="{A745DE04-E067-4CC8-8C2E-C85C4B7CA172}" type="pres">
      <dgm:prSet presAssocID="{DEE81CCC-B0FC-42DA-ADA4-193134888724}" presName="srcNode" presStyleLbl="node1" presStyleIdx="0" presStyleCnt="5"/>
      <dgm:spPr/>
    </dgm:pt>
    <dgm:pt modelId="{A2A71A5F-4DE0-45CE-BBC9-417FDC0F9607}" type="pres">
      <dgm:prSet presAssocID="{DEE81CCC-B0FC-42DA-ADA4-193134888724}" presName="conn" presStyleLbl="parChTrans1D2" presStyleIdx="0" presStyleCnt="1"/>
      <dgm:spPr/>
    </dgm:pt>
    <dgm:pt modelId="{FDE5840D-D9A3-44A7-AEF8-114CADB6B546}" type="pres">
      <dgm:prSet presAssocID="{DEE81CCC-B0FC-42DA-ADA4-193134888724}" presName="extraNode" presStyleLbl="node1" presStyleIdx="0" presStyleCnt="5"/>
      <dgm:spPr/>
    </dgm:pt>
    <dgm:pt modelId="{1D931986-7008-4E60-A47D-C3C80BA2D90A}" type="pres">
      <dgm:prSet presAssocID="{DEE81CCC-B0FC-42DA-ADA4-193134888724}" presName="dstNode" presStyleLbl="node1" presStyleIdx="0" presStyleCnt="5"/>
      <dgm:spPr/>
    </dgm:pt>
    <dgm:pt modelId="{C4CE505A-7B04-4FAB-B1BD-AA1A7F4E6197}" type="pres">
      <dgm:prSet presAssocID="{EF7FB27D-30C2-4D62-9348-A30B8BF710AA}" presName="text_1" presStyleLbl="node1" presStyleIdx="0" presStyleCnt="5">
        <dgm:presLayoutVars>
          <dgm:bulletEnabled val="1"/>
        </dgm:presLayoutVars>
      </dgm:prSet>
      <dgm:spPr/>
    </dgm:pt>
    <dgm:pt modelId="{4448B4D1-7E3F-4113-A9D8-6B50F3A6F2A8}" type="pres">
      <dgm:prSet presAssocID="{EF7FB27D-30C2-4D62-9348-A30B8BF710AA}" presName="accent_1" presStyleCnt="0"/>
      <dgm:spPr/>
    </dgm:pt>
    <dgm:pt modelId="{EFBE5D66-9CBB-4572-AA92-1B2918999594}" type="pres">
      <dgm:prSet presAssocID="{EF7FB27D-30C2-4D62-9348-A30B8BF710AA}" presName="accentRepeatNode" presStyleLbl="solidFgAcc1" presStyleIdx="0" presStyleCnt="5"/>
      <dgm:spPr/>
    </dgm:pt>
    <dgm:pt modelId="{D4E79DA8-4783-47E9-97DD-8FEF7DA26BBC}" type="pres">
      <dgm:prSet presAssocID="{0A28DC8B-08E5-4D6C-B8D5-49A764F6D91B}" presName="text_2" presStyleLbl="node1" presStyleIdx="1" presStyleCnt="5">
        <dgm:presLayoutVars>
          <dgm:bulletEnabled val="1"/>
        </dgm:presLayoutVars>
      </dgm:prSet>
      <dgm:spPr/>
    </dgm:pt>
    <dgm:pt modelId="{3D025385-2DFB-40B9-8B1D-13659AC720A5}" type="pres">
      <dgm:prSet presAssocID="{0A28DC8B-08E5-4D6C-B8D5-49A764F6D91B}" presName="accent_2" presStyleCnt="0"/>
      <dgm:spPr/>
    </dgm:pt>
    <dgm:pt modelId="{4C9BBFAC-77AA-4018-8453-71BF508C6D41}" type="pres">
      <dgm:prSet presAssocID="{0A28DC8B-08E5-4D6C-B8D5-49A764F6D91B}" presName="accentRepeatNode" presStyleLbl="solidFgAcc1" presStyleIdx="1" presStyleCnt="5"/>
      <dgm:spPr/>
    </dgm:pt>
    <dgm:pt modelId="{C278B472-210F-43D3-80B0-C930EDDBEB75}" type="pres">
      <dgm:prSet presAssocID="{C73ADD4D-7F52-4DBD-AFAA-1F451C61E769}" presName="text_3" presStyleLbl="node1" presStyleIdx="2" presStyleCnt="5">
        <dgm:presLayoutVars>
          <dgm:bulletEnabled val="1"/>
        </dgm:presLayoutVars>
      </dgm:prSet>
      <dgm:spPr/>
    </dgm:pt>
    <dgm:pt modelId="{CD92A2CC-24E0-4EE3-8329-77A99D4C6E90}" type="pres">
      <dgm:prSet presAssocID="{C73ADD4D-7F52-4DBD-AFAA-1F451C61E769}" presName="accent_3" presStyleCnt="0"/>
      <dgm:spPr/>
    </dgm:pt>
    <dgm:pt modelId="{17473815-E2DD-4B09-938A-B68883C30E25}" type="pres">
      <dgm:prSet presAssocID="{C73ADD4D-7F52-4DBD-AFAA-1F451C61E769}" presName="accentRepeatNode" presStyleLbl="solidFgAcc1" presStyleIdx="2" presStyleCnt="5"/>
      <dgm:spPr/>
    </dgm:pt>
    <dgm:pt modelId="{15056566-9150-4256-9F2D-F4CBAA81E2E1}" type="pres">
      <dgm:prSet presAssocID="{5A7EFD12-1E86-4165-85C0-B09B163F7B5A}" presName="text_4" presStyleLbl="node1" presStyleIdx="3" presStyleCnt="5">
        <dgm:presLayoutVars>
          <dgm:bulletEnabled val="1"/>
        </dgm:presLayoutVars>
      </dgm:prSet>
      <dgm:spPr/>
    </dgm:pt>
    <dgm:pt modelId="{CCB2A2C5-88EB-4EAF-82AC-6D4B685F0A5D}" type="pres">
      <dgm:prSet presAssocID="{5A7EFD12-1E86-4165-85C0-B09B163F7B5A}" presName="accent_4" presStyleCnt="0"/>
      <dgm:spPr/>
    </dgm:pt>
    <dgm:pt modelId="{E3C9093E-9942-4FD1-8569-16B5C80AFE52}" type="pres">
      <dgm:prSet presAssocID="{5A7EFD12-1E86-4165-85C0-B09B163F7B5A}" presName="accentRepeatNode" presStyleLbl="solidFgAcc1" presStyleIdx="3" presStyleCnt="5"/>
      <dgm:spPr/>
    </dgm:pt>
    <dgm:pt modelId="{B33F4737-F989-43A5-BDB4-429A50B56839}" type="pres">
      <dgm:prSet presAssocID="{2874A1A8-D098-42B5-A11D-AFC7D1E76ABA}" presName="text_5" presStyleLbl="node1" presStyleIdx="4" presStyleCnt="5">
        <dgm:presLayoutVars>
          <dgm:bulletEnabled val="1"/>
        </dgm:presLayoutVars>
      </dgm:prSet>
      <dgm:spPr/>
    </dgm:pt>
    <dgm:pt modelId="{5177F9C9-5C3F-4113-854D-813CC88FA36D}" type="pres">
      <dgm:prSet presAssocID="{2874A1A8-D098-42B5-A11D-AFC7D1E76ABA}" presName="accent_5" presStyleCnt="0"/>
      <dgm:spPr/>
    </dgm:pt>
    <dgm:pt modelId="{C13C6DAD-31E9-4B3A-9B62-8FFD807F0F81}" type="pres">
      <dgm:prSet presAssocID="{2874A1A8-D098-42B5-A11D-AFC7D1E76ABA}" presName="accentRepeatNode" presStyleLbl="solidFgAcc1" presStyleIdx="4" presStyleCnt="5"/>
      <dgm:spPr/>
    </dgm:pt>
  </dgm:ptLst>
  <dgm:cxnLst>
    <dgm:cxn modelId="{29944120-C946-4DCE-BC6C-C2A2CC7453F3}" srcId="{DEE81CCC-B0FC-42DA-ADA4-193134888724}" destId="{2874A1A8-D098-42B5-A11D-AFC7D1E76ABA}" srcOrd="4" destOrd="0" parTransId="{B9CF4655-344E-439A-B92E-B384A3BAC028}" sibTransId="{BE4FA224-BF29-44D5-BF00-FAB3B5048F6A}"/>
    <dgm:cxn modelId="{7699B337-3835-4A63-A384-77673ADCA9CA}" type="presOf" srcId="{65E48C4A-7B51-475F-81D1-E7AE57EA3516}" destId="{A2A71A5F-4DE0-45CE-BBC9-417FDC0F9607}" srcOrd="0" destOrd="0" presId="urn:microsoft.com/office/officeart/2008/layout/VerticalCurvedList"/>
    <dgm:cxn modelId="{C6ECAA5F-7AC4-4359-B8A0-F8CB19A7D8BC}" type="presOf" srcId="{5A7EFD12-1E86-4165-85C0-B09B163F7B5A}" destId="{15056566-9150-4256-9F2D-F4CBAA81E2E1}" srcOrd="0" destOrd="0" presId="urn:microsoft.com/office/officeart/2008/layout/VerticalCurvedList"/>
    <dgm:cxn modelId="{7A998762-35FF-4057-BABD-AC58AFE073C0}" type="presOf" srcId="{DEE81CCC-B0FC-42DA-ADA4-193134888724}" destId="{B27540B7-7D11-488B-9307-2901CBF8935B}" srcOrd="0" destOrd="0" presId="urn:microsoft.com/office/officeart/2008/layout/VerticalCurvedList"/>
    <dgm:cxn modelId="{643CDC49-3F51-439C-B78B-1C08F602A26F}" srcId="{DEE81CCC-B0FC-42DA-ADA4-193134888724}" destId="{5A7EFD12-1E86-4165-85C0-B09B163F7B5A}" srcOrd="3" destOrd="0" parTransId="{42DFF007-646D-438C-B3DA-511E137A81A9}" sibTransId="{EF023424-93C0-4F73-AA1C-60441B145760}"/>
    <dgm:cxn modelId="{07D0C36E-F659-4CD4-AA5B-3B2F83A40D91}" srcId="{DEE81CCC-B0FC-42DA-ADA4-193134888724}" destId="{C73ADD4D-7F52-4DBD-AFAA-1F451C61E769}" srcOrd="2" destOrd="0" parTransId="{EA0DA6A4-53B1-4E05-88EB-D68617699657}" sibTransId="{099BE02F-E119-43BA-A8A3-9A472B28C1FE}"/>
    <dgm:cxn modelId="{25F91C58-19C3-44CA-A96B-14CD1862A21B}" type="presOf" srcId="{2874A1A8-D098-42B5-A11D-AFC7D1E76ABA}" destId="{B33F4737-F989-43A5-BDB4-429A50B56839}" srcOrd="0" destOrd="0" presId="urn:microsoft.com/office/officeart/2008/layout/VerticalCurvedList"/>
    <dgm:cxn modelId="{1124C581-BB4A-427B-8FD3-FF67A906EDC8}" type="presOf" srcId="{C73ADD4D-7F52-4DBD-AFAA-1F451C61E769}" destId="{C278B472-210F-43D3-80B0-C930EDDBEB75}" srcOrd="0" destOrd="0" presId="urn:microsoft.com/office/officeart/2008/layout/VerticalCurvedList"/>
    <dgm:cxn modelId="{2D16EC88-53C3-46BB-94EB-C45C4E1FEAC7}" type="presOf" srcId="{EF7FB27D-30C2-4D62-9348-A30B8BF710AA}" destId="{C4CE505A-7B04-4FAB-B1BD-AA1A7F4E6197}" srcOrd="0" destOrd="0" presId="urn:microsoft.com/office/officeart/2008/layout/VerticalCurvedList"/>
    <dgm:cxn modelId="{0CFA68AC-E73D-438E-BCDF-BCF16D46DD65}" srcId="{DEE81CCC-B0FC-42DA-ADA4-193134888724}" destId="{EF7FB27D-30C2-4D62-9348-A30B8BF710AA}" srcOrd="0" destOrd="0" parTransId="{476A6843-7497-4420-A6DB-6D06B3E3F9BB}" sibTransId="{65E48C4A-7B51-475F-81D1-E7AE57EA3516}"/>
    <dgm:cxn modelId="{9DBADBB1-FC94-4FF8-A25B-EFFC963AB15D}" type="presOf" srcId="{0A28DC8B-08E5-4D6C-B8D5-49A764F6D91B}" destId="{D4E79DA8-4783-47E9-97DD-8FEF7DA26BBC}" srcOrd="0" destOrd="0" presId="urn:microsoft.com/office/officeart/2008/layout/VerticalCurvedList"/>
    <dgm:cxn modelId="{A4E20BD4-EFA5-49F3-A1C3-5873DD305AC3}" srcId="{DEE81CCC-B0FC-42DA-ADA4-193134888724}" destId="{0A28DC8B-08E5-4D6C-B8D5-49A764F6D91B}" srcOrd="1" destOrd="0" parTransId="{E572259F-C08C-4E12-A1E4-A6FB9AB8BA3D}" sibTransId="{E48ADEE0-0CE8-49F3-8906-8230DB39CF41}"/>
    <dgm:cxn modelId="{396B0DD0-53C8-458E-B8E2-B7FF36B31302}" type="presParOf" srcId="{B27540B7-7D11-488B-9307-2901CBF8935B}" destId="{F4D30157-4A0E-4CDC-97DC-77A31BBCDA43}" srcOrd="0" destOrd="0" presId="urn:microsoft.com/office/officeart/2008/layout/VerticalCurvedList"/>
    <dgm:cxn modelId="{28258636-8504-4A37-88E0-60FE17A7B3CA}" type="presParOf" srcId="{F4D30157-4A0E-4CDC-97DC-77A31BBCDA43}" destId="{AB621DCE-93B5-45C0-800B-B42B9A4C2F8D}" srcOrd="0" destOrd="0" presId="urn:microsoft.com/office/officeart/2008/layout/VerticalCurvedList"/>
    <dgm:cxn modelId="{7F61DDD4-17D9-4516-8EA9-185B3F9962E2}" type="presParOf" srcId="{AB621DCE-93B5-45C0-800B-B42B9A4C2F8D}" destId="{A745DE04-E067-4CC8-8C2E-C85C4B7CA172}" srcOrd="0" destOrd="0" presId="urn:microsoft.com/office/officeart/2008/layout/VerticalCurvedList"/>
    <dgm:cxn modelId="{CF65933E-572A-4E8D-BB17-0838294C68EA}" type="presParOf" srcId="{AB621DCE-93B5-45C0-800B-B42B9A4C2F8D}" destId="{A2A71A5F-4DE0-45CE-BBC9-417FDC0F9607}" srcOrd="1" destOrd="0" presId="urn:microsoft.com/office/officeart/2008/layout/VerticalCurvedList"/>
    <dgm:cxn modelId="{B680532C-24D7-449B-A81B-1BEC091078A4}" type="presParOf" srcId="{AB621DCE-93B5-45C0-800B-B42B9A4C2F8D}" destId="{FDE5840D-D9A3-44A7-AEF8-114CADB6B546}" srcOrd="2" destOrd="0" presId="urn:microsoft.com/office/officeart/2008/layout/VerticalCurvedList"/>
    <dgm:cxn modelId="{2F3192A1-A7DC-4224-8FB2-E24BBF81977D}" type="presParOf" srcId="{AB621DCE-93B5-45C0-800B-B42B9A4C2F8D}" destId="{1D931986-7008-4E60-A47D-C3C80BA2D90A}" srcOrd="3" destOrd="0" presId="urn:microsoft.com/office/officeart/2008/layout/VerticalCurvedList"/>
    <dgm:cxn modelId="{FC3E1AF2-5957-427A-A5D5-D29C3518F6B7}" type="presParOf" srcId="{F4D30157-4A0E-4CDC-97DC-77A31BBCDA43}" destId="{C4CE505A-7B04-4FAB-B1BD-AA1A7F4E6197}" srcOrd="1" destOrd="0" presId="urn:microsoft.com/office/officeart/2008/layout/VerticalCurvedList"/>
    <dgm:cxn modelId="{4E2CF3A3-C2EF-4543-B174-3BABE556A9DB}" type="presParOf" srcId="{F4D30157-4A0E-4CDC-97DC-77A31BBCDA43}" destId="{4448B4D1-7E3F-4113-A9D8-6B50F3A6F2A8}" srcOrd="2" destOrd="0" presId="urn:microsoft.com/office/officeart/2008/layout/VerticalCurvedList"/>
    <dgm:cxn modelId="{F2DD05FB-E351-4850-A0AA-FB2CF81CBA1E}" type="presParOf" srcId="{4448B4D1-7E3F-4113-A9D8-6B50F3A6F2A8}" destId="{EFBE5D66-9CBB-4572-AA92-1B2918999594}" srcOrd="0" destOrd="0" presId="urn:microsoft.com/office/officeart/2008/layout/VerticalCurvedList"/>
    <dgm:cxn modelId="{904A8049-9EB4-42A5-B05C-D7AE0BC5CF22}" type="presParOf" srcId="{F4D30157-4A0E-4CDC-97DC-77A31BBCDA43}" destId="{D4E79DA8-4783-47E9-97DD-8FEF7DA26BBC}" srcOrd="3" destOrd="0" presId="urn:microsoft.com/office/officeart/2008/layout/VerticalCurvedList"/>
    <dgm:cxn modelId="{E7C88721-5841-4F50-AA27-495BE2CB925B}" type="presParOf" srcId="{F4D30157-4A0E-4CDC-97DC-77A31BBCDA43}" destId="{3D025385-2DFB-40B9-8B1D-13659AC720A5}" srcOrd="4" destOrd="0" presId="urn:microsoft.com/office/officeart/2008/layout/VerticalCurvedList"/>
    <dgm:cxn modelId="{5FEA812A-E842-4591-8AAD-10045CEECD36}" type="presParOf" srcId="{3D025385-2DFB-40B9-8B1D-13659AC720A5}" destId="{4C9BBFAC-77AA-4018-8453-71BF508C6D41}" srcOrd="0" destOrd="0" presId="urn:microsoft.com/office/officeart/2008/layout/VerticalCurvedList"/>
    <dgm:cxn modelId="{438339C5-5F77-47C2-B6EA-FDD09DE9CB5F}" type="presParOf" srcId="{F4D30157-4A0E-4CDC-97DC-77A31BBCDA43}" destId="{C278B472-210F-43D3-80B0-C930EDDBEB75}" srcOrd="5" destOrd="0" presId="urn:microsoft.com/office/officeart/2008/layout/VerticalCurvedList"/>
    <dgm:cxn modelId="{B4CAD183-03BD-46F8-BD94-13D71A6AC503}" type="presParOf" srcId="{F4D30157-4A0E-4CDC-97DC-77A31BBCDA43}" destId="{CD92A2CC-24E0-4EE3-8329-77A99D4C6E90}" srcOrd="6" destOrd="0" presId="urn:microsoft.com/office/officeart/2008/layout/VerticalCurvedList"/>
    <dgm:cxn modelId="{8C289283-39AF-4616-8CE8-BC72481DD91D}" type="presParOf" srcId="{CD92A2CC-24E0-4EE3-8329-77A99D4C6E90}" destId="{17473815-E2DD-4B09-938A-B68883C30E25}" srcOrd="0" destOrd="0" presId="urn:microsoft.com/office/officeart/2008/layout/VerticalCurvedList"/>
    <dgm:cxn modelId="{4D23ADEE-CF79-4A8A-9D00-ADF79CD7BE9A}" type="presParOf" srcId="{F4D30157-4A0E-4CDC-97DC-77A31BBCDA43}" destId="{15056566-9150-4256-9F2D-F4CBAA81E2E1}" srcOrd="7" destOrd="0" presId="urn:microsoft.com/office/officeart/2008/layout/VerticalCurvedList"/>
    <dgm:cxn modelId="{EAF9EA4B-A706-4BAE-AD8E-D83BFE66570B}" type="presParOf" srcId="{F4D30157-4A0E-4CDC-97DC-77A31BBCDA43}" destId="{CCB2A2C5-88EB-4EAF-82AC-6D4B685F0A5D}" srcOrd="8" destOrd="0" presId="urn:microsoft.com/office/officeart/2008/layout/VerticalCurvedList"/>
    <dgm:cxn modelId="{6475DE91-E125-474C-8A87-E3E3F2C79B7F}" type="presParOf" srcId="{CCB2A2C5-88EB-4EAF-82AC-6D4B685F0A5D}" destId="{E3C9093E-9942-4FD1-8569-16B5C80AFE52}" srcOrd="0" destOrd="0" presId="urn:microsoft.com/office/officeart/2008/layout/VerticalCurvedList"/>
    <dgm:cxn modelId="{6AF9F7FA-67BD-4FE4-B0AB-4BDC6096BA21}" type="presParOf" srcId="{F4D30157-4A0E-4CDC-97DC-77A31BBCDA43}" destId="{B33F4737-F989-43A5-BDB4-429A50B56839}" srcOrd="9" destOrd="0" presId="urn:microsoft.com/office/officeart/2008/layout/VerticalCurvedList"/>
    <dgm:cxn modelId="{3AAA3AC0-45C5-4EE4-81A5-280630CCD041}" type="presParOf" srcId="{F4D30157-4A0E-4CDC-97DC-77A31BBCDA43}" destId="{5177F9C9-5C3F-4113-854D-813CC88FA36D}" srcOrd="10" destOrd="0" presId="urn:microsoft.com/office/officeart/2008/layout/VerticalCurvedList"/>
    <dgm:cxn modelId="{AA3E3DF6-F1CE-40FA-B324-C2DE66606126}" type="presParOf" srcId="{5177F9C9-5C3F-4113-854D-813CC88FA36D}" destId="{C13C6DAD-31E9-4B3A-9B62-8FFD807F0F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5BD5FE-7820-4C8F-80DD-2E8185FA8C2D}" type="doc">
      <dgm:prSet loTypeId="urn:microsoft.com/office/officeart/2005/8/layout/process5" loCatId="process" qsTypeId="urn:microsoft.com/office/officeart/2005/8/quickstyle/3d1" qsCatId="3D" csTypeId="urn:microsoft.com/office/officeart/2005/8/colors/accent1_2" csCatId="accent1" phldr="1"/>
      <dgm:spPr/>
    </dgm:pt>
    <dgm:pt modelId="{E3114F0A-E852-4DFB-B9A8-075EF3D41D06}">
      <dgm:prSet phldrT="[Текст]"/>
      <dgm:spPr/>
      <dgm:t>
        <a:bodyPr/>
        <a:lstStyle/>
        <a:p>
          <a:r>
            <a:rPr lang="ru-RU" dirty="0"/>
            <a:t>Создание сайта</a:t>
          </a:r>
        </a:p>
      </dgm:t>
    </dgm:pt>
    <dgm:pt modelId="{6A44DEA6-84C7-46FD-9028-6CF6A1211410}" type="parTrans" cxnId="{6B2F7AEB-BC8E-4870-8202-26E7208A5B01}">
      <dgm:prSet/>
      <dgm:spPr/>
      <dgm:t>
        <a:bodyPr/>
        <a:lstStyle/>
        <a:p>
          <a:endParaRPr lang="ru-RU"/>
        </a:p>
      </dgm:t>
    </dgm:pt>
    <dgm:pt modelId="{9FD7FE77-8D7A-413E-810C-30849D2A861E}" type="sibTrans" cxnId="{6B2F7AEB-BC8E-4870-8202-26E7208A5B01}">
      <dgm:prSet/>
      <dgm:spPr/>
      <dgm:t>
        <a:bodyPr/>
        <a:lstStyle/>
        <a:p>
          <a:endParaRPr lang="ru-RU"/>
        </a:p>
      </dgm:t>
    </dgm:pt>
    <dgm:pt modelId="{6DF58392-73DD-4919-ACCD-ABDBA7CE743A}">
      <dgm:prSet phldrT="[Текст]"/>
      <dgm:spPr/>
      <dgm:t>
        <a:bodyPr/>
        <a:lstStyle/>
        <a:p>
          <a:r>
            <a:rPr lang="ru-RU" dirty="0"/>
            <a:t>Поиск клиентов со стороны кафе и ресторанов</a:t>
          </a:r>
        </a:p>
      </dgm:t>
    </dgm:pt>
    <dgm:pt modelId="{DFAD2E58-69B3-4E33-9F5E-527E6F376DF6}" type="parTrans" cxnId="{16CAD439-6D15-47C0-AA0C-E106ED804622}">
      <dgm:prSet/>
      <dgm:spPr/>
      <dgm:t>
        <a:bodyPr/>
        <a:lstStyle/>
        <a:p>
          <a:endParaRPr lang="ru-RU"/>
        </a:p>
      </dgm:t>
    </dgm:pt>
    <dgm:pt modelId="{F4642282-EDC9-4094-BCE7-E538ACC7ED2D}" type="sibTrans" cxnId="{16CAD439-6D15-47C0-AA0C-E106ED804622}">
      <dgm:prSet/>
      <dgm:spPr/>
      <dgm:t>
        <a:bodyPr/>
        <a:lstStyle/>
        <a:p>
          <a:endParaRPr lang="ru-RU"/>
        </a:p>
      </dgm:t>
    </dgm:pt>
    <dgm:pt modelId="{2F6954FD-A723-49D9-9CE9-C536EEA3A882}">
      <dgm:prSet phldrT="[Текст]"/>
      <dgm:spPr/>
      <dgm:t>
        <a:bodyPr/>
        <a:lstStyle/>
        <a:p>
          <a:r>
            <a:rPr lang="ru-RU" dirty="0"/>
            <a:t>Регистрация</a:t>
          </a:r>
        </a:p>
      </dgm:t>
    </dgm:pt>
    <dgm:pt modelId="{A5EA4420-49C1-4AF5-BF97-61D858E36950}" type="parTrans" cxnId="{D7FE59C1-C6DB-4C08-891A-DFD614890637}">
      <dgm:prSet/>
      <dgm:spPr/>
      <dgm:t>
        <a:bodyPr/>
        <a:lstStyle/>
        <a:p>
          <a:endParaRPr lang="ru-RU"/>
        </a:p>
      </dgm:t>
    </dgm:pt>
    <dgm:pt modelId="{FF91A4E8-925A-4D0A-8CB7-6DB80EF025C6}" type="sibTrans" cxnId="{D7FE59C1-C6DB-4C08-891A-DFD614890637}">
      <dgm:prSet/>
      <dgm:spPr/>
      <dgm:t>
        <a:bodyPr/>
        <a:lstStyle/>
        <a:p>
          <a:endParaRPr lang="ru-RU"/>
        </a:p>
      </dgm:t>
    </dgm:pt>
    <dgm:pt modelId="{CF1A77B6-3E51-4229-A1DF-17C5C617FB3D}">
      <dgm:prSet phldrT="[Текст]"/>
      <dgm:spPr/>
      <dgm:t>
        <a:bodyPr/>
        <a:lstStyle/>
        <a:p>
          <a:r>
            <a:rPr lang="ru-RU" dirty="0"/>
            <a:t>Запуск бизнеса</a:t>
          </a:r>
        </a:p>
      </dgm:t>
    </dgm:pt>
    <dgm:pt modelId="{CCA23FAD-177C-464E-876C-3331E76109A0}" type="parTrans" cxnId="{DBC7127F-AC9B-49BD-B4CD-15D88B0DE418}">
      <dgm:prSet/>
      <dgm:spPr/>
      <dgm:t>
        <a:bodyPr/>
        <a:lstStyle/>
        <a:p>
          <a:endParaRPr lang="ru-RU"/>
        </a:p>
      </dgm:t>
    </dgm:pt>
    <dgm:pt modelId="{270B6640-BBB9-4425-9925-00AF355A3D8A}" type="sibTrans" cxnId="{DBC7127F-AC9B-49BD-B4CD-15D88B0DE418}">
      <dgm:prSet/>
      <dgm:spPr/>
      <dgm:t>
        <a:bodyPr/>
        <a:lstStyle/>
        <a:p>
          <a:endParaRPr lang="ru-RU"/>
        </a:p>
      </dgm:t>
    </dgm:pt>
    <dgm:pt modelId="{9476487F-4666-435C-95AA-53D214CDD4B6}">
      <dgm:prSet phldrT="[Текст]"/>
      <dgm:spPr/>
      <dgm:t>
        <a:bodyPr/>
        <a:lstStyle/>
        <a:p>
          <a:r>
            <a:rPr lang="ru-RU" dirty="0"/>
            <a:t>Набор персонала</a:t>
          </a:r>
        </a:p>
      </dgm:t>
    </dgm:pt>
    <dgm:pt modelId="{C7864714-5113-42C7-ABEE-314B46C1653A}" type="parTrans" cxnId="{468CFA4A-EBCB-4575-AA59-6C45F1B86F39}">
      <dgm:prSet/>
      <dgm:spPr/>
      <dgm:t>
        <a:bodyPr/>
        <a:lstStyle/>
        <a:p>
          <a:endParaRPr lang="ru-RU"/>
        </a:p>
      </dgm:t>
    </dgm:pt>
    <dgm:pt modelId="{B1F62257-4E73-440E-B684-E43BC52AFFFC}" type="sibTrans" cxnId="{468CFA4A-EBCB-4575-AA59-6C45F1B86F39}">
      <dgm:prSet/>
      <dgm:spPr/>
      <dgm:t>
        <a:bodyPr/>
        <a:lstStyle/>
        <a:p>
          <a:endParaRPr lang="ru-RU"/>
        </a:p>
      </dgm:t>
    </dgm:pt>
    <dgm:pt modelId="{3CB20BB0-6530-496D-9981-6A71AC50DF3C}">
      <dgm:prSet phldrT="[Текст]"/>
      <dgm:spPr/>
      <dgm:t>
        <a:bodyPr/>
        <a:lstStyle/>
        <a:p>
          <a:r>
            <a:rPr lang="ru-RU" dirty="0"/>
            <a:t>Проведение первоначальной рекламной компании</a:t>
          </a:r>
        </a:p>
      </dgm:t>
    </dgm:pt>
    <dgm:pt modelId="{DE114FF6-5E97-407D-9A0E-A9D543D222DC}" type="parTrans" cxnId="{274251BC-3807-468B-8910-C1ECE0413D48}">
      <dgm:prSet/>
      <dgm:spPr/>
      <dgm:t>
        <a:bodyPr/>
        <a:lstStyle/>
        <a:p>
          <a:endParaRPr lang="ru-RU"/>
        </a:p>
      </dgm:t>
    </dgm:pt>
    <dgm:pt modelId="{CCFA5AB6-DF96-413A-B771-9E6A7AB16D04}" type="sibTrans" cxnId="{274251BC-3807-468B-8910-C1ECE0413D48}">
      <dgm:prSet/>
      <dgm:spPr/>
      <dgm:t>
        <a:bodyPr/>
        <a:lstStyle/>
        <a:p>
          <a:endParaRPr lang="ru-RU"/>
        </a:p>
      </dgm:t>
    </dgm:pt>
    <dgm:pt modelId="{1D7F802A-E21A-446C-8AB6-D69665A5C50F}" type="pres">
      <dgm:prSet presAssocID="{FE5BD5FE-7820-4C8F-80DD-2E8185FA8C2D}" presName="diagram" presStyleCnt="0">
        <dgm:presLayoutVars>
          <dgm:dir/>
          <dgm:resizeHandles val="exact"/>
        </dgm:presLayoutVars>
      </dgm:prSet>
      <dgm:spPr/>
    </dgm:pt>
    <dgm:pt modelId="{61F9F250-E706-4294-9EBC-7303D602100D}" type="pres">
      <dgm:prSet presAssocID="{2F6954FD-A723-49D9-9CE9-C536EEA3A882}" presName="node" presStyleLbl="node1" presStyleIdx="0" presStyleCnt="6">
        <dgm:presLayoutVars>
          <dgm:bulletEnabled val="1"/>
        </dgm:presLayoutVars>
      </dgm:prSet>
      <dgm:spPr/>
    </dgm:pt>
    <dgm:pt modelId="{51B88D0C-F722-4090-AE5A-4C3E11547451}" type="pres">
      <dgm:prSet presAssocID="{FF91A4E8-925A-4D0A-8CB7-6DB80EF025C6}" presName="sibTrans" presStyleLbl="sibTrans2D1" presStyleIdx="0" presStyleCnt="5"/>
      <dgm:spPr/>
    </dgm:pt>
    <dgm:pt modelId="{2548A3DD-03F0-4BCE-8279-AED7C117B060}" type="pres">
      <dgm:prSet presAssocID="{FF91A4E8-925A-4D0A-8CB7-6DB80EF025C6}" presName="connectorText" presStyleLbl="sibTrans2D1" presStyleIdx="0" presStyleCnt="5"/>
      <dgm:spPr/>
    </dgm:pt>
    <dgm:pt modelId="{C7D25FFB-C71D-4F10-98AD-9F4E5C127FCC}" type="pres">
      <dgm:prSet presAssocID="{E3114F0A-E852-4DFB-B9A8-075EF3D41D06}" presName="node" presStyleLbl="node1" presStyleIdx="1" presStyleCnt="6">
        <dgm:presLayoutVars>
          <dgm:bulletEnabled val="1"/>
        </dgm:presLayoutVars>
      </dgm:prSet>
      <dgm:spPr/>
    </dgm:pt>
    <dgm:pt modelId="{69975730-27F9-40BD-96AE-0453570098D8}" type="pres">
      <dgm:prSet presAssocID="{9FD7FE77-8D7A-413E-810C-30849D2A861E}" presName="sibTrans" presStyleLbl="sibTrans2D1" presStyleIdx="1" presStyleCnt="5"/>
      <dgm:spPr/>
    </dgm:pt>
    <dgm:pt modelId="{44DFB8AC-34AA-4396-A530-CBA53CC6114D}" type="pres">
      <dgm:prSet presAssocID="{9FD7FE77-8D7A-413E-810C-30849D2A861E}" presName="connectorText" presStyleLbl="sibTrans2D1" presStyleIdx="1" presStyleCnt="5"/>
      <dgm:spPr/>
    </dgm:pt>
    <dgm:pt modelId="{A3E04943-C1CD-4599-B860-68BEFA99A89F}" type="pres">
      <dgm:prSet presAssocID="{6DF58392-73DD-4919-ACCD-ABDBA7CE743A}" presName="node" presStyleLbl="node1" presStyleIdx="2" presStyleCnt="6">
        <dgm:presLayoutVars>
          <dgm:bulletEnabled val="1"/>
        </dgm:presLayoutVars>
      </dgm:prSet>
      <dgm:spPr/>
    </dgm:pt>
    <dgm:pt modelId="{764C5C78-4824-4393-A2C7-D5312397F3BF}" type="pres">
      <dgm:prSet presAssocID="{F4642282-EDC9-4094-BCE7-E538ACC7ED2D}" presName="sibTrans" presStyleLbl="sibTrans2D1" presStyleIdx="2" presStyleCnt="5"/>
      <dgm:spPr/>
    </dgm:pt>
    <dgm:pt modelId="{97C5754B-BD2A-420D-924E-FF1E31C2CA09}" type="pres">
      <dgm:prSet presAssocID="{F4642282-EDC9-4094-BCE7-E538ACC7ED2D}" presName="connectorText" presStyleLbl="sibTrans2D1" presStyleIdx="2" presStyleCnt="5"/>
      <dgm:spPr/>
    </dgm:pt>
    <dgm:pt modelId="{AB837977-EE6E-45CD-8888-816C557CD6D2}" type="pres">
      <dgm:prSet presAssocID="{9476487F-4666-435C-95AA-53D214CDD4B6}" presName="node" presStyleLbl="node1" presStyleIdx="3" presStyleCnt="6">
        <dgm:presLayoutVars>
          <dgm:bulletEnabled val="1"/>
        </dgm:presLayoutVars>
      </dgm:prSet>
      <dgm:spPr/>
    </dgm:pt>
    <dgm:pt modelId="{CFAE2C2D-06E9-4676-8675-1DA3B69DC707}" type="pres">
      <dgm:prSet presAssocID="{B1F62257-4E73-440E-B684-E43BC52AFFFC}" presName="sibTrans" presStyleLbl="sibTrans2D1" presStyleIdx="3" presStyleCnt="5"/>
      <dgm:spPr/>
    </dgm:pt>
    <dgm:pt modelId="{4305A77E-F542-4430-B6BC-883C17298954}" type="pres">
      <dgm:prSet presAssocID="{B1F62257-4E73-440E-B684-E43BC52AFFFC}" presName="connectorText" presStyleLbl="sibTrans2D1" presStyleIdx="3" presStyleCnt="5"/>
      <dgm:spPr/>
    </dgm:pt>
    <dgm:pt modelId="{F99D32B2-1B26-4C41-9A3B-5177B49F9837}" type="pres">
      <dgm:prSet presAssocID="{3CB20BB0-6530-496D-9981-6A71AC50DF3C}" presName="node" presStyleLbl="node1" presStyleIdx="4" presStyleCnt="6">
        <dgm:presLayoutVars>
          <dgm:bulletEnabled val="1"/>
        </dgm:presLayoutVars>
      </dgm:prSet>
      <dgm:spPr/>
    </dgm:pt>
    <dgm:pt modelId="{FA33CFDF-39FA-48E6-A683-EDBF601100FF}" type="pres">
      <dgm:prSet presAssocID="{CCFA5AB6-DF96-413A-B771-9E6A7AB16D04}" presName="sibTrans" presStyleLbl="sibTrans2D1" presStyleIdx="4" presStyleCnt="5"/>
      <dgm:spPr/>
    </dgm:pt>
    <dgm:pt modelId="{521E83CD-D914-4444-B794-2BFD6E692F3F}" type="pres">
      <dgm:prSet presAssocID="{CCFA5AB6-DF96-413A-B771-9E6A7AB16D04}" presName="connectorText" presStyleLbl="sibTrans2D1" presStyleIdx="4" presStyleCnt="5"/>
      <dgm:spPr/>
    </dgm:pt>
    <dgm:pt modelId="{613F997E-87CB-4955-940E-E4A0A27F36E5}" type="pres">
      <dgm:prSet presAssocID="{CF1A77B6-3E51-4229-A1DF-17C5C617FB3D}" presName="node" presStyleLbl="node1" presStyleIdx="5" presStyleCnt="6">
        <dgm:presLayoutVars>
          <dgm:bulletEnabled val="1"/>
        </dgm:presLayoutVars>
      </dgm:prSet>
      <dgm:spPr/>
    </dgm:pt>
  </dgm:ptLst>
  <dgm:cxnLst>
    <dgm:cxn modelId="{1ED31501-F1CE-4A0B-9E98-73C428A1847B}" type="presOf" srcId="{F4642282-EDC9-4094-BCE7-E538ACC7ED2D}" destId="{97C5754B-BD2A-420D-924E-FF1E31C2CA09}" srcOrd="1" destOrd="0" presId="urn:microsoft.com/office/officeart/2005/8/layout/process5"/>
    <dgm:cxn modelId="{3A0A1D1F-3A70-4218-A843-6CCC0B707A94}" type="presOf" srcId="{F4642282-EDC9-4094-BCE7-E538ACC7ED2D}" destId="{764C5C78-4824-4393-A2C7-D5312397F3BF}" srcOrd="0" destOrd="0" presId="urn:microsoft.com/office/officeart/2005/8/layout/process5"/>
    <dgm:cxn modelId="{6AA71631-93F5-4D73-B673-35EDAE67C589}" type="presOf" srcId="{9FD7FE77-8D7A-413E-810C-30849D2A861E}" destId="{69975730-27F9-40BD-96AE-0453570098D8}" srcOrd="0" destOrd="0" presId="urn:microsoft.com/office/officeart/2005/8/layout/process5"/>
    <dgm:cxn modelId="{C6E77937-B3F8-4FE6-86A3-2AEF94C12687}" type="presOf" srcId="{FF91A4E8-925A-4D0A-8CB7-6DB80EF025C6}" destId="{2548A3DD-03F0-4BCE-8279-AED7C117B060}" srcOrd="1" destOrd="0" presId="urn:microsoft.com/office/officeart/2005/8/layout/process5"/>
    <dgm:cxn modelId="{16CAD439-6D15-47C0-AA0C-E106ED804622}" srcId="{FE5BD5FE-7820-4C8F-80DD-2E8185FA8C2D}" destId="{6DF58392-73DD-4919-ACCD-ABDBA7CE743A}" srcOrd="2" destOrd="0" parTransId="{DFAD2E58-69B3-4E33-9F5E-527E6F376DF6}" sibTransId="{F4642282-EDC9-4094-BCE7-E538ACC7ED2D}"/>
    <dgm:cxn modelId="{6971C241-7545-4314-929C-F6EC9357A2C4}" type="presOf" srcId="{E3114F0A-E852-4DFB-B9A8-075EF3D41D06}" destId="{C7D25FFB-C71D-4F10-98AD-9F4E5C127FCC}" srcOrd="0" destOrd="0" presId="urn:microsoft.com/office/officeart/2005/8/layout/process5"/>
    <dgm:cxn modelId="{2F70DE61-DE16-42C8-BA9D-13A5E18FA693}" type="presOf" srcId="{9476487F-4666-435C-95AA-53D214CDD4B6}" destId="{AB837977-EE6E-45CD-8888-816C557CD6D2}" srcOrd="0" destOrd="0" presId="urn:microsoft.com/office/officeart/2005/8/layout/process5"/>
    <dgm:cxn modelId="{94DC4643-DD5A-4266-B6A8-945CB9A4ABEF}" type="presOf" srcId="{B1F62257-4E73-440E-B684-E43BC52AFFFC}" destId="{4305A77E-F542-4430-B6BC-883C17298954}" srcOrd="1" destOrd="0" presId="urn:microsoft.com/office/officeart/2005/8/layout/process5"/>
    <dgm:cxn modelId="{40EC7243-759F-4772-B748-45D387C03FCD}" type="presOf" srcId="{FE5BD5FE-7820-4C8F-80DD-2E8185FA8C2D}" destId="{1D7F802A-E21A-446C-8AB6-D69665A5C50F}" srcOrd="0" destOrd="0" presId="urn:microsoft.com/office/officeart/2005/8/layout/process5"/>
    <dgm:cxn modelId="{468CFA4A-EBCB-4575-AA59-6C45F1B86F39}" srcId="{FE5BD5FE-7820-4C8F-80DD-2E8185FA8C2D}" destId="{9476487F-4666-435C-95AA-53D214CDD4B6}" srcOrd="3" destOrd="0" parTransId="{C7864714-5113-42C7-ABEE-314B46C1653A}" sibTransId="{B1F62257-4E73-440E-B684-E43BC52AFFFC}"/>
    <dgm:cxn modelId="{95F7856F-DD22-4211-902D-21DD7B78D1FC}" type="presOf" srcId="{9FD7FE77-8D7A-413E-810C-30849D2A861E}" destId="{44DFB8AC-34AA-4396-A530-CBA53CC6114D}" srcOrd="1" destOrd="0" presId="urn:microsoft.com/office/officeart/2005/8/layout/process5"/>
    <dgm:cxn modelId="{DBC7127F-AC9B-49BD-B4CD-15D88B0DE418}" srcId="{FE5BD5FE-7820-4C8F-80DD-2E8185FA8C2D}" destId="{CF1A77B6-3E51-4229-A1DF-17C5C617FB3D}" srcOrd="5" destOrd="0" parTransId="{CCA23FAD-177C-464E-876C-3331E76109A0}" sibTransId="{270B6640-BBB9-4425-9925-00AF355A3D8A}"/>
    <dgm:cxn modelId="{6C0EADA8-1032-433C-A4AC-FEDABDA17AFA}" type="presOf" srcId="{CCFA5AB6-DF96-413A-B771-9E6A7AB16D04}" destId="{FA33CFDF-39FA-48E6-A683-EDBF601100FF}" srcOrd="0" destOrd="0" presId="urn:microsoft.com/office/officeart/2005/8/layout/process5"/>
    <dgm:cxn modelId="{274251BC-3807-468B-8910-C1ECE0413D48}" srcId="{FE5BD5FE-7820-4C8F-80DD-2E8185FA8C2D}" destId="{3CB20BB0-6530-496D-9981-6A71AC50DF3C}" srcOrd="4" destOrd="0" parTransId="{DE114FF6-5E97-407D-9A0E-A9D543D222DC}" sibTransId="{CCFA5AB6-DF96-413A-B771-9E6A7AB16D04}"/>
    <dgm:cxn modelId="{D7FE59C1-C6DB-4C08-891A-DFD614890637}" srcId="{FE5BD5FE-7820-4C8F-80DD-2E8185FA8C2D}" destId="{2F6954FD-A723-49D9-9CE9-C536EEA3A882}" srcOrd="0" destOrd="0" parTransId="{A5EA4420-49C1-4AF5-BF97-61D858E36950}" sibTransId="{FF91A4E8-925A-4D0A-8CB7-6DB80EF025C6}"/>
    <dgm:cxn modelId="{0E21A1C8-BDA5-4C11-AE5B-15DA0948FB4F}" type="presOf" srcId="{FF91A4E8-925A-4D0A-8CB7-6DB80EF025C6}" destId="{51B88D0C-F722-4090-AE5A-4C3E11547451}" srcOrd="0" destOrd="0" presId="urn:microsoft.com/office/officeart/2005/8/layout/process5"/>
    <dgm:cxn modelId="{537012CD-754F-457F-A85F-92FEEA2B4DD0}" type="presOf" srcId="{B1F62257-4E73-440E-B684-E43BC52AFFFC}" destId="{CFAE2C2D-06E9-4676-8675-1DA3B69DC707}" srcOrd="0" destOrd="0" presId="urn:microsoft.com/office/officeart/2005/8/layout/process5"/>
    <dgm:cxn modelId="{F82120CD-9720-4A09-820F-475EA0F8C0EB}" type="presOf" srcId="{CCFA5AB6-DF96-413A-B771-9E6A7AB16D04}" destId="{521E83CD-D914-4444-B794-2BFD6E692F3F}" srcOrd="1" destOrd="0" presId="urn:microsoft.com/office/officeart/2005/8/layout/process5"/>
    <dgm:cxn modelId="{A1B720D3-AC0C-4F8E-A72E-10BB3BAB3213}" type="presOf" srcId="{CF1A77B6-3E51-4229-A1DF-17C5C617FB3D}" destId="{613F997E-87CB-4955-940E-E4A0A27F36E5}" srcOrd="0" destOrd="0" presId="urn:microsoft.com/office/officeart/2005/8/layout/process5"/>
    <dgm:cxn modelId="{6B2F7AEB-BC8E-4870-8202-26E7208A5B01}" srcId="{FE5BD5FE-7820-4C8F-80DD-2E8185FA8C2D}" destId="{E3114F0A-E852-4DFB-B9A8-075EF3D41D06}" srcOrd="1" destOrd="0" parTransId="{6A44DEA6-84C7-46FD-9028-6CF6A1211410}" sibTransId="{9FD7FE77-8D7A-413E-810C-30849D2A861E}"/>
    <dgm:cxn modelId="{7FCA9EF3-2B03-49FB-BEC5-EB1EAFF138D1}" type="presOf" srcId="{6DF58392-73DD-4919-ACCD-ABDBA7CE743A}" destId="{A3E04943-C1CD-4599-B860-68BEFA99A89F}" srcOrd="0" destOrd="0" presId="urn:microsoft.com/office/officeart/2005/8/layout/process5"/>
    <dgm:cxn modelId="{E75B9DF6-4619-4BEF-9051-61BAF6A24330}" type="presOf" srcId="{2F6954FD-A723-49D9-9CE9-C536EEA3A882}" destId="{61F9F250-E706-4294-9EBC-7303D602100D}" srcOrd="0" destOrd="0" presId="urn:microsoft.com/office/officeart/2005/8/layout/process5"/>
    <dgm:cxn modelId="{3911F1F9-7A8B-4660-9258-0AB8BCBCEB29}" type="presOf" srcId="{3CB20BB0-6530-496D-9981-6A71AC50DF3C}" destId="{F99D32B2-1B26-4C41-9A3B-5177B49F9837}" srcOrd="0" destOrd="0" presId="urn:microsoft.com/office/officeart/2005/8/layout/process5"/>
    <dgm:cxn modelId="{850DF993-1675-42AB-8AD0-77892095B11A}" type="presParOf" srcId="{1D7F802A-E21A-446C-8AB6-D69665A5C50F}" destId="{61F9F250-E706-4294-9EBC-7303D602100D}" srcOrd="0" destOrd="0" presId="urn:microsoft.com/office/officeart/2005/8/layout/process5"/>
    <dgm:cxn modelId="{207097F5-CA0C-40AC-844B-A577CC3B6719}" type="presParOf" srcId="{1D7F802A-E21A-446C-8AB6-D69665A5C50F}" destId="{51B88D0C-F722-4090-AE5A-4C3E11547451}" srcOrd="1" destOrd="0" presId="urn:microsoft.com/office/officeart/2005/8/layout/process5"/>
    <dgm:cxn modelId="{11B6A487-1780-47A8-B7BC-F52033165FE1}" type="presParOf" srcId="{51B88D0C-F722-4090-AE5A-4C3E11547451}" destId="{2548A3DD-03F0-4BCE-8279-AED7C117B060}" srcOrd="0" destOrd="0" presId="urn:microsoft.com/office/officeart/2005/8/layout/process5"/>
    <dgm:cxn modelId="{AD3E34A8-80E1-4323-945F-F44FE647FD51}" type="presParOf" srcId="{1D7F802A-E21A-446C-8AB6-D69665A5C50F}" destId="{C7D25FFB-C71D-4F10-98AD-9F4E5C127FCC}" srcOrd="2" destOrd="0" presId="urn:microsoft.com/office/officeart/2005/8/layout/process5"/>
    <dgm:cxn modelId="{9D2F2266-2F4E-48BA-9C69-E4B346B3A877}" type="presParOf" srcId="{1D7F802A-E21A-446C-8AB6-D69665A5C50F}" destId="{69975730-27F9-40BD-96AE-0453570098D8}" srcOrd="3" destOrd="0" presId="urn:microsoft.com/office/officeart/2005/8/layout/process5"/>
    <dgm:cxn modelId="{B4DB3F7E-9901-45CB-A873-ADBCF1E46052}" type="presParOf" srcId="{69975730-27F9-40BD-96AE-0453570098D8}" destId="{44DFB8AC-34AA-4396-A530-CBA53CC6114D}" srcOrd="0" destOrd="0" presId="urn:microsoft.com/office/officeart/2005/8/layout/process5"/>
    <dgm:cxn modelId="{5C5511E7-9929-4085-9E77-D963157FD8B8}" type="presParOf" srcId="{1D7F802A-E21A-446C-8AB6-D69665A5C50F}" destId="{A3E04943-C1CD-4599-B860-68BEFA99A89F}" srcOrd="4" destOrd="0" presId="urn:microsoft.com/office/officeart/2005/8/layout/process5"/>
    <dgm:cxn modelId="{6567F340-A84F-44FC-8521-C51F60E6A243}" type="presParOf" srcId="{1D7F802A-E21A-446C-8AB6-D69665A5C50F}" destId="{764C5C78-4824-4393-A2C7-D5312397F3BF}" srcOrd="5" destOrd="0" presId="urn:microsoft.com/office/officeart/2005/8/layout/process5"/>
    <dgm:cxn modelId="{5CCA13D3-2386-481D-9939-3E48F138A07A}" type="presParOf" srcId="{764C5C78-4824-4393-A2C7-D5312397F3BF}" destId="{97C5754B-BD2A-420D-924E-FF1E31C2CA09}" srcOrd="0" destOrd="0" presId="urn:microsoft.com/office/officeart/2005/8/layout/process5"/>
    <dgm:cxn modelId="{7623E79F-EE53-40FA-836B-E75BE6FACBC2}" type="presParOf" srcId="{1D7F802A-E21A-446C-8AB6-D69665A5C50F}" destId="{AB837977-EE6E-45CD-8888-816C557CD6D2}" srcOrd="6" destOrd="0" presId="urn:microsoft.com/office/officeart/2005/8/layout/process5"/>
    <dgm:cxn modelId="{54C53F5C-8857-4718-BE26-0C933B797812}" type="presParOf" srcId="{1D7F802A-E21A-446C-8AB6-D69665A5C50F}" destId="{CFAE2C2D-06E9-4676-8675-1DA3B69DC707}" srcOrd="7" destOrd="0" presId="urn:microsoft.com/office/officeart/2005/8/layout/process5"/>
    <dgm:cxn modelId="{81F1AAE1-DFC3-4607-8000-828A87D5A55F}" type="presParOf" srcId="{CFAE2C2D-06E9-4676-8675-1DA3B69DC707}" destId="{4305A77E-F542-4430-B6BC-883C17298954}" srcOrd="0" destOrd="0" presId="urn:microsoft.com/office/officeart/2005/8/layout/process5"/>
    <dgm:cxn modelId="{6925EAB8-B11D-4229-A1CE-A27D3E015F1F}" type="presParOf" srcId="{1D7F802A-E21A-446C-8AB6-D69665A5C50F}" destId="{F99D32B2-1B26-4C41-9A3B-5177B49F9837}" srcOrd="8" destOrd="0" presId="urn:microsoft.com/office/officeart/2005/8/layout/process5"/>
    <dgm:cxn modelId="{4C4828CB-612D-4EE8-A33E-0EEC25BDD59B}" type="presParOf" srcId="{1D7F802A-E21A-446C-8AB6-D69665A5C50F}" destId="{FA33CFDF-39FA-48E6-A683-EDBF601100FF}" srcOrd="9" destOrd="0" presId="urn:microsoft.com/office/officeart/2005/8/layout/process5"/>
    <dgm:cxn modelId="{5884B1ED-6AE4-4BD4-B2A5-DED4554D12BB}" type="presParOf" srcId="{FA33CFDF-39FA-48E6-A683-EDBF601100FF}" destId="{521E83CD-D914-4444-B794-2BFD6E692F3F}" srcOrd="0" destOrd="0" presId="urn:microsoft.com/office/officeart/2005/8/layout/process5"/>
    <dgm:cxn modelId="{6333CB37-F6B8-4EF7-9657-4335A3DF0C60}" type="presParOf" srcId="{1D7F802A-E21A-446C-8AB6-D69665A5C50F}" destId="{613F997E-87CB-4955-940E-E4A0A27F36E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71A5F-4DE0-45CE-BBC9-417FDC0F9607}">
      <dsp:nvSpPr>
        <dsp:cNvPr id="0" name=""/>
        <dsp:cNvSpPr/>
      </dsp:nvSpPr>
      <dsp:spPr>
        <a:xfrm>
          <a:off x="-10105473" y="-1542246"/>
          <a:ext cx="12019649" cy="12019649"/>
        </a:xfrm>
        <a:prstGeom prst="blockArc">
          <a:avLst>
            <a:gd name="adj1" fmla="val 18900000"/>
            <a:gd name="adj2" fmla="val 2700000"/>
            <a:gd name="adj3" fmla="val 18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E505A-7B04-4FAB-B1BD-AA1A7F4E6197}">
      <dsp:nvSpPr>
        <dsp:cNvPr id="0" name=""/>
        <dsp:cNvSpPr/>
      </dsp:nvSpPr>
      <dsp:spPr>
        <a:xfrm>
          <a:off x="834662" y="558268"/>
          <a:ext cx="12435949" cy="111725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68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Более быстрая и эффективная доставка: БПЛА позволяют нам доставлять блюда и напитки на мероприятие гораздо быстрее, чем традиционные способы доставки. Это особенно ценно в случаях, когда требуется доставка в отдаленные или труднодоступные места.</a:t>
          </a:r>
        </a:p>
      </dsp:txBody>
      <dsp:txXfrm>
        <a:off x="834662" y="558268"/>
        <a:ext cx="12435949" cy="1117251"/>
      </dsp:txXfrm>
    </dsp:sp>
    <dsp:sp modelId="{EFBE5D66-9CBB-4572-AA92-1B2918999594}">
      <dsp:nvSpPr>
        <dsp:cNvPr id="0" name=""/>
        <dsp:cNvSpPr/>
      </dsp:nvSpPr>
      <dsp:spPr>
        <a:xfrm>
          <a:off x="136380" y="418612"/>
          <a:ext cx="1396564" cy="13965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79DA8-4783-47E9-97DD-8FEF7DA26BBC}">
      <dsp:nvSpPr>
        <dsp:cNvPr id="0" name=""/>
        <dsp:cNvSpPr/>
      </dsp:nvSpPr>
      <dsp:spPr>
        <a:xfrm>
          <a:off x="1635252" y="2233610"/>
          <a:ext cx="11635359" cy="111725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68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Увеличение масштабов обслуживания: Благодаря беспилотным технологиям мы можем обслуживать большее количество клиентов и справляться с большими объемами заказов. Это особенно полезно на крупных мероприятиях, таких как свадьбы, корпоративные вечеринки или конференции.</a:t>
          </a:r>
        </a:p>
      </dsp:txBody>
      <dsp:txXfrm>
        <a:off x="1635252" y="2233610"/>
        <a:ext cx="11635359" cy="1117251"/>
      </dsp:txXfrm>
    </dsp:sp>
    <dsp:sp modelId="{4C9BBFAC-77AA-4018-8453-71BF508C6D41}">
      <dsp:nvSpPr>
        <dsp:cNvPr id="0" name=""/>
        <dsp:cNvSpPr/>
      </dsp:nvSpPr>
      <dsp:spPr>
        <a:xfrm>
          <a:off x="936970" y="2093953"/>
          <a:ext cx="1396564" cy="13965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8B472-210F-43D3-80B0-C930EDDBEB75}">
      <dsp:nvSpPr>
        <dsp:cNvPr id="0" name=""/>
        <dsp:cNvSpPr/>
      </dsp:nvSpPr>
      <dsp:spPr>
        <a:xfrm>
          <a:off x="1880969" y="3908952"/>
          <a:ext cx="11389642" cy="111725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68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Повышение безопасности: БПЛА имеют специальные системы безопасности, которые обеспечивают гладкую и безопасную доставку груза. Это снижает риск возникновения непредвиденных ситуаций и повреждений груза</a:t>
          </a:r>
        </a:p>
      </dsp:txBody>
      <dsp:txXfrm>
        <a:off x="1880969" y="3908952"/>
        <a:ext cx="11389642" cy="1117251"/>
      </dsp:txXfrm>
    </dsp:sp>
    <dsp:sp modelId="{17473815-E2DD-4B09-938A-B68883C30E25}">
      <dsp:nvSpPr>
        <dsp:cNvPr id="0" name=""/>
        <dsp:cNvSpPr/>
      </dsp:nvSpPr>
      <dsp:spPr>
        <a:xfrm>
          <a:off x="1182686" y="3769295"/>
          <a:ext cx="1396564" cy="13965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56566-9150-4256-9F2D-F4CBAA81E2E1}">
      <dsp:nvSpPr>
        <dsp:cNvPr id="0" name=""/>
        <dsp:cNvSpPr/>
      </dsp:nvSpPr>
      <dsp:spPr>
        <a:xfrm>
          <a:off x="1635252" y="5584293"/>
          <a:ext cx="11635359" cy="111725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68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Инновационный подход: Мы предлагаем клиентам возможность использования новейших технологий и повышения уровня сервиса. Это может быть интересно клиентам, ищущим новые, необычные и запоминающиеся способы организации мероприятий</a:t>
          </a:r>
          <a:r>
            <a:rPr lang="ru-RU" sz="1900" kern="1200" dirty="0"/>
            <a:t>.</a:t>
          </a:r>
        </a:p>
      </dsp:txBody>
      <dsp:txXfrm>
        <a:off x="1635252" y="5584293"/>
        <a:ext cx="11635359" cy="1117251"/>
      </dsp:txXfrm>
    </dsp:sp>
    <dsp:sp modelId="{E3C9093E-9942-4FD1-8569-16B5C80AFE52}">
      <dsp:nvSpPr>
        <dsp:cNvPr id="0" name=""/>
        <dsp:cNvSpPr/>
      </dsp:nvSpPr>
      <dsp:spPr>
        <a:xfrm>
          <a:off x="936970" y="5444637"/>
          <a:ext cx="1396564" cy="13965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F4737-F989-43A5-BDB4-429A50B56839}">
      <dsp:nvSpPr>
        <dsp:cNvPr id="0" name=""/>
        <dsp:cNvSpPr/>
      </dsp:nvSpPr>
      <dsp:spPr>
        <a:xfrm>
          <a:off x="834662" y="7259635"/>
          <a:ext cx="12435949" cy="111725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68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chemeClr val="tx1"/>
              </a:solidFill>
            </a:rPr>
            <a:t>Экологическая ответственность: Использование БПЛА для доставки </a:t>
          </a:r>
          <a:r>
            <a:rPr lang="ru-RU" sz="1900" kern="1200" dirty="0" err="1">
              <a:solidFill>
                <a:schemeClr val="tx1"/>
              </a:solidFill>
            </a:rPr>
            <a:t>кетиринговых</a:t>
          </a:r>
          <a:r>
            <a:rPr lang="ru-RU" sz="1900" kern="1200" dirty="0">
              <a:solidFill>
                <a:schemeClr val="tx1"/>
              </a:solidFill>
            </a:rPr>
            <a:t> услуг поможет снизить углеродный след и негативное воздействие на окружающую среду, поскольку они работают на электричестве и не выбрасывают вредные выбросы.</a:t>
          </a:r>
        </a:p>
      </dsp:txBody>
      <dsp:txXfrm>
        <a:off x="834662" y="7259635"/>
        <a:ext cx="12435949" cy="1117251"/>
      </dsp:txXfrm>
    </dsp:sp>
    <dsp:sp modelId="{C13C6DAD-31E9-4B3A-9B62-8FFD807F0F81}">
      <dsp:nvSpPr>
        <dsp:cNvPr id="0" name=""/>
        <dsp:cNvSpPr/>
      </dsp:nvSpPr>
      <dsp:spPr>
        <a:xfrm>
          <a:off x="136380" y="7119979"/>
          <a:ext cx="1396564" cy="13965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9F250-E706-4294-9EBC-7303D602100D}">
      <dsp:nvSpPr>
        <dsp:cNvPr id="0" name=""/>
        <dsp:cNvSpPr/>
      </dsp:nvSpPr>
      <dsp:spPr>
        <a:xfrm>
          <a:off x="13077" y="1340684"/>
          <a:ext cx="3908616" cy="2345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Регистрация</a:t>
          </a:r>
        </a:p>
      </dsp:txBody>
      <dsp:txXfrm>
        <a:off x="81765" y="1409372"/>
        <a:ext cx="3771240" cy="2207793"/>
      </dsp:txXfrm>
    </dsp:sp>
    <dsp:sp modelId="{51B88D0C-F722-4090-AE5A-4C3E11547451}">
      <dsp:nvSpPr>
        <dsp:cNvPr id="0" name=""/>
        <dsp:cNvSpPr/>
      </dsp:nvSpPr>
      <dsp:spPr>
        <a:xfrm>
          <a:off x="4265651" y="2028601"/>
          <a:ext cx="828626" cy="969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4265651" y="2222468"/>
        <a:ext cx="580038" cy="581602"/>
      </dsp:txXfrm>
    </dsp:sp>
    <dsp:sp modelId="{C7D25FFB-C71D-4F10-98AD-9F4E5C127FCC}">
      <dsp:nvSpPr>
        <dsp:cNvPr id="0" name=""/>
        <dsp:cNvSpPr/>
      </dsp:nvSpPr>
      <dsp:spPr>
        <a:xfrm>
          <a:off x="5485140" y="1340684"/>
          <a:ext cx="3908616" cy="2345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Создание сайта</a:t>
          </a:r>
        </a:p>
      </dsp:txBody>
      <dsp:txXfrm>
        <a:off x="5553828" y="1409372"/>
        <a:ext cx="3771240" cy="2207793"/>
      </dsp:txXfrm>
    </dsp:sp>
    <dsp:sp modelId="{69975730-27F9-40BD-96AE-0453570098D8}">
      <dsp:nvSpPr>
        <dsp:cNvPr id="0" name=""/>
        <dsp:cNvSpPr/>
      </dsp:nvSpPr>
      <dsp:spPr>
        <a:xfrm>
          <a:off x="9737715" y="2028601"/>
          <a:ext cx="828626" cy="969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>
        <a:off x="9737715" y="2222468"/>
        <a:ext cx="580038" cy="581602"/>
      </dsp:txXfrm>
    </dsp:sp>
    <dsp:sp modelId="{A3E04943-C1CD-4599-B860-68BEFA99A89F}">
      <dsp:nvSpPr>
        <dsp:cNvPr id="0" name=""/>
        <dsp:cNvSpPr/>
      </dsp:nvSpPr>
      <dsp:spPr>
        <a:xfrm>
          <a:off x="10957203" y="1340684"/>
          <a:ext cx="3908616" cy="2345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Поиск клиентов со стороны кафе и ресторанов</a:t>
          </a:r>
        </a:p>
      </dsp:txBody>
      <dsp:txXfrm>
        <a:off x="11025891" y="1409372"/>
        <a:ext cx="3771240" cy="2207793"/>
      </dsp:txXfrm>
    </dsp:sp>
    <dsp:sp modelId="{764C5C78-4824-4393-A2C7-D5312397F3BF}">
      <dsp:nvSpPr>
        <dsp:cNvPr id="0" name=""/>
        <dsp:cNvSpPr/>
      </dsp:nvSpPr>
      <dsp:spPr>
        <a:xfrm rot="5400000">
          <a:off x="12497198" y="3959457"/>
          <a:ext cx="828626" cy="969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 rot="-5400000">
        <a:off x="12620710" y="4029812"/>
        <a:ext cx="581602" cy="580038"/>
      </dsp:txXfrm>
    </dsp:sp>
    <dsp:sp modelId="{AB837977-EE6E-45CD-8888-816C557CD6D2}">
      <dsp:nvSpPr>
        <dsp:cNvPr id="0" name=""/>
        <dsp:cNvSpPr/>
      </dsp:nvSpPr>
      <dsp:spPr>
        <a:xfrm>
          <a:off x="10957203" y="5249301"/>
          <a:ext cx="3908616" cy="2345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Набор персонала</a:t>
          </a:r>
        </a:p>
      </dsp:txBody>
      <dsp:txXfrm>
        <a:off x="11025891" y="5317989"/>
        <a:ext cx="3771240" cy="2207793"/>
      </dsp:txXfrm>
    </dsp:sp>
    <dsp:sp modelId="{CFAE2C2D-06E9-4676-8675-1DA3B69DC707}">
      <dsp:nvSpPr>
        <dsp:cNvPr id="0" name=""/>
        <dsp:cNvSpPr/>
      </dsp:nvSpPr>
      <dsp:spPr>
        <a:xfrm rot="10800000">
          <a:off x="9784618" y="5937217"/>
          <a:ext cx="828626" cy="969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 rot="10800000">
        <a:off x="10033206" y="6131084"/>
        <a:ext cx="580038" cy="581602"/>
      </dsp:txXfrm>
    </dsp:sp>
    <dsp:sp modelId="{F99D32B2-1B26-4C41-9A3B-5177B49F9837}">
      <dsp:nvSpPr>
        <dsp:cNvPr id="0" name=""/>
        <dsp:cNvSpPr/>
      </dsp:nvSpPr>
      <dsp:spPr>
        <a:xfrm>
          <a:off x="5485140" y="5249301"/>
          <a:ext cx="3908616" cy="2345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Проведение первоначальной рекламной компании</a:t>
          </a:r>
        </a:p>
      </dsp:txBody>
      <dsp:txXfrm>
        <a:off x="5553828" y="5317989"/>
        <a:ext cx="3771240" cy="2207793"/>
      </dsp:txXfrm>
    </dsp:sp>
    <dsp:sp modelId="{FA33CFDF-39FA-48E6-A683-EDBF601100FF}">
      <dsp:nvSpPr>
        <dsp:cNvPr id="0" name=""/>
        <dsp:cNvSpPr/>
      </dsp:nvSpPr>
      <dsp:spPr>
        <a:xfrm rot="10800000">
          <a:off x="4312555" y="5937217"/>
          <a:ext cx="828626" cy="969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/>
        </a:p>
      </dsp:txBody>
      <dsp:txXfrm rot="10800000">
        <a:off x="4561143" y="6131084"/>
        <a:ext cx="580038" cy="581602"/>
      </dsp:txXfrm>
    </dsp:sp>
    <dsp:sp modelId="{613F997E-87CB-4955-940E-E4A0A27F36E5}">
      <dsp:nvSpPr>
        <dsp:cNvPr id="0" name=""/>
        <dsp:cNvSpPr/>
      </dsp:nvSpPr>
      <dsp:spPr>
        <a:xfrm>
          <a:off x="13077" y="5249301"/>
          <a:ext cx="3908616" cy="2345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/>
            <a:t>Запуск бизнеса</a:t>
          </a:r>
        </a:p>
      </dsp:txBody>
      <dsp:txXfrm>
        <a:off x="81765" y="5317989"/>
        <a:ext cx="3771240" cy="2207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348" y="6035041"/>
            <a:ext cx="7400004" cy="334376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sz="6000" b="1" dirty="0">
                <a:latin typeface="+mj-lt"/>
                <a:ea typeface="+mj-ea"/>
                <a:cs typeface="+mj-cs"/>
              </a:rPr>
              <a:t>Услуга </a:t>
            </a:r>
            <a:r>
              <a:rPr lang="ru-RU" sz="6000" b="1" dirty="0" err="1">
                <a:latin typeface="+mj-lt"/>
                <a:ea typeface="+mj-ea"/>
                <a:cs typeface="+mj-cs"/>
              </a:rPr>
              <a:t>кетиринга</a:t>
            </a:r>
            <a:r>
              <a:rPr lang="ru-RU" sz="6000" b="1" dirty="0">
                <a:latin typeface="+mj-lt"/>
                <a:ea typeface="+mj-ea"/>
                <a:cs typeface="+mj-cs"/>
              </a:rPr>
              <a:t> по поставке при помощи БПЛА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52479" y="1123654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6312878"/>
            <a:ext cx="3464170" cy="123092"/>
          </a:xfrm>
        </p:spPr>
        <p:txBody>
          <a:bodyPr/>
          <a:lstStyle/>
          <a:p>
            <a:r>
              <a:rPr lang="ru-RU" dirty="0" err="1"/>
              <a:t>Горшихин</a:t>
            </a:r>
            <a:r>
              <a:rPr lang="ru-RU" dirty="0"/>
              <a:t> Антон Николаевич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00600" y="6312878"/>
            <a:ext cx="4978146" cy="501589"/>
          </a:xfrm>
        </p:spPr>
        <p:txBody>
          <a:bodyPr/>
          <a:lstStyle/>
          <a:p>
            <a:r>
              <a:rPr lang="ru-RU" dirty="0"/>
              <a:t>Захаров Станислав Сергеевич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52050" y="6312878"/>
            <a:ext cx="4476242" cy="3052061"/>
          </a:xfrm>
        </p:spPr>
        <p:txBody>
          <a:bodyPr/>
          <a:lstStyle/>
          <a:p>
            <a:r>
              <a:rPr lang="ru-RU" dirty="0"/>
              <a:t>Добрынин Александр Михайлович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64EA9C-A330-4C25-B35E-265876BB863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t="12472" b="12472"/>
          <a:stretch>
            <a:fillRect/>
          </a:stretch>
        </p:blipFill>
        <p:spPr/>
      </p:pic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01596" y="6312878"/>
            <a:ext cx="4476242" cy="501589"/>
          </a:xfrm>
        </p:spPr>
        <p:txBody>
          <a:bodyPr/>
          <a:lstStyle/>
          <a:p>
            <a:r>
              <a:rPr lang="ru-RU" dirty="0"/>
              <a:t>Розанов Тимофей Константинович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062F83-78FA-4049-BBAD-9D303B017A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2472" b="12472"/>
          <a:stretch>
            <a:fillRect/>
          </a:stretch>
        </p:blipFill>
        <p:spPr/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4E7849-6159-4892-9E06-A6D34BCDA2E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 t="6072" b="6072"/>
          <a:stretch>
            <a:fillRect/>
          </a:stretch>
        </p:blipFill>
        <p:spPr/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5C996B-D889-48C5-A00B-07D6C5CE6AA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t="16642" b="166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367BC22-3F83-44D3-A0DE-89CB678E0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297764"/>
              </p:ext>
            </p:extLst>
          </p:nvPr>
        </p:nvGraphicFramePr>
        <p:xfrm>
          <a:off x="2612601" y="1682641"/>
          <a:ext cx="14878897" cy="893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ru-RU" sz="32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3200" dirty="0"/>
              <a:t>emailantonioiv615@gmail.com</a:t>
            </a:r>
            <a:endParaRPr lang="ru-RU" sz="32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</a:t>
            </a:r>
            <a:r>
              <a:rPr lang="ru-RU" sz="2800" dirty="0"/>
              <a:t>(920) 369-68-40</a:t>
            </a:r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B4E59A1-65CC-48F2-927F-3CCA41CFEB7C}"/>
              </a:ext>
            </a:extLst>
          </p:cNvPr>
          <p:cNvSpPr/>
          <p:nvPr/>
        </p:nvSpPr>
        <p:spPr>
          <a:xfrm>
            <a:off x="1409700" y="1510637"/>
            <a:ext cx="7208520" cy="41472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"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2400" b="1" u="sng" kern="1200" dirty="0">
                <a:solidFill>
                  <a:prstClr val="black"/>
                </a:solidFill>
              </a:rPr>
              <a:t>Уникальность и инновационность: </a:t>
            </a:r>
            <a:r>
              <a:rPr lang="ru-RU" sz="2400" kern="1200" dirty="0">
                <a:solidFill>
                  <a:prstClr val="black"/>
                </a:solidFill>
              </a:rPr>
              <a:t>использование БПЛА для поставки пищи является относительно новым и привлекательным подходом. Это позволяет компании выделиться на фоне традиционных </a:t>
            </a:r>
            <a:r>
              <a:rPr lang="ru-RU" sz="2400" kern="1200" dirty="0" err="1">
                <a:solidFill>
                  <a:prstClr val="black"/>
                </a:solidFill>
              </a:rPr>
              <a:t>кейтеринговых</a:t>
            </a:r>
            <a:r>
              <a:rPr lang="ru-RU" sz="2400" kern="1200" dirty="0">
                <a:solidFill>
                  <a:prstClr val="black"/>
                </a:solidFill>
              </a:rPr>
              <a:t> услуг и привлечь внимание потенциальных клиентов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A8A1276-B322-46D6-AD78-03954FAE2F64}"/>
              </a:ext>
            </a:extLst>
          </p:cNvPr>
          <p:cNvSpPr/>
          <p:nvPr/>
        </p:nvSpPr>
        <p:spPr>
          <a:xfrm>
            <a:off x="9753600" y="1535711"/>
            <a:ext cx="6934200" cy="41472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2400" b="1" u="sng" dirty="0">
                <a:solidFill>
                  <a:schemeClr val="tx1"/>
                </a:solidFill>
              </a:rPr>
              <a:t>Эффективность и сокращение времени доставки:</a:t>
            </a:r>
          </a:p>
          <a:p>
            <a:pPr marL="15875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2400" dirty="0">
                <a:solidFill>
                  <a:schemeClr val="tx1"/>
                </a:solidFill>
              </a:rPr>
              <a:t> БПЛА способны доставлять заказы быстрее, поскольку их не затрудняют дорожные пробки или проблемы с парковкой. Таким образом, клиенты смогут насладиться свежей и горячей едой в кратчайшие сроки, что придает конкурентное преимущество</a:t>
            </a:r>
          </a:p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endParaRPr lang="ru-RU" sz="2000" kern="12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E33A6E-DB88-41F2-8419-646944ACFD3E}"/>
              </a:ext>
            </a:extLst>
          </p:cNvPr>
          <p:cNvSpPr/>
          <p:nvPr/>
        </p:nvSpPr>
        <p:spPr>
          <a:xfrm>
            <a:off x="9753600" y="6653111"/>
            <a:ext cx="6934200" cy="41472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>
                <a:solidFill>
                  <a:schemeClr val="tx1"/>
                </a:solidFill>
              </a:rPr>
              <a:t>Низкие операционные расходы и снижение рисков: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использование БПЛА для доставки минимизирует затраты на транспортировку и персонал. Это также снижает риск возможного вреда или повреждения продуктов и их потери, обеспечивая более надежный способ доставки</a:t>
            </a:r>
          </a:p>
          <a:p>
            <a:endParaRPr lang="ru-RU" sz="2000" dirty="0"/>
          </a:p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endParaRPr lang="ru-RU" sz="2000" kern="12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6407113-0F2F-41CA-97FE-ACAFD424CF04}"/>
              </a:ext>
            </a:extLst>
          </p:cNvPr>
          <p:cNvSpPr/>
          <p:nvPr/>
        </p:nvSpPr>
        <p:spPr>
          <a:xfrm>
            <a:off x="1409700" y="6396441"/>
            <a:ext cx="7208520" cy="4403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2400" b="1" u="sng" dirty="0">
                <a:solidFill>
                  <a:schemeClr val="tx1"/>
                </a:solidFill>
              </a:rPr>
              <a:t>Возможность работы на плохо доступных территориях</a:t>
            </a:r>
            <a:r>
              <a:rPr lang="ru-RU" sz="2400" dirty="0">
                <a:solidFill>
                  <a:schemeClr val="tx1"/>
                </a:solidFill>
              </a:rPr>
              <a:t>: </a:t>
            </a:r>
          </a:p>
          <a:p>
            <a:pPr marL="15875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2400" dirty="0">
                <a:solidFill>
                  <a:schemeClr val="tx1"/>
                </a:solidFill>
              </a:rPr>
              <a:t>БПЛА могут доставлять еду в отдаленные или труднодоступные места, такие как офшорные платформы, горные базы, туристические лагеря и т. д. Это дает конкурентное преимущество, так как большинство традиционных </a:t>
            </a:r>
            <a:r>
              <a:rPr lang="ru-RU" sz="2400" dirty="0" err="1">
                <a:solidFill>
                  <a:schemeClr val="tx1"/>
                </a:solidFill>
              </a:rPr>
              <a:t>кейтеринговых</a:t>
            </a:r>
            <a:r>
              <a:rPr lang="ru-RU" sz="2400" dirty="0">
                <a:solidFill>
                  <a:schemeClr val="tx1"/>
                </a:solidFill>
              </a:rPr>
              <a:t> компаний могут столкнуться с трудностями в доставке еды в такие места</a:t>
            </a:r>
          </a:p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endParaRPr lang="ru-RU" sz="2000" kern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308" y="1925176"/>
            <a:ext cx="10032492" cy="1649349"/>
          </a:xfrm>
        </p:spPr>
        <p:txBody>
          <a:bodyPr/>
          <a:lstStyle/>
          <a:p>
            <a:pPr algn="ctr"/>
            <a:r>
              <a:rPr lang="ru-RU" sz="2400" b="1" u="sng" dirty="0"/>
              <a:t>Услуга </a:t>
            </a:r>
            <a:r>
              <a:rPr lang="ru-RU" sz="2400" b="1" u="sng" dirty="0" err="1"/>
              <a:t>кетиринга</a:t>
            </a:r>
            <a:r>
              <a:rPr lang="ru-RU" sz="2400" b="1" u="sng" dirty="0"/>
              <a:t> по поставке при помощи БПЛА (беспилотных летательных аппаратов) решает проблему доставки продуктов или других товаров в отдаленные или труднодоступные районы. Эта услуга может быть полезной для различных типов потребителей, включая: </a:t>
            </a:r>
          </a:p>
          <a:p>
            <a:endParaRPr lang="ru-RU" sz="2400" b="1" u="sng" dirty="0"/>
          </a:p>
          <a:p>
            <a:r>
              <a:rPr lang="ru-RU" dirty="0"/>
              <a:t>. </a:t>
            </a:r>
          </a:p>
        </p:txBody>
      </p:sp>
      <p:pic>
        <p:nvPicPr>
          <p:cNvPr id="1026" name="Picture 2" descr="О БПЛА | Доставка с помощью БПЛА">
            <a:extLst>
              <a:ext uri="{FF2B5EF4-FFF2-40B4-BE49-F238E27FC236}">
                <a16:creationId xmlns:a16="http://schemas.microsoft.com/office/drawing/2014/main" id="{B08BF950-8B26-415A-A723-5DDB6CDAD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730" y="1426464"/>
            <a:ext cx="6148781" cy="40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102178F-4ABB-49EB-96B1-2AB5AAFF9549}"/>
              </a:ext>
            </a:extLst>
          </p:cNvPr>
          <p:cNvSpPr/>
          <p:nvPr/>
        </p:nvSpPr>
        <p:spPr>
          <a:xfrm>
            <a:off x="421881" y="3725466"/>
            <a:ext cx="8224711" cy="20083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Жителей отдаленных районов или островов, где транспортная инфраструктура ограничена или отсутствует. БПЛА могут доставлять им продукты, медицинские препараты и другие необходимые товары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6F9EE0C-4229-479E-BFF1-E444F4B4D4CD}"/>
              </a:ext>
            </a:extLst>
          </p:cNvPr>
          <p:cNvSpPr/>
          <p:nvPr/>
        </p:nvSpPr>
        <p:spPr>
          <a:xfrm>
            <a:off x="4233575" y="5378519"/>
            <a:ext cx="8224711" cy="20083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Владельцев больших территорий, таких как курорты, фермы или лесные участки, у которых нужно оперативно доставлять товары или оборудование в разные части своей территории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421D789-ED0C-4E2C-AA50-A465302CB12A}"/>
              </a:ext>
            </a:extLst>
          </p:cNvPr>
          <p:cNvSpPr/>
          <p:nvPr/>
        </p:nvSpPr>
        <p:spPr>
          <a:xfrm>
            <a:off x="8345930" y="7031572"/>
            <a:ext cx="8224711" cy="20083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Организаторов крупных мероприятий, таких как фестивали, концерты или спортивные соревнования, которым требуется быстрая доставка пищи или напитков на большие расстояния во время мероприятия</a:t>
            </a:r>
          </a:p>
          <a:p>
            <a:endParaRPr lang="ru-RU" dirty="0"/>
          </a:p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AC21365-153E-4599-A3E0-F6A16B01F82E}"/>
              </a:ext>
            </a:extLst>
          </p:cNvPr>
          <p:cNvSpPr/>
          <p:nvPr/>
        </p:nvSpPr>
        <p:spPr>
          <a:xfrm>
            <a:off x="10984800" y="8807066"/>
            <a:ext cx="8224711" cy="20083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Бизнесов, которые нуждаются в быстрой и эффективной доставке товаров клиентам в городах, где пробки и загруженные дороги могут задержать обычные методы доставки. БПЛА могут обходить такие проблемы и доставлять товары намного быстрее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0BA320C-5C60-4CCE-AEF7-C6BF3723AF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1691" y="535020"/>
            <a:ext cx="9741217" cy="1135824"/>
          </a:xfrm>
        </p:spPr>
        <p:txBody>
          <a:bodyPr/>
          <a:lstStyle/>
          <a:p>
            <a:r>
              <a:rPr lang="ru-RU" sz="3600" b="1" dirty="0"/>
              <a:t>Целевая аудитория</a:t>
            </a:r>
            <a:endParaRPr lang="ru-RU" sz="36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44C153A-AB6A-4682-A95A-B55997F97083}"/>
              </a:ext>
            </a:extLst>
          </p:cNvPr>
          <p:cNvSpPr/>
          <p:nvPr/>
        </p:nvSpPr>
        <p:spPr>
          <a:xfrm>
            <a:off x="2101690" y="1820076"/>
            <a:ext cx="4642009" cy="14452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Мужчины трудоспособного возраста от 23 до 45 лет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54A0D75-2504-4D9B-86DB-B8A0F5A18A39}"/>
              </a:ext>
            </a:extLst>
          </p:cNvPr>
          <p:cNvSpPr/>
          <p:nvPr/>
        </p:nvSpPr>
        <p:spPr>
          <a:xfrm>
            <a:off x="2101690" y="3702156"/>
            <a:ext cx="4642009" cy="13308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Семьи с детьми / без детей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9E5C49-3048-40BF-998F-67877726806D}"/>
              </a:ext>
            </a:extLst>
          </p:cNvPr>
          <p:cNvSpPr/>
          <p:nvPr/>
        </p:nvSpPr>
        <p:spPr>
          <a:xfrm>
            <a:off x="7390128" y="3683142"/>
            <a:ext cx="4642009" cy="13308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Школьники и студенты, устраивающие вечеринку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DBC05DB-5B3C-4764-A297-0D92115BFB00}"/>
              </a:ext>
            </a:extLst>
          </p:cNvPr>
          <p:cNvSpPr/>
          <p:nvPr/>
        </p:nvSpPr>
        <p:spPr>
          <a:xfrm>
            <a:off x="7390128" y="1820076"/>
            <a:ext cx="4642008" cy="14452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Женщины трудоспособного возраста от 23 до 35 лет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6675EE-F0E4-4779-B3F8-16BFF6DB41CA}"/>
              </a:ext>
            </a:extLst>
          </p:cNvPr>
          <p:cNvSpPr/>
          <p:nvPr/>
        </p:nvSpPr>
        <p:spPr>
          <a:xfrm>
            <a:off x="13293140" y="3676614"/>
            <a:ext cx="5716715" cy="15213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Любая категория населения, отмечающие праздники и не желающие тратить время на приготовление пищи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93F646-F5BB-449E-8881-0E641974CD81}"/>
              </a:ext>
            </a:extLst>
          </p:cNvPr>
          <p:cNvSpPr/>
          <p:nvPr/>
        </p:nvSpPr>
        <p:spPr>
          <a:xfrm>
            <a:off x="13426488" y="1820076"/>
            <a:ext cx="4838652" cy="13308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Компании, заказывающие корпоративный обед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C6B08E-3429-456B-8E1E-8DC02DFC0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732346"/>
            <a:ext cx="10827356" cy="507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65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5049" y="1205496"/>
            <a:ext cx="9741216" cy="91109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pPr algn="ctr"/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22D1C6A-3711-4A84-99D8-D00DF66043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152065"/>
              </p:ext>
            </p:extLst>
          </p:nvPr>
        </p:nvGraphicFramePr>
        <p:xfrm>
          <a:off x="2482003" y="1865169"/>
          <a:ext cx="13402733" cy="893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7BC06F9-DB60-47D1-8E49-2F214117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728" y="674072"/>
            <a:ext cx="9741217" cy="911089"/>
          </a:xfrm>
        </p:spPr>
        <p:txBody>
          <a:bodyPr/>
          <a:lstStyle/>
          <a:p>
            <a:r>
              <a:rPr lang="en-US" dirty="0"/>
              <a:t>SWOT — </a:t>
            </a:r>
            <a:r>
              <a:rPr lang="ru-RU" dirty="0"/>
              <a:t>анализ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2A4724-09FC-4EE7-B2B8-92207816E7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737360"/>
            <a:ext cx="18424652" cy="875995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D851C3B7-DA9F-433F-B963-2BEFA904C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398591"/>
              </p:ext>
            </p:extLst>
          </p:nvPr>
        </p:nvGraphicFramePr>
        <p:xfrm>
          <a:off x="1744980" y="2170315"/>
          <a:ext cx="16116300" cy="7408025"/>
        </p:xfrm>
        <a:graphic>
          <a:graphicData uri="http://schemas.openxmlformats.org/drawingml/2006/table">
            <a:tbl>
              <a:tblPr firstRow="1" bandRow="1">
                <a:tableStyleId>{A88DF0FD-1832-459D-A4AA-4501EE5D750F}</a:tableStyleId>
              </a:tblPr>
              <a:tblGrid>
                <a:gridCol w="8111599">
                  <a:extLst>
                    <a:ext uri="{9D8B030D-6E8A-4147-A177-3AD203B41FA5}">
                      <a16:colId xmlns:a16="http://schemas.microsoft.com/office/drawing/2014/main" val="702736697"/>
                    </a:ext>
                  </a:extLst>
                </a:gridCol>
                <a:gridCol w="8004701">
                  <a:extLst>
                    <a:ext uri="{9D8B030D-6E8A-4147-A177-3AD203B41FA5}">
                      <a16:colId xmlns:a16="http://schemas.microsoft.com/office/drawing/2014/main" val="546472611"/>
                    </a:ext>
                  </a:extLst>
                </a:gridCol>
              </a:tblGrid>
              <a:tr h="169025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Сильные стороны проекта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Уязвимые стороны проекта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817140"/>
                  </a:ext>
                </a:extLst>
              </a:tr>
              <a:tr h="353846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/>
                        <a:t>Уникальные характеристики услуги (заказ</a:t>
                      </a:r>
                    </a:p>
                    <a:p>
                      <a:r>
                        <a:rPr lang="ru-RU" sz="2400" dirty="0"/>
                        <a:t>из разных заведений);</a:t>
                      </a:r>
                    </a:p>
                    <a:p>
                      <a:r>
                        <a:rPr lang="ru-RU" sz="2400" dirty="0"/>
                        <a:t>• Огромный выбор блюд (от 100 — 300</a:t>
                      </a:r>
                    </a:p>
                    <a:p>
                      <a:r>
                        <a:rPr lang="ru-RU" sz="2400" dirty="0"/>
                        <a:t>ресторанов и кафе);</a:t>
                      </a:r>
                    </a:p>
                    <a:p>
                      <a:r>
                        <a:rPr lang="ru-RU" sz="2400" dirty="0"/>
                        <a:t>• Высокое качество предоставляемых услуг;</a:t>
                      </a:r>
                    </a:p>
                    <a:p>
                      <a:r>
                        <a:rPr lang="ru-RU" sz="2400" dirty="0"/>
                        <a:t>• Удобный сайт и мобильное приложение;</a:t>
                      </a:r>
                    </a:p>
                    <a:p>
                      <a:r>
                        <a:rPr lang="ru-RU" sz="2400" dirty="0"/>
                        <a:t>• Бонусная программа работы с клиентами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/>
                        <a:t>Стоимость доставки варьируется в зависимости от удаленности заведения до клиента;</a:t>
                      </a:r>
                    </a:p>
                    <a:p>
                      <a:r>
                        <a:rPr lang="ru-RU" sz="2400" dirty="0"/>
                        <a:t>• Возможность задержки доставки при большом количестве заказов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521350"/>
                  </a:ext>
                </a:extLst>
              </a:tr>
              <a:tr h="631868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Возможности и перспективы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/>
                        <a:t>Угрозы внешней среды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057062"/>
                  </a:ext>
                </a:extLst>
              </a:tr>
              <a:tr h="2719532">
                <a:tc>
                  <a:txBody>
                    <a:bodyPr/>
                    <a:lstStyle/>
                    <a:p>
                      <a:r>
                        <a:rPr lang="ru-RU" sz="2400" dirty="0"/>
                        <a:t>Расширение филиальной сети по стране;</a:t>
                      </a:r>
                    </a:p>
                    <a:p>
                      <a:r>
                        <a:rPr lang="ru-RU" sz="2400" dirty="0"/>
                        <a:t>Организация дополнительных услуг (цветы, товары и т.д.);</a:t>
                      </a:r>
                    </a:p>
                    <a:p>
                      <a:r>
                        <a:rPr lang="ru-RU" sz="2400" dirty="0"/>
                        <a:t>Привлечение корпоративных клиентов (обеды в офис);</a:t>
                      </a:r>
                    </a:p>
                    <a:p>
                      <a:r>
                        <a:rPr lang="ru-RU" sz="2400" dirty="0"/>
                        <a:t>Большое значение потенциальной емкости рынка.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Отсутствуют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07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24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0320" y="1308443"/>
            <a:ext cx="10196191" cy="1248506"/>
          </a:xfrm>
        </p:spPr>
        <p:txBody>
          <a:bodyPr/>
          <a:lstStyle/>
          <a:p>
            <a:pPr>
              <a:buNone/>
            </a:pPr>
            <a:endParaRPr lang="ru-RU" sz="2800" dirty="0"/>
          </a:p>
          <a:p>
            <a:pPr algn="ctr">
              <a:buNone/>
            </a:pPr>
            <a:r>
              <a:rPr lang="ru-RU" sz="3200" b="1" dirty="0"/>
              <a:t>Рынок, на котором вы работаете, его объем, рост и уровень конкуренции</a:t>
            </a:r>
          </a:p>
          <a:p>
            <a:pPr>
              <a:buNone/>
            </a:pP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6"/>
            <a:ext cx="9741217" cy="592456"/>
          </a:xfrm>
        </p:spPr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ABB6E06-9C91-4336-9A5F-BE46C7F8E7B1}"/>
              </a:ext>
            </a:extLst>
          </p:cNvPr>
          <p:cNvSpPr/>
          <p:nvPr/>
        </p:nvSpPr>
        <p:spPr>
          <a:xfrm>
            <a:off x="894588" y="3238208"/>
            <a:ext cx="5666232" cy="30711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Размер и динамика рынка </a:t>
            </a:r>
            <a:r>
              <a:rPr lang="ru-RU" sz="2000" b="1" dirty="0" err="1">
                <a:solidFill>
                  <a:schemeClr val="tx1"/>
                </a:solidFill>
              </a:rPr>
              <a:t>кетиринга</a:t>
            </a:r>
            <a:r>
              <a:rPr lang="ru-RU" sz="2000" dirty="0">
                <a:solidFill>
                  <a:schemeClr val="tx1"/>
                </a:solidFill>
              </a:rPr>
              <a:t>: Изучение объема и прогнозов рынка </a:t>
            </a:r>
            <a:r>
              <a:rPr lang="ru-RU" sz="2000" dirty="0" err="1">
                <a:solidFill>
                  <a:schemeClr val="tx1"/>
                </a:solidFill>
              </a:rPr>
              <a:t>кетиринга</a:t>
            </a:r>
            <a:r>
              <a:rPr lang="ru-RU" sz="2000" dirty="0">
                <a:solidFill>
                  <a:schemeClr val="tx1"/>
                </a:solidFill>
              </a:rPr>
              <a:t> для определения его потенциала. Рынок </a:t>
            </a:r>
            <a:r>
              <a:rPr lang="ru-RU" sz="2000" dirty="0" err="1">
                <a:solidFill>
                  <a:schemeClr val="tx1"/>
                </a:solidFill>
              </a:rPr>
              <a:t>кетиринга</a:t>
            </a:r>
            <a:r>
              <a:rPr lang="ru-RU" sz="2000" dirty="0">
                <a:solidFill>
                  <a:schemeClr val="tx1"/>
                </a:solidFill>
              </a:rPr>
              <a:t> включает как корпоративных клиентов для мероприятий и банкетов, так и частных лиц для свадеб, юбилеев и других особых случаев. 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DEF95B7-2297-4DB5-B7C0-D29CC2BD2B47}"/>
              </a:ext>
            </a:extLst>
          </p:cNvPr>
          <p:cNvSpPr/>
          <p:nvPr/>
        </p:nvSpPr>
        <p:spPr>
          <a:xfrm>
            <a:off x="13711428" y="3238208"/>
            <a:ext cx="5666232" cy="30711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Конкурентная сре</a:t>
            </a:r>
            <a:r>
              <a:rPr lang="ru-RU" sz="2000" dirty="0">
                <a:solidFill>
                  <a:schemeClr val="tx1"/>
                </a:solidFill>
              </a:rPr>
              <a:t>да: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 Исследование конкуренции среди других </a:t>
            </a:r>
            <a:r>
              <a:rPr lang="ru-RU" sz="2000" dirty="0" err="1">
                <a:solidFill>
                  <a:schemeClr val="tx1"/>
                </a:solidFill>
              </a:rPr>
              <a:t>кетеринговых</a:t>
            </a:r>
            <a:r>
              <a:rPr lang="ru-RU" sz="2000" dirty="0">
                <a:solidFill>
                  <a:schemeClr val="tx1"/>
                </a:solidFill>
              </a:rPr>
              <a:t> компаний, использующих БПЛА, анализ их предложения и репутации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A098A3D-3501-488E-9BEE-4D0662E202C9}"/>
              </a:ext>
            </a:extLst>
          </p:cNvPr>
          <p:cNvSpPr/>
          <p:nvPr/>
        </p:nvSpPr>
        <p:spPr>
          <a:xfrm>
            <a:off x="7218933" y="3238208"/>
            <a:ext cx="5666232" cy="30711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Тенденции в использовании БПЛА в услугах </a:t>
            </a:r>
            <a:r>
              <a:rPr lang="ru-RU" sz="2000" b="1" dirty="0" err="1">
                <a:solidFill>
                  <a:schemeClr val="tx1"/>
                </a:solidFill>
              </a:rPr>
              <a:t>кетиринга</a:t>
            </a:r>
            <a:r>
              <a:rPr lang="ru-RU" sz="20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 Анализ повышающегося спроса на услуги, использующие БПЛА, например, фото и видеосъемку с высоты, распределение продукции и услуг на больших территориях и т.д.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9190599-72A3-4B43-835A-71D2838FBF8F}"/>
              </a:ext>
            </a:extLst>
          </p:cNvPr>
          <p:cNvSpPr/>
          <p:nvPr/>
        </p:nvSpPr>
        <p:spPr>
          <a:xfrm>
            <a:off x="4193793" y="6845398"/>
            <a:ext cx="5666232" cy="25376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Брендирование и маркетинг</a:t>
            </a:r>
            <a:r>
              <a:rPr lang="ru-RU" sz="2000" dirty="0">
                <a:solidFill>
                  <a:schemeClr val="tx1"/>
                </a:solidFill>
              </a:rPr>
              <a:t>: Определение способов продвижения услуги </a:t>
            </a:r>
            <a:r>
              <a:rPr lang="ru-RU" sz="2000" dirty="0" err="1">
                <a:solidFill>
                  <a:schemeClr val="tx1"/>
                </a:solidFill>
              </a:rPr>
              <a:t>кетиринга</a:t>
            </a:r>
            <a:r>
              <a:rPr lang="ru-RU" sz="2000" dirty="0">
                <a:solidFill>
                  <a:schemeClr val="tx1"/>
                </a:solidFill>
              </a:rPr>
              <a:t> с использованием БПЛА, включая разработку бренда, создание привлекательного сайта и использование социальных сетей для рекламы и привлечения клиентов.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C703E7D-A255-4B14-BC11-EC0280DCB6F7}"/>
              </a:ext>
            </a:extLst>
          </p:cNvPr>
          <p:cNvSpPr/>
          <p:nvPr/>
        </p:nvSpPr>
        <p:spPr>
          <a:xfrm>
            <a:off x="11135613" y="6845398"/>
            <a:ext cx="5666232" cy="25376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Законодательные ограничения</a:t>
            </a:r>
            <a:r>
              <a:rPr lang="ru-RU" sz="2000" dirty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Учет законодательных и регулирующих ограничений в отношении использования БПЛА в коммерческих целях для доставки продуктов и услуг.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824" y="1426464"/>
            <a:ext cx="18424652" cy="8749506"/>
          </a:xfrm>
        </p:spPr>
        <p:txBody>
          <a:bodyPr/>
          <a:lstStyle/>
          <a:p>
            <a:endParaRPr lang="ru-RU" sz="2400" dirty="0"/>
          </a:p>
          <a:p>
            <a:r>
              <a:rPr lang="ru-RU" sz="2400" dirty="0"/>
              <a:t>1. </a:t>
            </a:r>
            <a:r>
              <a:rPr lang="ru-RU" sz="2400" b="1" dirty="0"/>
              <a:t>Ценностные предложения </a:t>
            </a:r>
            <a:r>
              <a:rPr lang="ru-RU" sz="2400" dirty="0"/>
              <a:t>– это то, чем компания привлекает и удерживает клиентов. Это могут быть товары или услуги, которые удовлетворяют определенные потребности клиентов.</a:t>
            </a:r>
          </a:p>
          <a:p>
            <a:endParaRPr lang="ru-RU" sz="2400" dirty="0"/>
          </a:p>
          <a:p>
            <a:r>
              <a:rPr lang="ru-RU" sz="2400" dirty="0"/>
              <a:t>2</a:t>
            </a:r>
            <a:r>
              <a:rPr lang="ru-RU" sz="2400" b="1" dirty="0"/>
              <a:t>. Каналы распределения </a:t>
            </a:r>
            <a:r>
              <a:rPr lang="ru-RU" sz="2400" dirty="0"/>
              <a:t>– это способы доставки товаров и услуг клиентам. Могут использоваться различные каналы, такие как розничные магазины, интернет-магазины, дистрибьюторы и т. д.</a:t>
            </a:r>
          </a:p>
          <a:p>
            <a:endParaRPr lang="ru-RU" sz="2400" dirty="0"/>
          </a:p>
          <a:p>
            <a:r>
              <a:rPr lang="ru-RU" sz="2400" dirty="0"/>
              <a:t>3</a:t>
            </a:r>
            <a:r>
              <a:rPr lang="ru-RU" sz="2400" b="1" dirty="0"/>
              <a:t>. Отношения с клиентами </a:t>
            </a:r>
            <a:r>
              <a:rPr lang="ru-RU" sz="2400" dirty="0"/>
              <a:t>– это способы установления и поддержания взаимодействия с клиентами. Компания может стремиться к индивидуализации обслуживания клиентов, улучшению связей с ними и созданию лояльности.</a:t>
            </a:r>
          </a:p>
          <a:p>
            <a:endParaRPr lang="ru-RU" sz="2400" dirty="0"/>
          </a:p>
          <a:p>
            <a:r>
              <a:rPr lang="ru-RU" sz="2400" dirty="0"/>
              <a:t>4. </a:t>
            </a:r>
            <a:r>
              <a:rPr lang="ru-RU" sz="2400" b="1" dirty="0"/>
              <a:t>Источники дохода </a:t>
            </a:r>
            <a:r>
              <a:rPr lang="ru-RU" sz="2400" dirty="0"/>
              <a:t>– это способы генерации прибыли компании. Они могут включать продажу товаров и услуг, подписки, рекламу, аренду и т. д.</a:t>
            </a:r>
          </a:p>
          <a:p>
            <a:endParaRPr lang="ru-RU" sz="2400" dirty="0"/>
          </a:p>
          <a:p>
            <a:r>
              <a:rPr lang="ru-RU" sz="2400" dirty="0"/>
              <a:t>5. </a:t>
            </a:r>
            <a:r>
              <a:rPr lang="ru-RU" sz="2400" b="1" dirty="0"/>
              <a:t>Ключевые ресурсы </a:t>
            </a:r>
            <a:r>
              <a:rPr lang="ru-RU" sz="2400" dirty="0"/>
              <a:t>– это активы, которые необходимы компании для создания и предоставления своих товаров и услуг. Это могут быть физические ресурсы (здания, оборудование), интеллектуальные ресурсы (патенты, бренды) и человеческие ресурсы (знания, опыт).</a:t>
            </a:r>
          </a:p>
          <a:p>
            <a:endParaRPr lang="ru-RU" sz="2400" dirty="0"/>
          </a:p>
          <a:p>
            <a:r>
              <a:rPr lang="ru-RU" sz="2400" dirty="0"/>
              <a:t>6. </a:t>
            </a:r>
            <a:r>
              <a:rPr lang="ru-RU" sz="2400" b="1" dirty="0"/>
              <a:t>Ключевые партнеры </a:t>
            </a:r>
            <a:r>
              <a:rPr lang="ru-RU" sz="2400" dirty="0"/>
              <a:t>– это компании или организации, которые помогают компании достигать ее целей. Партнеры могут предоставлять ресурсы, экспертизу, доступ к клиентам и другие преимущества.</a:t>
            </a:r>
          </a:p>
          <a:p>
            <a:endParaRPr lang="ru-RU" sz="2400" dirty="0"/>
          </a:p>
          <a:p>
            <a:r>
              <a:rPr lang="ru-RU" sz="2400" dirty="0"/>
              <a:t>Бизнес-модель может быть представлена в виде бизнес-плана, диаграммы или описания. Она является стратегическим инструментом, который помогает компании понять свою ценность для клиентов и построить эффективную и прибыльную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77AE0983-14DA-4277-A5A9-BCA28998EB2F}"/>
              </a:ext>
            </a:extLst>
          </p:cNvPr>
          <p:cNvSpPr/>
          <p:nvPr/>
        </p:nvSpPr>
        <p:spPr>
          <a:xfrm>
            <a:off x="2874010" y="1426464"/>
            <a:ext cx="14356080" cy="21854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Текущие результаты: успешные кейсы, клиенты или предварительные договоренности, привлеченные инвестиции и </a:t>
            </a:r>
            <a:r>
              <a:rPr lang="ru-RU" sz="3200" b="1" dirty="0" err="1">
                <a:solidFill>
                  <a:schemeClr val="tx1"/>
                </a:solidFill>
              </a:rPr>
              <a:t>др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8273AC3-B36A-4EC2-BCCB-EB07C8767A53}"/>
              </a:ext>
            </a:extLst>
          </p:cNvPr>
          <p:cNvSpPr/>
          <p:nvPr/>
        </p:nvSpPr>
        <p:spPr>
          <a:xfrm>
            <a:off x="2874010" y="4565142"/>
            <a:ext cx="14356080" cy="218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</a:rPr>
              <a:t>МЫ – ПЕРВЫЕ!!!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</a:rPr>
              <a:t>Ранее на рынке такого не видели, успешных кейсов не наблюдали. 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</a:rPr>
              <a:t>Соответственно, конкуренции у нас нет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254070C-642F-440A-9831-5054CAB13CEE}"/>
              </a:ext>
            </a:extLst>
          </p:cNvPr>
          <p:cNvSpPr/>
          <p:nvPr/>
        </p:nvSpPr>
        <p:spPr>
          <a:xfrm>
            <a:off x="1388110" y="7703820"/>
            <a:ext cx="17327880" cy="19751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Инвестиции будут привлекаться от партнеров (</a:t>
            </a:r>
            <a:r>
              <a:rPr lang="ru-RU" sz="3200" dirty="0" err="1">
                <a:solidFill>
                  <a:schemeClr val="tx1"/>
                </a:solidFill>
              </a:rPr>
              <a:t>общепиты</a:t>
            </a:r>
            <a:r>
              <a:rPr lang="ru-RU" sz="3200" dirty="0">
                <a:solidFill>
                  <a:schemeClr val="tx1"/>
                </a:solidFill>
              </a:rPr>
              <a:t>: кафе, рестораны), так как они заинтересованы в новых интересных проектах, рынка сбыта, наращивании оборотов продаж</a:t>
            </a: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4042</TotalTime>
  <Words>1172</Words>
  <Application>Microsoft Office PowerPoint</Application>
  <PresentationFormat>Произвольный</PresentationFormat>
  <Paragraphs>102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ОБЛОЖКИ</vt:lpstr>
      <vt:lpstr>РАЗДЕЛИТЕЛИ</vt:lpstr>
      <vt:lpstr>Презентация PowerPoint</vt:lpstr>
      <vt:lpstr>Актуальность проекта</vt:lpstr>
      <vt:lpstr>Проблема</vt:lpstr>
      <vt:lpstr>Презентация PowerPoint</vt:lpstr>
      <vt:lpstr>Решение</vt:lpstr>
      <vt:lpstr>SWOT — анализ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lecturer</cp:lastModifiedBy>
  <cp:revision>234</cp:revision>
  <dcterms:created xsi:type="dcterms:W3CDTF">2021-03-01T12:07:13Z</dcterms:created>
  <dcterms:modified xsi:type="dcterms:W3CDTF">2023-10-21T16:13:39Z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