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8"/>
  </p:notesMasterIdLst>
  <p:sldIdLst>
    <p:sldId id="256" r:id="rId2"/>
    <p:sldId id="292" r:id="rId3"/>
    <p:sldId id="259" r:id="rId4"/>
    <p:sldId id="260" r:id="rId5"/>
    <p:sldId id="261" r:id="rId6"/>
    <p:sldId id="262" r:id="rId7"/>
    <p:sldId id="263" r:id="rId8"/>
    <p:sldId id="264" r:id="rId9"/>
    <p:sldId id="272" r:id="rId10"/>
    <p:sldId id="265" r:id="rId11"/>
    <p:sldId id="276" r:id="rId12"/>
    <p:sldId id="277" r:id="rId13"/>
    <p:sldId id="278" r:id="rId14"/>
    <p:sldId id="279" r:id="rId15"/>
    <p:sldId id="293" r:id="rId16"/>
    <p:sldId id="294" r:id="rId17"/>
    <p:sldId id="295" r:id="rId18"/>
    <p:sldId id="296" r:id="rId19"/>
    <p:sldId id="297" r:id="rId20"/>
    <p:sldId id="280" r:id="rId21"/>
    <p:sldId id="284" r:id="rId22"/>
    <p:sldId id="298" r:id="rId23"/>
    <p:sldId id="285" r:id="rId24"/>
    <p:sldId id="286" r:id="rId25"/>
    <p:sldId id="287" r:id="rId26"/>
    <p:sldId id="291" r:id="rId2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43" roundtripDataSignature="AMtx7miI26O34b6RqwJEpxukWQGTdHpBG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16015B8-FF23-432A-91BB-465B1AEF638C}">
  <a:tblStyle styleId="{116015B8-FF23-432A-91BB-465B1AEF638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2"/>
  </p:normalViewPr>
  <p:slideViewPr>
    <p:cSldViewPr snapToGrid="0">
      <p:cViewPr varScale="1">
        <p:scale>
          <a:sx n="106" d="100"/>
          <a:sy n="106" d="100"/>
        </p:scale>
        <p:origin x="180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customschemas.google.com/relationships/presentationmetadata" Target="metadata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9283907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051236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733978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284806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262685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920124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494315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>
          <a:extLst>
            <a:ext uri="{FF2B5EF4-FFF2-40B4-BE49-F238E27FC236}">
              <a16:creationId xmlns:a16="http://schemas.microsoft.com/office/drawing/2014/main" id="{6D3B0CC4-197A-763D-3BCB-E8C4BFBA40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4:notes">
            <a:extLst>
              <a:ext uri="{FF2B5EF4-FFF2-40B4-BE49-F238E27FC236}">
                <a16:creationId xmlns:a16="http://schemas.microsoft.com/office/drawing/2014/main" id="{12E75928-7EE7-C824-56E8-B4161079074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24:notes">
            <a:extLst>
              <a:ext uri="{FF2B5EF4-FFF2-40B4-BE49-F238E27FC236}">
                <a16:creationId xmlns:a16="http://schemas.microsoft.com/office/drawing/2014/main" id="{5AE8F39D-6A36-EBCD-5ACF-1C9EFAD9B05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795035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>
          <a:extLst>
            <a:ext uri="{FF2B5EF4-FFF2-40B4-BE49-F238E27FC236}">
              <a16:creationId xmlns:a16="http://schemas.microsoft.com/office/drawing/2014/main" id="{C7AF6700-275C-B0DD-C143-373566B635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4:notes">
            <a:extLst>
              <a:ext uri="{FF2B5EF4-FFF2-40B4-BE49-F238E27FC236}">
                <a16:creationId xmlns:a16="http://schemas.microsoft.com/office/drawing/2014/main" id="{85212B63-2000-DE8E-ACD1-66EC73E69C1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24:notes">
            <a:extLst>
              <a:ext uri="{FF2B5EF4-FFF2-40B4-BE49-F238E27FC236}">
                <a16:creationId xmlns:a16="http://schemas.microsoft.com/office/drawing/2014/main" id="{03E51A1F-8E54-175D-B763-4AC9904EF51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7926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>
          <a:extLst>
            <a:ext uri="{FF2B5EF4-FFF2-40B4-BE49-F238E27FC236}">
              <a16:creationId xmlns:a16="http://schemas.microsoft.com/office/drawing/2014/main" id="{4DE187FC-D4AE-B593-6CAF-4DD7210C88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4:notes">
            <a:extLst>
              <a:ext uri="{FF2B5EF4-FFF2-40B4-BE49-F238E27FC236}">
                <a16:creationId xmlns:a16="http://schemas.microsoft.com/office/drawing/2014/main" id="{819F4F4B-98D5-82F2-E986-ED670D8502F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24:notes">
            <a:extLst>
              <a:ext uri="{FF2B5EF4-FFF2-40B4-BE49-F238E27FC236}">
                <a16:creationId xmlns:a16="http://schemas.microsoft.com/office/drawing/2014/main" id="{79222A91-3AE8-FE0A-E26F-AB15287265E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306614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>
          <a:extLst>
            <a:ext uri="{FF2B5EF4-FFF2-40B4-BE49-F238E27FC236}">
              <a16:creationId xmlns:a16="http://schemas.microsoft.com/office/drawing/2014/main" id="{85E0EE02-1428-9285-4A17-8AB41482D4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4:notes">
            <a:extLst>
              <a:ext uri="{FF2B5EF4-FFF2-40B4-BE49-F238E27FC236}">
                <a16:creationId xmlns:a16="http://schemas.microsoft.com/office/drawing/2014/main" id="{C889CB67-83D7-E1B5-E4C8-0426FDA93E1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24:notes">
            <a:extLst>
              <a:ext uri="{FF2B5EF4-FFF2-40B4-BE49-F238E27FC236}">
                <a16:creationId xmlns:a16="http://schemas.microsoft.com/office/drawing/2014/main" id="{C4F67274-2837-09D1-05EF-598EE083612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252190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>
          <a:extLst>
            <a:ext uri="{FF2B5EF4-FFF2-40B4-BE49-F238E27FC236}">
              <a16:creationId xmlns:a16="http://schemas.microsoft.com/office/drawing/2014/main" id="{4D63B8DE-853A-762B-DF5F-E18D5747B1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4:notes">
            <a:extLst>
              <a:ext uri="{FF2B5EF4-FFF2-40B4-BE49-F238E27FC236}">
                <a16:creationId xmlns:a16="http://schemas.microsoft.com/office/drawing/2014/main" id="{5415DB18-786F-AD6E-DEF7-85E30CF7E27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24:notes">
            <a:extLst>
              <a:ext uri="{FF2B5EF4-FFF2-40B4-BE49-F238E27FC236}">
                <a16:creationId xmlns:a16="http://schemas.microsoft.com/office/drawing/2014/main" id="{B5BE4F8F-99D3-DFB7-0CC8-76F952FCA0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262808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>
          <a:extLst>
            <a:ext uri="{FF2B5EF4-FFF2-40B4-BE49-F238E27FC236}">
              <a16:creationId xmlns:a16="http://schemas.microsoft.com/office/drawing/2014/main" id="{872BCA37-43B0-E4FC-67AE-2642DA73B6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>
            <a:extLst>
              <a:ext uri="{FF2B5EF4-FFF2-40B4-BE49-F238E27FC236}">
                <a16:creationId xmlns:a16="http://schemas.microsoft.com/office/drawing/2014/main" id="{540BBB17-37D7-ABFA-08C5-4E7B37E3861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3:notes">
            <a:extLst>
              <a:ext uri="{FF2B5EF4-FFF2-40B4-BE49-F238E27FC236}">
                <a16:creationId xmlns:a16="http://schemas.microsoft.com/office/drawing/2014/main" id="{D60045F0-B6A3-A3D6-4BC2-0D4602BA6D2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843098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713066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Google Shape;279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08461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>
          <a:extLst>
            <a:ext uri="{FF2B5EF4-FFF2-40B4-BE49-F238E27FC236}">
              <a16:creationId xmlns:a16="http://schemas.microsoft.com/office/drawing/2014/main" id="{29027B1F-6817-FAF5-C9A6-7177C24E20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28:notes">
            <a:extLst>
              <a:ext uri="{FF2B5EF4-FFF2-40B4-BE49-F238E27FC236}">
                <a16:creationId xmlns:a16="http://schemas.microsoft.com/office/drawing/2014/main" id="{AB75D0BD-1BEA-6B1A-3228-ADFC79263B2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Google Shape;279;p28:notes">
            <a:extLst>
              <a:ext uri="{FF2B5EF4-FFF2-40B4-BE49-F238E27FC236}">
                <a16:creationId xmlns:a16="http://schemas.microsoft.com/office/drawing/2014/main" id="{87B87283-0A63-FB48-BC51-E56BCD5F437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685549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7" name="Google Shape;287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68441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3" name="Google Shape;293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0342672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Google Shape;300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9783604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2" name="Google Shape;342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2654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70193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066067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255248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15588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11028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028507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9541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7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47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4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4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4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0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0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4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4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4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8" name="Google Shape;38;p4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4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4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4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4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4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5" name="Google Shape;45;p4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4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7" name="Google Shape;47;p4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4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4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44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44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4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4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4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4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45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4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4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46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4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4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3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3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3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3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156924" y="2852936"/>
            <a:ext cx="8830152" cy="18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ru-RU" sz="3600" b="1" dirty="0">
                <a:solidFill>
                  <a:srgbClr val="0B2D5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Выпускная квалификационная работа в формате стартапа на тему: </a:t>
            </a:r>
            <a:br>
              <a:rPr lang="ru-RU" sz="3600" b="1" dirty="0">
                <a:solidFill>
                  <a:srgbClr val="0B2D5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ru-RU" sz="3600" b="1" dirty="0">
                <a:solidFill>
                  <a:srgbClr val="0B2D5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Открытие маркетингового агентства продвижения брендов</a:t>
            </a:r>
          </a:p>
        </p:txBody>
      </p:sp>
      <p:pic>
        <p:nvPicPr>
          <p:cNvPr id="86" name="Google Shape;86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249289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ubstrate">
            <a:extLst>
              <a:ext uri="{FF2B5EF4-FFF2-40B4-BE49-F238E27FC236}">
                <a16:creationId xmlns:a16="http://schemas.microsoft.com/office/drawing/2014/main" id="{45AFF8EF-2D66-D3A1-D752-63494ABC9A1F}"/>
              </a:ext>
            </a:extLst>
          </p:cNvPr>
          <p:cNvSpPr/>
          <p:nvPr/>
        </p:nvSpPr>
        <p:spPr>
          <a:xfrm>
            <a:off x="-808075" y="5013176"/>
            <a:ext cx="12192000" cy="795528"/>
          </a:xfrm>
          <a:prstGeom prst="rect">
            <a:avLst/>
          </a:prstGeom>
          <a:solidFill>
            <a:srgbClr val="ECED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author">
            <a:extLst>
              <a:ext uri="{FF2B5EF4-FFF2-40B4-BE49-F238E27FC236}">
                <a16:creationId xmlns:a16="http://schemas.microsoft.com/office/drawing/2014/main" id="{BBB1BC5F-E3DF-7CEB-3F48-048ECDD05AC7}"/>
              </a:ext>
            </a:extLst>
          </p:cNvPr>
          <p:cNvSpPr txBox="1"/>
          <p:nvPr/>
        </p:nvSpPr>
        <p:spPr>
          <a:xfrm>
            <a:off x="2239546" y="5056997"/>
            <a:ext cx="69044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000" dirty="0">
                <a:solidFill>
                  <a:srgbClr val="7275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Выполнила: Бурамбаева Виктория Сергеевна</a:t>
            </a:r>
          </a:p>
          <a:p>
            <a:pPr algn="r"/>
            <a:r>
              <a:rPr lang="ru-RU" sz="2000" dirty="0">
                <a:solidFill>
                  <a:srgbClr val="7275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Научный руководитель: Портнова Лидия Владимировна</a:t>
            </a:r>
          </a:p>
        </p:txBody>
      </p:sp>
      <p:sp>
        <p:nvSpPr>
          <p:cNvPr id="7" name="place and date">
            <a:extLst>
              <a:ext uri="{FF2B5EF4-FFF2-40B4-BE49-F238E27FC236}">
                <a16:creationId xmlns:a16="http://schemas.microsoft.com/office/drawing/2014/main" id="{0CF15880-D247-6FBB-89C2-7651F58C8BD3}"/>
              </a:ext>
            </a:extLst>
          </p:cNvPr>
          <p:cNvSpPr txBox="1"/>
          <p:nvPr/>
        </p:nvSpPr>
        <p:spPr>
          <a:xfrm>
            <a:off x="3646907" y="6409273"/>
            <a:ext cx="1850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dirty="0">
                <a:solidFill>
                  <a:srgbClr val="D2D5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Оренбург, 2025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0"/>
          <p:cNvSpPr txBox="1">
            <a:spLocks noGrp="1"/>
          </p:cNvSpPr>
          <p:nvPr>
            <p:ph type="title"/>
          </p:nvPr>
        </p:nvSpPr>
        <p:spPr>
          <a:xfrm>
            <a:off x="1605516" y="841518"/>
            <a:ext cx="5605119" cy="854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ru-RU" sz="2400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Таблица 1 – Организационный план</a:t>
            </a:r>
            <a:endParaRPr sz="2400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020ABBC6-C4D1-E651-F80E-F6994C8166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610112"/>
              </p:ext>
            </p:extLst>
          </p:nvPr>
        </p:nvGraphicFramePr>
        <p:xfrm>
          <a:off x="485172" y="1696486"/>
          <a:ext cx="8228247" cy="48768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354067">
                  <a:extLst>
                    <a:ext uri="{9D8B030D-6E8A-4147-A177-3AD203B41FA5}">
                      <a16:colId xmlns:a16="http://schemas.microsoft.com/office/drawing/2014/main" val="2296762775"/>
                    </a:ext>
                  </a:extLst>
                </a:gridCol>
                <a:gridCol w="1468545">
                  <a:extLst>
                    <a:ext uri="{9D8B030D-6E8A-4147-A177-3AD203B41FA5}">
                      <a16:colId xmlns:a16="http://schemas.microsoft.com/office/drawing/2014/main" val="1441551549"/>
                    </a:ext>
                  </a:extLst>
                </a:gridCol>
                <a:gridCol w="1468545">
                  <a:extLst>
                    <a:ext uri="{9D8B030D-6E8A-4147-A177-3AD203B41FA5}">
                      <a16:colId xmlns:a16="http://schemas.microsoft.com/office/drawing/2014/main" val="3805039066"/>
                    </a:ext>
                  </a:extLst>
                </a:gridCol>
                <a:gridCol w="1468545">
                  <a:extLst>
                    <a:ext uri="{9D8B030D-6E8A-4147-A177-3AD203B41FA5}">
                      <a16:colId xmlns:a16="http://schemas.microsoft.com/office/drawing/2014/main" val="245416124"/>
                    </a:ext>
                  </a:extLst>
                </a:gridCol>
                <a:gridCol w="1468545">
                  <a:extLst>
                    <a:ext uri="{9D8B030D-6E8A-4147-A177-3AD203B41FA5}">
                      <a16:colId xmlns:a16="http://schemas.microsoft.com/office/drawing/2014/main" val="3859765847"/>
                    </a:ext>
                  </a:extLst>
                </a:gridCol>
              </a:tblGrid>
              <a:tr h="285358">
                <a:tc>
                  <a:txBody>
                    <a:bodyPr/>
                    <a:lstStyle/>
                    <a:p>
                      <a:r>
                        <a:rPr lang="ru-RU" sz="2000" b="0" kern="1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Этап</a:t>
                      </a:r>
                      <a:endParaRPr lang="ru-RU" sz="2000" b="0" i="0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000" b="0" kern="1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Неделя 1</a:t>
                      </a:r>
                      <a:endParaRPr lang="ru-RU" sz="2000" b="0" i="0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000" b="0" kern="1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Неделя 2</a:t>
                      </a:r>
                      <a:endParaRPr lang="ru-RU" sz="2000" b="0" i="0" kern="10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000" b="0" kern="1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Неделя 3</a:t>
                      </a:r>
                      <a:endParaRPr lang="ru-RU" sz="2000" b="0" i="0" kern="10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000" b="0" kern="1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Неделя 4</a:t>
                      </a:r>
                      <a:endParaRPr lang="ru-RU" sz="2000" b="0" i="0" kern="10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55998718"/>
                  </a:ext>
                </a:extLst>
              </a:tr>
              <a:tr h="570717">
                <a:tc>
                  <a:txBody>
                    <a:bodyPr/>
                    <a:lstStyle/>
                    <a:p>
                      <a:r>
                        <a:rPr lang="ru-RU" sz="2000" b="0" kern="1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Регистрация ИП и банковского счёта</a:t>
                      </a:r>
                      <a:endParaRPr lang="ru-RU" sz="2000" b="0" i="0" kern="10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✔</a:t>
                      </a:r>
                      <a:endParaRPr lang="ru-RU" sz="2000" b="0" i="0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b="0" i="0" kern="100" dirty="0">
                        <a:solidFill>
                          <a:srgbClr val="002060"/>
                        </a:solidFill>
                        <a:effectLst/>
                        <a:latin typeface="+mn-lt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b="0" i="0" kern="100">
                        <a:solidFill>
                          <a:srgbClr val="002060"/>
                        </a:solidFill>
                        <a:effectLst/>
                        <a:latin typeface="+mn-lt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b="0" i="0" kern="100">
                        <a:solidFill>
                          <a:srgbClr val="002060"/>
                        </a:solidFill>
                        <a:effectLst/>
                        <a:latin typeface="+mn-lt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81477086"/>
                  </a:ext>
                </a:extLst>
              </a:tr>
              <a:tr h="285358">
                <a:tc>
                  <a:txBody>
                    <a:bodyPr/>
                    <a:lstStyle/>
                    <a:p>
                      <a:r>
                        <a:rPr lang="ru-RU" sz="2000" b="0" kern="1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Создание сайта</a:t>
                      </a:r>
                      <a:endParaRPr lang="ru-RU" sz="2000" b="0" i="0" kern="10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✔</a:t>
                      </a:r>
                      <a:endParaRPr lang="ru-RU" sz="2000" b="0" i="0" kern="10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✔</a:t>
                      </a:r>
                      <a:endParaRPr lang="ru-RU" sz="2000" b="0" i="0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✔</a:t>
                      </a:r>
                      <a:endParaRPr lang="ru-RU" sz="2000" b="0" i="0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✔</a:t>
                      </a:r>
                      <a:endParaRPr lang="ru-RU" sz="2000" b="0" i="0" kern="10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65495828"/>
                  </a:ext>
                </a:extLst>
              </a:tr>
              <a:tr h="570717">
                <a:tc>
                  <a:txBody>
                    <a:bodyPr/>
                    <a:lstStyle/>
                    <a:p>
                      <a:r>
                        <a:rPr lang="ru-RU" sz="2000" b="0" kern="1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Подбор фриланс-команды</a:t>
                      </a:r>
                      <a:endParaRPr lang="ru-RU" sz="2000" b="0" i="0" kern="10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✔</a:t>
                      </a:r>
                      <a:endParaRPr lang="ru-RU" sz="2000" b="0" i="0" kern="10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✔</a:t>
                      </a:r>
                      <a:endParaRPr lang="ru-RU" sz="2000" b="0" i="0" kern="10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b="0" i="0" kern="100" dirty="0">
                        <a:solidFill>
                          <a:srgbClr val="002060"/>
                        </a:solidFill>
                        <a:effectLst/>
                        <a:latin typeface="+mn-lt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b="0" i="0" kern="100">
                        <a:solidFill>
                          <a:srgbClr val="002060"/>
                        </a:solidFill>
                        <a:effectLst/>
                        <a:latin typeface="+mn-lt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26503301"/>
                  </a:ext>
                </a:extLst>
              </a:tr>
              <a:tr h="570717">
                <a:tc>
                  <a:txBody>
                    <a:bodyPr/>
                    <a:lstStyle/>
                    <a:p>
                      <a:r>
                        <a:rPr lang="ru-RU" sz="2000" b="0" kern="1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Разработка логотипа и стиля</a:t>
                      </a:r>
                      <a:endParaRPr lang="ru-RU" sz="2000" b="0" i="0" kern="10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✔</a:t>
                      </a:r>
                      <a:endParaRPr lang="ru-RU" sz="2000" b="0" i="0" kern="10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✔</a:t>
                      </a:r>
                      <a:endParaRPr lang="ru-RU" sz="2000" b="0" i="0" kern="10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b="0" i="0" kern="100" dirty="0">
                        <a:solidFill>
                          <a:srgbClr val="002060"/>
                        </a:solidFill>
                        <a:effectLst/>
                        <a:latin typeface="+mn-lt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b="0" i="0" kern="100">
                        <a:solidFill>
                          <a:srgbClr val="002060"/>
                        </a:solidFill>
                        <a:effectLst/>
                        <a:latin typeface="+mn-lt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40239517"/>
                  </a:ext>
                </a:extLst>
              </a:tr>
              <a:tr h="570717">
                <a:tc>
                  <a:txBody>
                    <a:bodyPr/>
                    <a:lstStyle/>
                    <a:p>
                      <a:r>
                        <a:rPr lang="ru-RU" sz="2000" b="0" kern="1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Настройка CRM, облака</a:t>
                      </a:r>
                      <a:endParaRPr lang="ru-RU" sz="2000" b="0" i="0" kern="10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b="0" i="0" kern="100">
                        <a:solidFill>
                          <a:srgbClr val="002060"/>
                        </a:solidFill>
                        <a:effectLst/>
                        <a:latin typeface="+mn-lt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✔</a:t>
                      </a:r>
                      <a:endParaRPr lang="ru-RU" sz="2000" b="0" i="0" kern="10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✔</a:t>
                      </a:r>
                      <a:endParaRPr lang="ru-RU" sz="2000" b="0" i="0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b="0" i="0" kern="100">
                        <a:solidFill>
                          <a:srgbClr val="002060"/>
                        </a:solidFill>
                        <a:effectLst/>
                        <a:latin typeface="+mn-lt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75140220"/>
                  </a:ext>
                </a:extLst>
              </a:tr>
              <a:tr h="285358">
                <a:tc>
                  <a:txBody>
                    <a:bodyPr/>
                    <a:lstStyle/>
                    <a:p>
                      <a:r>
                        <a:rPr lang="ru-RU" sz="2000" b="0" kern="1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Разработка КП</a:t>
                      </a:r>
                      <a:endParaRPr lang="ru-RU" sz="2000" b="0" i="0" kern="10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b="0" i="0" kern="100">
                        <a:solidFill>
                          <a:srgbClr val="002060"/>
                        </a:solidFill>
                        <a:effectLst/>
                        <a:latin typeface="+mn-lt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✔</a:t>
                      </a:r>
                      <a:endParaRPr lang="ru-RU" sz="2000" b="0" i="0" kern="10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✔</a:t>
                      </a:r>
                      <a:endParaRPr lang="ru-RU" sz="2000" b="0" i="0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✔</a:t>
                      </a:r>
                      <a:endParaRPr lang="ru-RU" sz="2000" b="0" i="0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24326462"/>
                  </a:ext>
                </a:extLst>
              </a:tr>
              <a:tr h="856074">
                <a:tc>
                  <a:txBody>
                    <a:bodyPr/>
                    <a:lstStyle/>
                    <a:p>
                      <a:r>
                        <a:rPr lang="ru-RU" sz="2000" b="0" kern="1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Запуск таргетированной рекламы</a:t>
                      </a:r>
                      <a:endParaRPr lang="ru-RU" sz="2000" b="0" i="0" kern="10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b="0" i="0" kern="100">
                        <a:solidFill>
                          <a:srgbClr val="002060"/>
                        </a:solidFill>
                        <a:effectLst/>
                        <a:latin typeface="+mn-lt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b="0" i="0" kern="100">
                        <a:solidFill>
                          <a:srgbClr val="002060"/>
                        </a:solidFill>
                        <a:effectLst/>
                        <a:latin typeface="+mn-lt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✔</a:t>
                      </a:r>
                      <a:endParaRPr lang="ru-RU" sz="2000" b="0" i="0" kern="10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✔</a:t>
                      </a:r>
                      <a:endParaRPr lang="ru-RU" sz="2000" b="0" i="0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6057334"/>
                  </a:ext>
                </a:extLst>
              </a:tr>
              <a:tr h="570717">
                <a:tc>
                  <a:txBody>
                    <a:bodyPr/>
                    <a:lstStyle/>
                    <a:p>
                      <a:r>
                        <a:rPr lang="ru-RU" sz="2000" b="0" kern="1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Первый набор клиентов</a:t>
                      </a:r>
                      <a:endParaRPr lang="ru-RU" sz="2000" b="0" i="0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b="0" i="0" kern="100">
                        <a:solidFill>
                          <a:srgbClr val="002060"/>
                        </a:solidFill>
                        <a:effectLst/>
                        <a:latin typeface="+mn-lt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b="0" i="0" kern="100">
                        <a:solidFill>
                          <a:srgbClr val="002060"/>
                        </a:solidFill>
                        <a:effectLst/>
                        <a:latin typeface="+mn-lt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b="0" i="0" kern="100">
                        <a:solidFill>
                          <a:srgbClr val="002060"/>
                        </a:solidFill>
                        <a:effectLst/>
                        <a:latin typeface="+mn-lt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✔</a:t>
                      </a:r>
                      <a:endParaRPr lang="ru-RU" sz="2000" b="0" i="0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86546900"/>
                  </a:ext>
                </a:extLst>
              </a:tr>
            </a:tbl>
          </a:graphicData>
        </a:graphic>
      </p:graphicFrame>
      <p:pic>
        <p:nvPicPr>
          <p:cNvPr id="4" name="Рисунок 3" descr="Изображение выглядит как текст, логотип, эмблема, Шрифт&#10;&#10;Автоматически созданное описание">
            <a:extLst>
              <a:ext uri="{FF2B5EF4-FFF2-40B4-BE49-F238E27FC236}">
                <a16:creationId xmlns:a16="http://schemas.microsoft.com/office/drawing/2014/main" id="{D2F90FC3-D5AC-1F95-167E-37CF4D37D35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266" y="0"/>
            <a:ext cx="1843835" cy="103741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ru-RU" b="1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Финансовый план</a:t>
            </a:r>
            <a:endParaRPr b="1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Рисунок 2" descr="Изображение выглядит как текст, логотип, эмблема, Шрифт&#10;&#10;Автоматически созданное описание">
            <a:extLst>
              <a:ext uri="{FF2B5EF4-FFF2-40B4-BE49-F238E27FC236}">
                <a16:creationId xmlns:a16="http://schemas.microsoft.com/office/drawing/2014/main" id="{E4FEB102-68A4-5726-1C33-164BC8E0ADC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266" y="0"/>
            <a:ext cx="1843835" cy="103741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2"/>
          <p:cNvSpPr txBox="1">
            <a:spLocks noGrp="1"/>
          </p:cNvSpPr>
          <p:nvPr>
            <p:ph type="title"/>
          </p:nvPr>
        </p:nvSpPr>
        <p:spPr>
          <a:xfrm>
            <a:off x="829484" y="565114"/>
            <a:ext cx="7485032" cy="778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ru-RU" sz="2400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Таблица 2 - Затраты на начало проекта</a:t>
            </a:r>
            <a:endParaRPr sz="2400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AAE5D842-1AB2-925B-52ED-612476A12A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572710"/>
              </p:ext>
            </p:extLst>
          </p:nvPr>
        </p:nvGraphicFramePr>
        <p:xfrm>
          <a:off x="303172" y="1343347"/>
          <a:ext cx="8537656" cy="547514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200939">
                  <a:extLst>
                    <a:ext uri="{9D8B030D-6E8A-4147-A177-3AD203B41FA5}">
                      <a16:colId xmlns:a16="http://schemas.microsoft.com/office/drawing/2014/main" val="2874731201"/>
                    </a:ext>
                  </a:extLst>
                </a:gridCol>
                <a:gridCol w="2158410">
                  <a:extLst>
                    <a:ext uri="{9D8B030D-6E8A-4147-A177-3AD203B41FA5}">
                      <a16:colId xmlns:a16="http://schemas.microsoft.com/office/drawing/2014/main" val="90666311"/>
                    </a:ext>
                  </a:extLst>
                </a:gridCol>
                <a:gridCol w="3045092">
                  <a:extLst>
                    <a:ext uri="{9D8B030D-6E8A-4147-A177-3AD203B41FA5}">
                      <a16:colId xmlns:a16="http://schemas.microsoft.com/office/drawing/2014/main" val="2298985732"/>
                    </a:ext>
                  </a:extLst>
                </a:gridCol>
                <a:gridCol w="1133215">
                  <a:extLst>
                    <a:ext uri="{9D8B030D-6E8A-4147-A177-3AD203B41FA5}">
                      <a16:colId xmlns:a16="http://schemas.microsoft.com/office/drawing/2014/main" val="2987482097"/>
                    </a:ext>
                  </a:extLst>
                </a:gridCol>
              </a:tblGrid>
              <a:tr h="393123">
                <a:tc>
                  <a:txBody>
                    <a:bodyPr/>
                    <a:lstStyle/>
                    <a:p>
                      <a:r>
                        <a:rPr lang="ru-RU" sz="1400" b="1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Тип мероприятия</a:t>
                      </a:r>
                      <a:endParaRPr lang="ru-RU" sz="1400" b="1" i="0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941" marR="42941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400" b="1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Цель мероприятия</a:t>
                      </a:r>
                      <a:endParaRPr lang="ru-RU" sz="1400" b="1" i="0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941" marR="42941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400" b="1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Состав и результаты анализа</a:t>
                      </a:r>
                      <a:endParaRPr lang="ru-RU" sz="1400" b="1" i="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941" marR="42941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400" b="1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Бюджет, руб.</a:t>
                      </a:r>
                      <a:endParaRPr lang="ru-RU" sz="1400" b="1" i="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941" marR="42941" marT="0" marB="0" anchor="ctr"/>
                </a:tc>
                <a:extLst>
                  <a:ext uri="{0D108BD9-81ED-4DB2-BD59-A6C34878D82A}">
                    <a16:rowId xmlns:a16="http://schemas.microsoft.com/office/drawing/2014/main" val="1571558130"/>
                  </a:ext>
                </a:extLst>
              </a:tr>
              <a:tr h="982808">
                <a:tc>
                  <a:txBody>
                    <a:bodyPr/>
                    <a:lstStyle/>
                    <a:p>
                      <a:r>
                        <a:rPr lang="ru-RU" sz="1400" b="1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Разработка сайта и </a:t>
                      </a:r>
                      <a:r>
                        <a:rPr lang="ru-RU" sz="1400" b="1" kern="1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лендинга</a:t>
                      </a:r>
                      <a:endParaRPr lang="ru-RU" sz="1400" b="1" i="0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941" marR="42941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400" b="1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Создание основного канала коммуникации и приёма заявок</a:t>
                      </a:r>
                      <a:endParaRPr lang="ru-RU" sz="1400" b="1" i="0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941" marR="42941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400" b="1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Анализ конкурентов, структура посадочной страницы, наполнение, адаптация под мобильные устройства</a:t>
                      </a:r>
                      <a:endParaRPr lang="ru-RU" sz="1400" b="1" i="0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941" marR="42941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400" b="1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30 000</a:t>
                      </a:r>
                      <a:endParaRPr lang="ru-RU" sz="1400" b="1" i="0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941" marR="42941" marT="0" marB="0" anchor="ctr"/>
                </a:tc>
                <a:extLst>
                  <a:ext uri="{0D108BD9-81ED-4DB2-BD59-A6C34878D82A}">
                    <a16:rowId xmlns:a16="http://schemas.microsoft.com/office/drawing/2014/main" val="3881668468"/>
                  </a:ext>
                </a:extLst>
              </a:tr>
              <a:tr h="786247">
                <a:tc>
                  <a:txBody>
                    <a:bodyPr/>
                    <a:lstStyle/>
                    <a:p>
                      <a:r>
                        <a:rPr lang="ru-RU" sz="1400" b="1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Дизайн логотипа и фирменного стиля</a:t>
                      </a:r>
                      <a:endParaRPr lang="ru-RU" sz="1400" b="1" i="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941" marR="42941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400" b="1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Формирование визуального образа бренда</a:t>
                      </a:r>
                      <a:endParaRPr lang="ru-RU" sz="1400" b="1" i="0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941" marR="42941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400" b="1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Подбор цветовой палитры, шрифтов, разработка логотипа, шаблоны для </a:t>
                      </a:r>
                      <a:r>
                        <a:rPr lang="ru-RU" sz="1400" b="1" kern="1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соцсетей</a:t>
                      </a:r>
                      <a:endParaRPr lang="ru-RU" sz="1400" b="1" i="0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941" marR="42941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400" b="1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20 000</a:t>
                      </a:r>
                      <a:endParaRPr lang="ru-RU" sz="1400" b="1" i="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941" marR="42941" marT="0" marB="0" anchor="ctr"/>
                </a:tc>
                <a:extLst>
                  <a:ext uri="{0D108BD9-81ED-4DB2-BD59-A6C34878D82A}">
                    <a16:rowId xmlns:a16="http://schemas.microsoft.com/office/drawing/2014/main" val="2822621447"/>
                  </a:ext>
                </a:extLst>
              </a:tr>
              <a:tr h="786247">
                <a:tc>
                  <a:txBody>
                    <a:bodyPr/>
                    <a:lstStyle/>
                    <a:p>
                      <a:r>
                        <a:rPr lang="ru-RU" sz="1400" b="1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Первичная настройка таргетированной рекламы</a:t>
                      </a:r>
                      <a:endParaRPr lang="ru-RU" sz="1400" b="1" i="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941" marR="42941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400" b="1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Получение первых заявок через VK и сайт</a:t>
                      </a:r>
                      <a:endParaRPr lang="ru-RU" sz="1400" b="1" i="0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941" marR="42941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400" b="1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Сегментация аудитории, подготовка креативов, тестовые запуски рекламных объявлений</a:t>
                      </a:r>
                      <a:endParaRPr lang="ru-RU" sz="1400" b="1" i="0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941" marR="42941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400" b="1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20 000</a:t>
                      </a:r>
                      <a:endParaRPr lang="ru-RU" sz="1400" b="1" i="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941" marR="42941" marT="0" marB="0" anchor="ctr"/>
                </a:tc>
                <a:extLst>
                  <a:ext uri="{0D108BD9-81ED-4DB2-BD59-A6C34878D82A}">
                    <a16:rowId xmlns:a16="http://schemas.microsoft.com/office/drawing/2014/main" val="2132364590"/>
                  </a:ext>
                </a:extLst>
              </a:tr>
              <a:tr h="786247">
                <a:tc>
                  <a:txBody>
                    <a:bodyPr/>
                    <a:lstStyle/>
                    <a:p>
                      <a:r>
                        <a:rPr lang="ru-RU" sz="1400" b="1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Контент и визуализация</a:t>
                      </a:r>
                      <a:endParaRPr lang="ru-RU" sz="1400" b="1" i="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941" marR="42941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400" b="1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Создание доверия, наполнение площадок</a:t>
                      </a:r>
                      <a:endParaRPr lang="ru-RU" sz="1400" b="1" i="0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941" marR="42941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400" b="1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Разработка первых 5 постов, оформление ленты, написание текста для </a:t>
                      </a:r>
                      <a:r>
                        <a:rPr lang="ru-RU" sz="1400" b="1" kern="1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лендинга</a:t>
                      </a:r>
                      <a:r>
                        <a:rPr lang="ru-RU" sz="1400" b="1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 </a:t>
                      </a:r>
                      <a:r>
                        <a:rPr lang="ru-RU" sz="1400" b="1" kern="1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email</a:t>
                      </a:r>
                      <a:endParaRPr lang="ru-RU" sz="1400" b="1" i="0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941" marR="42941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400" b="1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10 000</a:t>
                      </a:r>
                      <a:endParaRPr lang="ru-RU" sz="1400" b="1" i="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941" marR="42941" marT="0" marB="0" anchor="ctr"/>
                </a:tc>
                <a:extLst>
                  <a:ext uri="{0D108BD9-81ED-4DB2-BD59-A6C34878D82A}">
                    <a16:rowId xmlns:a16="http://schemas.microsoft.com/office/drawing/2014/main" val="1239975203"/>
                  </a:ext>
                </a:extLst>
              </a:tr>
              <a:tr h="589685">
                <a:tc>
                  <a:txBody>
                    <a:bodyPr/>
                    <a:lstStyle/>
                    <a:p>
                      <a:r>
                        <a:rPr lang="ru-RU" sz="1400" b="1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Внедрение CRM и облачных сервисов</a:t>
                      </a:r>
                      <a:endParaRPr lang="ru-RU" sz="1400" b="1" i="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941" marR="42941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400" b="1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Упрощение коммуникации, обработка лидов</a:t>
                      </a:r>
                      <a:endParaRPr lang="ru-RU" sz="1400" b="1" i="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941" marR="42941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400" b="1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Настройка Bitrix24 / </a:t>
                      </a:r>
                      <a:r>
                        <a:rPr lang="ru-RU" sz="1400" b="1" kern="1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Notion</a:t>
                      </a:r>
                      <a:r>
                        <a:rPr lang="ru-RU" sz="1400" b="1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</a:t>
                      </a:r>
                      <a:r>
                        <a:rPr lang="ru-RU" sz="1400" b="1" kern="1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Trello</a:t>
                      </a:r>
                      <a:r>
                        <a:rPr lang="ru-RU" sz="1400" b="1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подключение Zoom и почтового домена</a:t>
                      </a:r>
                      <a:endParaRPr lang="ru-RU" sz="1400" b="1" i="0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941" marR="42941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400" b="1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10 000</a:t>
                      </a:r>
                      <a:endParaRPr lang="ru-RU" sz="1400" b="1" i="0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941" marR="42941" marT="0" marB="0" anchor="ctr"/>
                </a:tc>
                <a:extLst>
                  <a:ext uri="{0D108BD9-81ED-4DB2-BD59-A6C34878D82A}">
                    <a16:rowId xmlns:a16="http://schemas.microsoft.com/office/drawing/2014/main" val="3748289915"/>
                  </a:ext>
                </a:extLst>
              </a:tr>
              <a:tr h="786247">
                <a:tc>
                  <a:txBody>
                    <a:bodyPr/>
                    <a:lstStyle/>
                    <a:p>
                      <a:r>
                        <a:rPr lang="ru-RU" sz="1400" b="1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Резервный фонд</a:t>
                      </a:r>
                      <a:endParaRPr lang="ru-RU" sz="1400" b="1" i="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941" marR="42941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400" b="1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Страхование непредвиденных расходов</a:t>
                      </a:r>
                      <a:endParaRPr lang="ru-RU" sz="1400" b="1" i="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941" marR="42941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400" b="1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Корректировки по визуалу, доработка сайта, дополнительные правки и тестирование рекламы</a:t>
                      </a:r>
                      <a:endParaRPr lang="ru-RU" sz="1400" b="1" i="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941" marR="42941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400" b="1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20 000</a:t>
                      </a:r>
                      <a:endParaRPr lang="ru-RU" sz="1400" b="1" i="0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941" marR="42941" marT="0" marB="0" anchor="ctr"/>
                </a:tc>
                <a:extLst>
                  <a:ext uri="{0D108BD9-81ED-4DB2-BD59-A6C34878D82A}">
                    <a16:rowId xmlns:a16="http://schemas.microsoft.com/office/drawing/2014/main" val="3657303205"/>
                  </a:ext>
                </a:extLst>
              </a:tr>
              <a:tr h="196562">
                <a:tc>
                  <a:txBody>
                    <a:bodyPr/>
                    <a:lstStyle/>
                    <a:p>
                      <a:r>
                        <a:rPr lang="ru-RU" sz="1400" b="1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</a:t>
                      </a:r>
                      <a:endParaRPr lang="ru-RU" sz="1400" b="1" i="0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941" marR="42941" marT="0" marB="0" anchor="ctr"/>
                </a:tc>
                <a:tc>
                  <a:txBody>
                    <a:bodyPr/>
                    <a:lstStyle/>
                    <a:p>
                      <a:endParaRPr lang="ru-RU" sz="1400" b="1" i="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941" marR="42941" marT="0" marB="0" anchor="ctr"/>
                </a:tc>
                <a:tc>
                  <a:txBody>
                    <a:bodyPr/>
                    <a:lstStyle/>
                    <a:p>
                      <a:endParaRPr lang="ru-RU" sz="1400" b="1" i="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941" marR="42941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400" b="1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110 000</a:t>
                      </a:r>
                      <a:endParaRPr lang="ru-RU" sz="1400" b="1" i="0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941" marR="42941" marT="0" marB="0" anchor="ctr"/>
                </a:tc>
                <a:extLst>
                  <a:ext uri="{0D108BD9-81ED-4DB2-BD59-A6C34878D82A}">
                    <a16:rowId xmlns:a16="http://schemas.microsoft.com/office/drawing/2014/main" val="3735946560"/>
                  </a:ext>
                </a:extLst>
              </a:tr>
            </a:tbl>
          </a:graphicData>
        </a:graphic>
      </p:graphicFrame>
      <p:pic>
        <p:nvPicPr>
          <p:cNvPr id="3" name="Рисунок 2" descr="Изображение выглядит как текст, логотип, эмблема, Шрифт&#10;&#10;Автоматически созданное описание">
            <a:extLst>
              <a:ext uri="{FF2B5EF4-FFF2-40B4-BE49-F238E27FC236}">
                <a16:creationId xmlns:a16="http://schemas.microsoft.com/office/drawing/2014/main" id="{A584BA89-490E-6EDF-ED46-64E6F8E22FF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266" y="0"/>
            <a:ext cx="1843835" cy="103741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3"/>
          <p:cNvSpPr txBox="1">
            <a:spLocks noGrp="1"/>
          </p:cNvSpPr>
          <p:nvPr>
            <p:ph type="title"/>
          </p:nvPr>
        </p:nvSpPr>
        <p:spPr>
          <a:xfrm>
            <a:off x="457199" y="563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ru-RU" sz="2400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Таблица 3 - Затраты на персонал</a:t>
            </a:r>
            <a:endParaRPr sz="2400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4F06570B-2658-5194-3769-B3FA4FA182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993453"/>
              </p:ext>
            </p:extLst>
          </p:nvPr>
        </p:nvGraphicFramePr>
        <p:xfrm>
          <a:off x="600501" y="1616374"/>
          <a:ext cx="8215953" cy="44504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121624">
                  <a:extLst>
                    <a:ext uri="{9D8B030D-6E8A-4147-A177-3AD203B41FA5}">
                      <a16:colId xmlns:a16="http://schemas.microsoft.com/office/drawing/2014/main" val="2680619994"/>
                    </a:ext>
                  </a:extLst>
                </a:gridCol>
                <a:gridCol w="4094329">
                  <a:extLst>
                    <a:ext uri="{9D8B030D-6E8A-4147-A177-3AD203B41FA5}">
                      <a16:colId xmlns:a16="http://schemas.microsoft.com/office/drawing/2014/main" val="1633156862"/>
                    </a:ext>
                  </a:extLst>
                </a:gridCol>
              </a:tblGrid>
              <a:tr h="381095"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00" dirty="0">
                          <a:solidFill>
                            <a:srgbClr val="002060"/>
                          </a:solidFill>
                          <a:effectLst/>
                        </a:rPr>
                        <a:t>Позиция</a:t>
                      </a:r>
                      <a:endParaRPr lang="ru-RU" sz="2400" b="0" i="0" kern="100" dirty="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00">
                          <a:solidFill>
                            <a:srgbClr val="002060"/>
                          </a:solidFill>
                          <a:effectLst/>
                        </a:rPr>
                        <a:t>Средняя сумма, руб./мес</a:t>
                      </a:r>
                      <a:endParaRPr lang="ru-RU" sz="2400" b="0" i="0" kern="10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4690610"/>
                  </a:ext>
                </a:extLst>
              </a:tr>
              <a:tr h="56427"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00" dirty="0">
                          <a:solidFill>
                            <a:srgbClr val="002060"/>
                          </a:solidFill>
                          <a:effectLst/>
                        </a:rPr>
                        <a:t>SMM-специалист</a:t>
                      </a:r>
                      <a:endParaRPr lang="ru-RU" sz="2400" b="0" i="0" kern="100" dirty="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00" dirty="0">
                          <a:solidFill>
                            <a:srgbClr val="002060"/>
                          </a:solidFill>
                          <a:effectLst/>
                        </a:rPr>
                        <a:t>25 000</a:t>
                      </a:r>
                      <a:endParaRPr lang="ru-RU" sz="2400" b="0" i="0" kern="100" dirty="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42001368"/>
                  </a:ext>
                </a:extLst>
              </a:tr>
              <a:tr h="65526"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00" dirty="0" err="1">
                          <a:solidFill>
                            <a:srgbClr val="002060"/>
                          </a:solidFill>
                          <a:effectLst/>
                        </a:rPr>
                        <a:t>Таргетолог</a:t>
                      </a:r>
                      <a:endParaRPr lang="ru-RU" sz="2400" b="0" i="0" kern="100" dirty="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00" dirty="0">
                          <a:solidFill>
                            <a:srgbClr val="002060"/>
                          </a:solidFill>
                          <a:effectLst/>
                        </a:rPr>
                        <a:t>30 000</a:t>
                      </a:r>
                      <a:endParaRPr lang="ru-RU" sz="2400" b="0" i="0" kern="100" dirty="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5029912"/>
                  </a:ext>
                </a:extLst>
              </a:tr>
              <a:tr h="181342"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00">
                          <a:solidFill>
                            <a:srgbClr val="002060"/>
                          </a:solidFill>
                          <a:effectLst/>
                        </a:rPr>
                        <a:t>SEO-специалист</a:t>
                      </a:r>
                      <a:endParaRPr lang="ru-RU" sz="2400" b="0" i="0" kern="10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00" dirty="0">
                          <a:solidFill>
                            <a:srgbClr val="002060"/>
                          </a:solidFill>
                          <a:effectLst/>
                        </a:rPr>
                        <a:t>20 000</a:t>
                      </a:r>
                      <a:endParaRPr lang="ru-RU" sz="2400" b="0" i="0" kern="100" dirty="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36944805"/>
                  </a:ext>
                </a:extLst>
              </a:tr>
              <a:tr h="346157"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00" dirty="0">
                          <a:solidFill>
                            <a:srgbClr val="002060"/>
                          </a:solidFill>
                          <a:effectLst/>
                        </a:rPr>
                        <a:t>Веб-дизайнер / разработчик</a:t>
                      </a:r>
                      <a:endParaRPr lang="ru-RU" sz="2400" b="0" i="0" kern="100" dirty="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00" dirty="0">
                          <a:solidFill>
                            <a:srgbClr val="002060"/>
                          </a:solidFill>
                          <a:effectLst/>
                        </a:rPr>
                        <a:t>25 000</a:t>
                      </a:r>
                      <a:endParaRPr lang="ru-RU" sz="2400" b="0" i="0" kern="100" dirty="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28044507"/>
                  </a:ext>
                </a:extLst>
              </a:tr>
              <a:tr h="300251"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00">
                          <a:solidFill>
                            <a:srgbClr val="002060"/>
                          </a:solidFill>
                          <a:effectLst/>
                        </a:rPr>
                        <a:t>Продакшен-специалист</a:t>
                      </a:r>
                      <a:endParaRPr lang="ru-RU" sz="2400" b="0" i="0" kern="10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00" dirty="0">
                          <a:solidFill>
                            <a:srgbClr val="002060"/>
                          </a:solidFill>
                          <a:effectLst/>
                        </a:rPr>
                        <a:t>20 000</a:t>
                      </a:r>
                      <a:endParaRPr lang="ru-RU" sz="2400" b="0" i="0" kern="100" dirty="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33149582"/>
                  </a:ext>
                </a:extLst>
              </a:tr>
              <a:tr h="381095"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00">
                          <a:solidFill>
                            <a:srgbClr val="002060"/>
                          </a:solidFill>
                          <a:effectLst/>
                        </a:rPr>
                        <a:t>Копирайтер</a:t>
                      </a:r>
                      <a:endParaRPr lang="ru-RU" sz="2400" b="0" i="0" kern="10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00" dirty="0">
                          <a:solidFill>
                            <a:srgbClr val="002060"/>
                          </a:solidFill>
                          <a:effectLst/>
                        </a:rPr>
                        <a:t>15 000</a:t>
                      </a:r>
                      <a:endParaRPr lang="ru-RU" sz="2400" b="0" i="0" kern="100" dirty="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56065448"/>
                  </a:ext>
                </a:extLst>
              </a:tr>
              <a:tr h="381095"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00">
                          <a:solidFill>
                            <a:srgbClr val="002060"/>
                          </a:solidFill>
                          <a:effectLst/>
                        </a:rPr>
                        <a:t>Бухгалтер</a:t>
                      </a:r>
                      <a:endParaRPr lang="ru-RU" sz="2400" b="0" i="0" kern="10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00" dirty="0">
                          <a:solidFill>
                            <a:srgbClr val="002060"/>
                          </a:solidFill>
                          <a:effectLst/>
                        </a:rPr>
                        <a:t>5 000</a:t>
                      </a:r>
                      <a:endParaRPr lang="ru-RU" sz="2400" b="0" i="0" kern="100" dirty="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92083156"/>
                  </a:ext>
                </a:extLst>
              </a:tr>
              <a:tr h="243195"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00">
                          <a:solidFill>
                            <a:srgbClr val="002060"/>
                          </a:solidFill>
                          <a:effectLst/>
                        </a:rPr>
                        <a:t>Графический дизайнер</a:t>
                      </a:r>
                      <a:endParaRPr lang="ru-RU" sz="2400" b="0" i="0" kern="10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00" dirty="0">
                          <a:solidFill>
                            <a:srgbClr val="002060"/>
                          </a:solidFill>
                          <a:effectLst/>
                        </a:rPr>
                        <a:t>15 000</a:t>
                      </a:r>
                      <a:endParaRPr lang="ru-RU" sz="2400" b="0" i="0" kern="100" dirty="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98274581"/>
                  </a:ext>
                </a:extLst>
              </a:tr>
              <a:tr h="381095"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00">
                          <a:solidFill>
                            <a:srgbClr val="002060"/>
                          </a:solidFill>
                          <a:effectLst/>
                        </a:rPr>
                        <a:t>ИТОГО / месяц</a:t>
                      </a:r>
                      <a:endParaRPr lang="ru-RU" sz="2400" b="0" i="0" kern="10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00" dirty="0">
                          <a:solidFill>
                            <a:srgbClr val="002060"/>
                          </a:solidFill>
                          <a:effectLst/>
                        </a:rPr>
                        <a:t>155 000</a:t>
                      </a:r>
                      <a:endParaRPr lang="ru-RU" sz="2400" b="0" i="0" kern="100" dirty="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07441609"/>
                  </a:ext>
                </a:extLst>
              </a:tr>
              <a:tr h="300947"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00">
                          <a:solidFill>
                            <a:srgbClr val="002060"/>
                          </a:solidFill>
                          <a:effectLst/>
                        </a:rPr>
                        <a:t>ИТОГО / год</a:t>
                      </a:r>
                      <a:endParaRPr lang="ru-RU" sz="2400" b="0" i="0" kern="10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00" dirty="0">
                          <a:solidFill>
                            <a:srgbClr val="002060"/>
                          </a:solidFill>
                          <a:effectLst/>
                        </a:rPr>
                        <a:t>1 860 000</a:t>
                      </a:r>
                      <a:endParaRPr lang="ru-RU" sz="2400" b="0" i="0" kern="100" dirty="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65500129"/>
                  </a:ext>
                </a:extLst>
              </a:tr>
            </a:tbl>
          </a:graphicData>
        </a:graphic>
      </p:graphicFrame>
      <p:pic>
        <p:nvPicPr>
          <p:cNvPr id="4" name="Рисунок 3" descr="Изображение выглядит как текст, логотип, эмблема, Шрифт&#10;&#10;Автоматически созданное описание">
            <a:extLst>
              <a:ext uri="{FF2B5EF4-FFF2-40B4-BE49-F238E27FC236}">
                <a16:creationId xmlns:a16="http://schemas.microsoft.com/office/drawing/2014/main" id="{BC5C48E7-EF9F-C877-8E32-7BC9054620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266" y="0"/>
            <a:ext cx="1843835" cy="103741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4"/>
          <p:cNvSpPr txBox="1">
            <a:spLocks noGrp="1"/>
          </p:cNvSpPr>
          <p:nvPr>
            <p:ph type="title"/>
          </p:nvPr>
        </p:nvSpPr>
        <p:spPr>
          <a:xfrm>
            <a:off x="276476" y="745876"/>
            <a:ext cx="8229600" cy="613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12700">
              <a:spcBef>
                <a:spcPts val="100"/>
              </a:spcBef>
            </a:pP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Таблица 4 – Виды услуг и цены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AF5F7072-2B70-203B-D098-211F3AB394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738013"/>
              </p:ext>
            </p:extLst>
          </p:nvPr>
        </p:nvGraphicFramePr>
        <p:xfrm>
          <a:off x="276478" y="1359596"/>
          <a:ext cx="8662806" cy="52299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29813">
                  <a:extLst>
                    <a:ext uri="{9D8B030D-6E8A-4147-A177-3AD203B41FA5}">
                      <a16:colId xmlns:a16="http://schemas.microsoft.com/office/drawing/2014/main" val="4172629391"/>
                    </a:ext>
                  </a:extLst>
                </a:gridCol>
                <a:gridCol w="1414697">
                  <a:extLst>
                    <a:ext uri="{9D8B030D-6E8A-4147-A177-3AD203B41FA5}">
                      <a16:colId xmlns:a16="http://schemas.microsoft.com/office/drawing/2014/main" val="2405210282"/>
                    </a:ext>
                  </a:extLst>
                </a:gridCol>
                <a:gridCol w="1255259">
                  <a:extLst>
                    <a:ext uri="{9D8B030D-6E8A-4147-A177-3AD203B41FA5}">
                      <a16:colId xmlns:a16="http://schemas.microsoft.com/office/drawing/2014/main" val="2571798342"/>
                    </a:ext>
                  </a:extLst>
                </a:gridCol>
                <a:gridCol w="4363037">
                  <a:extLst>
                    <a:ext uri="{9D8B030D-6E8A-4147-A177-3AD203B41FA5}">
                      <a16:colId xmlns:a16="http://schemas.microsoft.com/office/drawing/2014/main" val="3618548638"/>
                    </a:ext>
                  </a:extLst>
                </a:gridCol>
              </a:tblGrid>
              <a:tr h="616503"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Услуга</a:t>
                      </a:r>
                      <a:endParaRPr lang="ru-RU" sz="2000" b="0" i="0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Пакет</a:t>
                      </a:r>
                      <a:endParaRPr lang="ru-RU" sz="2000" b="0" i="0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Цена, руб.</a:t>
                      </a:r>
                      <a:endParaRPr lang="ru-RU" sz="2000" b="0" i="0" kern="10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Описание</a:t>
                      </a:r>
                      <a:endParaRPr lang="ru-RU" sz="2000" b="0" i="0" kern="10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10201247"/>
                  </a:ext>
                </a:extLst>
              </a:tr>
              <a:tr h="924754"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SMM – ведение соцсетей</a:t>
                      </a:r>
                      <a:endParaRPr lang="ru-RU" sz="2000" b="0" i="0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Минимум</a:t>
                      </a:r>
                      <a:endParaRPr lang="ru-RU" sz="2000" b="0" i="0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25 000</a:t>
                      </a:r>
                      <a:endParaRPr lang="ru-RU" sz="2000" b="0" i="0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 постов/</a:t>
                      </a:r>
                      <a:r>
                        <a:rPr lang="ru-RU" sz="2000" b="0" kern="100" dirty="0" err="1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мес</a:t>
                      </a:r>
                      <a:r>
                        <a:rPr lang="ru-RU" sz="2000" b="0" kern="1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, 2 </a:t>
                      </a:r>
                      <a:r>
                        <a:rPr lang="ru-RU" sz="2000" b="0" kern="100" dirty="0" err="1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сторис</a:t>
                      </a:r>
                      <a:r>
                        <a:rPr lang="ru-RU" sz="2000" b="0" kern="1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, базовая аналитика</a:t>
                      </a:r>
                      <a:endParaRPr lang="ru-RU" sz="2000" b="0" i="0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70386704"/>
                  </a:ext>
                </a:extLst>
              </a:tr>
              <a:tr h="616503">
                <a:tc>
                  <a:txBody>
                    <a:bodyPr/>
                    <a:lstStyle/>
                    <a:p>
                      <a:pPr algn="ctr"/>
                      <a:endParaRPr lang="ru-RU" sz="2000" b="0" i="0" kern="100" dirty="0">
                        <a:solidFill>
                          <a:srgbClr val="002060"/>
                        </a:solidFill>
                        <a:effectLst/>
                        <a:latin typeface="+mn-lt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Стандарт</a:t>
                      </a:r>
                      <a:endParaRPr lang="ru-RU" sz="2000" b="0" i="0" kern="10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45 000</a:t>
                      </a:r>
                      <a:endParaRPr lang="ru-RU" sz="2000" b="0" i="0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12 постов, 4 </a:t>
                      </a:r>
                      <a:r>
                        <a:rPr lang="ru-RU" sz="2000" b="0" kern="100" dirty="0" err="1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сторис</a:t>
                      </a:r>
                      <a:r>
                        <a:rPr lang="ru-RU" sz="2000" b="0" kern="1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, 1 видео, 1 рекламная кампания, отчётность</a:t>
                      </a:r>
                      <a:endParaRPr lang="ru-RU" sz="2000" b="0" i="0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60821084"/>
                  </a:ext>
                </a:extLst>
              </a:tr>
              <a:tr h="616503">
                <a:tc>
                  <a:txBody>
                    <a:bodyPr/>
                    <a:lstStyle/>
                    <a:p>
                      <a:pPr algn="ctr"/>
                      <a:endParaRPr lang="ru-RU" sz="2000" b="0" i="0" kern="100">
                        <a:solidFill>
                          <a:srgbClr val="002060"/>
                        </a:solidFill>
                        <a:effectLst/>
                        <a:latin typeface="+mn-lt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Максимум</a:t>
                      </a:r>
                      <a:endParaRPr lang="ru-RU" sz="2000" b="0" i="0" kern="10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70 000</a:t>
                      </a:r>
                      <a:endParaRPr lang="ru-RU" sz="2000" b="0" i="0" kern="10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16 постов, 8 </a:t>
                      </a:r>
                      <a:r>
                        <a:rPr lang="ru-RU" sz="2000" b="0" kern="100" dirty="0" err="1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сторис</a:t>
                      </a:r>
                      <a:r>
                        <a:rPr lang="ru-RU" sz="2000" b="0" kern="1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, 2 видео, 2 кампании, расширенная аналитика</a:t>
                      </a:r>
                      <a:endParaRPr lang="ru-RU" sz="2000" b="0" i="0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16969698"/>
                  </a:ext>
                </a:extLst>
              </a:tr>
              <a:tr h="924754"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Таргетированная реклама</a:t>
                      </a:r>
                      <a:endParaRPr lang="ru-RU" sz="2000" b="0" i="0" kern="10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Минимум</a:t>
                      </a:r>
                      <a:endParaRPr lang="ru-RU" sz="2000" b="0" i="0" kern="10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20 000</a:t>
                      </a:r>
                      <a:endParaRPr lang="ru-RU" sz="2000" b="0" i="0" kern="10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 кампания, креатив, запуск, сопровождение 3 дня</a:t>
                      </a:r>
                      <a:endParaRPr lang="ru-RU" sz="2000" b="0" i="0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92569869"/>
                  </a:ext>
                </a:extLst>
              </a:tr>
              <a:tr h="616503">
                <a:tc>
                  <a:txBody>
                    <a:bodyPr/>
                    <a:lstStyle/>
                    <a:p>
                      <a:pPr algn="ctr"/>
                      <a:endParaRPr lang="ru-RU" sz="2000" b="0" i="0" kern="100">
                        <a:solidFill>
                          <a:srgbClr val="002060"/>
                        </a:solidFill>
                        <a:effectLst/>
                        <a:latin typeface="+mn-lt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Стандарт</a:t>
                      </a:r>
                      <a:endParaRPr lang="ru-RU" sz="2000" b="0" i="0" kern="10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35 000</a:t>
                      </a:r>
                      <a:endParaRPr lang="ru-RU" sz="2000" b="0" i="0" kern="10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До 2 кампаний, тесты, отчёт, сопровождение 7 дней</a:t>
                      </a:r>
                      <a:endParaRPr lang="ru-RU" sz="2000" b="0" i="0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69379663"/>
                  </a:ext>
                </a:extLst>
              </a:tr>
              <a:tr h="616503">
                <a:tc>
                  <a:txBody>
                    <a:bodyPr/>
                    <a:lstStyle/>
                    <a:p>
                      <a:pPr algn="ctr"/>
                      <a:endParaRPr lang="ru-RU" sz="2000" b="0" i="0" kern="100">
                        <a:solidFill>
                          <a:srgbClr val="002060"/>
                        </a:solidFill>
                        <a:effectLst/>
                        <a:latin typeface="+mn-lt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Максимум</a:t>
                      </a:r>
                      <a:endParaRPr lang="ru-RU" sz="2000" b="0" i="0" kern="10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60 000</a:t>
                      </a:r>
                      <a:endParaRPr lang="ru-RU" sz="2000" b="0" i="0" kern="10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Мультиформат, </a:t>
                      </a:r>
                      <a:r>
                        <a:rPr lang="ru-RU" sz="2000" b="0" kern="100" dirty="0" err="1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A</a:t>
                      </a:r>
                      <a:r>
                        <a:rPr lang="ru-RU" sz="2000" b="0" kern="1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/</a:t>
                      </a:r>
                      <a:r>
                        <a:rPr lang="ru-RU" sz="2000" b="0" kern="100" dirty="0" err="1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B</a:t>
                      </a:r>
                      <a:r>
                        <a:rPr lang="ru-RU" sz="2000" b="0" kern="1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тест, аналитика, 2 недели сопровождения</a:t>
                      </a:r>
                      <a:endParaRPr lang="ru-RU" sz="2000" b="0" i="0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4914720"/>
                  </a:ext>
                </a:extLst>
              </a:tr>
            </a:tbl>
          </a:graphicData>
        </a:graphic>
      </p:graphicFrame>
      <p:pic>
        <p:nvPicPr>
          <p:cNvPr id="4" name="Рисунок 3" descr="Изображение выглядит как текст, логотип, эмблема, Шрифт&#10;&#10;Автоматически созданное описание">
            <a:extLst>
              <a:ext uri="{FF2B5EF4-FFF2-40B4-BE49-F238E27FC236}">
                <a16:creationId xmlns:a16="http://schemas.microsoft.com/office/drawing/2014/main" id="{AE873B5E-43C0-E13F-7577-76D161E26D4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266" y="0"/>
            <a:ext cx="1843835" cy="103741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>
          <a:extLst>
            <a:ext uri="{FF2B5EF4-FFF2-40B4-BE49-F238E27FC236}">
              <a16:creationId xmlns:a16="http://schemas.microsoft.com/office/drawing/2014/main" id="{3DA51827-273B-034F-8906-2B4C9DAC44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4">
            <a:extLst>
              <a:ext uri="{FF2B5EF4-FFF2-40B4-BE49-F238E27FC236}">
                <a16:creationId xmlns:a16="http://schemas.microsoft.com/office/drawing/2014/main" id="{57D195AA-8319-4009-59BD-47D60BE7EC2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12700">
              <a:spcBef>
                <a:spcPts val="100"/>
              </a:spcBef>
            </a:pP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Продолжение таблицы 4 – Виды услуг и цены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3B415629-400D-5971-E28B-416A460089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2629649"/>
              </p:ext>
            </p:extLst>
          </p:nvPr>
        </p:nvGraphicFramePr>
        <p:xfrm>
          <a:off x="191068" y="1571780"/>
          <a:ext cx="8748215" cy="50292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74210">
                  <a:extLst>
                    <a:ext uri="{9D8B030D-6E8A-4147-A177-3AD203B41FA5}">
                      <a16:colId xmlns:a16="http://schemas.microsoft.com/office/drawing/2014/main" val="4172629391"/>
                    </a:ext>
                  </a:extLst>
                </a:gridCol>
                <a:gridCol w="1514901">
                  <a:extLst>
                    <a:ext uri="{9D8B030D-6E8A-4147-A177-3AD203B41FA5}">
                      <a16:colId xmlns:a16="http://schemas.microsoft.com/office/drawing/2014/main" val="2405210282"/>
                    </a:ext>
                  </a:extLst>
                </a:gridCol>
                <a:gridCol w="1487606">
                  <a:extLst>
                    <a:ext uri="{9D8B030D-6E8A-4147-A177-3AD203B41FA5}">
                      <a16:colId xmlns:a16="http://schemas.microsoft.com/office/drawing/2014/main" val="2571798342"/>
                    </a:ext>
                  </a:extLst>
                </a:gridCol>
                <a:gridCol w="3971498">
                  <a:extLst>
                    <a:ext uri="{9D8B030D-6E8A-4147-A177-3AD203B41FA5}">
                      <a16:colId xmlns:a16="http://schemas.microsoft.com/office/drawing/2014/main" val="3618548638"/>
                    </a:ext>
                  </a:extLst>
                </a:gridCol>
              </a:tblGrid>
              <a:tr h="243156">
                <a:tc>
                  <a:txBody>
                    <a:bodyPr/>
                    <a:lstStyle/>
                    <a:p>
                      <a:r>
                        <a:rPr lang="ru-RU" sz="2200" b="0" i="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Услуга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200" b="0" i="0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Пакет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200" b="0" i="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Цена, руб.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200" b="0" i="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Описание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10201247"/>
                  </a:ext>
                </a:extLst>
              </a:tr>
              <a:tr h="486312">
                <a:tc>
                  <a:txBody>
                    <a:bodyPr/>
                    <a:lstStyle/>
                    <a:p>
                      <a:r>
                        <a:rPr lang="ru-RU" sz="2200" b="0" i="0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WEB-дизайн / сайты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200" b="0" i="0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Минимум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200" b="0" i="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60 000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200" b="0" i="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Лендинг на шаблоне, базовая SEO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70386704"/>
                  </a:ext>
                </a:extLst>
              </a:tr>
              <a:tr h="243156">
                <a:tc>
                  <a:txBody>
                    <a:bodyPr/>
                    <a:lstStyle/>
                    <a:p>
                      <a:endParaRPr lang="ru-RU" sz="2200" b="0" i="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200" b="0" i="0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Стандарт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200" b="0" i="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120 000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200" b="0" i="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Корп. сайт (5–7 стр.), индивидуальный дизайн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60821084"/>
                  </a:ext>
                </a:extLst>
              </a:tr>
              <a:tr h="243156">
                <a:tc>
                  <a:txBody>
                    <a:bodyPr/>
                    <a:lstStyle/>
                    <a:p>
                      <a:endParaRPr lang="ru-RU" sz="2200" b="0" i="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200" b="0" i="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Максимум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200" b="0" i="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250 000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200" b="0" i="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Интернет-магазин / портал, интеграции, SEO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16969698"/>
                  </a:ext>
                </a:extLst>
              </a:tr>
              <a:tr h="243156">
                <a:tc>
                  <a:txBody>
                    <a:bodyPr/>
                    <a:lstStyle/>
                    <a:p>
                      <a:r>
                        <a:rPr lang="ru-RU" sz="2200" b="0" i="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Копирайтинг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200" b="0" i="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Минимум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200" b="0" i="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7 000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200" b="0" i="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 статьи до 3 000 зн., базовая структура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92569869"/>
                  </a:ext>
                </a:extLst>
              </a:tr>
              <a:tr h="243156">
                <a:tc>
                  <a:txBody>
                    <a:bodyPr/>
                    <a:lstStyle/>
                    <a:p>
                      <a:endParaRPr lang="ru-RU" sz="2200" b="0" i="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200" b="0" i="0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Стандарт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200" b="0" i="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15 000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200" b="0" i="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5–6 текстов, SEO, структура, правки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69379663"/>
                  </a:ext>
                </a:extLst>
              </a:tr>
              <a:tr h="486312">
                <a:tc>
                  <a:txBody>
                    <a:bodyPr/>
                    <a:lstStyle/>
                    <a:p>
                      <a:endParaRPr lang="ru-RU" sz="2200" b="0" i="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200" b="0" i="0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Максимум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200" b="0" i="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25 000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200" b="0" i="0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До 10 текстов, </a:t>
                      </a:r>
                      <a:r>
                        <a:rPr lang="ru-RU" sz="2200" b="0" i="0" kern="1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инфостиль</a:t>
                      </a:r>
                      <a:r>
                        <a:rPr lang="ru-RU" sz="2200" b="0" i="0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экспертные публикации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4914720"/>
                  </a:ext>
                </a:extLst>
              </a:tr>
            </a:tbl>
          </a:graphicData>
        </a:graphic>
      </p:graphicFrame>
      <p:pic>
        <p:nvPicPr>
          <p:cNvPr id="4" name="Рисунок 3" descr="Изображение выглядит как текст, логотип, эмблема, Шрифт&#10;&#10;Автоматически созданное описание">
            <a:extLst>
              <a:ext uri="{FF2B5EF4-FFF2-40B4-BE49-F238E27FC236}">
                <a16:creationId xmlns:a16="http://schemas.microsoft.com/office/drawing/2014/main" id="{1309780A-2418-9B10-2870-6F6EBE859B1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266" y="0"/>
            <a:ext cx="1843835" cy="1037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401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>
          <a:extLst>
            <a:ext uri="{FF2B5EF4-FFF2-40B4-BE49-F238E27FC236}">
              <a16:creationId xmlns:a16="http://schemas.microsoft.com/office/drawing/2014/main" id="{6FBDC801-3A27-BC6D-CD51-DE6AFEC34B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4">
            <a:extLst>
              <a:ext uri="{FF2B5EF4-FFF2-40B4-BE49-F238E27FC236}">
                <a16:creationId xmlns:a16="http://schemas.microsoft.com/office/drawing/2014/main" id="{EB3E6233-55E9-F751-4687-E0AA48C1FB5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9264" y="948039"/>
            <a:ext cx="8229600" cy="54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12700">
              <a:spcBef>
                <a:spcPts val="100"/>
              </a:spcBef>
            </a:pP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Продолжение таблицы 4 – Виды услуг и цены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9A43F632-7E06-4796-01A6-017641A1CF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961741"/>
              </p:ext>
            </p:extLst>
          </p:nvPr>
        </p:nvGraphicFramePr>
        <p:xfrm>
          <a:off x="229264" y="1493520"/>
          <a:ext cx="8791906" cy="52425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872491">
                  <a:extLst>
                    <a:ext uri="{9D8B030D-6E8A-4147-A177-3AD203B41FA5}">
                      <a16:colId xmlns:a16="http://schemas.microsoft.com/office/drawing/2014/main" val="4172629391"/>
                    </a:ext>
                  </a:extLst>
                </a:gridCol>
                <a:gridCol w="1555845">
                  <a:extLst>
                    <a:ext uri="{9D8B030D-6E8A-4147-A177-3AD203B41FA5}">
                      <a16:colId xmlns:a16="http://schemas.microsoft.com/office/drawing/2014/main" val="2405210282"/>
                    </a:ext>
                  </a:extLst>
                </a:gridCol>
                <a:gridCol w="1269242">
                  <a:extLst>
                    <a:ext uri="{9D8B030D-6E8A-4147-A177-3AD203B41FA5}">
                      <a16:colId xmlns:a16="http://schemas.microsoft.com/office/drawing/2014/main" val="2571798342"/>
                    </a:ext>
                  </a:extLst>
                </a:gridCol>
                <a:gridCol w="4094328">
                  <a:extLst>
                    <a:ext uri="{9D8B030D-6E8A-4147-A177-3AD203B41FA5}">
                      <a16:colId xmlns:a16="http://schemas.microsoft.com/office/drawing/2014/main" val="3618548638"/>
                    </a:ext>
                  </a:extLst>
                </a:gridCol>
              </a:tblGrid>
              <a:tr h="649235">
                <a:tc>
                  <a:txBody>
                    <a:bodyPr/>
                    <a:lstStyle/>
                    <a:p>
                      <a:pPr algn="l"/>
                      <a:r>
                        <a:rPr lang="ru-RU" sz="2150" b="0" i="0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Услуга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150" b="0" i="0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Пакет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150" b="0" i="0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Цена, руб.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150" b="0" i="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Описание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10201247"/>
                  </a:ext>
                </a:extLst>
              </a:tr>
              <a:tr h="973853">
                <a:tc>
                  <a:txBody>
                    <a:bodyPr/>
                    <a:lstStyle/>
                    <a:p>
                      <a:pPr algn="l"/>
                      <a:r>
                        <a:rPr lang="ru-RU" sz="2150" b="0" i="0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SEO-оптимизация сайтов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150" b="0" i="0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Минимум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150" b="0" i="0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30 000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150" b="0" i="0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Аудит, внутренняя оптимизация, подбор ключей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70386704"/>
                  </a:ext>
                </a:extLst>
              </a:tr>
              <a:tr h="528623">
                <a:tc>
                  <a:txBody>
                    <a:bodyPr/>
                    <a:lstStyle/>
                    <a:p>
                      <a:pPr algn="l"/>
                      <a:endParaRPr lang="ru-RU" sz="2150" b="0" i="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150" b="0" i="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Стандарт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150" b="0" i="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60 000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150" b="0" i="0" kern="1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Внутр</a:t>
                      </a:r>
                      <a:r>
                        <a:rPr lang="ru-RU" sz="2150" b="0" i="0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 и внеш. оптимизация, контент, отчёт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60821084"/>
                  </a:ext>
                </a:extLst>
              </a:tr>
              <a:tr h="649235">
                <a:tc>
                  <a:txBody>
                    <a:bodyPr/>
                    <a:lstStyle/>
                    <a:p>
                      <a:pPr algn="l"/>
                      <a:endParaRPr lang="ru-RU" sz="2150" b="0" i="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150" b="0" i="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Максимум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150" b="0" i="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150" b="0" i="0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Полное сопровождение, </a:t>
                      </a:r>
                      <a:r>
                        <a:rPr lang="ru-RU" sz="2150" b="0" i="0" kern="1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линкбилдинг</a:t>
                      </a:r>
                      <a:r>
                        <a:rPr lang="ru-RU" sz="2150" b="0" i="0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аналитика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16969698"/>
                  </a:ext>
                </a:extLst>
              </a:tr>
              <a:tr h="649235">
                <a:tc>
                  <a:txBody>
                    <a:bodyPr/>
                    <a:lstStyle/>
                    <a:p>
                      <a:pPr algn="l"/>
                      <a:r>
                        <a:rPr lang="ru-RU" sz="2150" b="0" i="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Продакшн (видео/фото)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150" b="0" i="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Минимум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150" b="0" i="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30 000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150" b="0" i="0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видео до 30 сек, базовый монтаж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92569869"/>
                  </a:ext>
                </a:extLst>
              </a:tr>
              <a:tr h="649235">
                <a:tc>
                  <a:txBody>
                    <a:bodyPr/>
                    <a:lstStyle/>
                    <a:p>
                      <a:pPr algn="l"/>
                      <a:endParaRPr lang="ru-RU" sz="2150" b="0" i="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150" b="0" i="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Стандарт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150" b="0" i="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60 000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150" b="0" i="0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Видео до 1 мин, съёмка, монтаж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69379663"/>
                  </a:ext>
                </a:extLst>
              </a:tr>
              <a:tr h="973853">
                <a:tc>
                  <a:txBody>
                    <a:bodyPr/>
                    <a:lstStyle/>
                    <a:p>
                      <a:pPr algn="l"/>
                      <a:endParaRPr lang="ru-RU" sz="2150" b="0" i="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150" b="0" i="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Максимум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150" b="0" i="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150" b="0" i="0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1–2 видео, актёры, съёмка на локации, продвинутый монтаж, звук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4914720"/>
                  </a:ext>
                </a:extLst>
              </a:tr>
            </a:tbl>
          </a:graphicData>
        </a:graphic>
      </p:graphicFrame>
      <p:pic>
        <p:nvPicPr>
          <p:cNvPr id="4" name="Рисунок 3" descr="Изображение выглядит как текст, логотип, эмблема, Шрифт&#10;&#10;Автоматически созданное описание">
            <a:extLst>
              <a:ext uri="{FF2B5EF4-FFF2-40B4-BE49-F238E27FC236}">
                <a16:creationId xmlns:a16="http://schemas.microsoft.com/office/drawing/2014/main" id="{BD2186E7-7B0B-06B2-8AA8-1DD7EC597AF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266" y="0"/>
            <a:ext cx="1843835" cy="1037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6782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>
          <a:extLst>
            <a:ext uri="{FF2B5EF4-FFF2-40B4-BE49-F238E27FC236}">
              <a16:creationId xmlns:a16="http://schemas.microsoft.com/office/drawing/2014/main" id="{6B6112E7-7417-860F-BEBF-85E6B9D1A2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4">
            <a:extLst>
              <a:ext uri="{FF2B5EF4-FFF2-40B4-BE49-F238E27FC236}">
                <a16:creationId xmlns:a16="http://schemas.microsoft.com/office/drawing/2014/main" id="{2458CAA4-BF9D-D4B1-91E0-D4A31E46BAB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12700">
              <a:spcBef>
                <a:spcPts val="100"/>
              </a:spcBef>
            </a:pP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Таблица 5 – Структура ежемесячной выручки на базе производственной мощности команды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0CE6F774-793F-467F-619B-2758F65657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769691"/>
              </p:ext>
            </p:extLst>
          </p:nvPr>
        </p:nvGraphicFramePr>
        <p:xfrm>
          <a:off x="218438" y="1817440"/>
          <a:ext cx="8707123" cy="46939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470171">
                  <a:extLst>
                    <a:ext uri="{9D8B030D-6E8A-4147-A177-3AD203B41FA5}">
                      <a16:colId xmlns:a16="http://schemas.microsoft.com/office/drawing/2014/main" val="454927113"/>
                    </a:ext>
                  </a:extLst>
                </a:gridCol>
                <a:gridCol w="1611789">
                  <a:extLst>
                    <a:ext uri="{9D8B030D-6E8A-4147-A177-3AD203B41FA5}">
                      <a16:colId xmlns:a16="http://schemas.microsoft.com/office/drawing/2014/main" val="2515581833"/>
                    </a:ext>
                  </a:extLst>
                </a:gridCol>
                <a:gridCol w="1903228">
                  <a:extLst>
                    <a:ext uri="{9D8B030D-6E8A-4147-A177-3AD203B41FA5}">
                      <a16:colId xmlns:a16="http://schemas.microsoft.com/office/drawing/2014/main" val="3082485144"/>
                    </a:ext>
                  </a:extLst>
                </a:gridCol>
                <a:gridCol w="2721935">
                  <a:extLst>
                    <a:ext uri="{9D8B030D-6E8A-4147-A177-3AD203B41FA5}">
                      <a16:colId xmlns:a16="http://schemas.microsoft.com/office/drawing/2014/main" val="3063898908"/>
                    </a:ext>
                  </a:extLst>
                </a:gridCol>
              </a:tblGrid>
              <a:tr h="521752">
                <a:tc>
                  <a:txBody>
                    <a:bodyPr/>
                    <a:lstStyle/>
                    <a:p>
                      <a:r>
                        <a:rPr lang="ru-RU" sz="2200" b="0" kern="100" dirty="0">
                          <a:solidFill>
                            <a:srgbClr val="002060"/>
                          </a:solidFill>
                          <a:effectLst/>
                        </a:rPr>
                        <a:t>Услуга</a:t>
                      </a:r>
                      <a:endParaRPr lang="ru-RU" sz="2200" b="0" i="0" kern="100" dirty="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200" b="0" kern="100" dirty="0">
                          <a:solidFill>
                            <a:srgbClr val="002060"/>
                          </a:solidFill>
                          <a:effectLst/>
                        </a:rPr>
                        <a:t>Кол-во проектов</a:t>
                      </a:r>
                      <a:endParaRPr lang="ru-RU" sz="2200" b="0" i="0" kern="100" dirty="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200" b="0" kern="100">
                          <a:solidFill>
                            <a:srgbClr val="002060"/>
                          </a:solidFill>
                          <a:effectLst/>
                        </a:rPr>
                        <a:t>Средний чек*, руб.</a:t>
                      </a:r>
                      <a:endParaRPr lang="ru-RU" sz="2200" b="0" i="0" kern="10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200" b="0" kern="100">
                          <a:solidFill>
                            <a:srgbClr val="002060"/>
                          </a:solidFill>
                          <a:effectLst/>
                        </a:rPr>
                        <a:t>Ежемесячная выручка, руб.</a:t>
                      </a:r>
                      <a:endParaRPr lang="ru-RU" sz="2200" b="0" i="0" kern="10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21610405"/>
                  </a:ext>
                </a:extLst>
              </a:tr>
              <a:tr h="241552">
                <a:tc>
                  <a:txBody>
                    <a:bodyPr/>
                    <a:lstStyle/>
                    <a:p>
                      <a:r>
                        <a:rPr lang="ru-RU" sz="2200" b="0" kern="100">
                          <a:solidFill>
                            <a:srgbClr val="002060"/>
                          </a:solidFill>
                          <a:effectLst/>
                        </a:rPr>
                        <a:t>SMM</a:t>
                      </a:r>
                      <a:endParaRPr lang="ru-RU" sz="2200" b="0" i="0" kern="10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200" b="0" kern="1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2200" b="0" i="0" kern="10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200" b="0" kern="100">
                          <a:solidFill>
                            <a:srgbClr val="002060"/>
                          </a:solidFill>
                          <a:effectLst/>
                        </a:rPr>
                        <a:t>45 000</a:t>
                      </a:r>
                      <a:endParaRPr lang="ru-RU" sz="2200" b="0" i="0" kern="10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200" b="0" kern="100">
                          <a:solidFill>
                            <a:srgbClr val="002060"/>
                          </a:solidFill>
                          <a:effectLst/>
                        </a:rPr>
                        <a:t>180 000</a:t>
                      </a:r>
                      <a:endParaRPr lang="ru-RU" sz="2200" b="0" i="0" kern="10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46261267"/>
                  </a:ext>
                </a:extLst>
              </a:tr>
              <a:tr h="521752">
                <a:tc>
                  <a:txBody>
                    <a:bodyPr/>
                    <a:lstStyle/>
                    <a:p>
                      <a:r>
                        <a:rPr lang="ru-RU" sz="2200" b="0" kern="100">
                          <a:solidFill>
                            <a:srgbClr val="002060"/>
                          </a:solidFill>
                          <a:effectLst/>
                        </a:rPr>
                        <a:t>Таргетированная реклама</a:t>
                      </a:r>
                      <a:endParaRPr lang="ru-RU" sz="2200" b="0" i="0" kern="10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200" b="0" kern="100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2200" b="0" i="0" kern="100" dirty="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200" b="0" kern="100">
                          <a:solidFill>
                            <a:srgbClr val="002060"/>
                          </a:solidFill>
                          <a:effectLst/>
                        </a:rPr>
                        <a:t>35 000</a:t>
                      </a:r>
                      <a:endParaRPr lang="ru-RU" sz="2200" b="0" i="0" kern="10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200" b="0" kern="100">
                          <a:solidFill>
                            <a:srgbClr val="002060"/>
                          </a:solidFill>
                          <a:effectLst/>
                        </a:rPr>
                        <a:t>175 000</a:t>
                      </a:r>
                      <a:endParaRPr lang="ru-RU" sz="2200" b="0" i="0" kern="10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25540637"/>
                  </a:ext>
                </a:extLst>
              </a:tr>
              <a:tr h="521752">
                <a:tc>
                  <a:txBody>
                    <a:bodyPr/>
                    <a:lstStyle/>
                    <a:p>
                      <a:r>
                        <a:rPr lang="ru-RU" sz="2200" b="0" kern="100">
                          <a:solidFill>
                            <a:srgbClr val="002060"/>
                          </a:solidFill>
                          <a:effectLst/>
                        </a:rPr>
                        <a:t>SEO-продвижение</a:t>
                      </a:r>
                      <a:endParaRPr lang="ru-RU" sz="2200" b="0" i="0" kern="10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200" b="0" kern="10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2200" b="0" i="0" kern="10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200" b="0" kern="100">
                          <a:solidFill>
                            <a:srgbClr val="002060"/>
                          </a:solidFill>
                          <a:effectLst/>
                        </a:rPr>
                        <a:t>60 000</a:t>
                      </a:r>
                      <a:endParaRPr lang="ru-RU" sz="2200" b="0" i="0" kern="10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200" b="0" kern="100">
                          <a:solidFill>
                            <a:srgbClr val="002060"/>
                          </a:solidFill>
                          <a:effectLst/>
                        </a:rPr>
                        <a:t>180 000</a:t>
                      </a:r>
                      <a:endParaRPr lang="ru-RU" sz="2200" b="0" i="0" kern="10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97143925"/>
                  </a:ext>
                </a:extLst>
              </a:tr>
              <a:tr h="521752">
                <a:tc>
                  <a:txBody>
                    <a:bodyPr/>
                    <a:lstStyle/>
                    <a:p>
                      <a:r>
                        <a:rPr lang="ru-RU" sz="2200" b="0" kern="100">
                          <a:solidFill>
                            <a:srgbClr val="002060"/>
                          </a:solidFill>
                          <a:effectLst/>
                        </a:rPr>
                        <a:t>Веб-дизайн / разработка</a:t>
                      </a:r>
                      <a:endParaRPr lang="ru-RU" sz="2200" b="0" i="0" kern="10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200" b="0" kern="10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2200" b="0" i="0" kern="10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200" b="0" kern="100">
                          <a:solidFill>
                            <a:srgbClr val="002060"/>
                          </a:solidFill>
                          <a:effectLst/>
                        </a:rPr>
                        <a:t>120 000</a:t>
                      </a:r>
                      <a:endParaRPr lang="ru-RU" sz="2200" b="0" i="0" kern="10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200" b="0" kern="100">
                          <a:solidFill>
                            <a:srgbClr val="002060"/>
                          </a:solidFill>
                          <a:effectLst/>
                        </a:rPr>
                        <a:t>240 000</a:t>
                      </a:r>
                      <a:endParaRPr lang="ru-RU" sz="2200" b="0" i="0" kern="10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02602185"/>
                  </a:ext>
                </a:extLst>
              </a:tr>
              <a:tr h="521752">
                <a:tc>
                  <a:txBody>
                    <a:bodyPr/>
                    <a:lstStyle/>
                    <a:p>
                      <a:r>
                        <a:rPr lang="ru-RU" sz="2200" b="0" kern="100">
                          <a:solidFill>
                            <a:srgbClr val="002060"/>
                          </a:solidFill>
                          <a:effectLst/>
                        </a:rPr>
                        <a:t>Продакшен (видео/фото)</a:t>
                      </a:r>
                      <a:endParaRPr lang="ru-RU" sz="2200" b="0" i="0" kern="10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200" b="0" kern="10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2200" b="0" i="0" kern="10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200" b="0" kern="100">
                          <a:solidFill>
                            <a:srgbClr val="002060"/>
                          </a:solidFill>
                          <a:effectLst/>
                        </a:rPr>
                        <a:t>60 000</a:t>
                      </a:r>
                      <a:endParaRPr lang="ru-RU" sz="2200" b="0" i="0" kern="10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200" b="0" kern="100">
                          <a:solidFill>
                            <a:srgbClr val="002060"/>
                          </a:solidFill>
                          <a:effectLst/>
                        </a:rPr>
                        <a:t>120 000</a:t>
                      </a:r>
                      <a:endParaRPr lang="ru-RU" sz="2200" b="0" i="0" kern="10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36521423"/>
                  </a:ext>
                </a:extLst>
              </a:tr>
              <a:tr h="144653">
                <a:tc>
                  <a:txBody>
                    <a:bodyPr/>
                    <a:lstStyle/>
                    <a:p>
                      <a:r>
                        <a:rPr lang="ru-RU" sz="2200" b="0" kern="100">
                          <a:solidFill>
                            <a:srgbClr val="002060"/>
                          </a:solidFill>
                          <a:effectLst/>
                        </a:rPr>
                        <a:t>Копирайтинг</a:t>
                      </a:r>
                      <a:endParaRPr lang="ru-RU" sz="2200" b="0" i="0" kern="10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200" b="0" kern="1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2200" b="0" i="0" kern="10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200" b="0" kern="100">
                          <a:solidFill>
                            <a:srgbClr val="002060"/>
                          </a:solidFill>
                          <a:effectLst/>
                        </a:rPr>
                        <a:t>12 000</a:t>
                      </a:r>
                      <a:endParaRPr lang="ru-RU" sz="2200" b="0" i="0" kern="10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200" b="0" kern="100">
                          <a:solidFill>
                            <a:srgbClr val="002060"/>
                          </a:solidFill>
                          <a:effectLst/>
                        </a:rPr>
                        <a:t>60 000</a:t>
                      </a:r>
                      <a:endParaRPr lang="ru-RU" sz="2200" b="0" i="0" kern="10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278567"/>
                  </a:ext>
                </a:extLst>
              </a:tr>
              <a:tr h="521752">
                <a:tc>
                  <a:txBody>
                    <a:bodyPr/>
                    <a:lstStyle/>
                    <a:p>
                      <a:r>
                        <a:rPr lang="ru-RU" sz="2200" b="0" kern="100">
                          <a:solidFill>
                            <a:srgbClr val="002060"/>
                          </a:solidFill>
                          <a:effectLst/>
                        </a:rPr>
                        <a:t>Итого (выручка в мес.)</a:t>
                      </a:r>
                      <a:endParaRPr lang="ru-RU" sz="2200" b="0" i="0" kern="10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200" b="0" kern="100">
                          <a:solidFill>
                            <a:srgbClr val="002060"/>
                          </a:solidFill>
                          <a:effectLst/>
                        </a:rPr>
                        <a:t>—</a:t>
                      </a:r>
                      <a:endParaRPr lang="ru-RU" sz="2200" b="0" i="0" kern="10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200" b="0" kern="100">
                          <a:solidFill>
                            <a:srgbClr val="002060"/>
                          </a:solidFill>
                          <a:effectLst/>
                        </a:rPr>
                        <a:t>—</a:t>
                      </a:r>
                      <a:endParaRPr lang="ru-RU" sz="2200" b="0" i="0" kern="10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200" b="0" kern="100" dirty="0">
                          <a:solidFill>
                            <a:srgbClr val="002060"/>
                          </a:solidFill>
                          <a:effectLst/>
                        </a:rPr>
                        <a:t>955 000</a:t>
                      </a:r>
                      <a:endParaRPr lang="ru-RU" sz="2200" b="0" i="0" kern="100" dirty="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74206366"/>
                  </a:ext>
                </a:extLst>
              </a:tr>
            </a:tbl>
          </a:graphicData>
        </a:graphic>
      </p:graphicFrame>
      <p:pic>
        <p:nvPicPr>
          <p:cNvPr id="4" name="Рисунок 3" descr="Изображение выглядит как текст, логотип, эмблема, Шрифт&#10;&#10;Автоматически созданное описание">
            <a:extLst>
              <a:ext uri="{FF2B5EF4-FFF2-40B4-BE49-F238E27FC236}">
                <a16:creationId xmlns:a16="http://schemas.microsoft.com/office/drawing/2014/main" id="{614F45EF-08B4-E917-38A2-73567B542A6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266" y="0"/>
            <a:ext cx="1843835" cy="1037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4610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>
          <a:extLst>
            <a:ext uri="{FF2B5EF4-FFF2-40B4-BE49-F238E27FC236}">
              <a16:creationId xmlns:a16="http://schemas.microsoft.com/office/drawing/2014/main" id="{C9B6E1F7-10A6-AA18-120B-F6BEC4D67D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4">
            <a:extLst>
              <a:ext uri="{FF2B5EF4-FFF2-40B4-BE49-F238E27FC236}">
                <a16:creationId xmlns:a16="http://schemas.microsoft.com/office/drawing/2014/main" id="{FA140AA6-75BA-9438-441C-FE0F570EBE9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12700">
              <a:spcBef>
                <a:spcPts val="100"/>
              </a:spcBef>
            </a:pP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Таблица 6 – Чистая прибыль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BE8E9E9F-C3B8-B959-28BF-A0B4DDCAE6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8625332"/>
              </p:ext>
            </p:extLst>
          </p:nvPr>
        </p:nvGraphicFramePr>
        <p:xfrm>
          <a:off x="345269" y="2054702"/>
          <a:ext cx="8474149" cy="345138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88657">
                  <a:extLst>
                    <a:ext uri="{9D8B030D-6E8A-4147-A177-3AD203B41FA5}">
                      <a16:colId xmlns:a16="http://schemas.microsoft.com/office/drawing/2014/main" val="3232486447"/>
                    </a:ext>
                  </a:extLst>
                </a:gridCol>
                <a:gridCol w="1473958">
                  <a:extLst>
                    <a:ext uri="{9D8B030D-6E8A-4147-A177-3AD203B41FA5}">
                      <a16:colId xmlns:a16="http://schemas.microsoft.com/office/drawing/2014/main" val="2453136391"/>
                    </a:ext>
                  </a:extLst>
                </a:gridCol>
                <a:gridCol w="1514902">
                  <a:extLst>
                    <a:ext uri="{9D8B030D-6E8A-4147-A177-3AD203B41FA5}">
                      <a16:colId xmlns:a16="http://schemas.microsoft.com/office/drawing/2014/main" val="2368200360"/>
                    </a:ext>
                  </a:extLst>
                </a:gridCol>
                <a:gridCol w="1446662">
                  <a:extLst>
                    <a:ext uri="{9D8B030D-6E8A-4147-A177-3AD203B41FA5}">
                      <a16:colId xmlns:a16="http://schemas.microsoft.com/office/drawing/2014/main" val="299472751"/>
                    </a:ext>
                  </a:extLst>
                </a:gridCol>
                <a:gridCol w="1705971">
                  <a:extLst>
                    <a:ext uri="{9D8B030D-6E8A-4147-A177-3AD203B41FA5}">
                      <a16:colId xmlns:a16="http://schemas.microsoft.com/office/drawing/2014/main" val="1994925294"/>
                    </a:ext>
                  </a:extLst>
                </a:gridCol>
                <a:gridCol w="1643999">
                  <a:extLst>
                    <a:ext uri="{9D8B030D-6E8A-4147-A177-3AD203B41FA5}">
                      <a16:colId xmlns:a16="http://schemas.microsoft.com/office/drawing/2014/main" val="3911233397"/>
                    </a:ext>
                  </a:extLst>
                </a:gridCol>
              </a:tblGrid>
              <a:tr h="813596"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00" dirty="0">
                          <a:solidFill>
                            <a:srgbClr val="002060"/>
                          </a:solidFill>
                          <a:effectLst/>
                        </a:rPr>
                        <a:t>Год</a:t>
                      </a:r>
                      <a:endParaRPr lang="ru-RU" sz="2400" b="0" i="0" kern="100" dirty="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00" dirty="0">
                          <a:solidFill>
                            <a:srgbClr val="002060"/>
                          </a:solidFill>
                          <a:effectLst/>
                        </a:rPr>
                        <a:t>Выручка, млн руб.</a:t>
                      </a:r>
                      <a:endParaRPr lang="ru-RU" sz="2400" b="0" i="0" kern="100" dirty="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00" dirty="0">
                          <a:solidFill>
                            <a:srgbClr val="002060"/>
                          </a:solidFill>
                          <a:effectLst/>
                        </a:rPr>
                        <a:t>Расходы, млн руб.</a:t>
                      </a:r>
                      <a:endParaRPr lang="ru-RU" sz="2400" b="0" i="0" kern="100" dirty="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00" dirty="0">
                          <a:solidFill>
                            <a:srgbClr val="002060"/>
                          </a:solidFill>
                          <a:effectLst/>
                        </a:rPr>
                        <a:t>Прибыль до налога, млн руб.</a:t>
                      </a:r>
                      <a:endParaRPr lang="ru-RU" sz="2400" b="0" i="0" kern="100" dirty="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00" dirty="0">
                          <a:solidFill>
                            <a:srgbClr val="002060"/>
                          </a:solidFill>
                          <a:effectLst/>
                        </a:rPr>
                        <a:t>Налог УСН (5%), млн руб.</a:t>
                      </a:r>
                      <a:endParaRPr lang="ru-RU" sz="2400" b="0" i="0" kern="100" dirty="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00">
                          <a:solidFill>
                            <a:srgbClr val="002060"/>
                          </a:solidFill>
                          <a:effectLst/>
                        </a:rPr>
                        <a:t>Чистая прибыль, млн руб.</a:t>
                      </a:r>
                      <a:endParaRPr lang="ru-RU" sz="2400" b="0" i="0" kern="100">
                        <a:solidFill>
                          <a:srgbClr val="002060"/>
                        </a:solidFill>
                        <a:effectLst/>
                        <a:latin typeface="Arial Narrow" panose="020B0604020202020204" pitchFamily="34" charset="0"/>
                        <a:ea typeface="Times New Roman" panose="020206030504050203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0828487"/>
                  </a:ext>
                </a:extLst>
              </a:tr>
              <a:tr h="662781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2400" b="0" i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2400" b="0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2400" b="0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5,90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2400" b="0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2400" b="0" i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2400" b="0" i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20,33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01390521"/>
                  </a:ext>
                </a:extLst>
              </a:tr>
              <a:tr h="662781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2400" b="0" i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2400" b="0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49,1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2400" b="0" i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2400" b="0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42,90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2400" b="0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2400" b="0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40,75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85069081"/>
                  </a:ext>
                </a:extLst>
              </a:tr>
              <a:tr h="662781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2400" b="0" i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2400" b="0" i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69,1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2400" b="0" i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2400" b="0" i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62,60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2400" b="0" i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2400" b="0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59,47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5471521"/>
                  </a:ext>
                </a:extLst>
              </a:tr>
            </a:tbl>
          </a:graphicData>
        </a:graphic>
      </p:graphicFrame>
      <p:pic>
        <p:nvPicPr>
          <p:cNvPr id="4" name="Рисунок 3" descr="Изображение выглядит как текст, логотип, эмблема, Шрифт&#10;&#10;Автоматически созданное описание">
            <a:extLst>
              <a:ext uri="{FF2B5EF4-FFF2-40B4-BE49-F238E27FC236}">
                <a16:creationId xmlns:a16="http://schemas.microsoft.com/office/drawing/2014/main" id="{3DE54034-522F-C0E1-D02E-4D6CEB4A9BE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266" y="0"/>
            <a:ext cx="1843835" cy="1037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1422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>
          <a:extLst>
            <a:ext uri="{FF2B5EF4-FFF2-40B4-BE49-F238E27FC236}">
              <a16:creationId xmlns:a16="http://schemas.microsoft.com/office/drawing/2014/main" id="{A9FAA79D-DE0C-9434-3AFE-F72E5B97D2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46A7AFF-D071-214C-F95F-36BCF76E6C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895" y="1068242"/>
            <a:ext cx="8807802" cy="478850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C4FFED7-6054-5687-D21D-207A304F4BA5}"/>
              </a:ext>
            </a:extLst>
          </p:cNvPr>
          <p:cNvSpPr txBox="1"/>
          <p:nvPr/>
        </p:nvSpPr>
        <p:spPr>
          <a:xfrm>
            <a:off x="0" y="6259574"/>
            <a:ext cx="90626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Рисунок 3 – </a:t>
            </a:r>
            <a:r>
              <a:rPr lang="ru-RU" sz="2400" dirty="0">
                <a:solidFill>
                  <a:srgbClr val="002060"/>
                </a:solidFill>
              </a:rPr>
              <a:t>Финансовые показатели по годам (млн руб.) </a:t>
            </a:r>
            <a:endParaRPr lang="ru-RU" sz="2000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4" name="Рисунок 3" descr="Изображение выглядит как текст, логотип, эмблема, Шрифт&#10;&#10;Автоматически созданное описание">
            <a:extLst>
              <a:ext uri="{FF2B5EF4-FFF2-40B4-BE49-F238E27FC236}">
                <a16:creationId xmlns:a16="http://schemas.microsoft.com/office/drawing/2014/main" id="{7459DAE8-267E-6180-7C8B-B20ADE37F2E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266" y="0"/>
            <a:ext cx="1843835" cy="1037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017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>
          <a:extLst>
            <a:ext uri="{FF2B5EF4-FFF2-40B4-BE49-F238E27FC236}">
              <a16:creationId xmlns:a16="http://schemas.microsoft.com/office/drawing/2014/main" id="{05FAACE9-E5F1-2A1E-0575-910D2DA163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">
            <a:extLst>
              <a:ext uri="{FF2B5EF4-FFF2-40B4-BE49-F238E27FC236}">
                <a16:creationId xmlns:a16="http://schemas.microsoft.com/office/drawing/2014/main" id="{AEAB95D2-32D4-3E65-FBFF-DAC7E64BE64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5536" y="764704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ru-RU" sz="3600" b="1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Объект и предмет</a:t>
            </a:r>
            <a:endParaRPr sz="3600" b="1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3">
            <a:extLst>
              <a:ext uri="{FF2B5EF4-FFF2-40B4-BE49-F238E27FC236}">
                <a16:creationId xmlns:a16="http://schemas.microsoft.com/office/drawing/2014/main" id="{99DE0215-BD20-3F43-1E58-B70D10F9D9C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95536" y="1907704"/>
            <a:ext cx="8434565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Объектом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исследования является рынок маркетинговых услуг для малого и среднего бизнеса в регионе. </a:t>
            </a:r>
          </a:p>
          <a:p>
            <a:pPr marL="0" indent="0">
              <a:buNone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Предметом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исследования выступает модель организации удалённого маркетингового агентства, сотрудничающего с самозанятыми и фриланс специалистами. </a:t>
            </a:r>
          </a:p>
        </p:txBody>
      </p:sp>
      <p:pic>
        <p:nvPicPr>
          <p:cNvPr id="3" name="Рисунок 2" descr="Изображение выглядит как текст, логотип, эмблема, Шрифт&#10;&#10;Автоматически созданное описание">
            <a:extLst>
              <a:ext uri="{FF2B5EF4-FFF2-40B4-BE49-F238E27FC236}">
                <a16:creationId xmlns:a16="http://schemas.microsoft.com/office/drawing/2014/main" id="{7144A0A4-6F5F-0C41-52FD-94F5132E0E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266" y="0"/>
            <a:ext cx="1843835" cy="1037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8192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2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ru-RU" b="1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Маркетинговый план</a:t>
            </a:r>
            <a:endParaRPr b="1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Рисунок 2" descr="Изображение выглядит как текст, логотип, эмблема, Шрифт&#10;&#10;Автоматически созданное описание">
            <a:extLst>
              <a:ext uri="{FF2B5EF4-FFF2-40B4-BE49-F238E27FC236}">
                <a16:creationId xmlns:a16="http://schemas.microsoft.com/office/drawing/2014/main" id="{6437F61A-0059-AF9B-59C9-CA16A5770AE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266" y="0"/>
            <a:ext cx="1843835" cy="103741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28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B98C1223-017C-B122-A478-93B25E6839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800563"/>
              </p:ext>
            </p:extLst>
          </p:nvPr>
        </p:nvGraphicFramePr>
        <p:xfrm>
          <a:off x="765544" y="1052736"/>
          <a:ext cx="7761768" cy="5636386"/>
        </p:xfrm>
        <a:graphic>
          <a:graphicData uri="http://schemas.openxmlformats.org/drawingml/2006/table">
            <a:tbl>
              <a:tblPr firstRow="1" firstCol="1" bandRow="1">
                <a:tableStyleId>{116015B8-FF23-432A-91BB-465B1AEF638C}</a:tableStyleId>
              </a:tblPr>
              <a:tblGrid>
                <a:gridCol w="4023701">
                  <a:extLst>
                    <a:ext uri="{9D8B030D-6E8A-4147-A177-3AD203B41FA5}">
                      <a16:colId xmlns:a16="http://schemas.microsoft.com/office/drawing/2014/main" val="1347363258"/>
                    </a:ext>
                  </a:extLst>
                </a:gridCol>
                <a:gridCol w="3738067">
                  <a:extLst>
                    <a:ext uri="{9D8B030D-6E8A-4147-A177-3AD203B41FA5}">
                      <a16:colId xmlns:a16="http://schemas.microsoft.com/office/drawing/2014/main" val="989230564"/>
                    </a:ext>
                  </a:extLst>
                </a:gridCol>
              </a:tblGrid>
              <a:tr h="323674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400" b="1" kern="100" dirty="0">
                          <a:solidFill>
                            <a:srgbClr val="002060"/>
                          </a:solidFill>
                          <a:effectLst/>
                        </a:rPr>
                        <a:t>Внутренние факторы</a:t>
                      </a:r>
                      <a:endParaRPr lang="ru-RU" sz="1400" b="1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8" marR="56068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400" b="1" kern="100">
                          <a:solidFill>
                            <a:srgbClr val="002060"/>
                          </a:solidFill>
                          <a:effectLst/>
                        </a:rPr>
                        <a:t>Внешние факторы</a:t>
                      </a:r>
                      <a:endParaRPr lang="ru-RU" sz="1400" b="1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8" marR="56068" marT="0" marB="0" anchor="ctr"/>
                </a:tc>
                <a:extLst>
                  <a:ext uri="{0D108BD9-81ED-4DB2-BD59-A6C34878D82A}">
                    <a16:rowId xmlns:a16="http://schemas.microsoft.com/office/drawing/2014/main" val="754691951"/>
                  </a:ext>
                </a:extLst>
              </a:tr>
              <a:tr h="355657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400" b="1" kern="100" dirty="0">
                          <a:solidFill>
                            <a:srgbClr val="002060"/>
                          </a:solidFill>
                          <a:effectLst/>
                        </a:rPr>
                        <a:t>Сильные стороны (</a:t>
                      </a:r>
                      <a:r>
                        <a:rPr lang="ru-RU" sz="1400" b="1" kern="100" dirty="0" err="1">
                          <a:solidFill>
                            <a:srgbClr val="002060"/>
                          </a:solidFill>
                          <a:effectLst/>
                        </a:rPr>
                        <a:t>Strengths</a:t>
                      </a:r>
                      <a:r>
                        <a:rPr lang="ru-RU" sz="1400" b="1" kern="100" dirty="0">
                          <a:solidFill>
                            <a:srgbClr val="002060"/>
                          </a:solidFill>
                          <a:effectLst/>
                        </a:rPr>
                        <a:t>)</a:t>
                      </a:r>
                      <a:endParaRPr lang="ru-RU" sz="1400" b="1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8" marR="56068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400" b="1" kern="100" dirty="0">
                          <a:solidFill>
                            <a:srgbClr val="002060"/>
                          </a:solidFill>
                          <a:effectLst/>
                        </a:rPr>
                        <a:t>Возможности (</a:t>
                      </a:r>
                      <a:r>
                        <a:rPr lang="ru-RU" sz="1400" b="1" kern="100" dirty="0" err="1">
                          <a:solidFill>
                            <a:srgbClr val="002060"/>
                          </a:solidFill>
                          <a:effectLst/>
                        </a:rPr>
                        <a:t>Opportunities</a:t>
                      </a:r>
                      <a:r>
                        <a:rPr lang="ru-RU" sz="1400" b="1" kern="100" dirty="0">
                          <a:solidFill>
                            <a:srgbClr val="002060"/>
                          </a:solidFill>
                          <a:effectLst/>
                        </a:rPr>
                        <a:t>)</a:t>
                      </a:r>
                      <a:endParaRPr lang="ru-RU" sz="1400" b="1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8" marR="56068" marT="0" marB="0" anchor="ctr"/>
                </a:tc>
                <a:extLst>
                  <a:ext uri="{0D108BD9-81ED-4DB2-BD59-A6C34878D82A}">
                    <a16:rowId xmlns:a16="http://schemas.microsoft.com/office/drawing/2014/main" val="3201509788"/>
                  </a:ext>
                </a:extLst>
              </a:tr>
              <a:tr h="600013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400" kern="100" dirty="0">
                          <a:solidFill>
                            <a:srgbClr val="002060"/>
                          </a:solidFill>
                          <a:effectLst/>
                        </a:rPr>
                        <a:t>– Комплексный спектр услуг: SMM, SEO, </a:t>
                      </a:r>
                      <a:r>
                        <a:rPr lang="ru-RU" sz="1400" kern="100" dirty="0" err="1">
                          <a:solidFill>
                            <a:srgbClr val="002060"/>
                          </a:solidFill>
                          <a:effectLst/>
                        </a:rPr>
                        <a:t>таргет</a:t>
                      </a:r>
                      <a:r>
                        <a:rPr lang="ru-RU" sz="1400" kern="100" dirty="0">
                          <a:solidFill>
                            <a:srgbClr val="002060"/>
                          </a:solidFill>
                          <a:effectLst/>
                        </a:rPr>
                        <a:t>, копирайтинг, </a:t>
                      </a:r>
                      <a:r>
                        <a:rPr lang="ru-RU" sz="1400" kern="100" dirty="0" err="1">
                          <a:solidFill>
                            <a:srgbClr val="002060"/>
                          </a:solidFill>
                          <a:effectLst/>
                        </a:rPr>
                        <a:t>продакшен</a:t>
                      </a:r>
                      <a:r>
                        <a:rPr lang="ru-RU" sz="1400" kern="100" dirty="0">
                          <a:solidFill>
                            <a:srgbClr val="002060"/>
                          </a:solidFill>
                          <a:effectLst/>
                        </a:rPr>
                        <a:t>, веб-разработка;</a:t>
                      </a:r>
                      <a:endParaRPr lang="ru-RU" sz="14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8" marR="56068" marT="0" marB="0" anchor="ctr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400" kern="100" dirty="0">
                          <a:solidFill>
                            <a:srgbClr val="002060"/>
                          </a:solidFill>
                          <a:effectLst/>
                        </a:rPr>
                        <a:t>– Рост спроса на </a:t>
                      </a:r>
                      <a:r>
                        <a:rPr lang="ru-RU" sz="1400" kern="100" dirty="0" err="1">
                          <a:solidFill>
                            <a:srgbClr val="002060"/>
                          </a:solidFill>
                          <a:effectLst/>
                        </a:rPr>
                        <a:t>digital</a:t>
                      </a:r>
                      <a:r>
                        <a:rPr lang="ru-RU" sz="1400" kern="100" dirty="0">
                          <a:solidFill>
                            <a:srgbClr val="002060"/>
                          </a:solidFill>
                          <a:effectLst/>
                        </a:rPr>
                        <a:t>-услуги среди МСБ;</a:t>
                      </a:r>
                      <a:endParaRPr lang="ru-RU" sz="14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8" marR="56068" marT="0" marB="0" anchor="ctr"/>
                </a:tc>
                <a:extLst>
                  <a:ext uri="{0D108BD9-81ED-4DB2-BD59-A6C34878D82A}">
                    <a16:rowId xmlns:a16="http://schemas.microsoft.com/office/drawing/2014/main" val="2791269639"/>
                  </a:ext>
                </a:extLst>
              </a:tr>
              <a:tr h="4279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400" kern="100">
                          <a:solidFill>
                            <a:srgbClr val="002060"/>
                          </a:solidFill>
                          <a:effectLst/>
                        </a:rPr>
                        <a:t>– Гибкая структура на базе самозанятых специалистов (экономия на ФОТ);</a:t>
                      </a:r>
                      <a:endParaRPr lang="ru-RU" sz="14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8" marR="56068" marT="0" marB="0" anchor="ctr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400" kern="100">
                          <a:solidFill>
                            <a:srgbClr val="002060"/>
                          </a:solidFill>
                          <a:effectLst/>
                        </a:rPr>
                        <a:t>– Недостаток комплексных агентств в Оренбурге;</a:t>
                      </a:r>
                      <a:endParaRPr lang="ru-RU" sz="14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8" marR="56068" marT="0" marB="0" anchor="ctr"/>
                </a:tc>
                <a:extLst>
                  <a:ext uri="{0D108BD9-81ED-4DB2-BD59-A6C34878D82A}">
                    <a16:rowId xmlns:a16="http://schemas.microsoft.com/office/drawing/2014/main" val="1171017477"/>
                  </a:ext>
                </a:extLst>
              </a:tr>
              <a:tr h="64223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400" kern="100" dirty="0">
                          <a:solidFill>
                            <a:srgbClr val="002060"/>
                          </a:solidFill>
                          <a:effectLst/>
                        </a:rPr>
                        <a:t>– Прозрачная система тарифов и понятная линейка пакетов;</a:t>
                      </a:r>
                      <a:endParaRPr lang="ru-RU" sz="14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8" marR="56068" marT="0" marB="0" anchor="ctr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400" kern="100">
                          <a:solidFill>
                            <a:srgbClr val="002060"/>
                          </a:solidFill>
                          <a:effectLst/>
                        </a:rPr>
                        <a:t>– Государственная поддержка цифровизации МСП (гранты, акселераторы);</a:t>
                      </a:r>
                      <a:endParaRPr lang="ru-RU" sz="14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8" marR="56068" marT="0" marB="0" anchor="ctr"/>
                </a:tc>
                <a:extLst>
                  <a:ext uri="{0D108BD9-81ED-4DB2-BD59-A6C34878D82A}">
                    <a16:rowId xmlns:a16="http://schemas.microsoft.com/office/drawing/2014/main" val="3719258115"/>
                  </a:ext>
                </a:extLst>
              </a:tr>
              <a:tr h="443293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400" kern="100">
                          <a:solidFill>
                            <a:srgbClr val="002060"/>
                          </a:solidFill>
                          <a:effectLst/>
                        </a:rPr>
                        <a:t>– Локальное знание рынка и потребностей МСБ;</a:t>
                      </a:r>
                      <a:endParaRPr lang="ru-RU" sz="14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8" marR="56068" marT="0" marB="0" anchor="ctr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400" kern="100" dirty="0">
                          <a:solidFill>
                            <a:srgbClr val="002060"/>
                          </a:solidFill>
                          <a:effectLst/>
                        </a:rPr>
                        <a:t>– Упрощённый налоговый режим (УСН 5%) для снижения фискальной нагрузки.</a:t>
                      </a:r>
                      <a:endParaRPr lang="ru-RU" sz="14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8" marR="56068" marT="0" marB="0" anchor="ctr"/>
                </a:tc>
                <a:extLst>
                  <a:ext uri="{0D108BD9-81ED-4DB2-BD59-A6C34878D82A}">
                    <a16:rowId xmlns:a16="http://schemas.microsoft.com/office/drawing/2014/main" val="14630971"/>
                  </a:ext>
                </a:extLst>
              </a:tr>
              <a:tr h="449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400" kern="100">
                          <a:solidFill>
                            <a:srgbClr val="002060"/>
                          </a:solidFill>
                          <a:effectLst/>
                        </a:rPr>
                        <a:t>– Низкие стартовые инвестиции и быстрая окупаемость.</a:t>
                      </a:r>
                      <a:endParaRPr lang="ru-RU" sz="14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8" marR="56068" marT="0" marB="0" anchor="ctr"/>
                </a:tc>
                <a:tc>
                  <a:txBody>
                    <a:bodyPr/>
                    <a:lstStyle/>
                    <a:p>
                      <a:endParaRPr lang="ru-RU" sz="1400" kern="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68" marR="56068" marT="0" marB="0" anchor="ctr"/>
                </a:tc>
                <a:extLst>
                  <a:ext uri="{0D108BD9-81ED-4DB2-BD59-A6C34878D82A}">
                    <a16:rowId xmlns:a16="http://schemas.microsoft.com/office/drawing/2014/main" val="3781236160"/>
                  </a:ext>
                </a:extLst>
              </a:tr>
              <a:tr h="381884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400" b="1" kern="100">
                          <a:solidFill>
                            <a:srgbClr val="002060"/>
                          </a:solidFill>
                          <a:effectLst/>
                        </a:rPr>
                        <a:t>Слабые стороны (Weaknesses)</a:t>
                      </a:r>
                      <a:endParaRPr lang="ru-RU" sz="1400" b="1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8" marR="56068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400" b="1" kern="100" dirty="0">
                          <a:solidFill>
                            <a:srgbClr val="002060"/>
                          </a:solidFill>
                          <a:effectLst/>
                        </a:rPr>
                        <a:t>Угрозы (</a:t>
                      </a:r>
                      <a:r>
                        <a:rPr lang="ru-RU" sz="1400" b="1" kern="100" dirty="0" err="1">
                          <a:solidFill>
                            <a:srgbClr val="002060"/>
                          </a:solidFill>
                          <a:effectLst/>
                        </a:rPr>
                        <a:t>Threats</a:t>
                      </a:r>
                      <a:r>
                        <a:rPr lang="ru-RU" sz="1400" b="1" kern="100" dirty="0">
                          <a:solidFill>
                            <a:srgbClr val="002060"/>
                          </a:solidFill>
                          <a:effectLst/>
                        </a:rPr>
                        <a:t>)</a:t>
                      </a:r>
                      <a:endParaRPr lang="ru-RU" sz="1400" b="1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8" marR="56068" marT="0" marB="0" anchor="ctr"/>
                </a:tc>
                <a:extLst>
                  <a:ext uri="{0D108BD9-81ED-4DB2-BD59-A6C34878D82A}">
                    <a16:rowId xmlns:a16="http://schemas.microsoft.com/office/drawing/2014/main" val="3126993020"/>
                  </a:ext>
                </a:extLst>
              </a:tr>
              <a:tr h="424743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400" kern="100">
                          <a:solidFill>
                            <a:srgbClr val="002060"/>
                          </a:solidFill>
                          <a:effectLst/>
                        </a:rPr>
                        <a:t>– Ограниченность команды в начальной стадии;</a:t>
                      </a:r>
                      <a:endParaRPr lang="ru-RU" sz="14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8" marR="56068" marT="0" marB="0" anchor="ctr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400" kern="100">
                          <a:solidFill>
                            <a:srgbClr val="002060"/>
                          </a:solidFill>
                          <a:effectLst/>
                        </a:rPr>
                        <a:t>– Высокая конкуренция в сфере SMM и digital;</a:t>
                      </a:r>
                      <a:endParaRPr lang="ru-RU" sz="14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8" marR="56068" marT="0" marB="0" anchor="ctr"/>
                </a:tc>
                <a:extLst>
                  <a:ext uri="{0D108BD9-81ED-4DB2-BD59-A6C34878D82A}">
                    <a16:rowId xmlns:a16="http://schemas.microsoft.com/office/drawing/2014/main" val="2775556039"/>
                  </a:ext>
                </a:extLst>
              </a:tr>
              <a:tr h="62240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400" kern="100">
                          <a:solidFill>
                            <a:srgbClr val="002060"/>
                          </a:solidFill>
                          <a:effectLst/>
                        </a:rPr>
                        <a:t>– Зависимость от удалённых специалистов и подрядчиков;</a:t>
                      </a:r>
                      <a:endParaRPr lang="ru-RU" sz="14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8" marR="56068" marT="0" marB="0" anchor="ctr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400" kern="100">
                          <a:solidFill>
                            <a:srgbClr val="002060"/>
                          </a:solidFill>
                          <a:effectLst/>
                        </a:rPr>
                        <a:t>– Возможные изменения в законодательстве (регулирование рекламы);</a:t>
                      </a:r>
                      <a:endParaRPr lang="ru-RU" sz="14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8" marR="56068" marT="0" marB="0" anchor="ctr"/>
                </a:tc>
                <a:extLst>
                  <a:ext uri="{0D108BD9-81ED-4DB2-BD59-A6C34878D82A}">
                    <a16:rowId xmlns:a16="http://schemas.microsoft.com/office/drawing/2014/main" val="3010142592"/>
                  </a:ext>
                </a:extLst>
              </a:tr>
              <a:tr h="440734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400" kern="100">
                          <a:solidFill>
                            <a:srgbClr val="002060"/>
                          </a:solidFill>
                          <a:effectLst/>
                        </a:rPr>
                        <a:t>– Отсутствие офиса может восприниматься как недостаток для части клиентов;</a:t>
                      </a:r>
                      <a:endParaRPr lang="ru-RU" sz="14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8" marR="56068" marT="0" marB="0" anchor="ctr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400" kern="100">
                          <a:solidFill>
                            <a:srgbClr val="002060"/>
                          </a:solidFill>
                          <a:effectLst/>
                        </a:rPr>
                        <a:t>– Рост цен на рекламные инструменты (VK, MyTarget и др.);</a:t>
                      </a:r>
                      <a:endParaRPr lang="ru-RU" sz="14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8" marR="56068" marT="0" marB="0" anchor="ctr"/>
                </a:tc>
                <a:extLst>
                  <a:ext uri="{0D108BD9-81ED-4DB2-BD59-A6C34878D82A}">
                    <a16:rowId xmlns:a16="http://schemas.microsoft.com/office/drawing/2014/main" val="2939147153"/>
                  </a:ext>
                </a:extLst>
              </a:tr>
              <a:tr h="464403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400" kern="100">
                          <a:solidFill>
                            <a:srgbClr val="002060"/>
                          </a:solidFill>
                          <a:effectLst/>
                        </a:rPr>
                        <a:t>– Недостаточный маркетинговый бюджет на первом этапе.</a:t>
                      </a:r>
                      <a:endParaRPr lang="ru-RU" sz="1400" kern="1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8" marR="56068" marT="0" marB="0" anchor="ctr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400" kern="100" dirty="0">
                          <a:solidFill>
                            <a:srgbClr val="002060"/>
                          </a:solidFill>
                          <a:effectLst/>
                        </a:rPr>
                        <a:t>– Отток клиентов к федеральным </a:t>
                      </a:r>
                      <a:r>
                        <a:rPr lang="ru-RU" sz="1400" kern="100" dirty="0" err="1">
                          <a:solidFill>
                            <a:srgbClr val="002060"/>
                          </a:solidFill>
                          <a:effectLst/>
                        </a:rPr>
                        <a:t>digital</a:t>
                      </a:r>
                      <a:r>
                        <a:rPr lang="ru-RU" sz="1400" kern="100" dirty="0">
                          <a:solidFill>
                            <a:srgbClr val="002060"/>
                          </a:solidFill>
                          <a:effectLst/>
                        </a:rPr>
                        <a:t>-агентствам с большими бюджетами.</a:t>
                      </a:r>
                      <a:endParaRPr lang="ru-RU" sz="14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8" marR="56068" marT="0" marB="0" anchor="ctr"/>
                </a:tc>
                <a:extLst>
                  <a:ext uri="{0D108BD9-81ED-4DB2-BD59-A6C34878D82A}">
                    <a16:rowId xmlns:a16="http://schemas.microsoft.com/office/drawing/2014/main" val="1920728055"/>
                  </a:ext>
                </a:extLst>
              </a:tr>
            </a:tbl>
          </a:graphicData>
        </a:graphic>
      </p:graphicFrame>
      <p:sp>
        <p:nvSpPr>
          <p:cNvPr id="5" name="Google Shape;248;p24">
            <a:extLst>
              <a:ext uri="{FF2B5EF4-FFF2-40B4-BE49-F238E27FC236}">
                <a16:creationId xmlns:a16="http://schemas.microsoft.com/office/drawing/2014/main" id="{2325AE4E-8732-0E27-C894-7120C1F84A46}"/>
              </a:ext>
            </a:extLst>
          </p:cNvPr>
          <p:cNvSpPr txBox="1">
            <a:spLocks/>
          </p:cNvSpPr>
          <p:nvPr/>
        </p:nvSpPr>
        <p:spPr>
          <a:xfrm>
            <a:off x="457199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2700">
              <a:spcBef>
                <a:spcPts val="100"/>
              </a:spcBef>
            </a:pP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Таблица 7 – </a:t>
            </a:r>
            <a:r>
              <a:rPr lang="ru-RU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WOT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-анализ 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 descr="Изображение выглядит как текст, логотип, эмблема, Шрифт&#10;&#10;Автоматически созданное описание">
            <a:extLst>
              <a:ext uri="{FF2B5EF4-FFF2-40B4-BE49-F238E27FC236}">
                <a16:creationId xmlns:a16="http://schemas.microsoft.com/office/drawing/2014/main" id="{515EF502-86FF-5CCD-898D-0C41D4BB2B3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266" y="0"/>
            <a:ext cx="1843835" cy="103741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>
          <a:extLst>
            <a:ext uri="{FF2B5EF4-FFF2-40B4-BE49-F238E27FC236}">
              <a16:creationId xmlns:a16="http://schemas.microsoft.com/office/drawing/2014/main" id="{C1312933-C7E4-7C7C-803B-ABF745C786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28">
            <a:extLst>
              <a:ext uri="{FF2B5EF4-FFF2-40B4-BE49-F238E27FC236}">
                <a16:creationId xmlns:a16="http://schemas.microsoft.com/office/drawing/2014/main" id="{709B091D-54E2-C6EC-157C-98FF88921E78}"/>
              </a:ext>
            </a:extLst>
          </p:cNvPr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248;p24">
            <a:extLst>
              <a:ext uri="{FF2B5EF4-FFF2-40B4-BE49-F238E27FC236}">
                <a16:creationId xmlns:a16="http://schemas.microsoft.com/office/drawing/2014/main" id="{4AC7C3CF-CFBE-9169-6A89-7611BB3019B7}"/>
              </a:ext>
            </a:extLst>
          </p:cNvPr>
          <p:cNvSpPr txBox="1">
            <a:spLocks/>
          </p:cNvSpPr>
          <p:nvPr/>
        </p:nvSpPr>
        <p:spPr>
          <a:xfrm>
            <a:off x="457199" y="55311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2700">
              <a:spcBef>
                <a:spcPts val="100"/>
              </a:spcBef>
            </a:pP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Таблица 8 – Сводная сравнительная таблица основных конкурентов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BF636927-E394-5654-6253-59A68456A0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062286"/>
              </p:ext>
            </p:extLst>
          </p:nvPr>
        </p:nvGraphicFramePr>
        <p:xfrm>
          <a:off x="279223" y="1559632"/>
          <a:ext cx="8585552" cy="5052060"/>
        </p:xfrm>
        <a:graphic>
          <a:graphicData uri="http://schemas.openxmlformats.org/drawingml/2006/table">
            <a:tbl>
              <a:tblPr firstRow="1" firstCol="1" bandRow="1">
                <a:tableStyleId>{116015B8-FF23-432A-91BB-465B1AEF638C}</a:tableStyleId>
              </a:tblPr>
              <a:tblGrid>
                <a:gridCol w="2013601">
                  <a:extLst>
                    <a:ext uri="{9D8B030D-6E8A-4147-A177-3AD203B41FA5}">
                      <a16:colId xmlns:a16="http://schemas.microsoft.com/office/drawing/2014/main" val="147294849"/>
                    </a:ext>
                  </a:extLst>
                </a:gridCol>
                <a:gridCol w="1473958">
                  <a:extLst>
                    <a:ext uri="{9D8B030D-6E8A-4147-A177-3AD203B41FA5}">
                      <a16:colId xmlns:a16="http://schemas.microsoft.com/office/drawing/2014/main" val="3471293541"/>
                    </a:ext>
                  </a:extLst>
                </a:gridCol>
                <a:gridCol w="1132764">
                  <a:extLst>
                    <a:ext uri="{9D8B030D-6E8A-4147-A177-3AD203B41FA5}">
                      <a16:colId xmlns:a16="http://schemas.microsoft.com/office/drawing/2014/main" val="11531645"/>
                    </a:ext>
                  </a:extLst>
                </a:gridCol>
                <a:gridCol w="2456597">
                  <a:extLst>
                    <a:ext uri="{9D8B030D-6E8A-4147-A177-3AD203B41FA5}">
                      <a16:colId xmlns:a16="http://schemas.microsoft.com/office/drawing/2014/main" val="4053108898"/>
                    </a:ext>
                  </a:extLst>
                </a:gridCol>
                <a:gridCol w="1508632">
                  <a:extLst>
                    <a:ext uri="{9D8B030D-6E8A-4147-A177-3AD203B41FA5}">
                      <a16:colId xmlns:a16="http://schemas.microsoft.com/office/drawing/2014/main" val="1185774326"/>
                    </a:ext>
                  </a:extLst>
                </a:gridCol>
              </a:tblGrid>
              <a:tr h="51764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950" b="0" i="0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Агентство</a:t>
                      </a:r>
                      <a:endParaRPr lang="ru-RU" sz="1950" b="0" i="0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950" b="0" i="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Услуги</a:t>
                      </a:r>
                      <a:endParaRPr lang="ru-RU" sz="1950" b="0" i="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950" b="0" i="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Цены</a:t>
                      </a:r>
                      <a:endParaRPr lang="ru-RU" sz="1950" b="0" i="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950" b="0" i="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Ключевые преимущества</a:t>
                      </a:r>
                      <a:endParaRPr lang="ru-RU" sz="1950" b="0" i="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950" b="0" i="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Недостатки</a:t>
                      </a:r>
                      <a:endParaRPr lang="ru-RU" sz="1950" b="0" i="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84068048"/>
                  </a:ext>
                </a:extLst>
              </a:tr>
              <a:tr h="77646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950" b="0" i="0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TARGET</a:t>
                      </a:r>
                      <a:endParaRPr lang="ru-RU" sz="1950" b="0" i="0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950" b="0" i="0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SMM, </a:t>
                      </a:r>
                      <a:r>
                        <a:rPr lang="ru-RU" sz="1950" b="0" i="0" kern="1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таргет</a:t>
                      </a:r>
                      <a:r>
                        <a:rPr lang="ru-RU" sz="1950" b="0" i="0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SEO, веб-дизайн</a:t>
                      </a:r>
                      <a:endParaRPr lang="ru-RU" sz="1950" b="0" i="0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950" b="0" i="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10 000</a:t>
                      </a:r>
                      <a:endParaRPr lang="ru-RU" sz="1950" b="0" i="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950" b="0" i="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Персональный подход, чёткая команда</a:t>
                      </a:r>
                      <a:endParaRPr lang="ru-RU" sz="1950" b="0" i="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950" b="0" i="0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Ограничен-</a:t>
                      </a:r>
                    </a:p>
                    <a:p>
                      <a:pPr algn="ctr">
                        <a:buNone/>
                      </a:pPr>
                      <a:r>
                        <a:rPr lang="ru-RU" sz="1950" b="0" i="0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ный спектр</a:t>
                      </a:r>
                      <a:endParaRPr lang="ru-RU" sz="1950" b="0" i="0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30557805"/>
                  </a:ext>
                </a:extLst>
              </a:tr>
              <a:tr h="77646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950" b="0" i="0" kern="1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MacroMarketing</a:t>
                      </a:r>
                      <a:endParaRPr lang="ru-RU" sz="1950" b="0" i="0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950" b="0" i="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Стратегия, брендинг, digital</a:t>
                      </a:r>
                      <a:endParaRPr lang="ru-RU" sz="1950" b="0" i="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950" b="0" i="0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указаны</a:t>
                      </a:r>
                      <a:endParaRPr lang="ru-RU" sz="1950" b="0" i="0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950" b="0" i="0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Комплексный системный подход</a:t>
                      </a:r>
                      <a:endParaRPr lang="ru-RU" sz="1950" b="0" i="0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950" b="0" i="0" kern="1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Неизвест</a:t>
                      </a:r>
                      <a:r>
                        <a:rPr lang="ru-RU" sz="1950" b="0" i="0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  <a:p>
                      <a:pPr algn="ctr">
                        <a:buNone/>
                      </a:pPr>
                      <a:r>
                        <a:rPr lang="ru-RU" sz="1950" b="0" i="0" kern="1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ны</a:t>
                      </a:r>
                      <a:r>
                        <a:rPr lang="ru-RU" sz="1950" b="0" i="0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цены</a:t>
                      </a:r>
                      <a:endParaRPr lang="ru-RU" sz="1950" b="0" i="0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95683639"/>
                  </a:ext>
                </a:extLst>
              </a:tr>
              <a:tr h="77646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950" b="0" i="0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«В точку»</a:t>
                      </a:r>
                      <a:endParaRPr lang="ru-RU" sz="1950" b="0" i="0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950" b="0" i="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SMM, таргет, контент</a:t>
                      </a:r>
                      <a:endParaRPr lang="ru-RU" sz="1950" b="0" i="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950" b="0" i="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указаны</a:t>
                      </a:r>
                      <a:endParaRPr lang="ru-RU" sz="1950" b="0" i="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950" b="0" i="0" kern="1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Многоплатфор</a:t>
                      </a:r>
                      <a:r>
                        <a:rPr lang="ru-RU" sz="1950" b="0" i="0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  <a:p>
                      <a:pPr algn="ctr">
                        <a:buNone/>
                      </a:pPr>
                      <a:r>
                        <a:rPr lang="ru-RU" sz="1950" b="0" i="0" kern="1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менность</a:t>
                      </a:r>
                      <a:r>
                        <a:rPr lang="ru-RU" sz="1950" b="0" i="0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удержание </a:t>
                      </a:r>
                      <a:r>
                        <a:rPr lang="ru-RU" sz="1950" b="0" i="0" kern="1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лидов</a:t>
                      </a:r>
                      <a:endParaRPr lang="ru-RU" sz="1950" b="0" i="0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950" b="0" i="0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Отсутствие глубокого анализа</a:t>
                      </a:r>
                      <a:endParaRPr lang="ru-RU" sz="1950" b="0" i="0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23735059"/>
                  </a:ext>
                </a:extLst>
              </a:tr>
              <a:tr h="77646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950" b="0" i="0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PR‑</a:t>
                      </a:r>
                      <a:r>
                        <a:rPr lang="ru-RU" sz="1950" b="0" i="0" kern="1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Volga</a:t>
                      </a:r>
                      <a:endParaRPr lang="ru-RU" sz="1950" b="0" i="0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950" b="0" i="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SMM, SEO, контекст, CRM</a:t>
                      </a:r>
                      <a:endParaRPr lang="ru-RU" sz="1950" b="0" i="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950" b="0" i="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указаны</a:t>
                      </a:r>
                      <a:endParaRPr lang="ru-RU" sz="1950" b="0" i="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950" b="0" i="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Интеграция CRM, KPI-ориентированность</a:t>
                      </a:r>
                      <a:endParaRPr lang="ru-RU" sz="1950" b="0" i="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950" b="0" i="0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Фокус на крупные проекты</a:t>
                      </a:r>
                      <a:endParaRPr lang="ru-RU" sz="1950" b="0" i="0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65672273"/>
                  </a:ext>
                </a:extLst>
              </a:tr>
              <a:tr h="51764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950" b="0" i="0" kern="1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Hastra</a:t>
                      </a:r>
                      <a:endParaRPr lang="ru-RU" sz="1950" b="0" i="0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950" b="0" i="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Digital-маркетинг</a:t>
                      </a:r>
                      <a:endParaRPr lang="ru-RU" sz="1950" b="0" i="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950" b="0" i="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указаны</a:t>
                      </a:r>
                      <a:endParaRPr lang="ru-RU" sz="1950" b="0" i="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950" b="0" i="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Современные технологии</a:t>
                      </a:r>
                      <a:endParaRPr lang="ru-RU" sz="1950" b="0" i="0" kern="1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950" b="0" i="0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Нет кейсов и цен</a:t>
                      </a:r>
                      <a:endParaRPr lang="ru-RU" sz="1950" b="0" i="0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1577047"/>
                  </a:ext>
                </a:extLst>
              </a:tr>
            </a:tbl>
          </a:graphicData>
        </a:graphic>
      </p:graphicFrame>
      <p:pic>
        <p:nvPicPr>
          <p:cNvPr id="4" name="Рисунок 3" descr="Изображение выглядит как текст, логотип, эмблема, Шрифт&#10;&#10;Автоматически созданное описание">
            <a:extLst>
              <a:ext uri="{FF2B5EF4-FFF2-40B4-BE49-F238E27FC236}">
                <a16:creationId xmlns:a16="http://schemas.microsoft.com/office/drawing/2014/main" id="{BC17265A-2622-9133-B49E-0948A0C877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266" y="0"/>
            <a:ext cx="1843835" cy="1037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9952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2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ru-RU" b="1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Риски</a:t>
            </a:r>
            <a:endParaRPr b="1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Рисунок 2" descr="Изображение выглядит как текст, логотип, эмблема, Шрифт&#10;&#10;Автоматически созданное описание">
            <a:extLst>
              <a:ext uri="{FF2B5EF4-FFF2-40B4-BE49-F238E27FC236}">
                <a16:creationId xmlns:a16="http://schemas.microsoft.com/office/drawing/2014/main" id="{87C4AB2C-2EC4-656E-0EE1-5F2B6031BB2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266" y="0"/>
            <a:ext cx="1843835" cy="103741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9C2BD19-75EA-9EBA-CC0A-9839FAADDE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101" y="1022947"/>
            <a:ext cx="8103798" cy="481210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32C9355-D4CF-6CB5-0883-BBFAAD8DC1FF}"/>
              </a:ext>
            </a:extLst>
          </p:cNvPr>
          <p:cNvSpPr txBox="1"/>
          <p:nvPr/>
        </p:nvSpPr>
        <p:spPr>
          <a:xfrm>
            <a:off x="1578934" y="5757402"/>
            <a:ext cx="598613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Рисунок 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  <a:r>
              <a:rPr lang="ru-RU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</a:t>
            </a:r>
            <a:r>
              <a:rPr lang="ru-RU" sz="2400" dirty="0">
                <a:solidFill>
                  <a:srgbClr val="002060"/>
                </a:solidFill>
              </a:rPr>
              <a:t>Распределение рисков проекта по удельному весу</a:t>
            </a:r>
            <a:endParaRPr lang="ru-RU" sz="2000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4" name="Рисунок 3" descr="Изображение выглядит как текст, логотип, эмблема, Шрифт&#10;&#10;Автоматически созданное описание">
            <a:extLst>
              <a:ext uri="{FF2B5EF4-FFF2-40B4-BE49-F238E27FC236}">
                <a16:creationId xmlns:a16="http://schemas.microsoft.com/office/drawing/2014/main" id="{2DCA7E7E-3B43-DB42-8D96-9FA1142FD1F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266" y="0"/>
            <a:ext cx="1843835" cy="103741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31"/>
          <p:cNvSpPr txBox="1">
            <a:spLocks noGrp="1"/>
          </p:cNvSpPr>
          <p:nvPr>
            <p:ph type="title"/>
          </p:nvPr>
        </p:nvSpPr>
        <p:spPr>
          <a:xfrm>
            <a:off x="539552" y="6206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ru-RU" sz="2400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Таблица 9 – Меры по минимизации возможных рисков</a:t>
            </a:r>
            <a:endParaRPr sz="2400" dirty="0">
              <a:solidFill>
                <a:srgbClr val="002060"/>
              </a:solidFill>
            </a:endParaRPr>
          </a:p>
        </p:txBody>
      </p:sp>
      <p:graphicFrame>
        <p:nvGraphicFramePr>
          <p:cNvPr id="303" name="Google Shape;303;p31"/>
          <p:cNvGraphicFramePr/>
          <p:nvPr>
            <p:extLst>
              <p:ext uri="{D42A27DB-BD31-4B8C-83A1-F6EECF244321}">
                <p14:modId xmlns:p14="http://schemas.microsoft.com/office/powerpoint/2010/main" val="3068617034"/>
              </p:ext>
            </p:extLst>
          </p:nvPr>
        </p:nvGraphicFramePr>
        <p:xfrm>
          <a:off x="251520" y="1639567"/>
          <a:ext cx="8676450" cy="4762763"/>
        </p:xfrm>
        <a:graphic>
          <a:graphicData uri="http://schemas.openxmlformats.org/drawingml/2006/table">
            <a:tbl>
              <a:tblPr>
                <a:noFill/>
                <a:tableStyleId>{116015B8-FF23-432A-91BB-465B1AEF638C}</a:tableStyleId>
              </a:tblPr>
              <a:tblGrid>
                <a:gridCol w="4338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38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20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 dirty="0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Риск</a:t>
                      </a:r>
                      <a:endParaRPr sz="2800" u="none" strike="noStrike" cap="none" dirty="0">
                        <a:solidFill>
                          <a:srgbClr val="00206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Меры по минимизации</a:t>
                      </a:r>
                      <a:endParaRPr sz="2800" u="none" strike="noStrike" cap="none">
                        <a:solidFill>
                          <a:srgbClr val="00206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51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240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Недостаток клиентов</a:t>
                      </a: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2400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Чёткий УТП, тестирование каналов, настройка воронки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51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240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Рост затрат на продвижение</a:t>
                      </a: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2400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Постоянная аналитика, перераспределение бюджета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51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240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Качество услуг подрядчиков</a:t>
                      </a: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240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Создание базы проверенных фрилансеров, чек-листы, ТЗ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51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240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Правовые и налоговые риски</a:t>
                      </a: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2400" kern="1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Консультации с юристами, шаблоны договоров, учёт в CRM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41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2400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Масштабирование</a:t>
                      </a: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2400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Поэтапный рост, автоматизация процессов, план резерва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3" name="Рисунок 2" descr="Изображение выглядит как текст, логотип, эмблема, Шрифт&#10;&#10;Автоматически созданное описание">
            <a:extLst>
              <a:ext uri="{FF2B5EF4-FFF2-40B4-BE49-F238E27FC236}">
                <a16:creationId xmlns:a16="http://schemas.microsoft.com/office/drawing/2014/main" id="{EA6AF0BB-C558-2F02-80C5-11026F2B0A7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266" y="0"/>
            <a:ext cx="1843835" cy="103741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35"/>
          <p:cNvSpPr txBox="1">
            <a:spLocks noGrp="1"/>
          </p:cNvSpPr>
          <p:nvPr>
            <p:ph type="title"/>
          </p:nvPr>
        </p:nvSpPr>
        <p:spPr>
          <a:xfrm>
            <a:off x="395536" y="3861048"/>
            <a:ext cx="8305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ru-RU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Спасибо за внимание!</a:t>
            </a:r>
            <a:endParaRPr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5" name="Google Shape;345;p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243408"/>
            <a:ext cx="9144000" cy="3600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"/>
          <p:cNvSpPr txBox="1">
            <a:spLocks noGrp="1"/>
          </p:cNvSpPr>
          <p:nvPr>
            <p:ph type="title"/>
          </p:nvPr>
        </p:nvSpPr>
        <p:spPr>
          <a:xfrm>
            <a:off x="467544" y="8531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ru-RU" sz="3600" b="1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Целевая аудитория</a:t>
            </a:r>
            <a:endParaRPr sz="3600" b="1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4"/>
          <p:cNvSpPr txBox="1">
            <a:spLocks noGrp="1"/>
          </p:cNvSpPr>
          <p:nvPr>
            <p:ph type="body" idx="1"/>
          </p:nvPr>
        </p:nvSpPr>
        <p:spPr>
          <a:xfrm>
            <a:off x="467544" y="2123728"/>
            <a:ext cx="8229600" cy="379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ru-RU" sz="2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Агентство работает с малым и средним бизнесом, онлайн-магазинами, самозанятыми и стартапами. 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2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Они приходят за привлечением клиентов, продажами, упаковкой проектов и онлайн-присутствием. Мы подбираем инструменты под каждый сегмент — от </a:t>
            </a:r>
            <a:r>
              <a:rPr lang="en" sz="2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SMM </a:t>
            </a:r>
            <a:r>
              <a:rPr lang="ru-RU" sz="2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2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таргета</a:t>
            </a:r>
            <a:r>
              <a:rPr lang="ru-RU" sz="2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 продакшена, </a:t>
            </a:r>
            <a:r>
              <a:rPr lang="en" sz="2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SEO </a:t>
            </a:r>
            <a:r>
              <a:rPr lang="ru-RU" sz="2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веб-разработки.</a:t>
            </a:r>
            <a:endParaRPr sz="29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 descr="Изображение выглядит как текст, логотип, эмблема, Шрифт&#10;&#10;Автоматически созданное описание">
            <a:extLst>
              <a:ext uri="{FF2B5EF4-FFF2-40B4-BE49-F238E27FC236}">
                <a16:creationId xmlns:a16="http://schemas.microsoft.com/office/drawing/2014/main" id="{F55B57EF-3481-85DD-DC3B-B4BA00EC1F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266" y="0"/>
            <a:ext cx="1843835" cy="103741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"/>
          <p:cNvSpPr txBox="1"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ru-RU" sz="3600" b="1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Юридические вопросы</a:t>
            </a:r>
            <a:endParaRPr sz="3600" b="1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5"/>
          <p:cNvSpPr txBox="1">
            <a:spLocks noGrp="1"/>
          </p:cNvSpPr>
          <p:nvPr>
            <p:ph type="body" idx="1"/>
          </p:nvPr>
        </p:nvSpPr>
        <p:spPr>
          <a:xfrm>
            <a:off x="467544" y="177281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114300" indent="0" algn="just">
              <a:buNone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Маркетинговое агентство будет зарегистрировано в форме ИП с УСН по ставке 5% с дохода за вычетом расходов. Планируется использовать следующие ОКВЭД:</a:t>
            </a:r>
          </a:p>
          <a:p>
            <a:pPr marL="285750" indent="-285750" algn="just"/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73.11 – Деятельность рекламных агентств;</a:t>
            </a:r>
          </a:p>
          <a:p>
            <a:pPr marL="285750" indent="-285750" algn="just"/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62.01 – Разработка программного обеспечения (для веб-услуг);</a:t>
            </a:r>
          </a:p>
          <a:p>
            <a:pPr marL="285750" indent="-285750" algn="just"/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63.11 – Обработка данных и размещение информации.</a:t>
            </a:r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>
              <a:latin typeface="Arial"/>
              <a:ea typeface="Arial"/>
              <a:cs typeface="Arial"/>
              <a:sym typeface="Arial"/>
            </a:endParaRPr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  <p:pic>
        <p:nvPicPr>
          <p:cNvPr id="3" name="Рисунок 2" descr="Изображение выглядит как текст, логотип, эмблема, Шрифт&#10;&#10;Автоматически созданное описание">
            <a:extLst>
              <a:ext uri="{FF2B5EF4-FFF2-40B4-BE49-F238E27FC236}">
                <a16:creationId xmlns:a16="http://schemas.microsoft.com/office/drawing/2014/main" id="{2C9DEB0F-4232-B3CF-5895-2A369DE5500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266" y="0"/>
            <a:ext cx="1843835" cy="103741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"/>
          <p:cNvSpPr/>
          <p:nvPr/>
        </p:nvSpPr>
        <p:spPr>
          <a:xfrm>
            <a:off x="395536" y="1124744"/>
            <a:ext cx="8352928" cy="5328592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dirty="0">
                <a:solidFill>
                  <a:srgbClr val="00206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Необходимый стартовый капитал: 110 000 рублей.</a:t>
            </a:r>
            <a:endParaRPr sz="3200" dirty="0">
              <a:solidFill>
                <a:srgbClr val="002060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002060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dirty="0">
                <a:solidFill>
                  <a:srgbClr val="00206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Срок окупаемости: </a:t>
            </a:r>
            <a:r>
              <a:rPr 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менее 1 месяца</a:t>
            </a:r>
            <a:endParaRPr sz="3200" dirty="0">
              <a:solidFill>
                <a:srgbClr val="002060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002060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dirty="0">
                <a:solidFill>
                  <a:srgbClr val="00206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Источники финансирования: собственные средства, грантовые поддержки и субсидии от государства.</a:t>
            </a:r>
            <a:endParaRPr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Рисунок 2" descr="Изображение выглядит как текст, логотип, эмблема, Шрифт&#10;&#10;Автоматически созданное описание">
            <a:extLst>
              <a:ext uri="{FF2B5EF4-FFF2-40B4-BE49-F238E27FC236}">
                <a16:creationId xmlns:a16="http://schemas.microsoft.com/office/drawing/2014/main" id="{CE126B2B-EEDE-8115-4E67-E6FB13B2D2E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266" y="0"/>
            <a:ext cx="1843835" cy="103741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"/>
          <p:cNvSpPr txBox="1">
            <a:spLocks noGrp="1"/>
          </p:cNvSpPr>
          <p:nvPr>
            <p:ph type="ctrTitle"/>
          </p:nvPr>
        </p:nvSpPr>
        <p:spPr>
          <a:xfrm>
            <a:off x="1259632" y="1988840"/>
            <a:ext cx="655888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ru-RU" b="1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Анализ рынка</a:t>
            </a:r>
            <a:endParaRPr b="1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Рисунок 2" descr="Изображение выглядит как текст, логотип, эмблема, Шрифт&#10;&#10;Автоматически созданное описание">
            <a:extLst>
              <a:ext uri="{FF2B5EF4-FFF2-40B4-BE49-F238E27FC236}">
                <a16:creationId xmlns:a16="http://schemas.microsoft.com/office/drawing/2014/main" id="{D6FC7958-EE0D-AC25-CE4B-EF9348C84BE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266" y="0"/>
            <a:ext cx="1843835" cy="103741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E23F8D7-FE23-5A08-8B7B-C664325DB271}"/>
              </a:ext>
            </a:extLst>
          </p:cNvPr>
          <p:cNvSpPr txBox="1"/>
          <p:nvPr/>
        </p:nvSpPr>
        <p:spPr>
          <a:xfrm>
            <a:off x="136478" y="5914445"/>
            <a:ext cx="8898340" cy="8438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Рисунок 1 – Динамика объема рынка маркетинговых услуг </a:t>
            </a:r>
            <a:endParaRPr lang="en-US" sz="2400" dirty="0">
              <a:solidFill>
                <a:srgbClr val="00206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 России (2014-2024 гг.)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10FBEE6-0EDF-F091-8D03-BF0D558FDB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308" y="764275"/>
            <a:ext cx="7835383" cy="5150170"/>
          </a:xfrm>
          <a:prstGeom prst="rect">
            <a:avLst/>
          </a:prstGeom>
        </p:spPr>
      </p:pic>
      <p:pic>
        <p:nvPicPr>
          <p:cNvPr id="5" name="Рисунок 4" descr="Изображение выглядит как текст, логотип, эмблема, Шрифт&#10;&#10;Автоматически созданное описание">
            <a:extLst>
              <a:ext uri="{FF2B5EF4-FFF2-40B4-BE49-F238E27FC236}">
                <a16:creationId xmlns:a16="http://schemas.microsoft.com/office/drawing/2014/main" id="{D96A7687-1120-59C0-589D-0CFE005A59F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266" y="0"/>
            <a:ext cx="1843835" cy="103741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D9E4900-E71B-673F-6BC0-B9D4AA5F6F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477" y="908720"/>
            <a:ext cx="8181045" cy="458824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1D2F897-D452-392F-CCBA-5922F81AB611}"/>
              </a:ext>
            </a:extLst>
          </p:cNvPr>
          <p:cNvSpPr txBox="1"/>
          <p:nvPr/>
        </p:nvSpPr>
        <p:spPr>
          <a:xfrm>
            <a:off x="770860" y="5496968"/>
            <a:ext cx="760227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Рисунок 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ru-RU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Потребность в маркетинговых услугах по отраслям в Оренбургской области в 2025 году (оценка в условных единицах)</a:t>
            </a:r>
          </a:p>
        </p:txBody>
      </p:sp>
      <p:pic>
        <p:nvPicPr>
          <p:cNvPr id="5" name="Рисунок 4" descr="Изображение выглядит как текст, логотип, эмблема, Шрифт&#10;&#10;Автоматически созданное описание">
            <a:extLst>
              <a:ext uri="{FF2B5EF4-FFF2-40B4-BE49-F238E27FC236}">
                <a16:creationId xmlns:a16="http://schemas.microsoft.com/office/drawing/2014/main" id="{1ADBC09C-206C-53F5-823D-42366E3DAA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266" y="0"/>
            <a:ext cx="1843835" cy="103741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ru-RU" b="1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Производственный план</a:t>
            </a:r>
            <a:endParaRPr b="1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Рисунок 2" descr="Изображение выглядит как текст, логотип, эмблема, Шрифт&#10;&#10;Автоматически созданное описание">
            <a:extLst>
              <a:ext uri="{FF2B5EF4-FFF2-40B4-BE49-F238E27FC236}">
                <a16:creationId xmlns:a16="http://schemas.microsoft.com/office/drawing/2014/main" id="{7AD9CA81-6201-E7D6-EECB-A89C3616E33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266" y="0"/>
            <a:ext cx="1843835" cy="103741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1273</TotalTime>
  <Words>1285</Words>
  <Application>Microsoft Macintosh PowerPoint</Application>
  <PresentationFormat>Экран (4:3)</PresentationFormat>
  <Paragraphs>322</Paragraphs>
  <Slides>26</Slides>
  <Notes>26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1" baseType="lpstr">
      <vt:lpstr>Arial</vt:lpstr>
      <vt:lpstr>Arial Narrow</vt:lpstr>
      <vt:lpstr>Calibri</vt:lpstr>
      <vt:lpstr>Times New Roman</vt:lpstr>
      <vt:lpstr>Тема Office</vt:lpstr>
      <vt:lpstr>Выпускная квалификационная работа в формате стартапа на тему:  Открытие маркетингового агентства продвижения брендов</vt:lpstr>
      <vt:lpstr>Объект и предмет</vt:lpstr>
      <vt:lpstr>Целевая аудитория</vt:lpstr>
      <vt:lpstr>Юридические вопросы</vt:lpstr>
      <vt:lpstr>Презентация PowerPoint</vt:lpstr>
      <vt:lpstr>Анализ рынка</vt:lpstr>
      <vt:lpstr>Презентация PowerPoint</vt:lpstr>
      <vt:lpstr>Презентация PowerPoint</vt:lpstr>
      <vt:lpstr>Производственный план</vt:lpstr>
      <vt:lpstr>Таблица 1 – Организационный план</vt:lpstr>
      <vt:lpstr>Финансовый план</vt:lpstr>
      <vt:lpstr>Таблица 2 - Затраты на начало проекта</vt:lpstr>
      <vt:lpstr>Таблица 3 - Затраты на персонал</vt:lpstr>
      <vt:lpstr>Таблица 4 – Виды услуг и цены</vt:lpstr>
      <vt:lpstr>Продолжение таблицы 4 – Виды услуг и цены</vt:lpstr>
      <vt:lpstr>Продолжение таблицы 4 – Виды услуг и цены</vt:lpstr>
      <vt:lpstr>Таблица 5 – Структура ежемесячной выручки на базе производственной мощности команды</vt:lpstr>
      <vt:lpstr>Таблица 6 – Чистая прибыль</vt:lpstr>
      <vt:lpstr>Презентация PowerPoint</vt:lpstr>
      <vt:lpstr>Маркетинговый план</vt:lpstr>
      <vt:lpstr>Презентация PowerPoint</vt:lpstr>
      <vt:lpstr>Презентация PowerPoint</vt:lpstr>
      <vt:lpstr>Риски</vt:lpstr>
      <vt:lpstr>Презентация PowerPoint</vt:lpstr>
      <vt:lpstr>Таблица 9 – Меры по минимизации возможных рисков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Выпускная квалификационная работа в формате стартапа на тему:  Открытие маркетингового агентства продвижения брендов</dc:title>
  <dc:creator>Home</dc:creator>
  <cp:lastModifiedBy>Виктория Бурамбаева</cp:lastModifiedBy>
  <cp:revision>27</cp:revision>
  <cp:lastPrinted>2025-06-26T18:08:52Z</cp:lastPrinted>
  <dcterms:created xsi:type="dcterms:W3CDTF">2023-06-20T09:50:50Z</dcterms:created>
  <dcterms:modified xsi:type="dcterms:W3CDTF">2025-06-27T03:06:08Z</dcterms:modified>
</cp:coreProperties>
</file>