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7" r:id="rId6"/>
    <p:sldId id="264" r:id="rId7"/>
    <p:sldId id="266" r:id="rId8"/>
    <p:sldId id="272" r:id="rId9"/>
    <p:sldId id="273" r:id="rId10"/>
    <p:sldId id="274" r:id="rId11"/>
    <p:sldId id="275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32CB-32BB-4ACF-9396-A94914A05EE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5713-DEF8-4EBA-A272-9923BBB0D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0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32CB-32BB-4ACF-9396-A94914A05EE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5713-DEF8-4EBA-A272-9923BBB0D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5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32CB-32BB-4ACF-9396-A94914A05EE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5713-DEF8-4EBA-A272-9923BBB0D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6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32CB-32BB-4ACF-9396-A94914A05EE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5713-DEF8-4EBA-A272-9923BBB0D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34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32CB-32BB-4ACF-9396-A94914A05EE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5713-DEF8-4EBA-A272-9923BBB0D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32CB-32BB-4ACF-9396-A94914A05EE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5713-DEF8-4EBA-A272-9923BBB0D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8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32CB-32BB-4ACF-9396-A94914A05EE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5713-DEF8-4EBA-A272-9923BBB0D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32CB-32BB-4ACF-9396-A94914A05EE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5713-DEF8-4EBA-A272-9923BBB0D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4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32CB-32BB-4ACF-9396-A94914A05EE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5713-DEF8-4EBA-A272-9923BBB0D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8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32CB-32BB-4ACF-9396-A94914A05EE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5713-DEF8-4EBA-A272-9923BBB0D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98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32CB-32BB-4ACF-9396-A94914A05EE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5713-DEF8-4EBA-A272-9923BBB0D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65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32CB-32BB-4ACF-9396-A94914A05EE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B5713-DEF8-4EBA-A272-9923BBB0D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1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ешение 1"/>
          <p:cNvSpPr/>
          <p:nvPr/>
        </p:nvSpPr>
        <p:spPr>
          <a:xfrm>
            <a:off x="2699792" y="1167594"/>
            <a:ext cx="3744416" cy="2808312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270000" sx="200000" sy="2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3003798"/>
            <a:ext cx="37498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Выполнила: </a:t>
            </a:r>
          </a:p>
          <a:p>
            <a:pPr algn="r"/>
            <a:r>
              <a:rPr lang="ru-RU" sz="2000" dirty="0" smtClean="0"/>
              <a:t>Студентка 4 курса </a:t>
            </a:r>
          </a:p>
          <a:p>
            <a:pPr algn="r"/>
            <a:r>
              <a:rPr lang="ru-RU" sz="2000" dirty="0" smtClean="0"/>
              <a:t>группы 21-ФЭМТо-1Э</a:t>
            </a:r>
          </a:p>
          <a:p>
            <a:pPr algn="r"/>
            <a:r>
              <a:rPr lang="ru-RU" sz="2000" dirty="0" smtClean="0"/>
              <a:t>Ахмедова Фатима Абдулаевна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8786" y="3036897"/>
            <a:ext cx="5129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Краснодарский филиал </a:t>
            </a:r>
            <a:br>
              <a:rPr lang="ru-RU" sz="1600" dirty="0" smtClean="0"/>
            </a:br>
            <a:r>
              <a:rPr lang="ru-RU" sz="1600" dirty="0" smtClean="0"/>
              <a:t>Российского Экономического Университета </a:t>
            </a:r>
          </a:p>
          <a:p>
            <a:r>
              <a:rPr lang="ru-RU" sz="1600" dirty="0" smtClean="0"/>
              <a:t>им. Г. В. Плеханова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786" y="392015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Кафедра экономики и цифровых технологий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4364" y="1419622"/>
            <a:ext cx="76960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Экономическое </a:t>
            </a:r>
            <a:r>
              <a:rPr lang="ru-RU" sz="2400" b="1" dirty="0"/>
              <a:t>обоснование разработки цифровой платформы расчета стоимости эксплуатации подъемно-транспортного оборудования «</a:t>
            </a:r>
            <a:r>
              <a:rPr lang="en-US" sz="2400" b="1" dirty="0"/>
              <a:t>PROCRAN</a:t>
            </a:r>
            <a:r>
              <a:rPr lang="ru-RU" sz="2400" b="1" dirty="0"/>
              <a:t>»</a:t>
            </a:r>
            <a:endParaRPr lang="ru-RU" sz="2400" b="1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0382" y="4363239"/>
            <a:ext cx="5158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Научный </a:t>
            </a:r>
            <a:r>
              <a:rPr lang="ru-RU" sz="1600" dirty="0" smtClean="0"/>
              <a:t>руководитель</a:t>
            </a:r>
          </a:p>
          <a:p>
            <a:r>
              <a:rPr lang="ru-RU" sz="1600" dirty="0" smtClean="0"/>
              <a:t>к.э.н</a:t>
            </a:r>
            <a:r>
              <a:rPr lang="ru-RU" sz="1600" dirty="0"/>
              <a:t>., доц., Приходько Карина </a:t>
            </a:r>
            <a:r>
              <a:rPr lang="ru-RU" sz="1600" dirty="0" smtClean="0"/>
              <a:t>Согомоновна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16124" y="372601"/>
            <a:ext cx="6271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Выпускная Квалификационная Работа </a:t>
            </a:r>
          </a:p>
          <a:p>
            <a:pPr algn="ctr"/>
            <a:r>
              <a:rPr lang="ru-RU" sz="2400" dirty="0" smtClean="0"/>
              <a:t>в формате стартапа</a:t>
            </a:r>
            <a:endParaRPr lang="ru-RU" sz="2400" dirty="0"/>
          </a:p>
        </p:txBody>
      </p:sp>
      <p:pic>
        <p:nvPicPr>
          <p:cNvPr id="3" name="Picture 2" descr="https://avatars.mds.yandex.net/i?id=ec152300f59c8c7568b278823edd166efd1d5da3-5091797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" y="72009"/>
            <a:ext cx="1489675" cy="55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-1039405" y="1044259"/>
            <a:ext cx="5161078" cy="303740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1759" t="758"/>
          <a:stretch/>
        </p:blipFill>
        <p:spPr bwMode="auto">
          <a:xfrm rot="16200000">
            <a:off x="2040024" y="919928"/>
            <a:ext cx="5171373" cy="3275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16549"/>
          <a:stretch/>
        </p:blipFill>
        <p:spPr>
          <a:xfrm rot="16200000">
            <a:off x="5035914" y="1070910"/>
            <a:ext cx="5194048" cy="2951128"/>
          </a:xfrm>
          <a:prstGeom prst="rect">
            <a:avLst/>
          </a:prstGeom>
        </p:spPr>
      </p:pic>
      <p:pic>
        <p:nvPicPr>
          <p:cNvPr id="5" name="Picture 2" descr="https://avatars.mds.yandex.net/i?id=ec152300f59c8c7568b278823edd166efd1d5da3-5091797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163" y="4803998"/>
            <a:ext cx="744837" cy="27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решение 2"/>
          <p:cNvSpPr/>
          <p:nvPr/>
        </p:nvSpPr>
        <p:spPr>
          <a:xfrm>
            <a:off x="2699792" y="1167594"/>
            <a:ext cx="3744416" cy="2808312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270000" sx="200000" sy="2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0781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https://avatars.mds.yandex.net/i?id=ec152300f59c8c7568b278823edd166efd1d5da3-5091797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163" y="4803998"/>
            <a:ext cx="744837" cy="27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 rot="5400000">
            <a:off x="4223326" y="1833414"/>
            <a:ext cx="827586" cy="720081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270000" sx="200000" sy="2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решение 2"/>
          <p:cNvSpPr/>
          <p:nvPr/>
        </p:nvSpPr>
        <p:spPr>
          <a:xfrm>
            <a:off x="2699792" y="1203598"/>
            <a:ext cx="3744416" cy="2808312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270000" sx="200000" sy="2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512" y="31610"/>
            <a:ext cx="4391472" cy="233910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Цель </a:t>
            </a:r>
            <a:endParaRPr lang="ru-RU" sz="2400" dirty="0" smtClean="0"/>
          </a:p>
          <a:p>
            <a:r>
              <a:rPr lang="ru-RU" sz="1600" dirty="0" smtClean="0"/>
              <a:t>На </a:t>
            </a:r>
            <a:r>
              <a:rPr lang="ru-RU" sz="1600" dirty="0"/>
              <a:t>базе унифицированных исходных данных, обрабатываемых по стандартизированным алгоритмам, получают унифицированное техническое задание, технико-коммерческое предложение, габаритный чертеж и договор для заключения.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19" y="2536253"/>
            <a:ext cx="611561" cy="6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032430" y="3066514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ProCran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1" y="48817"/>
            <a:ext cx="4572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Задачи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Анализ </a:t>
            </a:r>
            <a:r>
              <a:rPr lang="ru-RU" sz="1600" dirty="0"/>
              <a:t>рынка и </a:t>
            </a:r>
            <a:r>
              <a:rPr lang="ru-RU" sz="1600" dirty="0" smtClean="0"/>
              <a:t>конкурентов</a:t>
            </a:r>
          </a:p>
          <a:p>
            <a:r>
              <a:rPr lang="ru-RU" sz="1600" dirty="0" smtClean="0"/>
              <a:t>2. Формирование </a:t>
            </a:r>
            <a:r>
              <a:rPr lang="ru-RU" sz="1600" dirty="0"/>
              <a:t>этапов </a:t>
            </a:r>
            <a:r>
              <a:rPr lang="ru-RU" sz="1600" dirty="0" smtClean="0"/>
              <a:t>бизнес-плана </a:t>
            </a:r>
            <a:r>
              <a:rPr lang="ru-RU" sz="1600" dirty="0"/>
              <a:t>и стратегии маркетинга и масштабирования </a:t>
            </a:r>
            <a:r>
              <a:rPr lang="ru-RU" sz="1600" dirty="0" smtClean="0"/>
              <a:t>проекта</a:t>
            </a:r>
          </a:p>
          <a:p>
            <a:r>
              <a:rPr lang="ru-RU" sz="1600" dirty="0" smtClean="0"/>
              <a:t>3. Работа </a:t>
            </a:r>
            <a:r>
              <a:rPr lang="ru-RU" sz="1600" dirty="0"/>
              <a:t>со структурой фирмы для </a:t>
            </a:r>
            <a:r>
              <a:rPr lang="ru-RU" sz="1600" dirty="0" smtClean="0"/>
              <a:t>      внедрения стартапа </a:t>
            </a:r>
          </a:p>
          <a:p>
            <a:r>
              <a:rPr lang="ru-RU" sz="1600" dirty="0" smtClean="0"/>
              <a:t>4. </a:t>
            </a:r>
            <a:r>
              <a:rPr lang="ru-RU" sz="1600" dirty="0"/>
              <a:t>Э</a:t>
            </a:r>
            <a:r>
              <a:rPr lang="ru-RU" sz="1600" dirty="0" smtClean="0"/>
              <a:t>кономическое </a:t>
            </a:r>
            <a:r>
              <a:rPr lang="ru-RU" sz="1600" dirty="0"/>
              <a:t>обоснование идеи </a:t>
            </a:r>
            <a:endParaRPr lang="ru-RU" sz="1600" dirty="0" smtClean="0"/>
          </a:p>
          <a:p>
            <a:r>
              <a:rPr lang="ru-RU" sz="1600" dirty="0" smtClean="0"/>
              <a:t>5. Адаптация идеи  </a:t>
            </a:r>
            <a:r>
              <a:rPr lang="ru-RU" sz="1600" dirty="0"/>
              <a:t>на рынке и в </a:t>
            </a:r>
            <a:r>
              <a:rPr lang="ru-RU" sz="1600" dirty="0" smtClean="0"/>
              <a:t>отрасли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5496" y="2715766"/>
            <a:ext cx="39135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Практическая значимость</a:t>
            </a:r>
          </a:p>
          <a:p>
            <a:r>
              <a:rPr lang="ru-RU" sz="1600" dirty="0" smtClean="0"/>
              <a:t>Оптимизация </a:t>
            </a:r>
            <a:r>
              <a:rPr lang="ru-RU" sz="1600" dirty="0"/>
              <a:t>производственного процесса, </a:t>
            </a:r>
            <a:r>
              <a:rPr lang="ru-RU" sz="1600" dirty="0" smtClean="0"/>
              <a:t>прямо влияющая </a:t>
            </a:r>
            <a:r>
              <a:rPr lang="ru-RU" sz="1600" dirty="0"/>
              <a:t>на эффективность всего производства и финансового результата.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94925" y="2715766"/>
            <a:ext cx="3949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Актуальность</a:t>
            </a:r>
          </a:p>
          <a:p>
            <a:r>
              <a:rPr lang="ru-RU" sz="1600" dirty="0" smtClean="0"/>
              <a:t>Обусловлена необходимостью </a:t>
            </a:r>
            <a:r>
              <a:rPr lang="ru-RU" sz="1600" dirty="0"/>
              <a:t>в </a:t>
            </a:r>
            <a:r>
              <a:rPr lang="ru-RU" sz="1600" dirty="0" smtClean="0"/>
              <a:t>отрасли и активным развитием рынка.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7238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Потребность рынка заключается в разработке эффективного решения для увеличения скорости обработки ТЗ. </a:t>
            </a:r>
          </a:p>
        </p:txBody>
      </p:sp>
      <p:pic>
        <p:nvPicPr>
          <p:cNvPr id="13" name="Picture 2" descr="https://avatars.mds.yandex.net/i?id=ec152300f59c8c7568b278823edd166efd1d5da3-5091797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163" y="4803998"/>
            <a:ext cx="744837" cy="27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6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432774" y="-309912"/>
            <a:ext cx="1778496" cy="566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270000" sx="200000" sy="2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-58291"/>
            <a:ext cx="5004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ользовательские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функции цифровой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платформы: </a:t>
            </a:r>
            <a:endParaRPr lang="en-US" i="1" dirty="0" smtClean="0"/>
          </a:p>
          <a:p>
            <a:r>
              <a:rPr lang="en-US" sz="1600" i="1" dirty="0" smtClean="0"/>
              <a:t>1. </a:t>
            </a:r>
            <a:r>
              <a:rPr lang="ru-RU" sz="1600" i="1" dirty="0"/>
              <a:t>С</a:t>
            </a:r>
            <a:r>
              <a:rPr lang="ru-RU" sz="1600" i="1" dirty="0" smtClean="0"/>
              <a:t>оздание </a:t>
            </a:r>
            <a:r>
              <a:rPr lang="ru-RU" sz="1600" i="1" dirty="0"/>
              <a:t>личного </a:t>
            </a:r>
            <a:r>
              <a:rPr lang="ru-RU" sz="1600" i="1" dirty="0" smtClean="0"/>
              <a:t>кабинета</a:t>
            </a:r>
            <a:endParaRPr lang="en-US" sz="1600" i="1" dirty="0" smtClean="0"/>
          </a:p>
          <a:p>
            <a:r>
              <a:rPr lang="ru-RU" sz="1600" i="1" dirty="0" smtClean="0"/>
              <a:t>2. Создание </a:t>
            </a:r>
            <a:r>
              <a:rPr lang="ru-RU" sz="1600" i="1" dirty="0"/>
              <a:t>запроса на </a:t>
            </a:r>
            <a:r>
              <a:rPr lang="ru-RU" sz="1600" i="1" dirty="0" smtClean="0"/>
              <a:t>производство</a:t>
            </a:r>
            <a:endParaRPr lang="en-US" sz="1600" i="1" dirty="0" smtClean="0"/>
          </a:p>
          <a:p>
            <a:r>
              <a:rPr lang="ru-RU" sz="1600" i="1" dirty="0" smtClean="0"/>
              <a:t>3. Формирование </a:t>
            </a:r>
            <a:r>
              <a:rPr lang="ru-RU" sz="1600" i="1" dirty="0"/>
              <a:t>унифицированного тз </a:t>
            </a:r>
            <a:endParaRPr lang="en-US" sz="1600" i="1" dirty="0" smtClean="0"/>
          </a:p>
          <a:p>
            <a:r>
              <a:rPr lang="ru-RU" sz="1600" i="1" dirty="0" smtClean="0"/>
              <a:t>4. Автоматический </a:t>
            </a:r>
            <a:r>
              <a:rPr lang="ru-RU" sz="1600" i="1" dirty="0"/>
              <a:t>расчёт </a:t>
            </a:r>
            <a:r>
              <a:rPr lang="ru-RU" sz="1600" i="1" dirty="0" smtClean="0"/>
              <a:t>стоимости</a:t>
            </a:r>
            <a:endParaRPr lang="en-US" sz="1600" i="1" dirty="0" smtClean="0"/>
          </a:p>
          <a:p>
            <a:r>
              <a:rPr lang="ru-RU" sz="1600" i="1" dirty="0" smtClean="0"/>
              <a:t>5. Генерация чертежа </a:t>
            </a:r>
            <a:endParaRPr lang="en-US" sz="1600" i="1" dirty="0" smtClean="0"/>
          </a:p>
          <a:p>
            <a:r>
              <a:rPr lang="ru-RU" sz="1600" i="1" dirty="0" smtClean="0"/>
              <a:t>6. Формирование </a:t>
            </a:r>
            <a:r>
              <a:rPr lang="ru-RU" sz="1600" i="1" dirty="0"/>
              <a:t>правил и условий </a:t>
            </a:r>
            <a:r>
              <a:rPr lang="ru-RU" sz="1600" i="1" dirty="0" smtClean="0"/>
              <a:t>эксплуатации</a:t>
            </a:r>
            <a:endParaRPr lang="en-US" sz="1600" i="1" dirty="0"/>
          </a:p>
          <a:p>
            <a:r>
              <a:rPr lang="ru-RU" sz="1600" i="1" dirty="0" smtClean="0"/>
              <a:t>7. Создание </a:t>
            </a:r>
            <a:r>
              <a:rPr lang="ru-RU" sz="1600" i="1" dirty="0"/>
              <a:t>графика </a:t>
            </a:r>
            <a:r>
              <a:rPr lang="ru-RU" sz="1600" i="1" dirty="0" smtClean="0"/>
              <a:t>обслуживания</a:t>
            </a:r>
            <a:endParaRPr lang="en-US" sz="1600" i="1" dirty="0"/>
          </a:p>
          <a:p>
            <a:r>
              <a:rPr lang="ru-RU" sz="1600" i="1" dirty="0" smtClean="0"/>
              <a:t>8. Учёт </a:t>
            </a:r>
            <a:r>
              <a:rPr lang="ru-RU" sz="1600" i="1" dirty="0"/>
              <a:t>технических </a:t>
            </a:r>
            <a:r>
              <a:rPr lang="ru-RU" sz="1600" i="1" dirty="0" smtClean="0"/>
              <a:t>характеристик</a:t>
            </a:r>
            <a:endParaRPr lang="ru-RU" sz="1600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12469" r="59016"/>
          <a:stretch/>
        </p:blipFill>
        <p:spPr bwMode="auto">
          <a:xfrm>
            <a:off x="611560" y="3140070"/>
            <a:ext cx="1944216" cy="18799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499992" y="3018314"/>
            <a:ext cx="47112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Государственные программы: </a:t>
            </a:r>
          </a:p>
          <a:p>
            <a:r>
              <a:rPr lang="ru-RU" sz="1600" dirty="0" smtClean="0"/>
              <a:t>1.«Информационная </a:t>
            </a:r>
            <a:r>
              <a:rPr lang="ru-RU" sz="1600" dirty="0"/>
              <a:t>инфраструктура» </a:t>
            </a:r>
          </a:p>
          <a:p>
            <a:r>
              <a:rPr lang="ru-RU" sz="1600" dirty="0" smtClean="0"/>
              <a:t>2.«Цифровые </a:t>
            </a:r>
            <a:r>
              <a:rPr lang="ru-RU" sz="1600" dirty="0"/>
              <a:t>технологии» </a:t>
            </a:r>
          </a:p>
          <a:p>
            <a:r>
              <a:rPr lang="ru-RU" sz="1600" dirty="0" smtClean="0"/>
              <a:t>3.С </a:t>
            </a:r>
            <a:r>
              <a:rPr lang="ru-RU" sz="1600" dirty="0"/>
              <a:t>2025 года реализуется национальный проект «Экономика данных и цифровая трансформация государства».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-20538"/>
            <a:ext cx="463927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онкурентные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преимущества данного стартап-проекта: </a:t>
            </a:r>
            <a:endParaRPr lang="ru-RU" dirty="0"/>
          </a:p>
          <a:p>
            <a:pPr lvl="0"/>
            <a:r>
              <a:rPr lang="ru-RU" sz="1600" dirty="0" smtClean="0"/>
              <a:t>1. Уникальность </a:t>
            </a:r>
            <a:r>
              <a:rPr lang="ru-RU" sz="1600" dirty="0"/>
              <a:t>продукта </a:t>
            </a:r>
            <a:endParaRPr lang="ru-RU" sz="1600" dirty="0" smtClean="0"/>
          </a:p>
          <a:p>
            <a:pPr lvl="0"/>
            <a:r>
              <a:rPr lang="ru-RU" sz="1600" dirty="0" smtClean="0"/>
              <a:t>2. Унификация </a:t>
            </a:r>
          </a:p>
          <a:p>
            <a:pPr lvl="0"/>
            <a:r>
              <a:rPr lang="ru-RU" sz="1600" dirty="0" smtClean="0"/>
              <a:t>3. Адаптивность </a:t>
            </a:r>
          </a:p>
          <a:p>
            <a:pPr lvl="0"/>
            <a:r>
              <a:rPr lang="ru-RU" sz="1600" dirty="0" smtClean="0"/>
              <a:t>4. Автоматизация</a:t>
            </a:r>
            <a:endParaRPr lang="ru-RU" sz="1600" dirty="0"/>
          </a:p>
          <a:p>
            <a:pPr lvl="0"/>
            <a:r>
              <a:rPr lang="ru-RU" sz="1600" dirty="0" smtClean="0"/>
              <a:t>5. Экономия на </a:t>
            </a:r>
            <a:r>
              <a:rPr lang="ru-RU" sz="1600" dirty="0"/>
              <a:t>оплату </a:t>
            </a:r>
            <a:r>
              <a:rPr lang="ru-RU" sz="1600" dirty="0" smtClean="0"/>
              <a:t>труда</a:t>
            </a:r>
          </a:p>
          <a:p>
            <a:pPr lvl="0"/>
            <a:r>
              <a:rPr lang="ru-RU" sz="1600" dirty="0" smtClean="0"/>
              <a:t>6. Скорость обработки</a:t>
            </a:r>
            <a:endParaRPr lang="ru-RU" sz="1600" dirty="0"/>
          </a:p>
          <a:p>
            <a:pPr lvl="0"/>
            <a:r>
              <a:rPr lang="ru-RU" sz="1600" dirty="0" smtClean="0"/>
              <a:t>7. Комбинирование </a:t>
            </a:r>
            <a:r>
              <a:rPr lang="ru-RU" sz="1600" dirty="0"/>
              <a:t>функций 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3" t="17091" r="7872"/>
          <a:stretch/>
        </p:blipFill>
        <p:spPr bwMode="auto">
          <a:xfrm>
            <a:off x="2627784" y="2931791"/>
            <a:ext cx="1872208" cy="221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0" t="3196" r="20875" b="85957"/>
          <a:stretch/>
        </p:blipFill>
        <p:spPr bwMode="auto">
          <a:xfrm>
            <a:off x="-36512" y="2859583"/>
            <a:ext cx="2697534" cy="280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7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решение 6"/>
          <p:cNvSpPr/>
          <p:nvPr/>
        </p:nvSpPr>
        <p:spPr>
          <a:xfrm>
            <a:off x="2699792" y="1203598"/>
            <a:ext cx="3744416" cy="2808312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270000" sx="200000" sy="2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0"/>
            <a:ext cx="44279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Продвижение:</a:t>
            </a:r>
          </a:p>
          <a:p>
            <a:r>
              <a:rPr lang="ru-RU" sz="1600" dirty="0" smtClean="0"/>
              <a:t>1.</a:t>
            </a:r>
            <a:r>
              <a:rPr lang="en-US" sz="1600" dirty="0" smtClean="0"/>
              <a:t>B</a:t>
            </a:r>
            <a:r>
              <a:rPr lang="ru-RU" sz="1600" dirty="0" smtClean="0"/>
              <a:t>2b-каналы</a:t>
            </a:r>
          </a:p>
          <a:p>
            <a:endParaRPr lang="ru-RU" sz="1600" dirty="0"/>
          </a:p>
          <a:p>
            <a:r>
              <a:rPr lang="ru-RU" sz="1600" dirty="0" smtClean="0"/>
              <a:t>2.Участие </a:t>
            </a:r>
            <a:r>
              <a:rPr lang="ru-RU" sz="1600" dirty="0"/>
              <a:t>в отраслевых </a:t>
            </a:r>
            <a:r>
              <a:rPr lang="ru-RU" sz="1600" dirty="0" smtClean="0"/>
              <a:t>выставках</a:t>
            </a:r>
          </a:p>
          <a:p>
            <a:endParaRPr lang="ru-RU" sz="1600" dirty="0" smtClean="0"/>
          </a:p>
          <a:p>
            <a:r>
              <a:rPr lang="ru-RU" sz="1600" dirty="0" smtClean="0"/>
              <a:t>3.Прямые продажи</a:t>
            </a:r>
          </a:p>
          <a:p>
            <a:endParaRPr lang="ru-RU" sz="1600" dirty="0" smtClean="0"/>
          </a:p>
          <a:p>
            <a:r>
              <a:rPr lang="ru-RU" sz="1600" dirty="0" smtClean="0"/>
              <a:t>4.Партнёрства </a:t>
            </a:r>
            <a:r>
              <a:rPr lang="ru-RU" sz="1600" dirty="0"/>
              <a:t>с производителями оборудования.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Целевая Аудитория:</a:t>
            </a:r>
            <a:endParaRPr lang="ru-RU" dirty="0" smtClean="0"/>
          </a:p>
          <a:p>
            <a:r>
              <a:rPr lang="ru-RU" sz="1600" dirty="0" smtClean="0"/>
              <a:t>1.Стейкхолдер </a:t>
            </a:r>
            <a:r>
              <a:rPr lang="ru-RU" sz="1600" dirty="0"/>
              <a:t>ООО «ПТО МАШИН-СИСТЕМС</a:t>
            </a:r>
            <a:r>
              <a:rPr lang="ru-RU" sz="1600" dirty="0" smtClean="0"/>
              <a:t>»</a:t>
            </a:r>
          </a:p>
          <a:p>
            <a:endParaRPr lang="ru-RU" sz="1600" dirty="0" smtClean="0"/>
          </a:p>
          <a:p>
            <a:r>
              <a:rPr lang="ru-RU" sz="1600" dirty="0" smtClean="0"/>
              <a:t>2.Производственные </a:t>
            </a:r>
            <a:r>
              <a:rPr lang="ru-RU" sz="1600" dirty="0"/>
              <a:t>организации, которые </a:t>
            </a:r>
            <a:r>
              <a:rPr lang="ru-RU" sz="1600" dirty="0" smtClean="0"/>
              <a:t>практикуют проектирование </a:t>
            </a:r>
            <a:r>
              <a:rPr lang="ru-RU" sz="1600" dirty="0"/>
              <a:t>оборудования </a:t>
            </a:r>
            <a:r>
              <a:rPr lang="ru-RU" sz="1600" dirty="0" smtClean="0"/>
              <a:t>и определение </a:t>
            </a:r>
            <a:r>
              <a:rPr lang="ru-RU" sz="1600" dirty="0"/>
              <a:t>его стоимости, характеристик и др.</a:t>
            </a:r>
            <a:endParaRPr lang="ru-RU" sz="16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512" y="2578134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Предприятие будет получать выгоду от использования цифровой платформы по следующим направлениям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dirty="0"/>
          </a:p>
          <a:p>
            <a:pPr lvl="0"/>
            <a:r>
              <a:rPr lang="ru-RU" sz="1600" dirty="0" smtClean="0"/>
              <a:t>1. Увеличение </a:t>
            </a:r>
            <a:r>
              <a:rPr lang="ru-RU" sz="1600" dirty="0"/>
              <a:t>количества </a:t>
            </a:r>
            <a:r>
              <a:rPr lang="ru-RU" sz="1600" dirty="0" smtClean="0"/>
              <a:t>продаж</a:t>
            </a:r>
            <a:endParaRPr lang="ru-RU" sz="1600" dirty="0"/>
          </a:p>
          <a:p>
            <a:pPr lvl="0"/>
            <a:r>
              <a:rPr lang="ru-RU" sz="1600" dirty="0" smtClean="0"/>
              <a:t>2. Сокращение </a:t>
            </a:r>
            <a:r>
              <a:rPr lang="ru-RU" sz="1600" dirty="0"/>
              <a:t>затрат на трудовые и прочие ресурсы в производстве</a:t>
            </a:r>
            <a:r>
              <a:rPr lang="ru-RU" sz="1600" dirty="0" smtClean="0"/>
              <a:t>.</a:t>
            </a:r>
            <a:endParaRPr lang="ru-RU" sz="1600" dirty="0"/>
          </a:p>
          <a:p>
            <a:pPr lvl="0"/>
            <a:r>
              <a:rPr lang="ru-RU" sz="1600" dirty="0" smtClean="0"/>
              <a:t>3. Уменьшение </a:t>
            </a:r>
            <a:r>
              <a:rPr lang="ru-RU" sz="1600" dirty="0"/>
              <a:t>длительности производства продукта на 12</a:t>
            </a:r>
            <a:r>
              <a:rPr lang="ru-RU" sz="1600" dirty="0" smtClean="0"/>
              <a:t>%.</a:t>
            </a:r>
            <a:endParaRPr lang="ru-RU" sz="1600" dirty="0"/>
          </a:p>
          <a:p>
            <a:pPr lvl="0"/>
            <a:r>
              <a:rPr lang="ru-RU" sz="1600" dirty="0" smtClean="0"/>
              <a:t>4. Продажа </a:t>
            </a:r>
            <a:r>
              <a:rPr lang="ru-RU" sz="1600" dirty="0"/>
              <a:t>алгоритма работы цифровой </a:t>
            </a:r>
            <a:r>
              <a:rPr lang="ru-RU" sz="1600" dirty="0" smtClean="0"/>
              <a:t>платформы.</a:t>
            </a:r>
          </a:p>
          <a:p>
            <a:pPr lvl="0"/>
            <a:r>
              <a:rPr lang="ru-RU" sz="1600" dirty="0" smtClean="0"/>
              <a:t>5. Возможность </a:t>
            </a:r>
            <a:r>
              <a:rPr lang="ru-RU" sz="1600" dirty="0"/>
              <a:t>внедрения в цифровую платформу логистических распределительных </a:t>
            </a:r>
            <a:r>
              <a:rPr lang="ru-RU" sz="1600" dirty="0" smtClean="0"/>
              <a:t>центров, </a:t>
            </a:r>
            <a:r>
              <a:rPr lang="ru-RU" sz="1600" dirty="0"/>
              <a:t>как средство формирования этапов </a:t>
            </a:r>
            <a:r>
              <a:rPr lang="ru-RU" sz="1600" dirty="0" smtClean="0"/>
              <a:t>логистики и другое развитие. </a:t>
            </a:r>
            <a:endParaRPr lang="ru-RU" sz="1600" dirty="0"/>
          </a:p>
        </p:txBody>
      </p:sp>
      <p:pic>
        <p:nvPicPr>
          <p:cNvPr id="8" name="Picture 2" descr="https://avatars.mds.yandex.net/i?id=ec152300f59c8c7568b278823edd166efd1d5da3-5091797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163" y="4803998"/>
            <a:ext cx="744837" cy="27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решение 4"/>
          <p:cNvSpPr/>
          <p:nvPr/>
        </p:nvSpPr>
        <p:spPr>
          <a:xfrm>
            <a:off x="2699792" y="1167594"/>
            <a:ext cx="3744416" cy="2808312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270000" sx="200000" sy="2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26768" y="1427167"/>
            <a:ext cx="44817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Время на </a:t>
            </a:r>
            <a:r>
              <a:rPr lang="ru-RU" sz="1600" dirty="0"/>
              <a:t>обработку запроса и технического задания от </a:t>
            </a:r>
            <a:r>
              <a:rPr lang="ru-RU" sz="1600" dirty="0" smtClean="0"/>
              <a:t>заказчика сокращается </a:t>
            </a:r>
            <a:r>
              <a:rPr lang="ru-RU" sz="1600" dirty="0"/>
              <a:t>до </a:t>
            </a:r>
            <a:r>
              <a:rPr lang="ru-RU" sz="1600" b="1" dirty="0"/>
              <a:t>0</a:t>
            </a:r>
            <a:r>
              <a:rPr lang="ru-RU" sz="1600" dirty="0"/>
              <a:t> при внедрении проектного решения.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Всего </a:t>
            </a:r>
            <a:r>
              <a:rPr lang="ru-RU" sz="1600" dirty="0"/>
              <a:t>на производство оборудования в среднем тратится 3 </a:t>
            </a:r>
            <a:r>
              <a:rPr lang="ru-RU" sz="1600" dirty="0" smtClean="0"/>
              <a:t>месяца</a:t>
            </a:r>
          </a:p>
          <a:p>
            <a:pPr algn="ctr"/>
            <a:r>
              <a:rPr lang="ru-RU" sz="1600" dirty="0" smtClean="0"/>
              <a:t>(3*25*8=600 </a:t>
            </a:r>
            <a:r>
              <a:rPr lang="ru-RU" sz="1600" dirty="0"/>
              <a:t>ч</a:t>
            </a:r>
            <a:r>
              <a:rPr lang="ru-RU" sz="1600" dirty="0" smtClean="0"/>
              <a:t>.) </a:t>
            </a:r>
          </a:p>
          <a:p>
            <a:r>
              <a:rPr lang="ru-RU" sz="1600" dirty="0" smtClean="0"/>
              <a:t>Доля </a:t>
            </a:r>
            <a:r>
              <a:rPr lang="ru-RU" sz="1600" dirty="0"/>
              <a:t>этого времени на обработку запроса </a:t>
            </a:r>
            <a:r>
              <a:rPr lang="ru-RU" sz="1600" dirty="0" smtClean="0"/>
              <a:t>составляет: </a:t>
            </a:r>
          </a:p>
          <a:p>
            <a:pPr algn="ctr"/>
            <a:r>
              <a:rPr lang="ru-RU" sz="1600" dirty="0" smtClean="0"/>
              <a:t>72/600=0,12 или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12%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8512" y="5437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Длительность – 3 дня. </a:t>
            </a:r>
          </a:p>
          <a:p>
            <a:pPr algn="ctr"/>
            <a:r>
              <a:rPr lang="ru-RU" sz="1600" dirty="0"/>
              <a:t>Трудовые ресурсы 3 чел. </a:t>
            </a:r>
          </a:p>
          <a:p>
            <a:pPr algn="ctr"/>
            <a:r>
              <a:rPr lang="ru-RU" sz="1600" dirty="0"/>
              <a:t>Рабочий день – 8 ч.</a:t>
            </a:r>
          </a:p>
          <a:p>
            <a:pPr algn="ctr"/>
            <a:r>
              <a:rPr lang="ru-RU" sz="1600" dirty="0"/>
              <a:t>Итог - 72 </a:t>
            </a:r>
            <a:r>
              <a:rPr lang="ru-RU" sz="1600" dirty="0" smtClean="0"/>
              <a:t>чел.ч.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44494"/>
            <a:ext cx="44644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Обработка технического задания:  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Поступление запроса</a:t>
            </a:r>
          </a:p>
          <a:p>
            <a:pPr marL="342900" indent="-342900">
              <a:buFontTx/>
              <a:buAutoNum type="arabicPeriod"/>
            </a:pPr>
            <a:r>
              <a:rPr lang="ru-RU" sz="1600" dirty="0"/>
              <a:t>Анализ запроса</a:t>
            </a:r>
          </a:p>
          <a:p>
            <a:pPr marL="342900" indent="-342900">
              <a:buFontTx/>
              <a:buAutoNum type="arabicPeriod"/>
            </a:pPr>
            <a:r>
              <a:rPr lang="ru-RU" sz="1600" dirty="0"/>
              <a:t>Передача запроса конструктору </a:t>
            </a:r>
            <a:endParaRPr lang="ru-RU" sz="1600" dirty="0" smtClean="0"/>
          </a:p>
          <a:p>
            <a:pPr marL="342900" indent="-342900">
              <a:buFontTx/>
              <a:buAutoNum type="arabicPeriod"/>
            </a:pPr>
            <a:r>
              <a:rPr lang="ru-RU" sz="1600" dirty="0"/>
              <a:t>Согласование проектного решения с </a:t>
            </a:r>
            <a:r>
              <a:rPr lang="ru-RU" sz="1600" dirty="0" smtClean="0"/>
              <a:t>руководителем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/>
              <a:t>Проработка </a:t>
            </a:r>
            <a:r>
              <a:rPr lang="ru-RU" sz="1600" dirty="0"/>
              <a:t>технических решений. </a:t>
            </a:r>
            <a:r>
              <a:rPr lang="ru-RU" sz="1600" dirty="0" smtClean="0"/>
              <a:t> Калькуляция</a:t>
            </a:r>
          </a:p>
          <a:p>
            <a:pPr marL="342900" indent="-342900">
              <a:buFontTx/>
              <a:buAutoNum type="arabicPeriod"/>
            </a:pPr>
            <a:r>
              <a:rPr lang="ru-RU" sz="1600" dirty="0"/>
              <a:t>ТЕХНИКО-КОММЕРЧЕСКОЕ ПРЕДЛОЖЕНИЕ </a:t>
            </a:r>
          </a:p>
          <a:p>
            <a:pPr marL="342900" indent="-342900">
              <a:buFontTx/>
              <a:buAutoNum type="arabicPeriod"/>
            </a:pPr>
            <a:r>
              <a:rPr lang="ru-RU" sz="1600" dirty="0"/>
              <a:t>Согласование с техническими руководителями, коммерческим директором, утверждение с руководителем </a:t>
            </a:r>
          </a:p>
          <a:p>
            <a:pPr marL="342900" indent="-342900">
              <a:buFontTx/>
              <a:buAutoNum type="arabicPeriod"/>
            </a:pPr>
            <a:r>
              <a:rPr lang="ru-RU" sz="1600" dirty="0"/>
              <a:t>Отправка Заказчику </a:t>
            </a:r>
          </a:p>
          <a:p>
            <a:pPr marL="342900" indent="-342900">
              <a:buFontTx/>
              <a:buAutoNum type="arabicPeriod"/>
            </a:pPr>
            <a:r>
              <a:rPr lang="ru-RU" sz="1600" dirty="0"/>
              <a:t>Согласование ТКП с </a:t>
            </a:r>
            <a:r>
              <a:rPr lang="ru-RU" sz="1600" dirty="0" smtClean="0"/>
              <a:t>заказчиком</a:t>
            </a:r>
          </a:p>
          <a:p>
            <a:pPr marL="342900" indent="-342900">
              <a:buFontTx/>
              <a:buAutoNum type="arabicPeriod"/>
            </a:pPr>
            <a:r>
              <a:rPr lang="ru-RU" sz="1600" dirty="0"/>
              <a:t>Оформление договора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/>
              <a:t> </a:t>
            </a:r>
            <a:r>
              <a:rPr lang="ru-RU" sz="1600" i="1" dirty="0"/>
              <a:t>Формирование приказа о запуске в производство и включение в план производства</a:t>
            </a:r>
            <a:r>
              <a:rPr lang="ru-RU" sz="1600" i="1" dirty="0" smtClean="0"/>
              <a:t>.</a:t>
            </a:r>
            <a:endParaRPr lang="ru-RU" sz="1600" dirty="0"/>
          </a:p>
        </p:txBody>
      </p:sp>
      <p:pic>
        <p:nvPicPr>
          <p:cNvPr id="7" name="Picture 2" descr="https://avatars.mds.yandex.net/i?id=ec152300f59c8c7568b278823edd166efd1d5da3-5091797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163" y="4803998"/>
            <a:ext cx="744837" cy="27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31726"/>
            <a:ext cx="9144000" cy="37323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4299942"/>
            <a:ext cx="5796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Общий срок выполнения </a:t>
            </a:r>
            <a:r>
              <a:rPr lang="ru-RU" sz="1600" dirty="0" smtClean="0"/>
              <a:t>работ: </a:t>
            </a:r>
            <a:r>
              <a:rPr lang="ru-RU" sz="1600" b="1" dirty="0" smtClean="0"/>
              <a:t>21 </a:t>
            </a:r>
            <a:r>
              <a:rPr lang="ru-RU" sz="1600" b="1" dirty="0"/>
              <a:t>неделю.  </a:t>
            </a:r>
            <a:endParaRPr lang="ru-RU" sz="1600" b="1" dirty="0" smtClean="0"/>
          </a:p>
          <a:p>
            <a:r>
              <a:rPr lang="ru-RU" sz="1600" dirty="0" smtClean="0"/>
              <a:t>Даты </a:t>
            </a:r>
            <a:r>
              <a:rPr lang="ru-RU" sz="1600" dirty="0"/>
              <a:t>реализации: </a:t>
            </a:r>
            <a:r>
              <a:rPr lang="ru-RU" sz="1600" b="1" dirty="0"/>
              <a:t>30 июня 2025 г. </a:t>
            </a:r>
            <a:r>
              <a:rPr lang="ru-RU" sz="1600" b="1" dirty="0" smtClean="0"/>
              <a:t>–24 </a:t>
            </a:r>
            <a:r>
              <a:rPr lang="ru-RU" sz="1600" b="1" dirty="0"/>
              <a:t>ноября 2025 г. </a:t>
            </a:r>
          </a:p>
          <a:p>
            <a:r>
              <a:rPr lang="ru-RU" sz="1600" dirty="0" smtClean="0"/>
              <a:t>Затраты: </a:t>
            </a:r>
            <a:r>
              <a:rPr lang="ru-RU" sz="1600" b="1" dirty="0" smtClean="0"/>
              <a:t>1 </a:t>
            </a:r>
            <a:r>
              <a:rPr lang="ru-RU" sz="1600" b="1" dirty="0"/>
              <a:t>млн. 550 тыс. рублей.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6466" y="23712"/>
            <a:ext cx="91704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ЭТАПЫ РЕАЛИЗАЦИИ ПРОЕКТА</a:t>
            </a:r>
          </a:p>
          <a:p>
            <a:r>
              <a:rPr lang="ru-RU" sz="1600" dirty="0" smtClean="0"/>
              <a:t>Этап </a:t>
            </a:r>
            <a:r>
              <a:rPr lang="ru-RU" sz="1600" dirty="0"/>
              <a:t>1. Анализ и </a:t>
            </a:r>
            <a:r>
              <a:rPr lang="ru-RU" sz="1600" dirty="0" smtClean="0"/>
              <a:t>проектирование</a:t>
            </a:r>
          </a:p>
          <a:p>
            <a:r>
              <a:rPr lang="ru-RU" sz="1600" dirty="0" smtClean="0"/>
              <a:t>Этап </a:t>
            </a:r>
            <a:r>
              <a:rPr lang="ru-RU" sz="1600" dirty="0"/>
              <a:t>2. Разработка </a:t>
            </a:r>
            <a:r>
              <a:rPr lang="ru-RU" sz="1600" dirty="0" smtClean="0"/>
              <a:t>платформы</a:t>
            </a:r>
          </a:p>
          <a:p>
            <a:r>
              <a:rPr lang="ru-RU" sz="1600" dirty="0" smtClean="0"/>
              <a:t>Этап </a:t>
            </a:r>
            <a:r>
              <a:rPr lang="ru-RU" sz="1600" dirty="0"/>
              <a:t>3. Внедрение модуля автоматической генерации </a:t>
            </a:r>
            <a:r>
              <a:rPr lang="ru-RU" sz="1600" dirty="0" smtClean="0"/>
              <a:t>чертежей</a:t>
            </a:r>
          </a:p>
          <a:p>
            <a:r>
              <a:rPr lang="ru-RU" sz="1600" dirty="0" smtClean="0"/>
              <a:t>Этап </a:t>
            </a:r>
            <a:r>
              <a:rPr lang="ru-RU" sz="1600" dirty="0"/>
              <a:t>4. </a:t>
            </a:r>
            <a:r>
              <a:rPr lang="ru-RU" sz="1600" dirty="0" smtClean="0"/>
              <a:t>Тестирование</a:t>
            </a:r>
          </a:p>
          <a:p>
            <a:r>
              <a:rPr lang="ru-RU" sz="1600" dirty="0" smtClean="0"/>
              <a:t>Этап </a:t>
            </a:r>
            <a:r>
              <a:rPr lang="ru-RU" sz="1600" dirty="0"/>
              <a:t>5. Внедрение и </a:t>
            </a:r>
            <a:r>
              <a:rPr lang="ru-RU" sz="1600" dirty="0" smtClean="0"/>
              <a:t>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18107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101935"/>
            <a:ext cx="9180512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6512" y="1"/>
            <a:ext cx="92170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Экономический эффект представляет собой совокупность эффектов от каждого мероприятия: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/>
              <a:t>1</a:t>
            </a:r>
            <a:r>
              <a:rPr lang="ru-RU" sz="1600" dirty="0"/>
              <a:t>) сокращение себестоимости продаж от оптимизации производства на 5</a:t>
            </a:r>
            <a:r>
              <a:rPr lang="ru-RU" sz="1600" dirty="0" smtClean="0"/>
              <a:t>%</a:t>
            </a:r>
            <a:endParaRPr lang="ru-RU" sz="1600" dirty="0"/>
          </a:p>
          <a:p>
            <a:r>
              <a:rPr lang="ru-RU" sz="1600" dirty="0"/>
              <a:t>2) сокращение себестоимости продаж на 800 тыс. руб. в связи с экономией на заработной плате одного производственного рабочего</a:t>
            </a:r>
          </a:p>
          <a:p>
            <a:r>
              <a:rPr lang="ru-RU" sz="1600" dirty="0" smtClean="0"/>
              <a:t>3</a:t>
            </a:r>
            <a:r>
              <a:rPr lang="ru-RU" sz="1600" dirty="0"/>
              <a:t>) увеличение выручки на 8% после проведения маркетинговых исследований и мероприятий </a:t>
            </a:r>
          </a:p>
          <a:p>
            <a:r>
              <a:rPr lang="ru-RU" sz="1600" dirty="0" smtClean="0"/>
              <a:t>4</a:t>
            </a:r>
            <a:r>
              <a:rPr lang="ru-RU" sz="1600" dirty="0"/>
              <a:t>) прирост выручки на 10% от реализации стартап-проекта</a:t>
            </a:r>
          </a:p>
          <a:p>
            <a:pPr algn="ctr"/>
            <a:r>
              <a:rPr lang="ru-RU" sz="1600" dirty="0"/>
              <a:t>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858725"/>
              </p:ext>
            </p:extLst>
          </p:nvPr>
        </p:nvGraphicFramePr>
        <p:xfrm>
          <a:off x="756592" y="2283718"/>
          <a:ext cx="741580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208"/>
                <a:gridCol w="1032792"/>
                <a:gridCol w="1055440"/>
                <a:gridCol w="1080120"/>
                <a:gridCol w="1152128"/>
                <a:gridCol w="1080120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Денежный поток, 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2030</a:t>
                      </a:r>
                      <a:endParaRPr lang="ru-RU" sz="1600" dirty="0"/>
                    </a:p>
                  </a:txBody>
                  <a:tcPr/>
                </a:tc>
              </a:tr>
              <a:tr h="1845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1427,54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3220,29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3829,32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4500,05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2790,06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868144" y="3097292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</a:t>
            </a:r>
            <a:r>
              <a:rPr lang="ru-RU" sz="1600" dirty="0" smtClean="0"/>
              <a:t>тавка дисконтирования: </a:t>
            </a:r>
            <a:r>
              <a:rPr lang="ru-RU" sz="1600" dirty="0" smtClean="0"/>
              <a:t>35%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84168" y="3435846"/>
            <a:ext cx="30598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NPV — 4807,24 тыс</a:t>
            </a:r>
            <a:r>
              <a:rPr lang="ru-RU" sz="1600" dirty="0"/>
              <a:t>.  руб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PI — 4,1004</a:t>
            </a:r>
            <a:endParaRPr lang="ru-RU" sz="1600" dirty="0"/>
          </a:p>
          <a:p>
            <a:r>
              <a:rPr lang="ru-RU" sz="1600" dirty="0" smtClean="0"/>
              <a:t>IRR — </a:t>
            </a:r>
            <a:r>
              <a:rPr lang="ru-RU" sz="1600" dirty="0"/>
              <a:t>143,9</a:t>
            </a:r>
            <a:r>
              <a:rPr lang="ru-RU" sz="1600" dirty="0" smtClean="0"/>
              <a:t>%</a:t>
            </a:r>
          </a:p>
          <a:p>
            <a:r>
              <a:rPr lang="ru-RU" sz="1600" dirty="0" smtClean="0"/>
              <a:t>ROI — 183,38 %</a:t>
            </a:r>
          </a:p>
          <a:p>
            <a:r>
              <a:rPr lang="ru-RU" sz="1600" dirty="0" smtClean="0"/>
              <a:t>DPP </a:t>
            </a:r>
            <a:r>
              <a:rPr lang="ru-RU" sz="1600" dirty="0"/>
              <a:t>—  1 год </a:t>
            </a:r>
            <a:r>
              <a:rPr lang="ru-RU" sz="1600" dirty="0" smtClean="0"/>
              <a:t>101 день</a:t>
            </a:r>
          </a:p>
          <a:p>
            <a:r>
              <a:rPr lang="ru-RU" sz="1600" dirty="0" smtClean="0"/>
              <a:t>PP </a:t>
            </a:r>
            <a:r>
              <a:rPr lang="ru-RU" sz="1600" dirty="0"/>
              <a:t>— 1 год </a:t>
            </a:r>
            <a:r>
              <a:rPr lang="ru-RU" sz="1600" dirty="0" smtClean="0"/>
              <a:t>14 дней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3377773"/>
            <a:ext cx="57961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Итоговый экономический эффект составляет: </a:t>
            </a:r>
          </a:p>
          <a:p>
            <a:r>
              <a:rPr lang="ru-RU" sz="1600" dirty="0"/>
              <a:t>18450+(138864*0,05)+800=(180327*0,08)+(180327* 0,1)–1550,5= 57101,56</a:t>
            </a:r>
            <a:r>
              <a:rPr lang="ru-RU" sz="1600" dirty="0" smtClean="0"/>
              <a:t>тыс</a:t>
            </a:r>
            <a:r>
              <a:rPr lang="ru-RU" sz="1600" dirty="0"/>
              <a:t>. руб. </a:t>
            </a:r>
            <a:endParaRPr lang="ru-RU" sz="1600" dirty="0" smtClean="0"/>
          </a:p>
          <a:p>
            <a:r>
              <a:rPr lang="ru-RU" sz="1600" dirty="0" smtClean="0"/>
              <a:t>То </a:t>
            </a:r>
            <a:r>
              <a:rPr lang="ru-RU" sz="1600" dirty="0"/>
              <a:t>есть прогнозное значение чистой прибыли после реализации всех предложений </a:t>
            </a:r>
            <a:r>
              <a:rPr lang="ru-RU" sz="1600" dirty="0" smtClean="0"/>
              <a:t>составит  57,1 млн</a:t>
            </a:r>
            <a:r>
              <a:rPr lang="ru-RU" sz="1600" dirty="0"/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40001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/>
          <p:cNvSpPr/>
          <p:nvPr/>
        </p:nvSpPr>
        <p:spPr>
          <a:xfrm>
            <a:off x="2699792" y="1167594"/>
            <a:ext cx="3744416" cy="2808312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270000" sx="200000" sy="2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1059582"/>
            <a:ext cx="44279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Пути масштабирования и </a:t>
            </a:r>
            <a:r>
              <a:rPr lang="ru-RU" b="1" smtClean="0">
                <a:solidFill>
                  <a:schemeClr val="accent6">
                    <a:lumMod val="75000"/>
                  </a:schemeClr>
                </a:solidFill>
              </a:rPr>
              <a:t>развития:</a:t>
            </a:r>
          </a:p>
          <a:p>
            <a:pPr algn="ctr"/>
            <a:endParaRPr lang="ru-RU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Внедрение распределения </a:t>
            </a:r>
            <a:r>
              <a:rPr lang="ru-RU" sz="1600" dirty="0"/>
              <a:t>логистических центров, как средство для формирования этапов логистики</a:t>
            </a:r>
            <a:r>
              <a:rPr lang="ru-RU" sz="1600" dirty="0" smtClean="0"/>
              <a:t>.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r>
              <a:rPr lang="ru-RU" sz="1600" dirty="0" smtClean="0"/>
              <a:t>2. </a:t>
            </a:r>
            <a:r>
              <a:rPr lang="ru-RU" sz="1600" dirty="0"/>
              <a:t>В</a:t>
            </a:r>
            <a:r>
              <a:rPr lang="ru-RU" sz="1600" dirty="0" smtClean="0"/>
              <a:t>недрение </a:t>
            </a:r>
            <a:r>
              <a:rPr lang="en-US" sz="1600" dirty="0"/>
              <a:t>BIM</a:t>
            </a:r>
            <a:r>
              <a:rPr lang="ru-RU" sz="1600" dirty="0"/>
              <a:t>-технологий для построения цифровой модели </a:t>
            </a:r>
            <a:r>
              <a:rPr lang="ru-RU" sz="1600" dirty="0" smtClean="0"/>
              <a:t>оборудования.</a:t>
            </a:r>
          </a:p>
          <a:p>
            <a:endParaRPr lang="ru-RU" sz="1600" dirty="0"/>
          </a:p>
          <a:p>
            <a:r>
              <a:rPr lang="ru-RU" sz="1600" dirty="0" smtClean="0"/>
              <a:t>3. Внедрение </a:t>
            </a:r>
            <a:r>
              <a:rPr lang="ru-RU" sz="1600" dirty="0"/>
              <a:t>искусственного </a:t>
            </a:r>
            <a:r>
              <a:rPr lang="ru-RU" sz="1600" dirty="0" smtClean="0"/>
              <a:t>интеллекта.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185" y="-79"/>
            <a:ext cx="471601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Риски проекта: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Финансовые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Технологические и  технические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Временны́е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Конкурентные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Отсутствия </a:t>
            </a:r>
            <a:r>
              <a:rPr lang="ru-RU" sz="1600" dirty="0"/>
              <a:t>необходимых </a:t>
            </a:r>
            <a:r>
              <a:rPr lang="ru-RU" sz="1600" dirty="0" smtClean="0"/>
              <a:t>материалов </a:t>
            </a:r>
            <a:r>
              <a:rPr lang="ru-RU" sz="1600" dirty="0"/>
              <a:t>или </a:t>
            </a:r>
            <a:r>
              <a:rPr lang="ru-RU" sz="1600" dirty="0" smtClean="0"/>
              <a:t>специалистов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Вредоносного ПО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/>
              <a:t>Неэффективность и </a:t>
            </a:r>
            <a:r>
              <a:rPr lang="ru-RU" sz="1600" dirty="0" smtClean="0"/>
              <a:t>ошибки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/>
              <a:t>Устаревание </a:t>
            </a:r>
            <a:r>
              <a:rPr lang="ru-RU" sz="1600" dirty="0" smtClean="0"/>
              <a:t>технологий и др.</a:t>
            </a:r>
          </a:p>
          <a:p>
            <a:endParaRPr lang="ru-RU" dirty="0"/>
          </a:p>
        </p:txBody>
      </p:sp>
      <p:pic>
        <p:nvPicPr>
          <p:cNvPr id="12" name="Picture 2" descr="https://avatars.mds.yandex.net/i?id=ec152300f59c8c7568b278823edd166efd1d5da3-5091797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163" y="4803998"/>
            <a:ext cx="744837" cy="27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" y="20013"/>
            <a:ext cx="2765364" cy="175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" y="1808133"/>
            <a:ext cx="2866432" cy="292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94" y="679609"/>
            <a:ext cx="3312368" cy="358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43" y="123478"/>
            <a:ext cx="3475856" cy="1307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63" y="1431260"/>
            <a:ext cx="2915816" cy="134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63" y="2785184"/>
            <a:ext cx="291581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avatars.mds.yandex.net/i?id=ec152300f59c8c7568b278823edd166efd1d5da3-5091797-images-thumbs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163" y="4803998"/>
            <a:ext cx="744837" cy="27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б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270000" sx="200000" sy="200000" algn="ctr" rotWithShape="0">
            <a:schemeClr val="accent1">
              <a:lumMod val="40000"/>
              <a:lumOff val="60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764</Words>
  <Application>Microsoft Office PowerPoint</Application>
  <PresentationFormat>Экран (16:9)</PresentationFormat>
  <Paragraphs>155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79181</dc:creator>
  <cp:lastModifiedBy>79181</cp:lastModifiedBy>
  <cp:revision>52</cp:revision>
  <dcterms:created xsi:type="dcterms:W3CDTF">2025-06-11T18:15:05Z</dcterms:created>
  <dcterms:modified xsi:type="dcterms:W3CDTF">2025-06-23T11:07:47Z</dcterms:modified>
</cp:coreProperties>
</file>