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27" r:id="rId4"/>
  </p:sldMasterIdLst>
  <p:notesMasterIdLst>
    <p:notesMasterId r:id="rId18"/>
  </p:notesMasterIdLst>
  <p:handoutMasterIdLst>
    <p:handoutMasterId r:id="rId19"/>
  </p:handoutMasterIdLst>
  <p:sldIdLst>
    <p:sldId id="325" r:id="rId5"/>
    <p:sldId id="348" r:id="rId6"/>
    <p:sldId id="312" r:id="rId7"/>
    <p:sldId id="324" r:id="rId8"/>
    <p:sldId id="349" r:id="rId9"/>
    <p:sldId id="339" r:id="rId10"/>
    <p:sldId id="341" r:id="rId11"/>
    <p:sldId id="317" r:id="rId12"/>
    <p:sldId id="336" r:id="rId13"/>
    <p:sldId id="343" r:id="rId14"/>
    <p:sldId id="344" r:id="rId15"/>
    <p:sldId id="345" r:id="rId16"/>
    <p:sldId id="346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5394" autoAdjust="0"/>
  </p:normalViewPr>
  <p:slideViewPr>
    <p:cSldViewPr snapToGrid="0">
      <p:cViewPr varScale="1">
        <p:scale>
          <a:sx n="84" d="100"/>
          <a:sy n="84" d="100"/>
        </p:scale>
        <p:origin x="-835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82" d="100"/>
          <a:sy n="82" d="100"/>
        </p:scale>
        <p:origin x="394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D3A13045-B659-47D0-90C1-79280E91ABCE}" type="datetime1">
              <a:rPr lang="ru-RU" smtClean="0"/>
              <a:pPr rtl="0"/>
              <a:t>сб 28.06.25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C0A24AC-02A6-46A1-A072-EAC8AC25DCA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4E3C68B3-F683-4E6C-9836-37FEFF5201AD}" type="datetime1">
              <a:rPr lang="ru-RU" smtClean="0"/>
              <a:pPr/>
              <a:t>сб 28.06.25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0DC92804-03A6-47F6-A893-4DDB8903A80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97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972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97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97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11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897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021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897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603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897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420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DC92804-03A6-47F6-A893-4DDB8903A808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97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EF7D84AA-0BCE-9C85-4510-34EBAE061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Times New Roman" panose="02020603050405020304" pitchFamily="18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8A28D3FB-54EA-410D-A062-8F118E5D0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593477A-1279-4BCC-8257-14CC2361F8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97F04C86-E215-DFBB-8302-70BCCDFC2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CF29577F-647F-5850-5636-6ED05B995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F7CBFB4F-DC16-FC59-E9E7-B92910449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A3690604-E7DB-AFA3-7E13-CAFF46FF5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CE2874C2-BA39-4778-DC11-487CC4FCA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46D6334D-FB4A-4843-F2FB-1CAC50021C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 rtlCol="0">
            <a:noAutofit/>
          </a:bodyPr>
          <a:lstStyle>
            <a:lvl1pPr algn="ctr">
              <a:defRPr lang="ru-RU" sz="7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7583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61904" cy="1325563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lang="ru-RU" sz="4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Дата 10">
            <a:extLst>
              <a:ext uri="{FF2B5EF4-FFF2-40B4-BE49-F238E27FC236}">
                <a16:creationId xmlns=""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Местозаполнитель таблицы 4">
            <a:extLst>
              <a:ext uri="{FF2B5EF4-FFF2-40B4-BE49-F238E27FC236}">
                <a16:creationId xmlns="" xmlns:a16="http://schemas.microsoft.com/office/drawing/2014/main" id="{402F1FD3-6A03-65D9-EE3B-3A0AE0FD8D8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0688" y="2189377"/>
            <a:ext cx="10661840" cy="3490925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="" xmlns:p14="http://schemas.microsoft.com/office/powerpoint/2010/main" val="244093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F9E0CFE-F27B-4D50-AA2F-7146CA90E1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21" name="Графический объект 20">
            <a:extLst>
              <a:ext uri="{FF2B5EF4-FFF2-40B4-BE49-F238E27FC236}">
                <a16:creationId xmlns="" xmlns:a16="http://schemas.microsoft.com/office/drawing/2014/main" id="{2C488A36-B0CB-7B46-C2A6-BA57D39EC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rtlCol="0" anchor="ctr" anchorCtr="0">
            <a:normAutofit/>
          </a:bodyPr>
          <a:lstStyle>
            <a:lvl1pPr>
              <a:buNone/>
              <a:defRPr lang="ru-RU" sz="2400"/>
            </a:lvl1pPr>
            <a:lvl2pPr>
              <a:defRPr lang="ru-RU" sz="2400"/>
            </a:lvl2pPr>
            <a:lvl3pPr>
              <a:defRPr lang="ru-RU" sz="2400"/>
            </a:lvl3pPr>
            <a:lvl4pPr>
              <a:defRPr lang="ru-RU" sz="2400"/>
            </a:lvl4pPr>
            <a:lvl5pPr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09ECF93F-3E86-4C44-BAF1-ADE160CAD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75F98B46-5DFC-3487-EB05-148905CA6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5D768F8E-3DFF-8D92-E3CF-5AE5F6DA5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2E83A1EA-5EE3-D81A-D135-860F481F6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44EA58FF-2FB1-3B78-FDCF-E5DC2EFE5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42410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rtlCol="0" anchor="ctr" anchorCtr="0">
            <a:normAutofit/>
          </a:bodyPr>
          <a:lstStyle>
            <a:lvl1pPr>
              <a:defRPr lang="ru-RU" sz="4400"/>
            </a:lvl1pPr>
          </a:lstStyle>
          <a:p>
            <a:pPr algn="l" rtl="0">
              <a:lnSpc>
                <a:spcPts val="5800"/>
              </a:lnSpc>
            </a:pPr>
            <a:r>
              <a:rPr lang="ru-RU" sz="4800"/>
              <a:t>Заголовок слайда </a:t>
            </a:r>
          </a:p>
        </p:txBody>
      </p:sp>
      <p:sp>
        <p:nvSpPr>
          <p:cNvPr id="2" name="Рисунок 13">
            <a:extLst>
              <a:ext uri="{FF2B5EF4-FFF2-40B4-BE49-F238E27FC236}">
                <a16:creationId xmlns=""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12638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вед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E77B93E-437F-D9D6-D3D1-6DE5F025A4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4200" y="1"/>
            <a:ext cx="75198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74AAE1C-171A-32A3-E6FD-75252CAB87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10732660" y="-5609"/>
            <a:ext cx="763524" cy="6863608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9733538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6" y="2198915"/>
            <a:ext cx="9741183" cy="3345316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 lang="ru-RU" sz="1800" baseline="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0020D2A6-7700-487F-AC7E-A5A2C30DC1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5FC30D6A-6415-42E1-89E9-EF806C3FE3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6940584B-2A03-52F7-B667-9CD1A2BD7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A3C0872-DC48-53B1-8569-7A913D92D8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7442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635D700-0F05-E0E7-FB42-2FC890C26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77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5C00B3F-62BE-8535-5239-46279DF1B7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05245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927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rtlCol="0" anchor="b" anchorCtr="0">
            <a:normAutofit/>
          </a:bodyPr>
          <a:lstStyle>
            <a:lvl1pPr>
              <a:defRPr lang="ru-RU" sz="4400"/>
            </a:lvl1pPr>
          </a:lstStyle>
          <a:p>
            <a:pPr algn="l" rtl="0">
              <a:lnSpc>
                <a:spcPts val="5800"/>
              </a:lnSpc>
            </a:pPr>
            <a:r>
              <a:rPr lang="ru-RU" sz="4800"/>
              <a:t>Заголовок слайда 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lvl="0" rtl="0"/>
            <a:r>
              <a:rPr lang="ru-RU"/>
              <a:t>Подзаголовок слайда</a:t>
            </a:r>
          </a:p>
        </p:txBody>
      </p:sp>
      <p:sp>
        <p:nvSpPr>
          <p:cNvPr id="2" name="Рисунок 13">
            <a:extLst>
              <a:ext uri="{FF2B5EF4-FFF2-40B4-BE49-F238E27FC236}">
                <a16:creationId xmlns=""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A4F6DF6-2D97-1E21-15A5-D0E9397E2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85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8B6FBD3-8FFB-2E51-CAC4-CFB7B5AF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10660350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2178" y="2198914"/>
            <a:ext cx="5157787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28600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143000">
              <a:spcBef>
                <a:spcPts val="1000"/>
              </a:spcBef>
              <a:defRPr lang="ru-RU" sz="1800"/>
            </a:lvl4pPr>
            <a:lvl5pPr marL="160020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3" name="Объект 3">
            <a:extLst>
              <a:ext uri="{FF2B5EF4-FFF2-40B4-BE49-F238E27FC236}">
                <a16:creationId xmlns=""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4741" y="2198913"/>
            <a:ext cx="5157787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28600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143000">
              <a:spcBef>
                <a:spcPts val="1000"/>
              </a:spcBef>
              <a:defRPr lang="ru-RU" sz="1800"/>
            </a:lvl4pPr>
            <a:lvl5pPr marL="160020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100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два элемента содержимого 2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 sz="4400"/>
              <a:t>Заголовок слайда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105342" y="2198914"/>
            <a:ext cx="3970218" cy="3445987"/>
          </a:xfrm>
        </p:spPr>
        <p:txBody>
          <a:bodyPr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1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00C4E27-95CA-78A5-BD7A-6109D75C8A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Объект 3">
            <a:extLst>
              <a:ext uri="{FF2B5EF4-FFF2-40B4-BE49-F238E27FC236}">
                <a16:creationId xmlns=""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2178" y="2198914"/>
            <a:ext cx="6487908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28600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143000">
              <a:spcBef>
                <a:spcPts val="1000"/>
              </a:spcBef>
              <a:defRPr lang="ru-RU" sz="1800"/>
            </a:lvl4pPr>
            <a:lvl5pPr marL="160020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94794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ани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365760"/>
            <a:ext cx="11067089" cy="1325880"/>
          </a:xfrm>
        </p:spPr>
        <p:txBody>
          <a:bodyPr rtlCol="0"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lang="ru-RU" sz="4400" b="0" i="0"/>
            </a:lvl1pPr>
          </a:lstStyle>
          <a:p>
            <a:pPr rtl="0"/>
            <a:r>
              <a:rPr lang="ru-RU" sz="4400"/>
              <a:t>Заголовок слайда 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A6BF945-F985-4A89-9868-A82E90E105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24" y="2189377"/>
            <a:ext cx="3568990" cy="3517679"/>
          </a:xfrm>
        </p:spPr>
        <p:txBody>
          <a:bodyPr tIns="0" bIns="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Местозаполнитель таблицы 3">
            <a:extLst>
              <a:ext uri="{FF2B5EF4-FFF2-40B4-BE49-F238E27FC236}">
                <a16:creationId xmlns=""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01469" y="2189377"/>
            <a:ext cx="6565769" cy="3517686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271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элемента содержимог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 sz="4400"/>
              <a:t>Заголовок слайда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13657" y="2198914"/>
            <a:ext cx="3970218" cy="3445987"/>
          </a:xfrm>
        </p:spPr>
        <p:txBody>
          <a:bodyPr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1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1213" y="2198914"/>
            <a:ext cx="6154347" cy="3445987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  <a:lvl2pPr>
              <a:defRPr lang="ru-RU" sz="18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1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3A46AB-E26C-4F66-A0B8-4CDBD5F40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87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 descr="Тэг=ЦветВыделения&#10;Flavor=Light&#10;Целевой объект=линия">
            <a:extLst>
              <a:ext uri="{FF2B5EF4-FFF2-40B4-BE49-F238E27FC236}">
                <a16:creationId xmlns=""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 descr="Tag=AccentColor&#10;Flavor=Light&#10;Целевой объект=линия">
            <a:extLst>
              <a:ext uri="{FF2B5EF4-FFF2-40B4-BE49-F238E27FC236}">
                <a16:creationId xmlns=""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dirty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dirty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3A4F6043-7A67-491B-98BC-F933DED722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2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55" r:id="rId3"/>
    <p:sldLayoutId id="2147483841" r:id="rId4"/>
    <p:sldLayoutId id="2147483856" r:id="rId5"/>
    <p:sldLayoutId id="2147483832" r:id="rId6"/>
    <p:sldLayoutId id="2147483849" r:id="rId7"/>
    <p:sldLayoutId id="2147483854" r:id="rId8"/>
    <p:sldLayoutId id="2147483857" r:id="rId9"/>
    <p:sldLayoutId id="214748382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60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868277" y="177860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3988" y="4914414"/>
            <a:ext cx="4391389" cy="722686"/>
          </a:xfrm>
        </p:spPr>
        <p:txBody>
          <a:bodyPr/>
          <a:lstStyle/>
          <a:p>
            <a:pPr algn="l"/>
            <a:r>
              <a:rPr lang="ru-RU" sz="2000" dirty="0"/>
              <a:t>Выполнила обучающаяся группы</a:t>
            </a:r>
            <a:br>
              <a:rPr lang="ru-RU" sz="2000" dirty="0"/>
            </a:br>
            <a:r>
              <a:rPr lang="ru-RU" sz="2000" dirty="0" smtClean="0"/>
              <a:t>МО-401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очной </a:t>
            </a:r>
            <a:r>
              <a:rPr lang="ru-RU" sz="2000" dirty="0"/>
              <a:t>формы обучения </a:t>
            </a:r>
            <a:br>
              <a:rPr lang="ru-RU" sz="2000" dirty="0"/>
            </a:br>
            <a:r>
              <a:rPr lang="ru-RU" sz="2000" dirty="0"/>
              <a:t>Пантелеева Ю. А.</a:t>
            </a:r>
            <a:br>
              <a:rPr lang="ru-RU" sz="2000" dirty="0"/>
            </a:br>
            <a:r>
              <a:rPr lang="ru-RU" sz="2000" dirty="0"/>
              <a:t>Научный руководитель:</a:t>
            </a:r>
            <a:br>
              <a:rPr lang="ru-RU" sz="2000" dirty="0"/>
            </a:br>
            <a:r>
              <a:rPr lang="ru-RU" sz="2000" dirty="0" err="1"/>
              <a:t>Ботина</a:t>
            </a:r>
            <a:r>
              <a:rPr lang="ru-RU" sz="2000" dirty="0"/>
              <a:t> Е. 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3281" y="2082793"/>
            <a:ext cx="73730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b="1" dirty="0">
                <a:latin typeface="Times New Roman" pitchFamily="18" charset="0"/>
                <a:ea typeface="Montserrat" panose="00000500000000000000" charset="0"/>
                <a:cs typeface="Times New Roman" pitchFamily="18" charset="0"/>
                <a:sym typeface="Montserrat" panose="00000500000000000000" charset="0"/>
              </a:rPr>
              <a:t>Выпускная квалификационная работа в формате </a:t>
            </a:r>
            <a:r>
              <a:rPr lang="ru-RU" altLang="en-US" sz="2800" b="1" dirty="0" err="1">
                <a:latin typeface="Times New Roman" pitchFamily="18" charset="0"/>
                <a:ea typeface="Montserrat" panose="00000500000000000000" charset="0"/>
                <a:cs typeface="Times New Roman" pitchFamily="18" charset="0"/>
                <a:sym typeface="Montserrat" panose="00000500000000000000" charset="0"/>
              </a:rPr>
              <a:t>стартапа</a:t>
            </a:r>
            <a:r>
              <a:rPr lang="ru-RU" altLang="en-US" sz="2800" b="1" dirty="0">
                <a:latin typeface="Times New Roman" pitchFamily="18" charset="0"/>
                <a:ea typeface="Montserrat" panose="00000500000000000000" charset="0"/>
                <a:cs typeface="Times New Roman" pitchFamily="18" charset="0"/>
                <a:sym typeface="Montserrat" panose="00000500000000000000" charset="0"/>
              </a:rPr>
              <a:t> </a:t>
            </a:r>
          </a:p>
          <a:p>
            <a:pPr algn="ctr"/>
            <a:r>
              <a:rPr lang="ru-RU" altLang="en-US" sz="2800" b="1" dirty="0">
                <a:latin typeface="Times New Roman" pitchFamily="18" charset="0"/>
                <a:ea typeface="Montserrat" panose="00000500000000000000" charset="0"/>
                <a:cs typeface="Times New Roman" pitchFamily="18" charset="0"/>
                <a:sym typeface="Montserrat" panose="00000500000000000000" charset="0"/>
              </a:rPr>
              <a:t>на тему: 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Разработка дорожной карты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 открытию туристического центра»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5" y="202480"/>
            <a:ext cx="2323885" cy="834429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 b="38393"/>
          <a:stretch>
            <a:fillRect/>
          </a:stretch>
        </p:blipFill>
        <p:spPr>
          <a:xfrm>
            <a:off x="1433157" y="0"/>
            <a:ext cx="9169254" cy="13902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 t="70789" b="2"/>
          <a:stretch>
            <a:fillRect/>
          </a:stretch>
        </p:blipFill>
        <p:spPr>
          <a:xfrm>
            <a:off x="1414382" y="1144126"/>
            <a:ext cx="9488969" cy="6812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="" xmlns:p14="http://schemas.microsoft.com/office/powerpoint/2010/main" val="38858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868277" y="579422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2">
            <a:extLst>
              <a:ext uri="{FF2B5EF4-FFF2-40B4-BE49-F238E27FC236}">
                <a16:creationId xmlns=""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0212" y="392285"/>
            <a:ext cx="8551360" cy="97478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Источники дохода туристического центра «ТурБо_32»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5" y="596019"/>
            <a:ext cx="2323885" cy="83442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31520" y="1828800"/>
            <a:ext cx="2956560" cy="1229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2320" y="4043680"/>
            <a:ext cx="2956560" cy="1229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2480" y="1828800"/>
            <a:ext cx="2956560" cy="1229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61840" y="4023360"/>
            <a:ext cx="2956560" cy="1229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71840" y="1818640"/>
            <a:ext cx="2956560" cy="1229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82000" y="3992880"/>
            <a:ext cx="2956560" cy="1229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4789" y="2096254"/>
            <a:ext cx="2862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Экскурсии (групповые и индивидуальные)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1624" y="4280654"/>
            <a:ext cx="2583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Аренда стеллажей в туристическом центре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56741" y="2126734"/>
            <a:ext cx="2841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Интерактивные сервисы (VR, карта)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65164" y="4412734"/>
            <a:ext cx="294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Услуги гида и переводчика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779367" y="2187694"/>
            <a:ext cx="211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Прокат аудио гидов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67025" y="4270494"/>
            <a:ext cx="2981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Прочее (мероприятия, мастер-классы)</a:t>
            </a:r>
          </a:p>
        </p:txBody>
      </p:sp>
    </p:spTree>
    <p:extLst>
      <p:ext uri="{BB962C8B-B14F-4D97-AF65-F5344CB8AC3E}">
        <p14:creationId xmlns="" xmlns:p14="http://schemas.microsoft.com/office/powerpoint/2010/main" val="114736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868277" y="579422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2">
            <a:extLst>
              <a:ext uri="{FF2B5EF4-FFF2-40B4-BE49-F238E27FC236}">
                <a16:creationId xmlns=""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0212" y="392285"/>
            <a:ext cx="8551360" cy="97478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SWOT-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анализ туристического центра «ТурБо_32»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5" y="596019"/>
            <a:ext cx="2323885" cy="834429"/>
          </a:xfrm>
          <a:prstGeom prst="rect">
            <a:avLst/>
          </a:prstGeom>
        </p:spPr>
      </p:pic>
      <p:graphicFrame>
        <p:nvGraphicFramePr>
          <p:cNvPr id="8" name="Содержимое 5"/>
          <p:cNvGraphicFramePr>
            <a:graphicFrameLocks noGrp="1"/>
          </p:cNvGraphicFramePr>
          <p:nvPr>
            <p:ph sz="quarter" idx="4"/>
          </p:nvPr>
        </p:nvGraphicFramePr>
        <p:xfrm>
          <a:off x="579120" y="1706879"/>
          <a:ext cx="10850880" cy="4467698"/>
        </p:xfrm>
        <a:graphic>
          <a:graphicData uri="http://schemas.openxmlformats.org/drawingml/2006/table">
            <a:tbl>
              <a:tblPr/>
              <a:tblGrid>
                <a:gridCol w="5425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5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68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Сильные стороны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73" marR="35773" marT="17886" marB="178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Слабые стороны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73" marR="35773" marT="17886" marB="178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835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широкая направленность экскурсий, разнообразие услуг;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современная инфраструктура центра;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гибкая ценовая политика;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партнерские связи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73" marR="35773" marT="17886" marB="178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слабая узнаваемость на ранних этапах функционирования;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сезонность спроса и зависимость от погодных условий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73" marR="35773" marT="17886" marB="178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68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73" marR="35773" marT="17886" marB="178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Угрозы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73" marR="35773" marT="17886" marB="178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54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развитие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агротуризма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гастрономического туризма, эко- и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этно-направлений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участие в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грантовых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федеральных программах поддержки туризма;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создание новых туристических маршрутов и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коллабораций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другими регионами;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рост внутреннего туризма и интереса к «малым» городам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73" marR="35773" marT="17886" marB="178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конкуренция с более развитыми туристическими центрами (Калуга, Тула, Золотое кольцо)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финансово-экономическая нестабильность;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-угроза изменения налогового/туристического законодательства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73" marR="35773" marT="17886" marB="178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736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868277" y="579422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2">
            <a:extLst>
              <a:ext uri="{FF2B5EF4-FFF2-40B4-BE49-F238E27FC236}">
                <a16:creationId xmlns=""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0212" y="392285"/>
            <a:ext cx="9009868" cy="97478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Матрица рисков туристического центра «ТурБо_32»</a:t>
            </a:r>
            <a:br>
              <a:rPr lang="ru-RU" sz="2800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5" y="596019"/>
            <a:ext cx="2323885" cy="83442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/>
          <a:srcRect t="5667"/>
          <a:stretch>
            <a:fillRect/>
          </a:stretch>
        </p:blipFill>
        <p:spPr bwMode="auto">
          <a:xfrm>
            <a:off x="2707124" y="1114697"/>
            <a:ext cx="5863351" cy="552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736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>
            <a:extLst>
              <a:ext uri="{FF2B5EF4-FFF2-40B4-BE49-F238E27FC236}">
                <a16:creationId xmlns=""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9280" y="304800"/>
            <a:ext cx="8371840" cy="5581226"/>
          </a:xfrm>
          <a:prstGeom prst="rect">
            <a:avLst/>
          </a:prstGeom>
          <a:noFill/>
        </p:spPr>
      </p:pic>
      <p:sp>
        <p:nvSpPr>
          <p:cNvPr id="13" name="Заголовок 9"/>
          <p:cNvSpPr>
            <a:spLocks noGrp="1"/>
          </p:cNvSpPr>
          <p:nvPr>
            <p:ph type="title"/>
          </p:nvPr>
        </p:nvSpPr>
        <p:spPr>
          <a:xfrm>
            <a:off x="3013697" y="5872480"/>
            <a:ext cx="7654303" cy="985520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14736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868277" y="525101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A689D8-CDAC-4215-96CD-8548432C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84" y="1361006"/>
            <a:ext cx="10778937" cy="132556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Цель и задачи </a:t>
            </a:r>
            <a:r>
              <a:rPr lang="ru-RU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стартапа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b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9" name="Номер слайда 38">
            <a:extLst>
              <a:ext uri="{FF2B5EF4-FFF2-40B4-BE49-F238E27FC236}">
                <a16:creationId xmlns=""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lang="ru-RU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ru-RU" smtClean="0">
                <a:latin typeface="Times New Roman" panose="02020603050405020304" pitchFamily="18" charset="0"/>
              </a:rPr>
              <a:pPr rtl="0"/>
              <a:t>2</a:t>
            </a:fld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564" y="2044252"/>
            <a:ext cx="114888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– разработать дорожную карту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стартапов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открытию туристического центра, которая позволит систематизировать процесс реализации идеи и максимально эффективно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применить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Задачи, необходимые для достижения цели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концепцию разработки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открытию туристического центра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Выявить особенности разработки дорожной карты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открытию туристического центра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Проанализировать рынок туристических услуг в Российской Федерации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Рассмотреть условия и возможности для создания туристического центра в городе Брянск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спрос потребителей на туристические услуги в городе Брянск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концепцию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открытию туристического центра «ТурБо_32»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дорожную карту для запуска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открытию туристического центра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Рассчитать экономическую эффективность внедрения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открытию туристического центра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4" y="596019"/>
            <a:ext cx="2323885" cy="8344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1A689D8-CDAC-4215-96CD-8548432CE4D6}"/>
              </a:ext>
            </a:extLst>
          </p:cNvPr>
          <p:cNvSpPr txBox="1">
            <a:spLocks/>
          </p:cNvSpPr>
          <p:nvPr/>
        </p:nvSpPr>
        <p:spPr>
          <a:xfrm>
            <a:off x="479834" y="325924"/>
            <a:ext cx="3431261" cy="561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Актуальность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: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F1A689D8-CDAC-4215-96CD-8548432CE4D6}"/>
              </a:ext>
            </a:extLst>
          </p:cNvPr>
          <p:cNvSpPr txBox="1">
            <a:spLocks/>
          </p:cNvSpPr>
          <p:nvPr/>
        </p:nvSpPr>
        <p:spPr>
          <a:xfrm>
            <a:off x="410104" y="5131806"/>
            <a:ext cx="3381787" cy="561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Объект и предмет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3029" y="644254"/>
            <a:ext cx="9119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работы обусловлена не только растущим интересом к внутреннему и международному туризму, но и необходимостью создания новых продуктов на основе культурного наследия и региональных ресурсов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35490" y="5315878"/>
            <a:ext cx="108994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Объектом исследования является туристический центр как форма ведения бизнеса в сфере туризма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 исследования – процесс разработки дорожной карты для создания и успешного функционирования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виде туристического центра в городе Брянск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30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868277" y="525101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0" y="-126749"/>
            <a:ext cx="9733538" cy="132556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800" dirty="0" smtClean="0">
                <a:solidFill>
                  <a:schemeClr val="tx1"/>
                </a:solidFill>
              </a:rPr>
              <a:t>Постановка проблемы и ключевые понятия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" name="Номер слайда 34">
            <a:extLst>
              <a:ext uri="{FF2B5EF4-FFF2-40B4-BE49-F238E27FC236}">
                <a16:creationId xmlns=""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lang="ru-RU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ru-RU" smtClean="0">
                <a:latin typeface="Times New Roman" panose="02020603050405020304" pitchFamily="18" charset="0"/>
              </a:rPr>
              <a:pPr rtl="0"/>
              <a:t>3</a:t>
            </a:fld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4" y="596019"/>
            <a:ext cx="2323885" cy="8344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8065" y="3960519"/>
            <a:ext cx="9361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туристической сфере – инновационное предприятие, предлагающее уникальные решения для гостиничного бизнеса, туроператоров и путешественников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776" y="5055989"/>
            <a:ext cx="8857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дорожной карты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открытию туристического центра – это комплексный процесс, включающий большое количество факторов и этапов, необходимых для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8830" y="1038947"/>
            <a:ext cx="883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недостаточная информированность жителей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рянска и приезжающих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туристов о достопримечательностях Брянска и региона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939" y="2400625"/>
            <a:ext cx="8766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англ.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startup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– это новый, динамично развивающийся бизнес, основанием которого является инновационная идея, продукт или услуга, которая находится на начальной стадии своего существования и нацелена на быстрый рост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масштабирование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62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69280" y="0"/>
            <a:ext cx="65227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868277" y="586966"/>
            <a:ext cx="2323723" cy="8706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type="pic" sz="quarter" idx="13"/>
          </p:nvPr>
        </p:nvGraphicFramePr>
        <p:xfrm>
          <a:off x="-1" y="1737361"/>
          <a:ext cx="5608321" cy="419607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56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0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55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48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59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16039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 гг.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010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Число организаций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114,041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108,648</a:t>
                      </a:r>
                      <a:endParaRPr lang="ru-RU" sz="160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110,345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0,016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1683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Число прибыльных организаций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86,096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82,383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85,925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0,043</a:t>
                      </a:r>
                      <a:endParaRPr lang="ru-RU" sz="160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3346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Число убыточных организаций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27,945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26,265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24,420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-0,07</a:t>
                      </a:r>
                      <a:endParaRPr lang="ru-RU" sz="1600" dirty="0"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main title"/>
          <p:cNvSpPr txBox="1"/>
          <p:nvPr/>
        </p:nvSpPr>
        <p:spPr>
          <a:xfrm>
            <a:off x="193040" y="268409"/>
            <a:ext cx="5506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Показатели деятельности организаций туриндустрии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5" y="632233"/>
            <a:ext cx="2323885" cy="834429"/>
          </a:xfrm>
          <a:prstGeom prst="rect">
            <a:avLst/>
          </a:prstGeom>
        </p:spPr>
      </p:pic>
      <p:pic>
        <p:nvPicPr>
          <p:cNvPr id="10" name="Рисунок 9" descr="screenshot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42000" y="1753968"/>
            <a:ext cx="6207759" cy="3894992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689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868277" y="525101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0" y="-126749"/>
            <a:ext cx="9733538" cy="132556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800" dirty="0">
                <a:solidFill>
                  <a:schemeClr val="tx1"/>
                </a:solidFill>
              </a:rPr>
              <a:t>Анализ условий и возможностей открытия туристического центра в городе Брянск</a:t>
            </a:r>
          </a:p>
        </p:txBody>
      </p:sp>
      <p:sp>
        <p:nvSpPr>
          <p:cNvPr id="35" name="Номер слайда 34">
            <a:extLst>
              <a:ext uri="{FF2B5EF4-FFF2-40B4-BE49-F238E27FC236}">
                <a16:creationId xmlns=""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lang="ru-RU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ru-RU" smtClean="0">
                <a:latin typeface="Times New Roman" panose="02020603050405020304" pitchFamily="18" charset="0"/>
              </a:rPr>
              <a:pPr rtl="0"/>
              <a:t>5</a:t>
            </a:fld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4" y="596019"/>
            <a:ext cx="2323885" cy="834429"/>
          </a:xfrm>
          <a:prstGeom prst="rect">
            <a:avLst/>
          </a:prstGeom>
        </p:spPr>
      </p:pic>
      <p:pic>
        <p:nvPicPr>
          <p:cNvPr id="10" name="Рисунок 9" descr="screenshot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78522" y="1371805"/>
            <a:ext cx="8256358" cy="496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562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868277" y="525101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943" y="148737"/>
            <a:ext cx="8974600" cy="101714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Структура и функции элементов туристического центра «ТурБо_32»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8898" y="1388897"/>
          <a:ext cx="7725422" cy="5275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8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5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83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0789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Элемент центра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Экономическая функция</a:t>
                      </a:r>
                      <a:endParaRPr lang="ru-RU" sz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Доход/расход</a:t>
                      </a:r>
                      <a:endParaRPr lang="ru-RU" sz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Потенциал развития</a:t>
                      </a:r>
                      <a:endParaRPr lang="ru-RU" sz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300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Главное здание (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турцентр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Информационное сопровождение туристов, продажа билетов, бронирование экскурсий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Доход от консультаций, экскурсий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Внедрение цифровых туров, VR-экскурсий</a:t>
                      </a:r>
                      <a:endParaRPr lang="ru-RU" sz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1592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Сувенирная лавка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продукции народных промыслов, изделий ремесленников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Доход от продаж ремесленников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онлайн-торговли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брендирование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577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Навигационная изба (карты)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маршрутов, справочной информации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Косвенный доход (привлечение потока)</a:t>
                      </a:r>
                      <a:endParaRPr lang="ru-RU" sz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Цифровизация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интерактивные стенды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217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Вывеска и фирменный стиль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имиджа, продвижение центра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Маркетинговый актив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Разработка сувенирной символики</a:t>
                      </a:r>
                      <a:endParaRPr lang="ru-RU" sz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6071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Инфраструктура (площадка, навесы)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Комфорт посетителей, повышение времени пребывания</a:t>
                      </a:r>
                      <a:endParaRPr lang="ru-RU" sz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Расход на благоустройство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фотозон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зон отдыха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1692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Рабочие места (персонал)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Занятость, обслуживание, экскурсионное сопровождение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Фонд оплаты труда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квалификации, мотивация</a:t>
                      </a:r>
                      <a:endParaRPr lang="ru-RU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4" y="596019"/>
            <a:ext cx="2323885" cy="83442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240" y="2021840"/>
            <a:ext cx="4175760" cy="342391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496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868277" y="525101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0" y="-126749"/>
            <a:ext cx="9733538" cy="132556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800" dirty="0">
                <a:solidFill>
                  <a:schemeClr val="tx1"/>
                </a:solidFill>
              </a:rPr>
              <a:t>Месторасположение туристического центра «ТурБо_32»</a:t>
            </a:r>
          </a:p>
        </p:txBody>
      </p:sp>
      <p:sp>
        <p:nvSpPr>
          <p:cNvPr id="35" name="Номер слайда 34">
            <a:extLst>
              <a:ext uri="{FF2B5EF4-FFF2-40B4-BE49-F238E27FC236}">
                <a16:creationId xmlns=""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lang="ru-RU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ru-RU" smtClean="0">
                <a:latin typeface="Times New Roman" panose="02020603050405020304" pitchFamily="18" charset="0"/>
              </a:rPr>
              <a:pPr rtl="0"/>
              <a:t>7</a:t>
            </a:fld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4" y="596019"/>
            <a:ext cx="2323885" cy="834429"/>
          </a:xfrm>
          <a:prstGeom prst="rect">
            <a:avLst/>
          </a:prstGeom>
        </p:spPr>
      </p:pic>
      <p:pic>
        <p:nvPicPr>
          <p:cNvPr id="9" name="Рисунок 8" descr="screenshot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13149" y="1464627"/>
            <a:ext cx="7698211" cy="4519613"/>
          </a:xfrm>
          <a:prstGeom prst="rect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562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868277" y="525101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15832-3B88-48CF-8043-95E6A490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31" y="0"/>
            <a:ext cx="9427993" cy="132556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800" dirty="0"/>
              <a:t>Конкурентные преимущества </a:t>
            </a:r>
            <a:r>
              <a:rPr lang="ru-RU" sz="2800" dirty="0" err="1"/>
              <a:t>стартапа</a:t>
            </a:r>
            <a:r>
              <a:rPr lang="ru-RU" sz="2800" dirty="0"/>
              <a:t> «ТурБо_32»</a:t>
            </a:r>
          </a:p>
        </p:txBody>
      </p:sp>
      <p:sp>
        <p:nvSpPr>
          <p:cNvPr id="33" name="Номер слайда 32">
            <a:extLst>
              <a:ext uri="{FF2B5EF4-FFF2-40B4-BE49-F238E27FC236}">
                <a16:creationId xmlns="" xmlns:a16="http://schemas.microsoft.com/office/drawing/2014/main" id="{EC64CEEC-83BF-60C7-B00E-F2DE1BC0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4" y="596019"/>
            <a:ext cx="2323885" cy="83442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55266" y="1943780"/>
          <a:ext cx="9655677" cy="3784952"/>
        </p:xfrm>
        <a:graphic>
          <a:graphicData uri="http://schemas.openxmlformats.org/drawingml/2006/table">
            <a:tbl>
              <a:tblPr/>
              <a:tblGrid>
                <a:gridCol w="2002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94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2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ТИЦ Брянска (площадь Партизан, 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Стартап «ТурБо_32»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4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Формат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Классический офис, информационные блоки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Интерактивный центр с сервисами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Местоположение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Центр города, офисное помещение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Прямо у туристических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Нет дополнительных удобств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Wi-Fi, навигация, сувениры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Технологичность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Печатная продукция, интернет-сайт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Интерактивные панели, мобильное приложение, сайт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Продвижение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Слабо выраженное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Digital-маркетинг, коллаборации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Экскурсионные услуги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гидах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Прямое бронирование,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мультиязычие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768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868277" y="579422"/>
            <a:ext cx="2323723" cy="887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2">
            <a:extLst>
              <a:ext uri="{FF2B5EF4-FFF2-40B4-BE49-F238E27FC236}">
                <a16:creationId xmlns=""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A4F6043-7A67-491B-98BC-F933DED7226D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0212" y="392285"/>
            <a:ext cx="8551360" cy="97478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Стоимостная оценка инвестиционных мероприятий проекта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5" y="596019"/>
            <a:ext cx="2323885" cy="834429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12570" y="1858574"/>
          <a:ext cx="9199830" cy="351606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8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4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51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 инвестиций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Сумма, тыс. 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Анализ и подготовка проекта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Август–сентябрь 2025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Аренда земельного участка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Сентябрь 2025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проектной документации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Октябрь–ноябрь 2025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благоустройство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2 600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Декабрь–январь 2025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Оснащение здания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1166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Февраль 2026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IT и цифровая инфраструктура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Февраль–март 2026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Подбор и обучение персонала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Март 2026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Маркетинг и реклама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Апрель 2026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Затраты на канцелярские товары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Май 2026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Непредвиденные расходы (20%)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1257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течение проекта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7543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34" marR="4323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736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67338807_win32_SL_V9" id="{C7D2D44D-6573-4294-9114-06BEE844F9A8}" vid="{1CF61198-78F4-4F53-A39D-36B52B6A835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6BB56-E71F-413C-A17E-3C61B4BD473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CCFBFAD-0D5C-4560-A0B6-6D94F8C67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6D0E89-8FE5-4564-B75D-6D6A80E9265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Произвольный</PresentationFormat>
  <Paragraphs>212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OffsetVTI</vt:lpstr>
      <vt:lpstr>Выполнила обучающаяся группы МО-401 очной формы обучения  Пантелеева Ю. А. Научный руководитель: Ботина Е. Н.</vt:lpstr>
      <vt:lpstr>Цель и задачи стартапа: </vt:lpstr>
      <vt:lpstr>Постановка проблемы и ключевые понятия</vt:lpstr>
      <vt:lpstr>Слайд 4</vt:lpstr>
      <vt:lpstr>Анализ условий и возможностей открытия туристического центра в городе Брянск</vt:lpstr>
      <vt:lpstr>Структура и функции элементов туристического центра «ТурБо_32»</vt:lpstr>
      <vt:lpstr>Месторасположение туристического центра «ТурБо_32»</vt:lpstr>
      <vt:lpstr>Конкурентные преимущества стартапа «ТурБо_32»</vt:lpstr>
      <vt:lpstr>Стоимостная оценка инвестиционных мероприятий проекта </vt:lpstr>
      <vt:lpstr>Источники дохода туристического центра «ТурБо_32» </vt:lpstr>
      <vt:lpstr> SWOT-анализ туристического центра «ТурБо_32» </vt:lpstr>
      <vt:lpstr>Матрица рисков туристического центра «ТурБо_32»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2024-01-08T20:32:41Z</dcterms:created>
  <dcterms:modified xsi:type="dcterms:W3CDTF">2025-06-28T16:30:34Z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