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Q5qiPpqS8SLo6uQ8Om4IAp7c0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206F0-CFD9-4FF6-A333-88D881BA604C}" v="916" dt="2024-01-07T10:00:20.096"/>
    <p1510:client id="{197018A2-6E06-4A53-B313-51BDCD847D4B}" v="3350" dt="2024-01-09T19:35:10.535"/>
    <p1510:client id="{98D01E71-548D-4116-9680-60F0C033C2EC}" v="6723" dt="2024-01-07T20:35:37.838"/>
  </p1510:revLst>
</p1510:revInfo>
</file>

<file path=ppt/tableStyles.xml><?xml version="1.0" encoding="utf-8"?>
<a:tblStyleLst xmlns:a="http://schemas.openxmlformats.org/drawingml/2006/main" def="{57C2C37B-1E34-4A48-ACBC-EAED2FF610FC}">
  <a:tblStyle styleId="{57C2C37B-1E34-4A48-ACBC-EAED2FF610FC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7EE"/>
          </a:solidFill>
        </a:fill>
      </a:tcStyle>
    </a:wholeTbl>
    <a:band1H>
      <a:tcTxStyle/>
      <a:tcStyle>
        <a:tcBdr/>
        <a:fill>
          <a:solidFill>
            <a:srgbClr val="DBCB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CBDB"/>
          </a:solidFill>
        </a:fill>
      </a:tcStyle>
    </a:band1V>
    <a:band2V>
      <a:tcTxStyle/>
      <a:tcStyle>
        <a:tcBdr/>
        <a:fill>
          <a:solidFill>
            <a:srgbClr val="DBCBDB"/>
          </a:solidFill>
        </a:fill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1212111" y="744575"/>
            <a:ext cx="762019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212104" y="2834125"/>
            <a:ext cx="762019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1127050" y="86683"/>
            <a:ext cx="77052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1127050" y="1152475"/>
            <a:ext cx="77052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1127050" y="2150850"/>
            <a:ext cx="770524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1180213" y="86683"/>
            <a:ext cx="76520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1180213" y="1152475"/>
            <a:ext cx="353000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2"/>
          </p:nvPr>
        </p:nvSpPr>
        <p:spPr>
          <a:xfrm>
            <a:off x="4832399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1052192" y="86683"/>
            <a:ext cx="76946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1234529" y="838200"/>
            <a:ext cx="6367800" cy="37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1190846" y="944879"/>
            <a:ext cx="3119853" cy="177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ubTitle" idx="1"/>
          </p:nvPr>
        </p:nvSpPr>
        <p:spPr>
          <a:xfrm>
            <a:off x="1190846" y="2803075"/>
            <a:ext cx="3119853" cy="123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4939500" y="944879"/>
            <a:ext cx="3837000" cy="347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1045347" y="4254917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 hasCustomPrompt="1"/>
          </p:nvPr>
        </p:nvSpPr>
        <p:spPr>
          <a:xfrm>
            <a:off x="1105786" y="1106125"/>
            <a:ext cx="7726514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1105786" y="3152225"/>
            <a:ext cx="7726514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 descr="Изображение выглядит как Фиолетовый, Сирень, Пурпурный цвет, Красочность&#10;&#10;Автоматически созданное описание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70121" y="-18782"/>
            <a:ext cx="9314121" cy="7741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>
            <a:spLocks noGrp="1"/>
          </p:cNvSpPr>
          <p:nvPr>
            <p:ph type="title"/>
          </p:nvPr>
        </p:nvSpPr>
        <p:spPr>
          <a:xfrm>
            <a:off x="1230351" y="62478"/>
            <a:ext cx="76162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body" idx="1"/>
          </p:nvPr>
        </p:nvSpPr>
        <p:spPr>
          <a:xfrm>
            <a:off x="1216080" y="914400"/>
            <a:ext cx="7616219" cy="36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" name="Google Shape;10;p13" descr="Изображение выглядит как текст, шаблон, ткань, снимок экрана&#10;&#10;Автоматически созданное описание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148840" y="-18782"/>
            <a:ext cx="3053220" cy="518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 descr="Изображение выглядит как текст, Шрифт, Графика, графический дизайн&#10;&#10;Автоматически созданное описание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5850" y="142087"/>
            <a:ext cx="904380" cy="10103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Bimy-5qFgYmpJQ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 descr="Изображение выглядит как синий, снимок экрана, Цвет электрик, Лазур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Изображение выглядит как снимок экрана, искусство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934347" y="5335"/>
            <a:ext cx="3200399" cy="539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 descr="Изображение выглядит как текст, шаблон, ткань, снимок экрана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3" y="0"/>
            <a:ext cx="3028719" cy="514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4148" y="1546501"/>
            <a:ext cx="629493" cy="83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Изображение выглядит как снимок экрана, Графика, Красочность, графический дизайн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4453" y="2583504"/>
            <a:ext cx="518631" cy="16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Изображение выглядит как текст, Шрифт, Графика, графический дизайн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4586" y="471201"/>
            <a:ext cx="1338521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3330925" y="4063181"/>
            <a:ext cx="629493" cy="83426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3710764" y="1966620"/>
            <a:ext cx="4603504" cy="2503780"/>
          </a:xfrm>
          <a:prstGeom prst="rect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" descr="Изображение выглядит как Шрифт, текст, Графика, логотип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9994" y="296686"/>
            <a:ext cx="2106167" cy="6892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3799354" y="2076975"/>
            <a:ext cx="3453033" cy="49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ПАСПОРТ ПРОЕКТА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3797783" y="2333767"/>
            <a:ext cx="4738908" cy="100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r>
              <a:rPr lang="ru-RU" sz="1600" b="1" dirty="0">
                <a:solidFill>
                  <a:srgbClr val="92278F"/>
                </a:solidFill>
                <a:latin typeface="Verdana"/>
                <a:ea typeface="Verdana"/>
                <a:sym typeface="Verdana"/>
              </a:rPr>
              <a:t>Повышение уровня адаптации иностранных студентов РЭУ им Г.</a:t>
            </a:r>
            <a:r>
              <a:rPr lang="ru-RU" sz="16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В. Плеханова с помощью внедрения цифровых информаторов на территории общежитий </a:t>
            </a:r>
            <a:endParaRPr lang="ru-RU" sz="1600" b="1" i="0" u="none" strike="noStrike" cap="none">
              <a:solidFill>
                <a:schemeClr val="accent1"/>
              </a:solidFill>
              <a:latin typeface="Verdana"/>
              <a:ea typeface="Verdana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797783" y="3635473"/>
            <a:ext cx="3453033" cy="49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>
              <a:buClr>
                <a:schemeClr val="dk2"/>
              </a:buClr>
              <a:buSzPct val="189189"/>
            </a:pPr>
            <a:r>
              <a:rPr lang="ru-RU" sz="1600" b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Ежова Мария Владимировна</a:t>
            </a: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800408" y="4063173"/>
            <a:ext cx="3453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3"/>
              <a:buFont typeface="Arial"/>
              <a:buNone/>
            </a:pPr>
            <a:r>
              <a:rPr lang="ru-RU" sz="116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МОСКВА 2024</a:t>
            </a:r>
            <a:endParaRPr sz="218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1110812" y="2014378"/>
            <a:ext cx="340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9. Почему именно я и мой проект?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7399736" y="3195998"/>
            <a:ext cx="807852" cy="39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 менее 200 слов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F5CE1-803A-C386-1C4F-24D2AA23E30A}"/>
              </a:ext>
            </a:extLst>
          </p:cNvPr>
          <p:cNvSpPr txBox="1"/>
          <p:nvPr/>
        </p:nvSpPr>
        <p:spPr>
          <a:xfrm>
            <a:off x="1061863" y="732013"/>
            <a:ext cx="7411859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/>
              <a:t>Мой проект позволит внести определенный вклад в развитие и улучшение Москвы как социальной столицы России. Наша страна огромная, я верю, что у всего есть </a:t>
            </a:r>
            <a:r>
              <a:rPr lang="ru-RU" sz="1100" b="1" u="sng" dirty="0"/>
              <a:t>"Эффект бабочки"</a:t>
            </a:r>
            <a:r>
              <a:rPr lang="ru-RU" sz="1100" dirty="0"/>
              <a:t>. Начав с малого, это приведет тебя к большим свершениям и результатам. Реализовав данный проект, мы </a:t>
            </a:r>
            <a:r>
              <a:rPr lang="ru-RU" sz="1100" b="1" u="sng" dirty="0"/>
              <a:t>объединим студентов</a:t>
            </a:r>
            <a:r>
              <a:rPr lang="ru-RU" sz="1100" dirty="0"/>
              <a:t> не только со всей страны, но и из соседних стран </a:t>
            </a:r>
            <a:r>
              <a:rPr lang="ru-RU" sz="1100" b="1" u="sng" dirty="0"/>
              <a:t>по всему Миру</a:t>
            </a:r>
            <a:r>
              <a:rPr lang="ru-RU" sz="1100" dirty="0"/>
              <a:t>. </a:t>
            </a:r>
            <a:r>
              <a:rPr lang="ru-RU" sz="1100" b="1" u="sng" dirty="0"/>
              <a:t>Сила в единстве.</a:t>
            </a:r>
          </a:p>
          <a:p>
            <a:r>
              <a:rPr lang="ru-RU" sz="1100" dirty="0"/>
              <a:t>Мой </a:t>
            </a:r>
            <a:r>
              <a:rPr lang="ru-RU" sz="1100" b="1" u="sng" dirty="0"/>
              <a:t>проект является уникальным</a:t>
            </a:r>
            <a:r>
              <a:rPr lang="ru-RU" sz="1100" dirty="0"/>
              <a:t>, так как направлен на объединение молодежного слоя населения, общества которое ищет себя в жизни, которое имеет множество идей, готовых к реализации и имеет много сил, энергии и желания </a:t>
            </a:r>
            <a:r>
              <a:rPr lang="ru-RU" sz="1100" b="1" u="sng" dirty="0"/>
              <a:t>оставить след в истории и изменить мир к лучшему</a:t>
            </a:r>
            <a:r>
              <a:rPr lang="ru-RU" sz="1100" dirty="0"/>
              <a:t>.</a:t>
            </a:r>
          </a:p>
          <a:p>
            <a:r>
              <a:rPr lang="ru-RU" sz="1100" dirty="0"/>
              <a:t>Именно этот проект необходим Москве, так как направлен на определенный слой населения, имеет </a:t>
            </a:r>
            <a:r>
              <a:rPr lang="ru-RU" sz="1100" b="1" u="sng" dirty="0"/>
              <a:t>соизмеримые затраты</a:t>
            </a:r>
            <a:r>
              <a:rPr lang="ru-RU" sz="1100" dirty="0"/>
              <a:t> на свою реализацию и по его завершению </a:t>
            </a:r>
            <a:r>
              <a:rPr lang="ru-RU" sz="1100" b="1" u="sng" dirty="0"/>
              <a:t>сыграет большую роль в построении дальнейшей социальной столицы нашей Родины</a:t>
            </a:r>
            <a:r>
              <a:rPr lang="ru-RU" sz="1100" dirty="0"/>
              <a:t>.</a:t>
            </a:r>
          </a:p>
        </p:txBody>
      </p:sp>
      <p:pic>
        <p:nvPicPr>
          <p:cNvPr id="6" name="Рисунок 5" descr="Изображение выглядит как одежда, человек, обувь, люди&#10;&#10;Автоматически созданное описание">
            <a:extLst>
              <a:ext uri="{FF2B5EF4-FFF2-40B4-BE49-F238E27FC236}">
                <a16:creationId xmlns:a16="http://schemas.microsoft.com/office/drawing/2014/main" id="{73AB7E35-8F99-BC02-F5EB-845FCFD2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88" y="2449206"/>
            <a:ext cx="3999088" cy="2665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 descr="Изображение выглядит как снимок экрана, искусство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7850" y="735145"/>
            <a:ext cx="3046150" cy="499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1256022" y="1143331"/>
            <a:ext cx="7466550" cy="74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dk1"/>
                </a:solidFill>
                <a:latin typeface="Verdana"/>
                <a:ea typeface="Verdana"/>
              </a:rPr>
              <a:t>Данная ссылка поможет Вам узнать больше обо мне и моем опыте в научной и социальной сферах.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dk1"/>
                </a:solidFill>
                <a:latin typeface="Verdana"/>
                <a:ea typeface="Verdana"/>
              </a:rPr>
              <a:t>Также по любым дополнительным вопросам можно писать на корпоративную почту: </a:t>
            </a:r>
            <a:r>
              <a:rPr lang="ru-RU" sz="1200" b="1" dirty="0">
                <a:solidFill>
                  <a:schemeClr val="dk1"/>
                </a:solidFill>
                <a:latin typeface="Verdana"/>
                <a:ea typeface="Verdana"/>
              </a:rPr>
              <a:t>Ezhova.MV@rea.ru</a:t>
            </a:r>
          </a:p>
        </p:txBody>
      </p:sp>
      <p:sp>
        <p:nvSpPr>
          <p:cNvPr id="220" name="Google Shape;220;p12"/>
          <p:cNvSpPr txBox="1"/>
          <p:nvPr/>
        </p:nvSpPr>
        <p:spPr>
          <a:xfrm>
            <a:off x="1365748" y="162446"/>
            <a:ext cx="76745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10. Дополнительно: расскажи о себе так, чтобы запомниться!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12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62406" y="3496446"/>
            <a:ext cx="269286" cy="35688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/>
          <p:nvPr/>
        </p:nvSpPr>
        <p:spPr>
          <a:xfrm>
            <a:off x="2898648" y="3252710"/>
            <a:ext cx="3702408" cy="412166"/>
          </a:xfrm>
          <a:prstGeom prst="rect">
            <a:avLst/>
          </a:prstGeom>
          <a:solidFill>
            <a:srgbClr val="DCE5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f-ZA" dirty="0">
                <a:hlinkClick r:id="rId5"/>
              </a:rPr>
              <a:t>Информация и достижения </a:t>
            </a:r>
            <a:endParaRPr lang="ru-RU" sz="1200" b="0" i="0" u="sng" strike="noStrike" cap="none" dirty="0">
              <a:solidFill>
                <a:srgbClr val="1480D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4" name="Google Shape;224;p12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3906" y="3057638"/>
            <a:ext cx="269286" cy="356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12"/>
          <p:cNvCxnSpPr>
            <a:cxnSpLocks/>
          </p:cNvCxnSpPr>
          <p:nvPr/>
        </p:nvCxnSpPr>
        <p:spPr>
          <a:xfrm>
            <a:off x="2828543" y="1750226"/>
            <a:ext cx="2304179" cy="1396560"/>
          </a:xfrm>
          <a:prstGeom prst="curvedConnector2">
            <a:avLst/>
          </a:prstGeom>
          <a:noFill/>
          <a:ln w="22225" cap="flat" cmpd="sng">
            <a:solidFill>
              <a:srgbClr val="90238D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Конкурсная номинация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5729550" y="2263691"/>
            <a:ext cx="3269333" cy="2745656"/>
            <a:chOff x="3164939" y="773255"/>
            <a:chExt cx="5267036" cy="4423370"/>
          </a:xfrm>
        </p:grpSpPr>
        <p:sp>
          <p:nvSpPr>
            <p:cNvPr id="83" name="Google Shape;83;p3"/>
            <p:cNvSpPr/>
            <p:nvPr/>
          </p:nvSpPr>
          <p:spPr>
            <a:xfrm>
              <a:off x="4775946" y="3443057"/>
              <a:ext cx="2034139" cy="17535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3" descr="Изображение выглядит как символ, логотип, Графика, Шрифт&#10;&#10;Автоматически созданное описа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55818" y="3864637"/>
              <a:ext cx="1045175" cy="973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3"/>
            <p:cNvSpPr/>
            <p:nvPr/>
          </p:nvSpPr>
          <p:spPr>
            <a:xfrm>
              <a:off x="3164939" y="2559793"/>
              <a:ext cx="2034139" cy="17535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775946" y="1667942"/>
              <a:ext cx="2034139" cy="17535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397836" y="2550367"/>
              <a:ext cx="2034139" cy="17535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B3A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397836" y="773255"/>
              <a:ext cx="2034139" cy="17535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48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p3" descr="Изображение выглядит как Шрифт, Графика, типография, логотип&#10;&#10;Автоматически созданное описа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05340" y="2874643"/>
              <a:ext cx="888356" cy="918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3" descr="Изображение выглядит как Графика, символ, круг, логотип&#10;&#10;Автоматически созданное описание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86733" y="2014217"/>
              <a:ext cx="1014260" cy="1091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 descr="Изображение выглядит как символ, графическая вставка, Графика, логотип&#10;&#10;Автоматически созданное описание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070" y="1089835"/>
              <a:ext cx="867190" cy="1050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3" descr="Изображение выглядит как символ, дизайн, Графика, графическая вставка&#10;&#10;Автоматически созданное описание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25986" y="2884892"/>
              <a:ext cx="1000732" cy="8983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3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231599" y="1650039"/>
            <a:ext cx="269286" cy="35688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1365750" y="1170700"/>
            <a:ext cx="2865316" cy="640932"/>
          </a:xfrm>
          <a:prstGeom prst="rect">
            <a:avLst/>
          </a:prstGeom>
          <a:solidFill>
            <a:srgbClr val="DCE5F8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Социальная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Москва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2204" y="948362"/>
            <a:ext cx="269286" cy="35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Изображение выглядит как одежда, академический костюм, начал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64F355C-8367-7E2D-1035-5E8896E8B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338" y="2055368"/>
            <a:ext cx="4418012" cy="295363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5C16A2E-5A78-7DEC-21CA-EC289BEA2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213" y="745160"/>
            <a:ext cx="2743199" cy="986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/>
          <p:nvPr/>
        </p:nvSpPr>
        <p:spPr>
          <a:xfrm>
            <a:off x="1062939" y="1561196"/>
            <a:ext cx="5900655" cy="853341"/>
          </a:xfrm>
          <a:prstGeom prst="rect">
            <a:avLst/>
          </a:prstGeom>
          <a:solidFill>
            <a:srgbClr val="BFBFBF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 descr="Изображение выглядит как Фиолетовый, Сирень, Пурпурный цвет, Красочност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575" y="1589959"/>
            <a:ext cx="5924390" cy="85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1111341" y="990198"/>
            <a:ext cx="7597860" cy="218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ru-RU" sz="1200" dirty="0">
              <a:solidFill>
                <a:schemeClr val="dk1"/>
              </a:solidFill>
              <a:latin typeface="Verdana"/>
              <a:ea typeface="Verdana"/>
            </a:endParaRPr>
          </a:p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SzPts val="1100"/>
              <a:buNone/>
            </a:pPr>
            <a:r>
              <a:rPr lang="ru-RU" sz="1200" dirty="0">
                <a:solidFill>
                  <a:schemeClr val="lt1"/>
                </a:solidFill>
                <a:latin typeface="Verdana"/>
                <a:ea typeface="Verdana"/>
                <a:cs typeface="Segoe UI"/>
                <a:sym typeface="Verdana"/>
              </a:rPr>
              <a:t>Чем проект может быть полезен Москве и жителям столицы? </a:t>
            </a:r>
            <a:endParaRPr lang="ru-RU" dirty="0">
              <a:solidFill>
                <a:schemeClr val="lt1"/>
              </a:solidFill>
              <a:ea typeface="Verdana"/>
              <a:sym typeface="Verdana"/>
            </a:endParaRPr>
          </a:p>
          <a:p>
            <a:pPr marL="0" indent="0">
              <a:buSzPts val="1100"/>
              <a:buNone/>
            </a:pPr>
            <a:r>
              <a:rPr lang="ru-RU" sz="1200" dirty="0">
                <a:solidFill>
                  <a:schemeClr val="lt1"/>
                </a:solidFill>
                <a:latin typeface="Verdana"/>
                <a:ea typeface="Verdana"/>
                <a:cs typeface="Segoe UI"/>
                <a:sym typeface="Verdana"/>
              </a:rPr>
              <a:t>Чего не хватает любимому городу? </a:t>
            </a:r>
            <a:endParaRPr lang="ru-RU">
              <a:solidFill>
                <a:srgbClr val="632E62"/>
              </a:solidFill>
              <a:ea typeface="Verdana"/>
              <a:sym typeface="Verdana"/>
            </a:endParaRPr>
          </a:p>
          <a:p>
            <a:pPr marL="0" indent="0">
              <a:buSzPts val="1100"/>
              <a:buNone/>
            </a:pPr>
            <a:r>
              <a:rPr lang="ru-RU" sz="1200" dirty="0">
                <a:solidFill>
                  <a:schemeClr val="lt1"/>
                </a:solidFill>
                <a:latin typeface="Verdana"/>
                <a:ea typeface="Verdana"/>
                <a:cs typeface="Segoe UI"/>
                <a:sym typeface="Verdana"/>
              </a:rPr>
              <a:t>Что можно было бы сделать лучше?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Ценность проекта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0F57E8-7990-B775-985B-2784DADCD850}"/>
              </a:ext>
            </a:extLst>
          </p:cNvPr>
          <p:cNvGrpSpPr/>
          <p:nvPr/>
        </p:nvGrpSpPr>
        <p:grpSpPr>
          <a:xfrm>
            <a:off x="6517266" y="703853"/>
            <a:ext cx="1274401" cy="1167592"/>
            <a:chOff x="7430079" y="1021353"/>
            <a:chExt cx="1274401" cy="1167592"/>
          </a:xfrm>
        </p:grpSpPr>
        <p:sp>
          <p:nvSpPr>
            <p:cNvPr id="102" name="Google Shape;102;p4"/>
            <p:cNvSpPr/>
            <p:nvPr/>
          </p:nvSpPr>
          <p:spPr>
            <a:xfrm>
              <a:off x="7544572" y="1021353"/>
              <a:ext cx="1159908" cy="1159908"/>
            </a:xfrm>
            <a:prstGeom prst="star32">
              <a:avLst>
                <a:gd name="adj" fmla="val 37500"/>
              </a:avLst>
            </a:prstGeom>
            <a:solidFill>
              <a:srgbClr val="6D1D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430079" y="1029037"/>
              <a:ext cx="1159908" cy="1159908"/>
            </a:xfrm>
            <a:prstGeom prst="star32">
              <a:avLst>
                <a:gd name="adj" fmla="val 37500"/>
              </a:avLst>
            </a:prstGeom>
            <a:solidFill>
              <a:srgbClr val="148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7604827" y="1324949"/>
              <a:ext cx="807852" cy="570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lnSpc>
                  <a:spcPct val="114999"/>
                </a:lnSpc>
                <a:buClr>
                  <a:schemeClr val="dk1"/>
                </a:buClr>
                <a:buSzPts val="1100"/>
              </a:pPr>
              <a:r>
                <a:rPr lang="ru-RU" sz="900" b="1" dirty="0">
                  <a:solidFill>
                    <a:schemeClr val="lt1"/>
                  </a:solidFill>
                  <a:latin typeface="Verdana"/>
                  <a:ea typeface="Verdana"/>
                  <a:sym typeface="Verdana"/>
                </a:rPr>
                <a:t>Логотип и слоган проекта</a:t>
              </a:r>
              <a:endParaRPr lang="ru-RU" sz="900" b="1" i="0" u="none" strike="noStrike" cap="none" dirty="0">
                <a:solidFill>
                  <a:schemeClr val="lt1"/>
                </a:solidFill>
                <a:latin typeface="Verdana"/>
                <a:ea typeface="Verdana"/>
              </a:endParaRPr>
            </a:p>
          </p:txBody>
        </p:sp>
      </p:grpSp>
      <p:pic>
        <p:nvPicPr>
          <p:cNvPr id="109" name="Google Shape;109;p4" descr="Изображение выглядит как снимок экрана, Графика, Красочность, графический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613267" y="1224514"/>
            <a:ext cx="513165" cy="166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324CF94-3E1F-C03E-3D41-F5E58F1AC3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778" b="31333"/>
          <a:stretch/>
        </p:blipFill>
        <p:spPr>
          <a:xfrm>
            <a:off x="1059656" y="803735"/>
            <a:ext cx="4572000" cy="585774"/>
          </a:xfrm>
          <a:prstGeom prst="rect">
            <a:avLst/>
          </a:prstGeom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7C56E1C7-CA98-0829-AD83-580C6462E60B}"/>
              </a:ext>
            </a:extLst>
          </p:cNvPr>
          <p:cNvSpPr/>
          <p:nvPr/>
        </p:nvSpPr>
        <p:spPr>
          <a:xfrm>
            <a:off x="5768577" y="996156"/>
            <a:ext cx="658812" cy="2063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E0296-7A4C-AF23-FE41-62097F6C5A35}"/>
              </a:ext>
            </a:extLst>
          </p:cNvPr>
          <p:cNvSpPr txBox="1"/>
          <p:nvPr/>
        </p:nvSpPr>
        <p:spPr>
          <a:xfrm>
            <a:off x="899584" y="2441222"/>
            <a:ext cx="814916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Wingdings"/>
              <a:buChar char="v"/>
            </a:pPr>
            <a:r>
              <a:rPr lang="ru-RU" sz="1200" dirty="0"/>
              <a:t>Проект позволит объединить студентов из разных стран и вузов и сделать их одной большой семьей, которая любит сердце нашей страны и готова менять её в лучшую сторону. Студенчество - это огромная сила, способная свернуть горы, и если применить менталитет и мышление наших зарубежных коллег, то идеи будут ярче, коллектив веселее, а задачи будут решаться креативнее, продуктивнее и быстрее!</a:t>
            </a:r>
            <a:endParaRPr lang="ru-RU"/>
          </a:p>
          <a:p>
            <a:pPr marL="228600" indent="-228600">
              <a:buFont typeface="Wingdings"/>
              <a:buChar char="v"/>
            </a:pPr>
            <a:r>
              <a:rPr lang="ru-RU" sz="1200" dirty="0"/>
              <a:t>Москва прекрасный город, столица нашей Великой Родины! Но иногда, решения по улучшению становятся обыденными, не хватает мощного толчка, свежего дыхания, обзора вопроса с другого ракурса. Все это способны внести студенты, объединив свои усилия и идеи. Наша молодежь очень талантлива. Но для того, чтобы действовать в полном составе, необходимо "ввести в курс дела" зарубежных студентов, ведь сложно понять деятельность своей страны, а когда ты приезжаешь в другую.... где все изменилось, порядки,  мышление, предложения, идеи, реализация... Тебе необходима поддержка и уверенность в том, что ты необходим там, где ты находишься, что тебя ждут и твои идеи могут быть услышаны, а предложения будут рассмотрены.</a:t>
            </a:r>
          </a:p>
          <a:p>
            <a:pPr marL="228600" indent="-228600">
              <a:buFont typeface="Wingdings"/>
              <a:buChar char="v"/>
            </a:pPr>
            <a:r>
              <a:rPr lang="ru-RU" sz="1200" dirty="0"/>
              <a:t>Можно сплотить студентов ещё больше, объединив их одной задачей, наблюдать за ходом их мыслей, поддерживать и направлять, получив в конце концов большую семью и решение поставленной задачи.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3. Проблема и целевая аудитория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3917594" y="2202144"/>
            <a:ext cx="4633554" cy="2469823"/>
          </a:xfrm>
          <a:prstGeom prst="homePlate">
            <a:avLst>
              <a:gd name="adj" fmla="val 12431"/>
            </a:avLst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2715805" y="2202144"/>
            <a:ext cx="2680160" cy="2469823"/>
          </a:xfrm>
          <a:prstGeom prst="homePlate">
            <a:avLst>
              <a:gd name="adj" fmla="val 12431"/>
            </a:avLst>
          </a:prstGeom>
          <a:solidFill>
            <a:srgbClr val="762EB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252729" y="2202144"/>
            <a:ext cx="2315348" cy="2469823"/>
          </a:xfrm>
          <a:prstGeom prst="homePlate">
            <a:avLst>
              <a:gd name="adj" fmla="val 12431"/>
            </a:avLst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2015121" y="2359966"/>
            <a:ext cx="15122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chemeClr val="lt1"/>
                </a:solidFill>
                <a:latin typeface="Verdana"/>
                <a:ea typeface="Verdana"/>
                <a:sym typeface="Verdana"/>
              </a:rPr>
              <a:t>Проблема</a:t>
            </a:r>
            <a:endParaRPr lang="ru-RU" b="1" dirty="0">
              <a:solidFill>
                <a:schemeClr val="lt1"/>
              </a:solidFill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4116553" y="2278611"/>
            <a:ext cx="1285564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4999"/>
              </a:lnSpc>
            </a:pPr>
            <a:r>
              <a:rPr lang="ru-RU" sz="1200" b="1" u="sng" dirty="0">
                <a:solidFill>
                  <a:schemeClr val="lt1"/>
                </a:solidFill>
                <a:latin typeface="Verdana"/>
                <a:ea typeface="Verdana"/>
                <a:sym typeface="Verdana"/>
              </a:rPr>
              <a:t>Целевая аудитория</a:t>
            </a:r>
            <a:endParaRPr lang="ru-RU" sz="1200" b="1" u="sng" dirty="0">
              <a:solidFill>
                <a:schemeClr val="lt1"/>
              </a:solidFill>
              <a:latin typeface="Verdana"/>
              <a:ea typeface="Verdana"/>
            </a:endParaRPr>
          </a:p>
          <a:p>
            <a:pPr>
              <a:lnSpc>
                <a:spcPct val="114999"/>
              </a:lnSpc>
            </a:pPr>
            <a:endParaRPr lang="ru-RU" sz="1200" dirty="0">
              <a:solidFill>
                <a:schemeClr val="lt1"/>
              </a:solidFill>
              <a:latin typeface="Verdana"/>
              <a:ea typeface="Verdana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5765222" y="2277516"/>
            <a:ext cx="2838514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u="sng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Доводы</a:t>
            </a:r>
            <a:r>
              <a:rPr lang="ru-RU" sz="1200" b="1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1200" b="1" u="sng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обосновывающие</a:t>
            </a:r>
            <a:r>
              <a:rPr lang="ru-RU" sz="1200" b="1" i="0" u="sng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актуальность и значимость данной проблемы.</a:t>
            </a:r>
            <a:endParaRPr lang="ru-RU" sz="1400" b="1" i="0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1643439" y="2269593"/>
            <a:ext cx="340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3749156" y="2280629"/>
            <a:ext cx="340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5360782" y="2257656"/>
            <a:ext cx="340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8B2E0-3B84-F94D-EEF3-2694D855005A}"/>
              </a:ext>
            </a:extLst>
          </p:cNvPr>
          <p:cNvSpPr txBox="1"/>
          <p:nvPr/>
        </p:nvSpPr>
        <p:spPr>
          <a:xfrm>
            <a:off x="3676650" y="2882900"/>
            <a:ext cx="167957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chemeClr val="bg1"/>
                </a:solidFill>
                <a:latin typeface="Verdana"/>
              </a:rPr>
              <a:t>Иностранные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студенты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обучающиеся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по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программам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бакалавриата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специалитета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,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магистратуры</a:t>
            </a:r>
            <a:r>
              <a:rPr lang="en-US" sz="1200" dirty="0">
                <a:solidFill>
                  <a:schemeClr val="bg1"/>
                </a:solidFill>
                <a:latin typeface="Verdana"/>
              </a:rPr>
              <a:t> и </a:t>
            </a:r>
            <a:r>
              <a:rPr lang="en-US" sz="1200" err="1">
                <a:solidFill>
                  <a:schemeClr val="bg1"/>
                </a:solidFill>
                <a:latin typeface="Verdana"/>
              </a:rPr>
              <a:t>аспирантуры</a:t>
            </a:r>
            <a:endParaRPr lang="en-US" sz="120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35B09-CAB9-5B4A-F1C2-90E4364A576E}"/>
              </a:ext>
            </a:extLst>
          </p:cNvPr>
          <p:cNvSpPr txBox="1"/>
          <p:nvPr/>
        </p:nvSpPr>
        <p:spPr>
          <a:xfrm>
            <a:off x="1329531" y="2845594"/>
            <a:ext cx="207168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Проблема адаптации иностранных студентов на территории г. Москвы, в частности, на территории РЭУ им Г. В. Плеханова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23F96A-21E6-1F70-5262-7A8A5B25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737" y="787350"/>
            <a:ext cx="7895750" cy="141615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sz="1200" dirty="0">
                <a:solidFill>
                  <a:srgbClr val="2E2F33"/>
                </a:solidFill>
                <a:latin typeface="Segoe UI"/>
                <a:cs typeface="Segoe UI"/>
              </a:rPr>
              <a:t>Ежегодно в РЭУ им Г. В. Плеханова” обучаются большое количество студентов, часть из них - иностранные граждане, которые планируют после выпуска остаться в столице и вносить свой вклад в её развитие. Значительная часть иностранных студентов испытывает затруднения не только при адаптации на территории Университета в процессе коммуникации с обучающимися и преподавателями, но и в Москве в целом. Столица оборудована помощниками, которые ответят на любой вопрос туристов, однако на территориях общежитий - мест, которые будут заменять дом иностранным студентам в период обучения, их нет. Для того, чтобы сделать пребывание студентов в Москве намного удобнее, а адаптацию в новом месте оперативной и понятной мы предлагаем внедрить цифровые информаторы на территориях общежитий РЭУ им Г. В. Плеханова.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7B4BB-E512-92DC-49F6-ED4781513135}"/>
              </a:ext>
            </a:extLst>
          </p:cNvPr>
          <p:cNvSpPr txBox="1"/>
          <p:nvPr/>
        </p:nvSpPr>
        <p:spPr>
          <a:xfrm>
            <a:off x="5363986" y="2942167"/>
            <a:ext cx="3032125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/>
              </a:rPr>
              <a:t>1. Данные опроса студентов показали наличие проблемы адаптации </a:t>
            </a:r>
            <a:endParaRPr lang="ru-RU">
              <a:solidFill>
                <a:schemeClr val="bg1"/>
              </a:solidFill>
              <a:latin typeface="Verdana"/>
            </a:endParaRPr>
          </a:p>
          <a:p>
            <a:r>
              <a:rPr lang="ru-RU" sz="1000" dirty="0">
                <a:solidFill>
                  <a:schemeClr val="bg1"/>
                </a:solidFill>
                <a:latin typeface="Verdana"/>
              </a:rPr>
              <a:t>2. Для эффективного улучшения столицы необходимы креативные и комплексные идеи, которые помогут частично "разгрузить" органы исполнительной власти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Verdana"/>
              </a:rPr>
              <a:t>3. Решение данной проблемы поможет втянуть иностранцев в студенческую жизнь и сделать их неравнодушными к изменениям и модернизации г. Москвы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Мой проектный замысел – схема проекта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2631377" y="3475597"/>
            <a:ext cx="807852" cy="39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 менее 300 слов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E24AE-B743-7F49-983B-E23EF02BA5CF}"/>
              </a:ext>
            </a:extLst>
          </p:cNvPr>
          <p:cNvSpPr txBox="1"/>
          <p:nvPr/>
        </p:nvSpPr>
        <p:spPr>
          <a:xfrm>
            <a:off x="2197806" y="790220"/>
            <a:ext cx="4750152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b="1" dirty="0"/>
              <a:t>Идея проекта:</a:t>
            </a:r>
            <a:r>
              <a:rPr lang="ru-RU" sz="1050" dirty="0"/>
              <a:t> Оптимизация социальных изменений города Москвы</a:t>
            </a:r>
            <a:endParaRPr lang="ru-RU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BE749-621C-E78D-A502-08BCFE24DFFF}"/>
              </a:ext>
            </a:extLst>
          </p:cNvPr>
          <p:cNvSpPr txBox="1"/>
          <p:nvPr/>
        </p:nvSpPr>
        <p:spPr>
          <a:xfrm>
            <a:off x="2171347" y="1220610"/>
            <a:ext cx="4750152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50" b="1" dirty="0"/>
              <a:t>Потенциальное решение:</a:t>
            </a:r>
            <a:r>
              <a:rPr lang="ru-RU" sz="1050" dirty="0"/>
              <a:t> Объединение студенческого общества для реализации социальных проектов путем улучшения адаптации иностранных студентов на территории г. Москвы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C41E4-0CFD-C6DE-36E3-D0836295AA8F}"/>
              </a:ext>
            </a:extLst>
          </p:cNvPr>
          <p:cNvSpPr txBox="1"/>
          <p:nvPr/>
        </p:nvSpPr>
        <p:spPr>
          <a:xfrm>
            <a:off x="3115027" y="1882070"/>
            <a:ext cx="2853971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b="1" dirty="0"/>
              <a:t>Объект:</a:t>
            </a:r>
            <a:r>
              <a:rPr lang="ru-RU" sz="1050" dirty="0"/>
              <a:t> иностранные студенты РЭУ им Г. В. Плеханова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55339-20F7-9A83-6942-2F92B18705C5}"/>
              </a:ext>
            </a:extLst>
          </p:cNvPr>
          <p:cNvSpPr txBox="1"/>
          <p:nvPr/>
        </p:nvSpPr>
        <p:spPr>
          <a:xfrm>
            <a:off x="2289527" y="2409472"/>
            <a:ext cx="217663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b="1" dirty="0"/>
              <a:t>Шаг 2:</a:t>
            </a:r>
            <a:r>
              <a:rPr lang="ru-RU" sz="1050" dirty="0"/>
              <a:t> Выбор метода объединения студенческого общества</a:t>
            </a:r>
          </a:p>
          <a:p>
            <a:pPr algn="just"/>
            <a:r>
              <a:rPr lang="ru-RU" sz="1050" b="1" dirty="0"/>
              <a:t>Решение:</a:t>
            </a:r>
            <a:r>
              <a:rPr lang="ru-RU" sz="1050" dirty="0"/>
              <a:t> Цифровые информаторы, содержащие информацию об университете, необходимые сведения о занятиях, данные о  туристических маршрутах, сведения о г. Москве, о её истории, фактах и теориях и т. 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C2D73-497B-90BC-3AEA-2E39F561EE06}"/>
              </a:ext>
            </a:extLst>
          </p:cNvPr>
          <p:cNvSpPr txBox="1"/>
          <p:nvPr/>
        </p:nvSpPr>
        <p:spPr>
          <a:xfrm>
            <a:off x="4575527" y="2414764"/>
            <a:ext cx="184502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50" b="1" dirty="0"/>
              <a:t>Шаг 3:</a:t>
            </a:r>
            <a:r>
              <a:rPr lang="ru-RU" sz="1050" dirty="0"/>
              <a:t> Процесс реализации </a:t>
            </a:r>
          </a:p>
          <a:p>
            <a:r>
              <a:rPr lang="ru-RU" sz="1050" b="1" dirty="0"/>
              <a:t>Решение:</a:t>
            </a:r>
            <a:r>
              <a:rPr lang="ru-RU" sz="1050" dirty="0"/>
              <a:t> Установка информаторов на территории общежитий ФГБОУ ВО "РЭУ им Г. В. Плеханова" (данная локация обусловлена местом проживания иностранных студентов на протяжении длительного времени)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FC197-6777-B582-1462-DE5EA784C5C8}"/>
              </a:ext>
            </a:extLst>
          </p:cNvPr>
          <p:cNvSpPr txBox="1"/>
          <p:nvPr/>
        </p:nvSpPr>
        <p:spPr>
          <a:xfrm>
            <a:off x="934861" y="2412999"/>
            <a:ext cx="1229430" cy="1708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b="1" dirty="0"/>
              <a:t>Шаг 1:</a:t>
            </a:r>
            <a:r>
              <a:rPr lang="ru-RU" sz="1050" dirty="0"/>
              <a:t> Идентификация проблемы</a:t>
            </a:r>
          </a:p>
          <a:p>
            <a:pPr algn="just"/>
            <a:r>
              <a:rPr lang="ru-RU" sz="1050" b="1" dirty="0"/>
              <a:t>Решение:</a:t>
            </a:r>
            <a:r>
              <a:rPr lang="ru-RU" sz="1050" dirty="0"/>
              <a:t> Проведение анкетирования, сбор информации от иностранных студентов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4C95D-9CFC-674B-CCD3-A1ECC50426AA}"/>
              </a:ext>
            </a:extLst>
          </p:cNvPr>
          <p:cNvSpPr txBox="1"/>
          <p:nvPr/>
        </p:nvSpPr>
        <p:spPr>
          <a:xfrm>
            <a:off x="6505222" y="2409471"/>
            <a:ext cx="1107722" cy="18697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b="1" dirty="0"/>
              <a:t>Шаг 4:</a:t>
            </a:r>
            <a:r>
              <a:rPr lang="ru-RU" sz="1050" dirty="0"/>
              <a:t> Итоги</a:t>
            </a:r>
          </a:p>
          <a:p>
            <a:pPr algn="just"/>
            <a:r>
              <a:rPr lang="ru-RU" sz="1050" b="1" dirty="0"/>
              <a:t>Решение:</a:t>
            </a:r>
            <a:r>
              <a:rPr lang="ru-RU" sz="1050" dirty="0"/>
              <a:t> Сбор </a:t>
            </a:r>
            <a:r>
              <a:rPr lang="ru-RU" sz="1050" err="1"/>
              <a:t>фитбека</a:t>
            </a:r>
            <a:r>
              <a:rPr lang="ru-RU" sz="1050" dirty="0"/>
              <a:t> (отзывы иностранных студент</a:t>
            </a:r>
            <a:r>
              <a:rPr lang="ru-RU" sz="1050"/>
              <a:t>ов, их участие в </a:t>
            </a:r>
            <a:r>
              <a:rPr lang="ru-RU" sz="1050" dirty="0"/>
              <a:t>студенческих мероприятиях, викторинах, чемпионатах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59982-DA7F-DF07-B435-FB9FD8EAFB64}"/>
              </a:ext>
            </a:extLst>
          </p:cNvPr>
          <p:cNvSpPr txBox="1"/>
          <p:nvPr/>
        </p:nvSpPr>
        <p:spPr>
          <a:xfrm>
            <a:off x="7669390" y="2405943"/>
            <a:ext cx="1444624" cy="18697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50" b="1" dirty="0"/>
              <a:t>Шаг 5:</a:t>
            </a:r>
            <a:r>
              <a:rPr lang="ru-RU" sz="1050" dirty="0"/>
              <a:t> Расширение географии проекта</a:t>
            </a:r>
          </a:p>
          <a:p>
            <a:r>
              <a:rPr lang="ru-RU" sz="1050" b="1" dirty="0"/>
              <a:t>Решение:</a:t>
            </a:r>
            <a:r>
              <a:rPr lang="ru-RU" sz="1050" dirty="0"/>
              <a:t> Введение цифровых информаторов на территории ВУЗов, в которых обучаются иностранные студенты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068FD-1A60-0E01-A3AD-A894C3410826}"/>
              </a:ext>
            </a:extLst>
          </p:cNvPr>
          <p:cNvSpPr txBox="1"/>
          <p:nvPr/>
        </p:nvSpPr>
        <p:spPr>
          <a:xfrm>
            <a:off x="908403" y="4561417"/>
            <a:ext cx="8233831" cy="530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Результат проекта:</a:t>
            </a:r>
            <a:r>
              <a:rPr lang="ru-RU" dirty="0"/>
              <a:t> Единение студенческого общества, направление их идей, проектов и теорий на реализацию социальных проектов г. Москвы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1180965" y="731327"/>
            <a:ext cx="7853025" cy="27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ru-RU" sz="12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Конечным продуктом моего проекта будет являться система повышения </a:t>
            </a: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адаптации иностранных студентов на базе общежитий университетов.</a:t>
            </a:r>
            <a:endParaRPr lang="ru-RU"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algn="just">
              <a:buSzPts val="1100"/>
              <a:buNone/>
            </a:pPr>
            <a:r>
              <a:rPr lang="ru-RU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 данный момент проект находится на региональном этапе. Выбрано место проведения мероприятия по установке цифрового информатора: Общежитие ФГБОУ ВО "РЭУ им Г. В. Плеханова" на Стремянном переулке. После ввода в эксплуатацию информатора и проведения социологического опроса студентов о его эффективности планируется экспансия в общежития РЭУ им Г. В. Плеханова в других локациях, затем расширение проекта и взаимодействие с другими ВУЗами с большим количеством иностранных студентов. На данный момент идет работа по поиску и вовлечению спонсоров в проект для его большей популяризации в студенческом обществе, так же идут переговоры о возможности аренды цифровых </a:t>
            </a: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информаторов на базе ФГБОУ ВО "РЭУ им Г. В. Плеханова".</a:t>
            </a:r>
            <a:endParaRPr lang="ru-RU" sz="1200" dirty="0" err="1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marL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Verdana"/>
              <a:ea typeface="Verdana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5. Основной продукт (MVP)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 descr="Изображение выглядит как на открытом воздухе, небо, Многоцелевое использование, Коммерческ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1CBDB722-04D4-9368-EB7D-1DD87368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" y="3168559"/>
            <a:ext cx="2743199" cy="1823901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уг, снимок экрана, Симметрия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E14FB607-BE54-2EA5-8EC1-455DC99F2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3257550"/>
            <a:ext cx="274320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1253413" y="1587287"/>
            <a:ext cx="3408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4705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6. Ключевые результаты и сроки реализации проекта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6924991" y="3475486"/>
            <a:ext cx="926599" cy="39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 менее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9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 таблицы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" name="Google Shape;166;p8"/>
          <p:cNvGraphicFramePr/>
          <p:nvPr>
            <p:extLst>
              <p:ext uri="{D42A27DB-BD31-4B8C-83A1-F6EECF244321}">
                <p14:modId xmlns:p14="http://schemas.microsoft.com/office/powerpoint/2010/main" val="4145938382"/>
              </p:ext>
            </p:extLst>
          </p:nvPr>
        </p:nvGraphicFramePr>
        <p:xfrm>
          <a:off x="1015999" y="804333"/>
          <a:ext cx="8043318" cy="3376115"/>
        </p:xfrm>
        <a:graphic>
          <a:graphicData uri="http://schemas.openxmlformats.org/drawingml/2006/table">
            <a:tbl>
              <a:tblPr firstRow="1" bandRow="1">
                <a:noFill/>
                <a:tableStyleId>{57C2C37B-1E34-4A48-ACBC-EAED2FF610FC}</a:tableStyleId>
              </a:tblPr>
              <a:tblGrid>
                <a:gridCol w="126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Этап 1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Этап 2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Этап 3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Этап 4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Задача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Внедрение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в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инфраструктуру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общежития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РЭУ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им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. Г.В.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Плеханова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цифровых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 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информаторов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,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способстующих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 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процессу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социальной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адаптации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иностранных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студентов</a:t>
                      </a:r>
                      <a:endParaRPr lang="ru-RU" sz="800" dirty="0" err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Мероприятие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Проведение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социологического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исследования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с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целью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выявления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основных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проблем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адаптации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иностранных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студентов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в РЭУ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им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. Г.В.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Плеханова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(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Планируется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проведение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социологического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опроса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в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анонимной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форме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с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использованием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электронных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девайсов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)</a:t>
                      </a:r>
                      <a:endParaRPr lang="ru-RU" sz="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Заказ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информационного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сенсорного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терминала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(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Анализ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различных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маркетплейсов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в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целях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приобретения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оптимального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образца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цифрового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информатора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/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аренды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и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принятие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оптимального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решения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)</a:t>
                      </a:r>
                      <a:endParaRPr lang="ru-RU" sz="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Программирование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цифрового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информатора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и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его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калибровка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(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Проведение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пуско-наладочных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работ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с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привлечением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специалистов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)</a:t>
                      </a:r>
                      <a:endParaRPr lang="ru-RU" sz="800" dirty="0" err="1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Комплекс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мероприятий:запуск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  <a:latin typeface="Verdana"/>
                        </a:rPr>
                        <a:t>терминала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  <a:latin typeface="Verdana"/>
                        </a:rPr>
                        <a:t>(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1.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Внедрение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результатов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проекта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в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инфраструктуру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общежития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РЭУ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им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. Г.В.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Плеханова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; 2.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Сбор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и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обработка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отзывов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целевой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группы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; 3.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Продвижение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проекта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в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общежитиях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других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высших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учебных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 </a:t>
                      </a:r>
                      <a:r>
                        <a:rPr lang="en-US" sz="800" b="0" i="0" u="none" strike="noStrike" cap="none" noProof="0" dirty="0" err="1">
                          <a:solidFill>
                            <a:srgbClr val="2E2F33"/>
                          </a:solidFill>
                        </a:rPr>
                        <a:t>заведений</a:t>
                      </a:r>
                      <a:r>
                        <a:rPr lang="en-US" sz="800" b="0" i="0" u="none" strike="noStrike" cap="none" noProof="0" dirty="0">
                          <a:solidFill>
                            <a:srgbClr val="2E2F33"/>
                          </a:solidFill>
                        </a:rPr>
                        <a:t>)</a:t>
                      </a:r>
                      <a:endParaRPr lang="ru-RU" sz="800" dirty="0" err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Предполагаемое количество участников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300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4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4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300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Отчетность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/>
                        <a:t>Посты в СМИ, на официальной сайте университета, дополнительных партнерских локаций, с упоминанием их спонсорства проекта и др.</a:t>
                      </a:r>
                      <a:endParaRPr sz="8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4E3B2D-6B2B-3391-DD66-B15B63BA53A8}"/>
              </a:ext>
            </a:extLst>
          </p:cNvPr>
          <p:cNvSpPr txBox="1"/>
          <p:nvPr/>
        </p:nvSpPr>
        <p:spPr>
          <a:xfrm>
            <a:off x="1062506" y="4767195"/>
            <a:ext cx="803923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800" dirty="0"/>
              <a:t>Сроки реализации проекта рассчитаны на год. Данное время является оптимальным для выполнения поставленных задач и анализа проделанной работы. План разработан с возможностью будущих корректировок. Проект состоит из </a:t>
            </a:r>
            <a:r>
              <a:rPr lang="ru-RU" sz="800" b="1" dirty="0"/>
              <a:t>4 этапов</a:t>
            </a:r>
            <a:r>
              <a:rPr lang="ru-RU" sz="800" dirty="0"/>
              <a:t>.</a:t>
            </a:r>
            <a:r>
              <a:rPr lang="ru-RU" sz="800" b="1" dirty="0"/>
              <a:t> 1 этап: </a:t>
            </a:r>
            <a:r>
              <a:rPr lang="ru-RU" sz="800" dirty="0"/>
              <a:t>2 месяца, </a:t>
            </a:r>
            <a:r>
              <a:rPr lang="ru-RU" sz="800" b="1" dirty="0"/>
              <a:t>2 этап:</a:t>
            </a:r>
            <a:r>
              <a:rPr lang="ru-RU" sz="800" dirty="0"/>
              <a:t> 2 месяца, </a:t>
            </a:r>
            <a:r>
              <a:rPr lang="ru-RU" sz="800" b="1" dirty="0"/>
              <a:t>3 этап: </a:t>
            </a:r>
            <a:r>
              <a:rPr lang="ru-RU" sz="800" dirty="0"/>
              <a:t>месяц, </a:t>
            </a:r>
            <a:r>
              <a:rPr lang="ru-RU" sz="800" b="1" dirty="0"/>
              <a:t>4 этап:</a:t>
            </a:r>
            <a:r>
              <a:rPr lang="ru-RU" sz="800" dirty="0"/>
              <a:t> 7 месяцев.</a:t>
            </a:r>
          </a:p>
        </p:txBody>
      </p:sp>
      <p:pic>
        <p:nvPicPr>
          <p:cNvPr id="3" name="Рисунок 2" descr="Изображение выглядит как искусство, дизайн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1914DCDA-A012-2FFC-EB38-2C657391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2" y="4277597"/>
            <a:ext cx="721888" cy="757842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212E5C95-E188-61E2-E381-BBC9D7413EE7}"/>
              </a:ext>
            </a:extLst>
          </p:cNvPr>
          <p:cNvSpPr/>
          <p:nvPr/>
        </p:nvSpPr>
        <p:spPr>
          <a:xfrm>
            <a:off x="346119" y="2783043"/>
            <a:ext cx="201232" cy="144887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CDEF0-69F4-ABE6-4BD3-46D7613B5667}"/>
              </a:ext>
            </a:extLst>
          </p:cNvPr>
          <p:cNvSpPr txBox="1"/>
          <p:nvPr/>
        </p:nvSpPr>
        <p:spPr>
          <a:xfrm>
            <a:off x="-64395" y="2420825"/>
            <a:ext cx="1022259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700" b="1" dirty="0"/>
              <a:t>Дополнительная</a:t>
            </a:r>
          </a:p>
          <a:p>
            <a:pPr algn="ctr"/>
            <a:r>
              <a:rPr lang="ru-RU" sz="700" b="1" dirty="0"/>
              <a:t>информация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7. Экономика проекта (бизнес-модель, смета)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1F607-77E8-6037-5449-ECB10A20C8C8}"/>
              </a:ext>
            </a:extLst>
          </p:cNvPr>
          <p:cNvSpPr txBox="1"/>
          <p:nvPr/>
        </p:nvSpPr>
        <p:spPr>
          <a:xfrm>
            <a:off x="1072444" y="791986"/>
            <a:ext cx="3316110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/>
              <a:t>Планируемые расходы:</a:t>
            </a:r>
          </a:p>
          <a:p>
            <a:r>
              <a:rPr lang="ru-RU" sz="1000" b="1" dirty="0">
                <a:solidFill>
                  <a:srgbClr val="2E2F33"/>
                </a:solidFill>
              </a:rPr>
              <a:t>1.</a:t>
            </a:r>
            <a:r>
              <a:rPr lang="ru-RU" sz="1000" dirty="0">
                <a:solidFill>
                  <a:srgbClr val="2E2F33"/>
                </a:solidFill>
              </a:rPr>
              <a:t> Сайт социального проекта, на котором будет выкладываться актуальные новости проведения проекта и его социальное воздействие на студентов </a:t>
            </a:r>
            <a:r>
              <a:rPr lang="ru-RU" sz="1000" b="1" dirty="0">
                <a:solidFill>
                  <a:srgbClr val="2E2F33"/>
                </a:solidFill>
              </a:rPr>
              <a:t>(25 000 руб.)</a:t>
            </a:r>
          </a:p>
          <a:p>
            <a:r>
              <a:rPr lang="ru-RU" sz="1000" b="1" dirty="0">
                <a:solidFill>
                  <a:srgbClr val="2E2F33"/>
                </a:solidFill>
              </a:rPr>
              <a:t>2.</a:t>
            </a:r>
            <a:r>
              <a:rPr lang="ru-RU" sz="1000" dirty="0">
                <a:solidFill>
                  <a:srgbClr val="2E2F33"/>
                </a:solidFill>
              </a:rPr>
              <a:t> Раздаточный материал, руководство по эксплуатации цифрового информатора, сувенирная продукция и др.</a:t>
            </a:r>
          </a:p>
          <a:p>
            <a:r>
              <a:rPr lang="ru-RU" sz="1000" dirty="0">
                <a:solidFill>
                  <a:srgbClr val="2E2F33"/>
                </a:solidFill>
              </a:rPr>
              <a:t>(Данный материал будет раздаваться иностранным студентам для знакомства с цифровым информатором и объяснения принципа его действия, продвижения и популяризации социального проекта среди молодёжи) </a:t>
            </a:r>
            <a:r>
              <a:rPr lang="ru-RU" sz="1000" b="1" dirty="0">
                <a:solidFill>
                  <a:srgbClr val="2E2F33"/>
                </a:solidFill>
              </a:rPr>
              <a:t>(20 000 руб.)</a:t>
            </a:r>
            <a:endParaRPr lang="ru-RU" sz="1000" b="1"/>
          </a:p>
          <a:p>
            <a:r>
              <a:rPr lang="ru-RU" sz="1000" b="1" dirty="0">
                <a:solidFill>
                  <a:srgbClr val="2E2F33"/>
                </a:solidFill>
              </a:rPr>
              <a:t>3.</a:t>
            </a:r>
            <a:r>
              <a:rPr lang="ru-RU" sz="1000" dirty="0">
                <a:solidFill>
                  <a:srgbClr val="2E2F33"/>
                </a:solidFill>
              </a:rPr>
              <a:t> Настройка цифрового информатора</a:t>
            </a:r>
          </a:p>
          <a:p>
            <a:r>
              <a:rPr lang="ru-RU" sz="1000" dirty="0">
                <a:solidFill>
                  <a:srgbClr val="2E2F33"/>
                </a:solidFill>
              </a:rPr>
              <a:t>Для бесперебойной и корректной работы цифрового информатора проведение пуско-наладочных работ </a:t>
            </a:r>
            <a:r>
              <a:rPr lang="ru-RU" sz="1000" b="1" dirty="0">
                <a:solidFill>
                  <a:srgbClr val="2E2F33"/>
                </a:solidFill>
              </a:rPr>
              <a:t>(30 000 руб.)</a:t>
            </a:r>
            <a:endParaRPr lang="ru-RU" sz="1000" b="1"/>
          </a:p>
          <a:p>
            <a:r>
              <a:rPr lang="ru-RU" sz="1000" b="1" dirty="0">
                <a:solidFill>
                  <a:srgbClr val="2E2F33"/>
                </a:solidFill>
              </a:rPr>
              <a:t>Итог: 75 000 руб.</a:t>
            </a:r>
          </a:p>
          <a:p>
            <a:endParaRPr lang="ru-RU" sz="1100" dirty="0">
              <a:solidFill>
                <a:srgbClr val="2E2F33"/>
              </a:solidFill>
            </a:endParaRPr>
          </a:p>
          <a:p>
            <a:endParaRPr lang="ru-RU" sz="1100" dirty="0">
              <a:solidFill>
                <a:srgbClr val="2E2F33"/>
              </a:solidFill>
            </a:endParaRPr>
          </a:p>
          <a:p>
            <a:pPr marL="342900" indent="-342900">
              <a:buAutoNum type="arabicPeriod"/>
            </a:pPr>
            <a:endParaRPr lang="ru-RU" sz="1100" dirty="0">
              <a:solidFill>
                <a:srgbClr val="2E2F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8E6A3-1BC2-561C-DC53-1B0346B910A7}"/>
              </a:ext>
            </a:extLst>
          </p:cNvPr>
          <p:cNvSpPr txBox="1"/>
          <p:nvPr/>
        </p:nvSpPr>
        <p:spPr>
          <a:xfrm>
            <a:off x="4318000" y="848431"/>
            <a:ext cx="4706054" cy="2846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/>
              <a:t>Планируемые доходы:</a:t>
            </a:r>
          </a:p>
          <a:p>
            <a:pPr marL="342900" indent="-342900">
              <a:buAutoNum type="arabicPeriod"/>
            </a:pPr>
            <a:r>
              <a:rPr lang="ru-RU" sz="1100" dirty="0"/>
              <a:t>Проведение студенческих мероприятий с организационным взносом от каждого участника. Мероприятия направлены на знакомство со столицей, изучения её истории и предсказание её будущего</a:t>
            </a:r>
          </a:p>
          <a:p>
            <a:pPr marL="342900" indent="-342900">
              <a:buAutoNum type="arabicPeriod"/>
            </a:pPr>
            <a:r>
              <a:rPr lang="ru-RU" sz="1100" dirty="0"/>
              <a:t>Проведение розыгрышей, викторин и конкурсов, которые направлены на изучение культур студентов, их образа мышления и хода мыслей. Данное мероприятие знакомит студентов друг с другом и помогает лучше понять друг друга.</a:t>
            </a:r>
          </a:p>
          <a:p>
            <a:pPr marL="342900" indent="-342900">
              <a:buAutoNum type="arabicPeriod"/>
            </a:pPr>
            <a:r>
              <a:rPr lang="ru-RU" sz="1100" dirty="0"/>
              <a:t>Проведения студенческих кейс чемпионатов по решений проблематик г. Москвы. Призы дадут возможность стать частью большой команды и открыть для себя не только карьерный рост, но и личностный. </a:t>
            </a:r>
          </a:p>
          <a:p>
            <a:pPr marL="342900" indent="-342900">
              <a:buAutoNum type="arabicPeriod"/>
            </a:pPr>
            <a:r>
              <a:rPr lang="ru-RU" sz="1100" dirty="0"/>
              <a:t>Интернет-марафоны. Замотивирует участников проекта быть активными и дружными на протяжении всего проекта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7AEC4-B1FA-8359-4EDE-7F74F2600807}"/>
              </a:ext>
            </a:extLst>
          </p:cNvPr>
          <p:cNvSpPr txBox="1"/>
          <p:nvPr/>
        </p:nvSpPr>
        <p:spPr>
          <a:xfrm>
            <a:off x="1155136" y="3632341"/>
            <a:ext cx="8028304" cy="1831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/>
              <a:t>Привлечение потенциальных спонсоров: </a:t>
            </a:r>
          </a:p>
          <a:p>
            <a:pPr marL="342900" indent="-342900">
              <a:buAutoNum type="arabicPeriod"/>
            </a:pPr>
            <a:r>
              <a:rPr lang="ru-RU" sz="1100" dirty="0"/>
              <a:t>Возможность коллаборации с ведущим вузом России для различных компаний и объединений</a:t>
            </a:r>
          </a:p>
          <a:p>
            <a:pPr marL="342900" indent="-342900">
              <a:buAutoNum type="arabicPeriod"/>
            </a:pPr>
            <a:r>
              <a:rPr lang="ru-RU" sz="1100" dirty="0"/>
              <a:t>Взаимодействие с уже существующими партнерами ВУЗа. (Данный параметр является важным, так как взаимодействие проходит через сам университет, что положительно отравится как на партнерах, так и на нем соответственно.</a:t>
            </a:r>
          </a:p>
          <a:p>
            <a:pPr marL="342900" indent="-342900">
              <a:buAutoNum type="arabicPeriod"/>
            </a:pPr>
            <a:r>
              <a:rPr lang="ru-RU" sz="1100" dirty="0"/>
              <a:t>Использование различных баз данных потенциальных спонсоров</a:t>
            </a:r>
          </a:p>
          <a:p>
            <a:pPr marL="342900" indent="-342900">
              <a:buAutoNum type="arabicPeriod"/>
            </a:pPr>
            <a:r>
              <a:rPr lang="ru-RU" sz="1100" dirty="0"/>
              <a:t>Привлечение через Интернет пространство (как на территории РФ, так и за его пределами)</a:t>
            </a:r>
          </a:p>
          <a:p>
            <a:pPr marL="342900" indent="-342900">
              <a:buAutoNum type="arabicPeriod"/>
            </a:pPr>
            <a:r>
              <a:rPr lang="ru-RU" sz="1100" dirty="0"/>
              <a:t>Личное взаимодействие (Теория шести рукопожатий)</a:t>
            </a:r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C5C63B-EAF1-5CE6-4092-EDFFEACB3C66}"/>
              </a:ext>
            </a:extLst>
          </p:cNvPr>
          <p:cNvSpPr/>
          <p:nvPr/>
        </p:nvSpPr>
        <p:spPr>
          <a:xfrm>
            <a:off x="1181100" y="3676650"/>
            <a:ext cx="7696199" cy="14020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0" descr="Изображение выглядит как снимок экрана, искусство, дизайн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522" y="717541"/>
            <a:ext cx="3046150" cy="499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1365750" y="162446"/>
            <a:ext cx="71098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8. Команда проекта и партнеры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1114037" y="783067"/>
            <a:ext cx="1401086" cy="14010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3876167" y="783067"/>
            <a:ext cx="1401086" cy="1401086"/>
          </a:xfrm>
          <a:prstGeom prst="ellipse">
            <a:avLst/>
          </a:prstGeom>
          <a:solidFill>
            <a:srgbClr val="482CB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398907" y="2240400"/>
            <a:ext cx="283387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4999"/>
              </a:lnSpc>
              <a:buSzPts val="1000"/>
            </a:pP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Ежова </a:t>
            </a: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</a:rPr>
              <a:t>Мария</a:t>
            </a:r>
            <a:endParaRPr lang="ru-RU" sz="1000" b="1" i="0" u="none" strike="noStrike" cap="none" dirty="0">
              <a:solidFill>
                <a:schemeClr val="dk2"/>
              </a:solidFill>
              <a:latin typeface="Verdana"/>
              <a:ea typeface="Verdana"/>
            </a:endParaRPr>
          </a:p>
          <a:p>
            <a:pPr algn="ctr">
              <a:lnSpc>
                <a:spcPct val="114999"/>
              </a:lnSpc>
              <a:buSzPts val="1000"/>
            </a:pP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Руководитель проекта/ Исполнитель</a:t>
            </a:r>
            <a:endParaRPr dirty="0">
              <a:solidFill>
                <a:schemeClr val="dk2"/>
              </a:solidFill>
            </a:endParaRPr>
          </a:p>
          <a:p>
            <a:pPr algn="ctr">
              <a:lnSpc>
                <a:spcPct val="114999"/>
              </a:lnSpc>
              <a:buSzPts val="1000"/>
            </a:pPr>
            <a:r>
              <a:rPr lang="ru-RU" sz="1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Опыт</a:t>
            </a: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ru-RU" sz="1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 знания</a:t>
            </a: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lang="ru-RU" dirty="0">
              <a:solidFill>
                <a:schemeClr val="dk2"/>
              </a:solidFill>
              <a:ea typeface="Verdana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4898039" y="2264213"/>
            <a:ext cx="4143565" cy="62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4999"/>
              </a:lnSpc>
              <a:buSzPts val="1000"/>
            </a:pP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Парфенова Варвара</a:t>
            </a:r>
            <a:endParaRPr lang="ru-RU"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14999"/>
              </a:lnSpc>
            </a:pP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Исполнитель</a:t>
            </a:r>
            <a:endParaRPr dirty="0">
              <a:solidFill>
                <a:schemeClr val="dk2"/>
              </a:solidFill>
            </a:endParaRPr>
          </a:p>
          <a:p>
            <a:pPr algn="ctr">
              <a:lnSpc>
                <a:spcPct val="114999"/>
              </a:lnSpc>
              <a:buSzPts val="1000"/>
            </a:pPr>
            <a:r>
              <a:rPr lang="ru-RU" sz="1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Опыт</a:t>
            </a: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ru-RU" sz="1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знания:</a:t>
            </a:r>
            <a:endParaRPr lang="ru-RU" sz="1000" b="1" i="0" u="none" strike="noStrike" cap="none" dirty="0">
              <a:solidFill>
                <a:schemeClr val="dk2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02F7-DDB6-0102-B69A-E4CCCB439BD1}"/>
              </a:ext>
            </a:extLst>
          </p:cNvPr>
          <p:cNvSpPr txBox="1"/>
          <p:nvPr/>
        </p:nvSpPr>
        <p:spPr>
          <a:xfrm>
            <a:off x="811212" y="3009900"/>
            <a:ext cx="414020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Заместитель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ответственного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за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Учебно-научное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направление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Студенческого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совета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Высшей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инженерной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школы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"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Новые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материалы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и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технологии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"</a:t>
            </a:r>
            <a:endParaRPr lang="ru-RU" sz="1050">
              <a:latin typeface="Verdana"/>
            </a:endParaRPr>
          </a:p>
          <a:p>
            <a:pPr marL="171450" indent="-1714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Участник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программы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«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Лидеры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РЭУ 2023»</a:t>
            </a:r>
            <a:endParaRPr lang="ru-RU" sz="1050">
              <a:latin typeface="Verdana"/>
            </a:endParaRPr>
          </a:p>
          <a:p>
            <a:pPr marL="171450" indent="-1714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Руководитель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проекта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XX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Всероссийском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конкурсе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молодежных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авторских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проектов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и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проектов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в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сфере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образования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,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направленных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социально-экономическое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развитие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российских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территорий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, «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страна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–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Россия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», </a:t>
            </a:r>
            <a:endParaRPr lang="ru-RU" sz="1050">
              <a:latin typeface="Verdana"/>
            </a:endParaRPr>
          </a:p>
          <a:p>
            <a:pPr marL="171450" indent="-1714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Руководитель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проекта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Всероссийском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конкурсе-акселератора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инновационных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проектов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«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Большая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разведка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2023»</a:t>
            </a:r>
            <a:endParaRPr lang="ru-RU" sz="1050">
              <a:latin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7B669-1F4C-7DFC-BD88-88A8AE81B900}"/>
              </a:ext>
            </a:extLst>
          </p:cNvPr>
          <p:cNvSpPr txBox="1"/>
          <p:nvPr/>
        </p:nvSpPr>
        <p:spPr>
          <a:xfrm>
            <a:off x="5280025" y="2811462"/>
            <a:ext cx="3759201" cy="23544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Член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Международной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научной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молодежной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организации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"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Евразийский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клуб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" (с 2021 г.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по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н.в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.) </a:t>
            </a:r>
            <a:endParaRPr lang="en-US" sz="1050">
              <a:latin typeface="Verdana"/>
            </a:endParaRPr>
          </a:p>
          <a:p>
            <a:pPr marL="285750" indent="-2857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Активист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Информационного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департамента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Московской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межвузовской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научной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площадки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"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МосСтудНаука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" (в 2022 г.) </a:t>
            </a:r>
            <a:endParaRPr lang="en-US" sz="1050">
              <a:latin typeface="Verdana"/>
            </a:endParaRPr>
          </a:p>
          <a:p>
            <a:pPr marL="285750" indent="-2857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Занимается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научно-исследовательской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и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научно-общественной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деятельностью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с 2020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года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. </a:t>
            </a:r>
            <a:endParaRPr lang="en-US" sz="1050">
              <a:latin typeface="Verdana"/>
            </a:endParaRPr>
          </a:p>
          <a:p>
            <a:pPr marL="285750" indent="-285750">
              <a:buFont typeface="Wingdings"/>
              <a:buChar char="Ø"/>
            </a:pPr>
            <a:r>
              <a:rPr lang="en-US" sz="1050" err="1">
                <a:solidFill>
                  <a:srgbClr val="2E2F33"/>
                </a:solidFill>
                <a:latin typeface="Verdana"/>
              </a:rPr>
              <a:t>На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момент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2023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года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является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автором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более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25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публикаций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в НЭБ "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Elibrary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" и НЭБ "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КиберЛенинка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",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соисполнителем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4-х НИР,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организатором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и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экспертом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4-х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научных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 </a:t>
            </a:r>
            <a:r>
              <a:rPr lang="en-US" sz="1050" err="1">
                <a:solidFill>
                  <a:srgbClr val="2E2F33"/>
                </a:solidFill>
                <a:latin typeface="Verdana"/>
              </a:rPr>
              <a:t>мероприятий</a:t>
            </a:r>
            <a:r>
              <a:rPr lang="en-US" sz="1050" dirty="0">
                <a:solidFill>
                  <a:srgbClr val="2E2F33"/>
                </a:solidFill>
                <a:latin typeface="Verdana"/>
              </a:rPr>
              <a:t>.</a:t>
            </a:r>
            <a:endParaRPr lang="en-US" sz="1050">
              <a:latin typeface="Verdana"/>
            </a:endParaRPr>
          </a:p>
        </p:txBody>
      </p:sp>
      <p:pic>
        <p:nvPicPr>
          <p:cNvPr id="4" name="Рисунок 3" descr="Изображение выглядит как Человеческое лицо, человек, одежда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7BC4BB69-26E2-E5AA-F8D7-D2D311757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04" y="828675"/>
            <a:ext cx="973455" cy="131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Google Shape;189;p10">
            <a:extLst>
              <a:ext uri="{FF2B5EF4-FFF2-40B4-BE49-F238E27FC236}">
                <a16:creationId xmlns:a16="http://schemas.microsoft.com/office/drawing/2014/main" id="{FDA431DE-47D2-1A9D-CC94-EDFDA5BBBC29}"/>
              </a:ext>
            </a:extLst>
          </p:cNvPr>
          <p:cNvSpPr/>
          <p:nvPr/>
        </p:nvSpPr>
        <p:spPr>
          <a:xfrm>
            <a:off x="6920476" y="783067"/>
            <a:ext cx="1401086" cy="14010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5;p10">
            <a:extLst>
              <a:ext uri="{FF2B5EF4-FFF2-40B4-BE49-F238E27FC236}">
                <a16:creationId xmlns:a16="http://schemas.microsoft.com/office/drawing/2014/main" id="{5942D8E5-3C10-22D0-D6D8-326E50B8E8B1}"/>
              </a:ext>
            </a:extLst>
          </p:cNvPr>
          <p:cNvSpPr txBox="1"/>
          <p:nvPr/>
        </p:nvSpPr>
        <p:spPr>
          <a:xfrm>
            <a:off x="3043047" y="2240400"/>
            <a:ext cx="283387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ru-RU" sz="1000" b="1" dirty="0" err="1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Ярчак</a:t>
            </a: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 Илона Леонидовна</a:t>
            </a:r>
            <a:endParaRPr lang="ru-RU" dirty="0">
              <a:solidFill>
                <a:schemeClr val="dk2"/>
              </a:solidFill>
              <a:ea typeface="Verdana"/>
              <a:sym typeface="Verdana"/>
            </a:endParaRPr>
          </a:p>
          <a:p>
            <a:pPr algn="ctr">
              <a:lnSpc>
                <a:spcPct val="114999"/>
              </a:lnSpc>
            </a:pP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sym typeface="Verdana"/>
              </a:rPr>
              <a:t>Наставник</a:t>
            </a:r>
            <a:endParaRPr lang="ru-RU" dirty="0">
              <a:solidFill>
                <a:schemeClr val="dk2"/>
              </a:solidFill>
            </a:endParaRPr>
          </a:p>
          <a:p>
            <a:pPr algn="ctr">
              <a:lnSpc>
                <a:spcPct val="114999"/>
              </a:lnSpc>
              <a:buSzPts val="1000"/>
            </a:pPr>
            <a:r>
              <a:rPr lang="ru-RU" sz="1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Доцент, к. п. н. ФГБОУ ВО РЭУ им Г. В. Плеханова</a:t>
            </a:r>
            <a:endParaRPr lang="ru-RU" dirty="0">
              <a:solidFill>
                <a:schemeClr val="dk2"/>
              </a:solidFill>
              <a:ea typeface="Verdana"/>
            </a:endParaRPr>
          </a:p>
        </p:txBody>
      </p:sp>
      <p:pic>
        <p:nvPicPr>
          <p:cNvPr id="10" name="Рисунок 9" descr="Изображение выглядит как Человеческое лицо, человек, одежд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F11E484C-6DAE-2EF1-A556-377B13CBA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113" y="830580"/>
            <a:ext cx="959774" cy="1303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Изображение выглядит как Человеческое лицо, человек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AB7549D-D03D-5A69-124F-AFCC37430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229" y="830580"/>
            <a:ext cx="925161" cy="131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21A1DC3-C0E3-24FD-CE7C-E1D4082C2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693" y="-1600"/>
            <a:ext cx="2331719" cy="742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Фиолетовый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11</Slides>
  <Notes>11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Презентация PowerPoint</vt:lpstr>
      <vt:lpstr>Презентация PowerPoint</vt:lpstr>
      <vt:lpstr>Презентация PowerPoint</vt:lpstr>
      <vt:lpstr>3. Проблема и целевая аудитория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1097</cp:revision>
  <dcterms:modified xsi:type="dcterms:W3CDTF">2024-01-09T19:35:48Z</dcterms:modified>
</cp:coreProperties>
</file>