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3" r:id="rId5"/>
    <p:sldId id="259" r:id="rId6"/>
    <p:sldId id="260" r:id="rId7"/>
    <p:sldId id="264" r:id="rId8"/>
    <p:sldId id="261" r:id="rId9"/>
    <p:sldId id="262"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58" y="4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 Расходы на производство тыс.руб</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Лист1!$A$2:$A$6</c:f>
              <c:strCache>
                <c:ptCount val="5"/>
                <c:pt idx="0">
                  <c:v>Материальные затраты </c:v>
                </c:pt>
                <c:pt idx="1">
                  <c:v>Оплата труда</c:v>
                </c:pt>
                <c:pt idx="2">
                  <c:v>ЕСН</c:v>
                </c:pt>
                <c:pt idx="3">
                  <c:v>Амортизация</c:v>
                </c:pt>
                <c:pt idx="4">
                  <c:v>Прочие</c:v>
                </c:pt>
              </c:strCache>
            </c:strRef>
          </c:cat>
          <c:val>
            <c:numRef>
              <c:f>Лист1!$B$2:$B$6</c:f>
              <c:numCache>
                <c:formatCode>#,##0</c:formatCode>
                <c:ptCount val="5"/>
                <c:pt idx="0">
                  <c:v>5000000</c:v>
                </c:pt>
                <c:pt idx="1">
                  <c:v>1537913</c:v>
                </c:pt>
                <c:pt idx="2">
                  <c:v>314590</c:v>
                </c:pt>
                <c:pt idx="3">
                  <c:v>700890</c:v>
                </c:pt>
                <c:pt idx="4">
                  <c:v>1200000</c:v>
                </c:pt>
              </c:numCache>
            </c:numRef>
          </c:val>
          <c:extLst>
            <c:ext xmlns:c16="http://schemas.microsoft.com/office/drawing/2014/chart" uri="{C3380CC4-5D6E-409C-BE32-E72D297353CC}">
              <c16:uniqueId val="{00000000-39A2-4511-964B-7F22EEDB4C5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005F1B-8F10-253D-27A8-4C632057380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E22DC7D-9AC3-2C48-0092-0FDB436971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CC9AC9F-DD30-E0A0-0448-1D709345C7C2}"/>
              </a:ext>
            </a:extLst>
          </p:cNvPr>
          <p:cNvSpPr>
            <a:spLocks noGrp="1"/>
          </p:cNvSpPr>
          <p:nvPr>
            <p:ph type="dt" sz="half" idx="10"/>
          </p:nvPr>
        </p:nvSpPr>
        <p:spPr/>
        <p:txBody>
          <a:bodyPr/>
          <a:lstStyle/>
          <a:p>
            <a:fld id="{247656B0-BA6A-4A6F-AB91-F22BC1D39E49}" type="datetimeFigureOut">
              <a:rPr lang="ru-RU" smtClean="0"/>
              <a:t>18.10.2023</a:t>
            </a:fld>
            <a:endParaRPr lang="ru-RU"/>
          </a:p>
        </p:txBody>
      </p:sp>
      <p:sp>
        <p:nvSpPr>
          <p:cNvPr id="5" name="Нижний колонтитул 4">
            <a:extLst>
              <a:ext uri="{FF2B5EF4-FFF2-40B4-BE49-F238E27FC236}">
                <a16:creationId xmlns:a16="http://schemas.microsoft.com/office/drawing/2014/main" id="{BD2B1367-D4F9-7131-C788-F831F71DD71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3D00FD2-4A45-0FE2-1B49-3F3827AFF7CF}"/>
              </a:ext>
            </a:extLst>
          </p:cNvPr>
          <p:cNvSpPr>
            <a:spLocks noGrp="1"/>
          </p:cNvSpPr>
          <p:nvPr>
            <p:ph type="sldNum" sz="quarter" idx="12"/>
          </p:nvPr>
        </p:nvSpPr>
        <p:spPr/>
        <p:txBody>
          <a:bodyPr/>
          <a:lstStyle/>
          <a:p>
            <a:fld id="{0A1A444B-6632-47A9-85C0-B33B95AA3378}" type="slidenum">
              <a:rPr lang="ru-RU" smtClean="0"/>
              <a:t>‹#›</a:t>
            </a:fld>
            <a:endParaRPr lang="ru-RU"/>
          </a:p>
        </p:txBody>
      </p:sp>
    </p:spTree>
    <p:extLst>
      <p:ext uri="{BB962C8B-B14F-4D97-AF65-F5344CB8AC3E}">
        <p14:creationId xmlns:p14="http://schemas.microsoft.com/office/powerpoint/2010/main" val="2010330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EC80C-537A-BFD8-A7D0-E4DDA83C2F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89CB880-7BC5-48A1-EB64-835A99A7A73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665F1A1-E367-91B8-8F61-555C520ED3F1}"/>
              </a:ext>
            </a:extLst>
          </p:cNvPr>
          <p:cNvSpPr>
            <a:spLocks noGrp="1"/>
          </p:cNvSpPr>
          <p:nvPr>
            <p:ph type="dt" sz="half" idx="10"/>
          </p:nvPr>
        </p:nvSpPr>
        <p:spPr/>
        <p:txBody>
          <a:bodyPr/>
          <a:lstStyle/>
          <a:p>
            <a:fld id="{247656B0-BA6A-4A6F-AB91-F22BC1D39E49}" type="datetimeFigureOut">
              <a:rPr lang="ru-RU" smtClean="0"/>
              <a:t>18.10.2023</a:t>
            </a:fld>
            <a:endParaRPr lang="ru-RU"/>
          </a:p>
        </p:txBody>
      </p:sp>
      <p:sp>
        <p:nvSpPr>
          <p:cNvPr id="5" name="Нижний колонтитул 4">
            <a:extLst>
              <a:ext uri="{FF2B5EF4-FFF2-40B4-BE49-F238E27FC236}">
                <a16:creationId xmlns:a16="http://schemas.microsoft.com/office/drawing/2014/main" id="{7ABFDFBD-9520-EE6D-F795-95C59C69ED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8FF84D3-159E-9267-A336-BC3296EA8154}"/>
              </a:ext>
            </a:extLst>
          </p:cNvPr>
          <p:cNvSpPr>
            <a:spLocks noGrp="1"/>
          </p:cNvSpPr>
          <p:nvPr>
            <p:ph type="sldNum" sz="quarter" idx="12"/>
          </p:nvPr>
        </p:nvSpPr>
        <p:spPr/>
        <p:txBody>
          <a:bodyPr/>
          <a:lstStyle/>
          <a:p>
            <a:fld id="{0A1A444B-6632-47A9-85C0-B33B95AA3378}" type="slidenum">
              <a:rPr lang="ru-RU" smtClean="0"/>
              <a:t>‹#›</a:t>
            </a:fld>
            <a:endParaRPr lang="ru-RU"/>
          </a:p>
        </p:txBody>
      </p:sp>
    </p:spTree>
    <p:extLst>
      <p:ext uri="{BB962C8B-B14F-4D97-AF65-F5344CB8AC3E}">
        <p14:creationId xmlns:p14="http://schemas.microsoft.com/office/powerpoint/2010/main" val="401595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722E325-A1E0-6E4A-BA12-C95BF7EF25B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BE1ABB3-FA60-0F74-B446-7A7E20E3DE3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8E9DDF5-DB5C-5460-EF61-6E69AD8BF135}"/>
              </a:ext>
            </a:extLst>
          </p:cNvPr>
          <p:cNvSpPr>
            <a:spLocks noGrp="1"/>
          </p:cNvSpPr>
          <p:nvPr>
            <p:ph type="dt" sz="half" idx="10"/>
          </p:nvPr>
        </p:nvSpPr>
        <p:spPr/>
        <p:txBody>
          <a:bodyPr/>
          <a:lstStyle/>
          <a:p>
            <a:fld id="{247656B0-BA6A-4A6F-AB91-F22BC1D39E49}" type="datetimeFigureOut">
              <a:rPr lang="ru-RU" smtClean="0"/>
              <a:t>18.10.2023</a:t>
            </a:fld>
            <a:endParaRPr lang="ru-RU"/>
          </a:p>
        </p:txBody>
      </p:sp>
      <p:sp>
        <p:nvSpPr>
          <p:cNvPr id="5" name="Нижний колонтитул 4">
            <a:extLst>
              <a:ext uri="{FF2B5EF4-FFF2-40B4-BE49-F238E27FC236}">
                <a16:creationId xmlns:a16="http://schemas.microsoft.com/office/drawing/2014/main" id="{EFFCA083-CF31-9B6B-E7A2-D7A43A1BC8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2F88DE-B651-1C34-7854-AC0335C3FC7C}"/>
              </a:ext>
            </a:extLst>
          </p:cNvPr>
          <p:cNvSpPr>
            <a:spLocks noGrp="1"/>
          </p:cNvSpPr>
          <p:nvPr>
            <p:ph type="sldNum" sz="quarter" idx="12"/>
          </p:nvPr>
        </p:nvSpPr>
        <p:spPr/>
        <p:txBody>
          <a:bodyPr/>
          <a:lstStyle/>
          <a:p>
            <a:fld id="{0A1A444B-6632-47A9-85C0-B33B95AA3378}" type="slidenum">
              <a:rPr lang="ru-RU" smtClean="0"/>
              <a:t>‹#›</a:t>
            </a:fld>
            <a:endParaRPr lang="ru-RU"/>
          </a:p>
        </p:txBody>
      </p:sp>
    </p:spTree>
    <p:extLst>
      <p:ext uri="{BB962C8B-B14F-4D97-AF65-F5344CB8AC3E}">
        <p14:creationId xmlns:p14="http://schemas.microsoft.com/office/powerpoint/2010/main" val="72777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90CD09-411B-AE95-8038-A775A599BE4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7B0582F-C1B7-FDD0-A4BF-A0EECC6F1A3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71557F5-57C9-4589-9318-8F1E42FFE4F3}"/>
              </a:ext>
            </a:extLst>
          </p:cNvPr>
          <p:cNvSpPr>
            <a:spLocks noGrp="1"/>
          </p:cNvSpPr>
          <p:nvPr>
            <p:ph type="dt" sz="half" idx="10"/>
          </p:nvPr>
        </p:nvSpPr>
        <p:spPr/>
        <p:txBody>
          <a:bodyPr/>
          <a:lstStyle/>
          <a:p>
            <a:fld id="{247656B0-BA6A-4A6F-AB91-F22BC1D39E49}" type="datetimeFigureOut">
              <a:rPr lang="ru-RU" smtClean="0"/>
              <a:t>18.10.2023</a:t>
            </a:fld>
            <a:endParaRPr lang="ru-RU"/>
          </a:p>
        </p:txBody>
      </p:sp>
      <p:sp>
        <p:nvSpPr>
          <p:cNvPr id="5" name="Нижний колонтитул 4">
            <a:extLst>
              <a:ext uri="{FF2B5EF4-FFF2-40B4-BE49-F238E27FC236}">
                <a16:creationId xmlns:a16="http://schemas.microsoft.com/office/drawing/2014/main" id="{18B2D019-60A7-897F-9959-C69A19F5643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8664D81-77E1-0F1A-62FC-184B8440C679}"/>
              </a:ext>
            </a:extLst>
          </p:cNvPr>
          <p:cNvSpPr>
            <a:spLocks noGrp="1"/>
          </p:cNvSpPr>
          <p:nvPr>
            <p:ph type="sldNum" sz="quarter" idx="12"/>
          </p:nvPr>
        </p:nvSpPr>
        <p:spPr/>
        <p:txBody>
          <a:bodyPr/>
          <a:lstStyle/>
          <a:p>
            <a:fld id="{0A1A444B-6632-47A9-85C0-B33B95AA3378}" type="slidenum">
              <a:rPr lang="ru-RU" smtClean="0"/>
              <a:t>‹#›</a:t>
            </a:fld>
            <a:endParaRPr lang="ru-RU"/>
          </a:p>
        </p:txBody>
      </p:sp>
    </p:spTree>
    <p:extLst>
      <p:ext uri="{BB962C8B-B14F-4D97-AF65-F5344CB8AC3E}">
        <p14:creationId xmlns:p14="http://schemas.microsoft.com/office/powerpoint/2010/main" val="124732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C7813F-5338-95C4-1191-B062FB77400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7F07E1E-5E55-EEF2-7449-164B417E8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218A9B6-E904-922A-39EB-6E0CAEAF2E52}"/>
              </a:ext>
            </a:extLst>
          </p:cNvPr>
          <p:cNvSpPr>
            <a:spLocks noGrp="1"/>
          </p:cNvSpPr>
          <p:nvPr>
            <p:ph type="dt" sz="half" idx="10"/>
          </p:nvPr>
        </p:nvSpPr>
        <p:spPr/>
        <p:txBody>
          <a:bodyPr/>
          <a:lstStyle/>
          <a:p>
            <a:fld id="{247656B0-BA6A-4A6F-AB91-F22BC1D39E49}" type="datetimeFigureOut">
              <a:rPr lang="ru-RU" smtClean="0"/>
              <a:t>18.10.2023</a:t>
            </a:fld>
            <a:endParaRPr lang="ru-RU"/>
          </a:p>
        </p:txBody>
      </p:sp>
      <p:sp>
        <p:nvSpPr>
          <p:cNvPr id="5" name="Нижний колонтитул 4">
            <a:extLst>
              <a:ext uri="{FF2B5EF4-FFF2-40B4-BE49-F238E27FC236}">
                <a16:creationId xmlns:a16="http://schemas.microsoft.com/office/drawing/2014/main" id="{D17D843A-8C22-D044-7D69-221ED0FEB18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B3FD3D0-39D0-8679-84A7-28625359D977}"/>
              </a:ext>
            </a:extLst>
          </p:cNvPr>
          <p:cNvSpPr>
            <a:spLocks noGrp="1"/>
          </p:cNvSpPr>
          <p:nvPr>
            <p:ph type="sldNum" sz="quarter" idx="12"/>
          </p:nvPr>
        </p:nvSpPr>
        <p:spPr/>
        <p:txBody>
          <a:bodyPr/>
          <a:lstStyle/>
          <a:p>
            <a:fld id="{0A1A444B-6632-47A9-85C0-B33B95AA3378}" type="slidenum">
              <a:rPr lang="ru-RU" smtClean="0"/>
              <a:t>‹#›</a:t>
            </a:fld>
            <a:endParaRPr lang="ru-RU"/>
          </a:p>
        </p:txBody>
      </p:sp>
    </p:spTree>
    <p:extLst>
      <p:ext uri="{BB962C8B-B14F-4D97-AF65-F5344CB8AC3E}">
        <p14:creationId xmlns:p14="http://schemas.microsoft.com/office/powerpoint/2010/main" val="278575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74E7A1-C1A0-9EB1-E0F4-8A2CB0B0B34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110F617-725B-5D2E-C3CF-AD090D2A5CE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13C620F-0170-B2ED-859E-44F5628D7DB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FC683B0-2F6A-3EE6-8597-236BD56938F1}"/>
              </a:ext>
            </a:extLst>
          </p:cNvPr>
          <p:cNvSpPr>
            <a:spLocks noGrp="1"/>
          </p:cNvSpPr>
          <p:nvPr>
            <p:ph type="dt" sz="half" idx="10"/>
          </p:nvPr>
        </p:nvSpPr>
        <p:spPr/>
        <p:txBody>
          <a:bodyPr/>
          <a:lstStyle/>
          <a:p>
            <a:fld id="{247656B0-BA6A-4A6F-AB91-F22BC1D39E49}" type="datetimeFigureOut">
              <a:rPr lang="ru-RU" smtClean="0"/>
              <a:t>18.10.2023</a:t>
            </a:fld>
            <a:endParaRPr lang="ru-RU"/>
          </a:p>
        </p:txBody>
      </p:sp>
      <p:sp>
        <p:nvSpPr>
          <p:cNvPr id="6" name="Нижний колонтитул 5">
            <a:extLst>
              <a:ext uri="{FF2B5EF4-FFF2-40B4-BE49-F238E27FC236}">
                <a16:creationId xmlns:a16="http://schemas.microsoft.com/office/drawing/2014/main" id="{058C6FD1-1EDC-702E-1EEF-A836BB83710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5C94446-C3BB-0FD9-5F52-670F08E0C4BE}"/>
              </a:ext>
            </a:extLst>
          </p:cNvPr>
          <p:cNvSpPr>
            <a:spLocks noGrp="1"/>
          </p:cNvSpPr>
          <p:nvPr>
            <p:ph type="sldNum" sz="quarter" idx="12"/>
          </p:nvPr>
        </p:nvSpPr>
        <p:spPr/>
        <p:txBody>
          <a:bodyPr/>
          <a:lstStyle/>
          <a:p>
            <a:fld id="{0A1A444B-6632-47A9-85C0-B33B95AA3378}" type="slidenum">
              <a:rPr lang="ru-RU" smtClean="0"/>
              <a:t>‹#›</a:t>
            </a:fld>
            <a:endParaRPr lang="ru-RU"/>
          </a:p>
        </p:txBody>
      </p:sp>
    </p:spTree>
    <p:extLst>
      <p:ext uri="{BB962C8B-B14F-4D97-AF65-F5344CB8AC3E}">
        <p14:creationId xmlns:p14="http://schemas.microsoft.com/office/powerpoint/2010/main" val="397497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5CB748-9996-AAC6-E92D-4113011388F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D6312EE-5071-2525-69A9-76C17D98CB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295E808-0845-4E27-C8C1-B7E4A493687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606A3E5-2EAA-DB42-0948-3A48FCBE2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243FCB8-29C8-0461-7518-67651C91A15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2D49695-0EE1-6730-16E3-C49E957D8F86}"/>
              </a:ext>
            </a:extLst>
          </p:cNvPr>
          <p:cNvSpPr>
            <a:spLocks noGrp="1"/>
          </p:cNvSpPr>
          <p:nvPr>
            <p:ph type="dt" sz="half" idx="10"/>
          </p:nvPr>
        </p:nvSpPr>
        <p:spPr/>
        <p:txBody>
          <a:bodyPr/>
          <a:lstStyle/>
          <a:p>
            <a:fld id="{247656B0-BA6A-4A6F-AB91-F22BC1D39E49}" type="datetimeFigureOut">
              <a:rPr lang="ru-RU" smtClean="0"/>
              <a:t>18.10.2023</a:t>
            </a:fld>
            <a:endParaRPr lang="ru-RU"/>
          </a:p>
        </p:txBody>
      </p:sp>
      <p:sp>
        <p:nvSpPr>
          <p:cNvPr id="8" name="Нижний колонтитул 7">
            <a:extLst>
              <a:ext uri="{FF2B5EF4-FFF2-40B4-BE49-F238E27FC236}">
                <a16:creationId xmlns:a16="http://schemas.microsoft.com/office/drawing/2014/main" id="{B038C9DA-6AAC-4F53-EA62-2082CB78DA3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76CC199-BF65-774A-2E2E-40A0020EE250}"/>
              </a:ext>
            </a:extLst>
          </p:cNvPr>
          <p:cNvSpPr>
            <a:spLocks noGrp="1"/>
          </p:cNvSpPr>
          <p:nvPr>
            <p:ph type="sldNum" sz="quarter" idx="12"/>
          </p:nvPr>
        </p:nvSpPr>
        <p:spPr/>
        <p:txBody>
          <a:bodyPr/>
          <a:lstStyle/>
          <a:p>
            <a:fld id="{0A1A444B-6632-47A9-85C0-B33B95AA3378}" type="slidenum">
              <a:rPr lang="ru-RU" smtClean="0"/>
              <a:t>‹#›</a:t>
            </a:fld>
            <a:endParaRPr lang="ru-RU"/>
          </a:p>
        </p:txBody>
      </p:sp>
    </p:spTree>
    <p:extLst>
      <p:ext uri="{BB962C8B-B14F-4D97-AF65-F5344CB8AC3E}">
        <p14:creationId xmlns:p14="http://schemas.microsoft.com/office/powerpoint/2010/main" val="7852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BD80CB-01B2-648E-B84C-79EDFE0AC4C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C984BA8-D99A-1B35-AD82-CADCE94217AA}"/>
              </a:ext>
            </a:extLst>
          </p:cNvPr>
          <p:cNvSpPr>
            <a:spLocks noGrp="1"/>
          </p:cNvSpPr>
          <p:nvPr>
            <p:ph type="dt" sz="half" idx="10"/>
          </p:nvPr>
        </p:nvSpPr>
        <p:spPr/>
        <p:txBody>
          <a:bodyPr/>
          <a:lstStyle/>
          <a:p>
            <a:fld id="{247656B0-BA6A-4A6F-AB91-F22BC1D39E49}" type="datetimeFigureOut">
              <a:rPr lang="ru-RU" smtClean="0"/>
              <a:t>18.10.2023</a:t>
            </a:fld>
            <a:endParaRPr lang="ru-RU"/>
          </a:p>
        </p:txBody>
      </p:sp>
      <p:sp>
        <p:nvSpPr>
          <p:cNvPr id="4" name="Нижний колонтитул 3">
            <a:extLst>
              <a:ext uri="{FF2B5EF4-FFF2-40B4-BE49-F238E27FC236}">
                <a16:creationId xmlns:a16="http://schemas.microsoft.com/office/drawing/2014/main" id="{45E318F1-BF31-D73E-AD81-CC7622987D0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C45182D-157B-5CB8-40A8-33D7BC8542C9}"/>
              </a:ext>
            </a:extLst>
          </p:cNvPr>
          <p:cNvSpPr>
            <a:spLocks noGrp="1"/>
          </p:cNvSpPr>
          <p:nvPr>
            <p:ph type="sldNum" sz="quarter" idx="12"/>
          </p:nvPr>
        </p:nvSpPr>
        <p:spPr/>
        <p:txBody>
          <a:bodyPr/>
          <a:lstStyle/>
          <a:p>
            <a:fld id="{0A1A444B-6632-47A9-85C0-B33B95AA3378}" type="slidenum">
              <a:rPr lang="ru-RU" smtClean="0"/>
              <a:t>‹#›</a:t>
            </a:fld>
            <a:endParaRPr lang="ru-RU"/>
          </a:p>
        </p:txBody>
      </p:sp>
    </p:spTree>
    <p:extLst>
      <p:ext uri="{BB962C8B-B14F-4D97-AF65-F5344CB8AC3E}">
        <p14:creationId xmlns:p14="http://schemas.microsoft.com/office/powerpoint/2010/main" val="416493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83B07F1-1F57-2435-068D-64B2393BF705}"/>
              </a:ext>
            </a:extLst>
          </p:cNvPr>
          <p:cNvSpPr>
            <a:spLocks noGrp="1"/>
          </p:cNvSpPr>
          <p:nvPr>
            <p:ph type="dt" sz="half" idx="10"/>
          </p:nvPr>
        </p:nvSpPr>
        <p:spPr/>
        <p:txBody>
          <a:bodyPr/>
          <a:lstStyle/>
          <a:p>
            <a:fld id="{247656B0-BA6A-4A6F-AB91-F22BC1D39E49}" type="datetimeFigureOut">
              <a:rPr lang="ru-RU" smtClean="0"/>
              <a:t>18.10.2023</a:t>
            </a:fld>
            <a:endParaRPr lang="ru-RU"/>
          </a:p>
        </p:txBody>
      </p:sp>
      <p:sp>
        <p:nvSpPr>
          <p:cNvPr id="3" name="Нижний колонтитул 2">
            <a:extLst>
              <a:ext uri="{FF2B5EF4-FFF2-40B4-BE49-F238E27FC236}">
                <a16:creationId xmlns:a16="http://schemas.microsoft.com/office/drawing/2014/main" id="{E49107DE-95DD-6844-EEB5-A8950E156B7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FF01FB5-FA8B-D829-40CB-9B76780C721E}"/>
              </a:ext>
            </a:extLst>
          </p:cNvPr>
          <p:cNvSpPr>
            <a:spLocks noGrp="1"/>
          </p:cNvSpPr>
          <p:nvPr>
            <p:ph type="sldNum" sz="quarter" idx="12"/>
          </p:nvPr>
        </p:nvSpPr>
        <p:spPr/>
        <p:txBody>
          <a:bodyPr/>
          <a:lstStyle/>
          <a:p>
            <a:fld id="{0A1A444B-6632-47A9-85C0-B33B95AA3378}" type="slidenum">
              <a:rPr lang="ru-RU" smtClean="0"/>
              <a:t>‹#›</a:t>
            </a:fld>
            <a:endParaRPr lang="ru-RU"/>
          </a:p>
        </p:txBody>
      </p:sp>
    </p:spTree>
    <p:extLst>
      <p:ext uri="{BB962C8B-B14F-4D97-AF65-F5344CB8AC3E}">
        <p14:creationId xmlns:p14="http://schemas.microsoft.com/office/powerpoint/2010/main" val="1456537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005900-D502-4D54-1CA8-29B71B67D90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CFBD149-5721-D216-DFAD-AFF3B8E44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7F455A1-F490-A9C1-8916-A5C9161EA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278F153-E68D-A886-525C-C36C177987AD}"/>
              </a:ext>
            </a:extLst>
          </p:cNvPr>
          <p:cNvSpPr>
            <a:spLocks noGrp="1"/>
          </p:cNvSpPr>
          <p:nvPr>
            <p:ph type="dt" sz="half" idx="10"/>
          </p:nvPr>
        </p:nvSpPr>
        <p:spPr/>
        <p:txBody>
          <a:bodyPr/>
          <a:lstStyle/>
          <a:p>
            <a:fld id="{247656B0-BA6A-4A6F-AB91-F22BC1D39E49}" type="datetimeFigureOut">
              <a:rPr lang="ru-RU" smtClean="0"/>
              <a:t>18.10.2023</a:t>
            </a:fld>
            <a:endParaRPr lang="ru-RU"/>
          </a:p>
        </p:txBody>
      </p:sp>
      <p:sp>
        <p:nvSpPr>
          <p:cNvPr id="6" name="Нижний колонтитул 5">
            <a:extLst>
              <a:ext uri="{FF2B5EF4-FFF2-40B4-BE49-F238E27FC236}">
                <a16:creationId xmlns:a16="http://schemas.microsoft.com/office/drawing/2014/main" id="{3D8D46A5-27DB-D94F-FAF0-CFD86CBBFC3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1AE0116-2C27-B741-CD97-4E54440FEA6F}"/>
              </a:ext>
            </a:extLst>
          </p:cNvPr>
          <p:cNvSpPr>
            <a:spLocks noGrp="1"/>
          </p:cNvSpPr>
          <p:nvPr>
            <p:ph type="sldNum" sz="quarter" idx="12"/>
          </p:nvPr>
        </p:nvSpPr>
        <p:spPr/>
        <p:txBody>
          <a:bodyPr/>
          <a:lstStyle/>
          <a:p>
            <a:fld id="{0A1A444B-6632-47A9-85C0-B33B95AA3378}" type="slidenum">
              <a:rPr lang="ru-RU" smtClean="0"/>
              <a:t>‹#›</a:t>
            </a:fld>
            <a:endParaRPr lang="ru-RU"/>
          </a:p>
        </p:txBody>
      </p:sp>
    </p:spTree>
    <p:extLst>
      <p:ext uri="{BB962C8B-B14F-4D97-AF65-F5344CB8AC3E}">
        <p14:creationId xmlns:p14="http://schemas.microsoft.com/office/powerpoint/2010/main" val="204710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C176C9-665B-F622-AAE7-D64CF6E4D41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DF97C38-0621-C2F8-A221-F519EF97A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9C818AE-62EE-233D-0520-06CE5D15B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1CECA8D-B539-584F-B76D-7B185EB02DC1}"/>
              </a:ext>
            </a:extLst>
          </p:cNvPr>
          <p:cNvSpPr>
            <a:spLocks noGrp="1"/>
          </p:cNvSpPr>
          <p:nvPr>
            <p:ph type="dt" sz="half" idx="10"/>
          </p:nvPr>
        </p:nvSpPr>
        <p:spPr/>
        <p:txBody>
          <a:bodyPr/>
          <a:lstStyle/>
          <a:p>
            <a:fld id="{247656B0-BA6A-4A6F-AB91-F22BC1D39E49}" type="datetimeFigureOut">
              <a:rPr lang="ru-RU" smtClean="0"/>
              <a:t>18.10.2023</a:t>
            </a:fld>
            <a:endParaRPr lang="ru-RU"/>
          </a:p>
        </p:txBody>
      </p:sp>
      <p:sp>
        <p:nvSpPr>
          <p:cNvPr id="6" name="Нижний колонтитул 5">
            <a:extLst>
              <a:ext uri="{FF2B5EF4-FFF2-40B4-BE49-F238E27FC236}">
                <a16:creationId xmlns:a16="http://schemas.microsoft.com/office/drawing/2014/main" id="{94C434DD-16E0-1088-170B-36B14FDDF10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024F33E-3C18-752F-F2EB-B1B5FFB9D69B}"/>
              </a:ext>
            </a:extLst>
          </p:cNvPr>
          <p:cNvSpPr>
            <a:spLocks noGrp="1"/>
          </p:cNvSpPr>
          <p:nvPr>
            <p:ph type="sldNum" sz="quarter" idx="12"/>
          </p:nvPr>
        </p:nvSpPr>
        <p:spPr/>
        <p:txBody>
          <a:bodyPr/>
          <a:lstStyle/>
          <a:p>
            <a:fld id="{0A1A444B-6632-47A9-85C0-B33B95AA3378}" type="slidenum">
              <a:rPr lang="ru-RU" smtClean="0"/>
              <a:t>‹#›</a:t>
            </a:fld>
            <a:endParaRPr lang="ru-RU"/>
          </a:p>
        </p:txBody>
      </p:sp>
    </p:spTree>
    <p:extLst>
      <p:ext uri="{BB962C8B-B14F-4D97-AF65-F5344CB8AC3E}">
        <p14:creationId xmlns:p14="http://schemas.microsoft.com/office/powerpoint/2010/main" val="401484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972EA8-1B80-2F21-E9AE-688C8A7A36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D7C01C2-5B42-0C3C-C084-90B16C7B2A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067FA24-6515-9671-AD76-C0F7F257E5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656B0-BA6A-4A6F-AB91-F22BC1D39E49}" type="datetimeFigureOut">
              <a:rPr lang="ru-RU" smtClean="0"/>
              <a:t>18.10.2023</a:t>
            </a:fld>
            <a:endParaRPr lang="ru-RU"/>
          </a:p>
        </p:txBody>
      </p:sp>
      <p:sp>
        <p:nvSpPr>
          <p:cNvPr id="5" name="Нижний колонтитул 4">
            <a:extLst>
              <a:ext uri="{FF2B5EF4-FFF2-40B4-BE49-F238E27FC236}">
                <a16:creationId xmlns:a16="http://schemas.microsoft.com/office/drawing/2014/main" id="{0A52C140-7A27-B607-A8CD-E7BC1D3BB3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F8A9E2E-E7E8-CE07-254F-C78D4D4879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A444B-6632-47A9-85C0-B33B95AA3378}" type="slidenum">
              <a:rPr lang="ru-RU" smtClean="0"/>
              <a:t>‹#›</a:t>
            </a:fld>
            <a:endParaRPr lang="ru-RU"/>
          </a:p>
        </p:txBody>
      </p:sp>
    </p:spTree>
    <p:extLst>
      <p:ext uri="{BB962C8B-B14F-4D97-AF65-F5344CB8AC3E}">
        <p14:creationId xmlns:p14="http://schemas.microsoft.com/office/powerpoint/2010/main" val="237005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7C340BD-20C5-8B2F-08C7-919661CCB487}"/>
              </a:ext>
            </a:extLst>
          </p:cNvPr>
          <p:cNvSpPr>
            <a:spLocks noGrp="1"/>
          </p:cNvSpPr>
          <p:nvPr>
            <p:ph type="subTitle" idx="1"/>
          </p:nvPr>
        </p:nvSpPr>
        <p:spPr>
          <a:xfrm>
            <a:off x="1524000" y="3145969"/>
            <a:ext cx="9144000" cy="3058888"/>
          </a:xfrm>
        </p:spPr>
        <p:txBody>
          <a:bodyPr>
            <a:normAutofit/>
          </a:bodyPr>
          <a:lstStyle/>
          <a:p>
            <a:r>
              <a:rPr lang="ru-RU" sz="3200" dirty="0" err="1"/>
              <a:t>АгроДрон</a:t>
            </a:r>
            <a:r>
              <a:rPr lang="ru-RU" sz="3200" dirty="0"/>
              <a:t> «Ястреб»</a:t>
            </a:r>
          </a:p>
          <a:p>
            <a:endParaRPr lang="ru-RU" sz="3200" dirty="0"/>
          </a:p>
          <a:p>
            <a:r>
              <a:rPr lang="ru-RU" sz="3200" dirty="0"/>
              <a:t>Наставник: Бодров Игорь Михайлович</a:t>
            </a:r>
            <a:br>
              <a:rPr lang="ru-RU" sz="3200" dirty="0"/>
            </a:br>
            <a:r>
              <a:rPr lang="ru-RU" sz="3200" dirty="0"/>
              <a:t>Участники: Яковлев Иван Станиславович</a:t>
            </a:r>
          </a:p>
          <a:p>
            <a:r>
              <a:rPr lang="ru-RU" sz="3200" dirty="0" err="1"/>
              <a:t>Псарёв</a:t>
            </a:r>
            <a:r>
              <a:rPr lang="ru-RU" sz="3200" dirty="0"/>
              <a:t> Егор Романович </a:t>
            </a:r>
          </a:p>
        </p:txBody>
      </p:sp>
      <p:pic>
        <p:nvPicPr>
          <p:cNvPr id="7" name="Рисунок 6" descr="Изображение выглядит как текст, логотип, Графика, Шрифт&#10;&#10;Автоматически созданное описание">
            <a:extLst>
              <a:ext uri="{FF2B5EF4-FFF2-40B4-BE49-F238E27FC236}">
                <a16:creationId xmlns:a16="http://schemas.microsoft.com/office/drawing/2014/main" id="{2073AC93-B7EB-146D-8A33-0EE30BCA5CDF}"/>
              </a:ext>
            </a:extLst>
          </p:cNvPr>
          <p:cNvPicPr>
            <a:picLocks noChangeAspect="1"/>
          </p:cNvPicPr>
          <p:nvPr/>
        </p:nvPicPr>
        <p:blipFill rotWithShape="1">
          <a:blip r:embed="rId2">
            <a:extLst>
              <a:ext uri="{28A0092B-C50C-407E-A947-70E740481C1C}">
                <a14:useLocalDpi xmlns:a14="http://schemas.microsoft.com/office/drawing/2010/main" val="0"/>
              </a:ext>
            </a:extLst>
          </a:blip>
          <a:srcRect t="1" r="557" b="1688"/>
          <a:stretch/>
        </p:blipFill>
        <p:spPr>
          <a:xfrm>
            <a:off x="1937856" y="-25167"/>
            <a:ext cx="7977931" cy="2835479"/>
          </a:xfrm>
          <a:prstGeom prst="rect">
            <a:avLst/>
          </a:prstGeom>
        </p:spPr>
      </p:pic>
    </p:spTree>
    <p:extLst>
      <p:ext uri="{BB962C8B-B14F-4D97-AF65-F5344CB8AC3E}">
        <p14:creationId xmlns:p14="http://schemas.microsoft.com/office/powerpoint/2010/main" val="7105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Высокий полет. Какие карьерные перспективы у дрон-специалистов -  Ведомости.Город">
            <a:extLst>
              <a:ext uri="{FF2B5EF4-FFF2-40B4-BE49-F238E27FC236}">
                <a16:creationId xmlns:a16="http://schemas.microsoft.com/office/drawing/2014/main" id="{9F55F8C2-8626-F113-6140-9A375B95F2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70" r="12118"/>
          <a:stretch/>
        </p:blipFill>
        <p:spPr bwMode="auto">
          <a:xfrm>
            <a:off x="3920378" y="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BB287943-F6C0-431B-20AF-EDC81A8715B6}"/>
              </a:ext>
            </a:extLst>
          </p:cNvPr>
          <p:cNvSpPr>
            <a:spLocks noGrp="1"/>
          </p:cNvSpPr>
          <p:nvPr>
            <p:ph type="title"/>
          </p:nvPr>
        </p:nvSpPr>
        <p:spPr>
          <a:xfrm>
            <a:off x="4864420" y="-548650"/>
            <a:ext cx="2739013" cy="1899912"/>
          </a:xfrm>
        </p:spPr>
        <p:txBody>
          <a:bodyPr>
            <a:normAutofit/>
          </a:bodyPr>
          <a:lstStyle/>
          <a:p>
            <a:r>
              <a:rPr lang="ru-RU" sz="4000" b="1" dirty="0"/>
              <a:t>Вступление:</a:t>
            </a:r>
          </a:p>
        </p:txBody>
      </p:sp>
      <p:sp>
        <p:nvSpPr>
          <p:cNvPr id="3" name="Объект 2">
            <a:extLst>
              <a:ext uri="{FF2B5EF4-FFF2-40B4-BE49-F238E27FC236}">
                <a16:creationId xmlns:a16="http://schemas.microsoft.com/office/drawing/2014/main" id="{0DF63839-5B05-7826-0A15-135C8FED70E7}"/>
              </a:ext>
            </a:extLst>
          </p:cNvPr>
          <p:cNvSpPr>
            <a:spLocks noGrp="1"/>
          </p:cNvSpPr>
          <p:nvPr>
            <p:ph idx="1"/>
          </p:nvPr>
        </p:nvSpPr>
        <p:spPr>
          <a:xfrm>
            <a:off x="-1" y="401306"/>
            <a:ext cx="5091685" cy="5475923"/>
          </a:xfrm>
        </p:spPr>
        <p:txBody>
          <a:bodyPr>
            <a:noAutofit/>
          </a:bodyPr>
          <a:lstStyle/>
          <a:p>
            <a:pPr>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Наша основная идея заключается в использовании дронов в сельском хозяйстве. </a:t>
            </a:r>
          </a:p>
          <a:p>
            <a:pPr>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Есть некоторые аспекты, в которых дроны могли бы принимать участие и облегчить работу, более того модернизировать и автоматизировать ее, что немаловажно.</a:t>
            </a:r>
            <a:b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Дроны спасатели: представляют собой дрона со сканером, который будет летать над полем и искать пострадавшие от вредителей растения и сообщать об этом фермерам, также дрон будут помогать пасти скот, производить поиск сбежавшего домашнего скота на фермах. Более того, их можно использовать как сканнеры опасных зон лесополосы, которая может подвергнуться возгоранию.</a:t>
            </a:r>
          </a:p>
          <a:p>
            <a:pPr>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Дроны занимающиеся мониторингом оборудования, применяемого фермерами для удобрения, полива, засева хозяйства, систем орошения садов и полей.</a:t>
            </a:r>
          </a:p>
          <a:p>
            <a:endParaRPr lang="ru-RU" sz="1800" dirty="0"/>
          </a:p>
        </p:txBody>
      </p:sp>
      <p:sp>
        <p:nvSpPr>
          <p:cNvPr id="5" name="TextBox 4">
            <a:extLst>
              <a:ext uri="{FF2B5EF4-FFF2-40B4-BE49-F238E27FC236}">
                <a16:creationId xmlns:a16="http://schemas.microsoft.com/office/drawing/2014/main" id="{D6B3E769-50F8-4750-56F0-EE7B02A6B917}"/>
              </a:ext>
            </a:extLst>
          </p:cNvPr>
          <p:cNvSpPr txBox="1"/>
          <p:nvPr/>
        </p:nvSpPr>
        <p:spPr>
          <a:xfrm>
            <a:off x="182880" y="5833223"/>
            <a:ext cx="9163050" cy="923330"/>
          </a:xfrm>
          <a:prstGeom prst="rect">
            <a:avLst/>
          </a:prstGeom>
          <a:noFill/>
        </p:spPr>
        <p:txBody>
          <a:bodyPr wrap="square">
            <a:spAutoFit/>
          </a:bodyPr>
          <a:lstStyle/>
          <a:p>
            <a:pPr>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Дроны оценщики: эти дроны будут искать самую благоприятную почву для посадки тех или иных растений, выявлять самое лучшее место для пастбища крупного рогатого скота, и в режиме реального времени передавать информацию фермеру.</a:t>
            </a:r>
          </a:p>
        </p:txBody>
      </p:sp>
    </p:spTree>
    <p:extLst>
      <p:ext uri="{BB962C8B-B14F-4D97-AF65-F5344CB8AC3E}">
        <p14:creationId xmlns:p14="http://schemas.microsoft.com/office/powerpoint/2010/main" val="100770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0D706F3C-B033-CE8F-D08E-D495A8E3B217}"/>
              </a:ext>
            </a:extLst>
          </p:cNvPr>
          <p:cNvPicPr>
            <a:picLocks noChangeAspect="1"/>
          </p:cNvPicPr>
          <p:nvPr/>
        </p:nvPicPr>
        <p:blipFill>
          <a:blip r:embed="rId2">
            <a:alphaModFix/>
          </a:blip>
          <a:stretch>
            <a:fillRect/>
          </a:stretch>
        </p:blipFill>
        <p:spPr>
          <a:xfrm>
            <a:off x="5976257" y="797669"/>
            <a:ext cx="8264566" cy="6003957"/>
          </a:xfrm>
          <a:prstGeom prst="rect">
            <a:avLst/>
          </a:prstGeom>
          <a:ln>
            <a:solidFill>
              <a:schemeClr val="accent1"/>
            </a:solidFill>
          </a:ln>
          <a:effectLst>
            <a:softEdge rad="0"/>
          </a:effectLst>
        </p:spPr>
      </p:pic>
      <p:sp>
        <p:nvSpPr>
          <p:cNvPr id="3" name="TextBox 2">
            <a:extLst>
              <a:ext uri="{FF2B5EF4-FFF2-40B4-BE49-F238E27FC236}">
                <a16:creationId xmlns:a16="http://schemas.microsoft.com/office/drawing/2014/main" id="{38FF13DF-5333-D6D5-00C0-646FC6BDBB9D}"/>
              </a:ext>
            </a:extLst>
          </p:cNvPr>
          <p:cNvSpPr txBox="1"/>
          <p:nvPr/>
        </p:nvSpPr>
        <p:spPr>
          <a:xfrm>
            <a:off x="229161" y="1120508"/>
            <a:ext cx="5866839" cy="5970865"/>
          </a:xfrm>
          <a:prstGeom prst="rect">
            <a:avLst/>
          </a:prstGeom>
          <a:noFill/>
        </p:spPr>
        <p:txBody>
          <a:bodyPr wrap="square">
            <a:spAutoFit/>
          </a:bodyPr>
          <a:lstStyle/>
          <a:p>
            <a:r>
              <a:rPr lang="ru-RU" sz="1600" dirty="0"/>
              <a:t>1. Повышение эффективности и производительности: Использование дронов в сельском хозяйстве позволяет автоматизировать и оптимизировать многие задачи, связанные с мониторингом посевов, поливом, удобрением, обнаружением болезней и вредителей. Это обеспечивает повышение эффективности и производительности сельскохозяйственного процесса.</a:t>
            </a:r>
          </a:p>
          <a:p>
            <a:endParaRPr lang="ru-RU" sz="1600" dirty="0"/>
          </a:p>
          <a:p>
            <a:r>
              <a:rPr lang="ru-RU" sz="1600" dirty="0"/>
              <a:t>2. Более точное и своевременное принятие решений: Дроны оборудованы передовыми технологиями и датчиками, которые позволяют собирать ценные данные о состоянии растений, почвы и погодных условиях. Эти данные позволяют фермерам принимать более точные и своевременные решения, направленные на оптимизацию процессов выращивания и улучшение урожайности.</a:t>
            </a:r>
          </a:p>
          <a:p>
            <a:endParaRPr lang="ru-RU" sz="1600" dirty="0"/>
          </a:p>
          <a:p>
            <a:r>
              <a:rPr lang="ru-RU" sz="1600" dirty="0"/>
              <a:t>3. Минимизация воздействия на окружающую среду: Дроны в сельском хозяйстве могут снизить использование химических удобрений и пестицидов, поскольку они позволяют точечно обрабатывать участки по необходимости. Это способствует снижению загрязнения почвы, воды и воздуха, а также способствует созданию более устойчивой и экологически чистой сельскохозяйственной практики.</a:t>
            </a:r>
          </a:p>
          <a:p>
            <a:endParaRPr lang="ru-RU" sz="1400" dirty="0"/>
          </a:p>
        </p:txBody>
      </p:sp>
      <p:sp>
        <p:nvSpPr>
          <p:cNvPr id="6" name="TextBox 5">
            <a:extLst>
              <a:ext uri="{FF2B5EF4-FFF2-40B4-BE49-F238E27FC236}">
                <a16:creationId xmlns:a16="http://schemas.microsoft.com/office/drawing/2014/main" id="{C0612407-EC4F-E6D2-F745-C92236CDEA70}"/>
              </a:ext>
            </a:extLst>
          </p:cNvPr>
          <p:cNvSpPr txBox="1"/>
          <p:nvPr/>
        </p:nvSpPr>
        <p:spPr>
          <a:xfrm>
            <a:off x="4707147" y="-155237"/>
            <a:ext cx="2777706" cy="523220"/>
          </a:xfrm>
          <a:prstGeom prst="rect">
            <a:avLst/>
          </a:prstGeom>
          <a:noFill/>
        </p:spPr>
        <p:txBody>
          <a:bodyPr wrap="square" rtlCol="0">
            <a:spAutoFit/>
          </a:bodyPr>
          <a:lstStyle/>
          <a:p>
            <a:r>
              <a:rPr lang="ru-RU" sz="2800" b="1" dirty="0"/>
              <a:t>Актуальность:</a:t>
            </a:r>
          </a:p>
        </p:txBody>
      </p:sp>
      <p:sp>
        <p:nvSpPr>
          <p:cNvPr id="8" name="TextBox 7">
            <a:extLst>
              <a:ext uri="{FF2B5EF4-FFF2-40B4-BE49-F238E27FC236}">
                <a16:creationId xmlns:a16="http://schemas.microsoft.com/office/drawing/2014/main" id="{7A6B1DB7-5392-4171-6CC7-3DB7CB54FEDE}"/>
              </a:ext>
            </a:extLst>
          </p:cNvPr>
          <p:cNvSpPr txBox="1"/>
          <p:nvPr/>
        </p:nvSpPr>
        <p:spPr>
          <a:xfrm>
            <a:off x="0" y="367983"/>
            <a:ext cx="12192000" cy="646331"/>
          </a:xfrm>
          <a:prstGeom prst="rect">
            <a:avLst/>
          </a:prstGeom>
          <a:noFill/>
        </p:spPr>
        <p:txBody>
          <a:bodyPr wrap="square">
            <a:spAutoFit/>
          </a:bodyPr>
          <a:lstStyle/>
          <a:p>
            <a:r>
              <a:rPr lang="ru-RU" dirty="0"/>
              <a:t>Создание дрона, который будет помогать в сельском хозяйстве, является актуальной задачей в </a:t>
            </a:r>
            <a:r>
              <a:rPr lang="ru-RU" sz="1600" dirty="0"/>
              <a:t>современных</a:t>
            </a:r>
            <a:r>
              <a:rPr lang="ru-RU" dirty="0"/>
              <a:t> условиях. Вот несколько основных причин, почему этот проект является актуальным:</a:t>
            </a:r>
          </a:p>
        </p:txBody>
      </p:sp>
    </p:spTree>
    <p:extLst>
      <p:ext uri="{BB962C8B-B14F-4D97-AF65-F5344CB8AC3E}">
        <p14:creationId xmlns:p14="http://schemas.microsoft.com/office/powerpoint/2010/main" val="197866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a:extLst>
              <a:ext uri="{FF2B5EF4-FFF2-40B4-BE49-F238E27FC236}">
                <a16:creationId xmlns:a16="http://schemas.microsoft.com/office/drawing/2014/main" id="{D3821EF3-6DF7-DB33-2BD6-BAC2B380250B}"/>
              </a:ext>
            </a:extLst>
          </p:cNvPr>
          <p:cNvPicPr>
            <a:picLocks noChangeAspect="1"/>
          </p:cNvPicPr>
          <p:nvPr/>
        </p:nvPicPr>
        <p:blipFill rotWithShape="1">
          <a:blip r:embed="rId2"/>
          <a:srcRect l="13664" r="7025"/>
          <a:stretch/>
        </p:blipFill>
        <p:spPr>
          <a:xfrm>
            <a:off x="2522358" y="10"/>
            <a:ext cx="9669642" cy="6857990"/>
          </a:xfrm>
          <a:prstGeom prst="rect">
            <a:avLst/>
          </a:prstGeom>
          <a:ln>
            <a:solidFill>
              <a:schemeClr val="accent1"/>
            </a:solidFill>
          </a:ln>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33E86FA-6AB4-5762-F190-7DF504C22864}"/>
              </a:ext>
            </a:extLst>
          </p:cNvPr>
          <p:cNvSpPr txBox="1"/>
          <p:nvPr/>
        </p:nvSpPr>
        <p:spPr>
          <a:xfrm>
            <a:off x="106489" y="0"/>
            <a:ext cx="5557807" cy="614275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dirty="0"/>
              <a:t>4. </a:t>
            </a:r>
            <a:r>
              <a:rPr lang="en-US" dirty="0" err="1"/>
              <a:t>Сокращение</a:t>
            </a:r>
            <a:r>
              <a:rPr lang="en-US" dirty="0"/>
              <a:t> </a:t>
            </a:r>
            <a:r>
              <a:rPr lang="en-US" dirty="0" err="1"/>
              <a:t>трудозатрат</a:t>
            </a:r>
            <a:r>
              <a:rPr lang="en-US" dirty="0"/>
              <a:t> и </a:t>
            </a:r>
            <a:r>
              <a:rPr lang="en-US" dirty="0" err="1"/>
              <a:t>снижение</a:t>
            </a:r>
            <a:r>
              <a:rPr lang="en-US" dirty="0"/>
              <a:t> </a:t>
            </a:r>
            <a:r>
              <a:rPr lang="en-US" dirty="0" err="1"/>
              <a:t>рисков</a:t>
            </a:r>
            <a:r>
              <a:rPr lang="en-US" dirty="0"/>
              <a:t>: </a:t>
            </a:r>
            <a:r>
              <a:rPr lang="en-US" dirty="0" err="1"/>
              <a:t>Применение</a:t>
            </a:r>
            <a:r>
              <a:rPr lang="en-US" dirty="0"/>
              <a:t> </a:t>
            </a:r>
            <a:r>
              <a:rPr lang="en-US" dirty="0" err="1"/>
              <a:t>дронов</a:t>
            </a:r>
            <a:r>
              <a:rPr lang="en-US" dirty="0"/>
              <a:t> в </a:t>
            </a:r>
            <a:r>
              <a:rPr lang="en-US" dirty="0" err="1"/>
              <a:t>сельском</a:t>
            </a:r>
            <a:r>
              <a:rPr lang="en-US" dirty="0"/>
              <a:t> </a:t>
            </a:r>
            <a:r>
              <a:rPr lang="en-US" dirty="0" err="1"/>
              <a:t>хозяйстве</a:t>
            </a:r>
            <a:r>
              <a:rPr lang="en-US" dirty="0"/>
              <a:t> </a:t>
            </a:r>
            <a:r>
              <a:rPr lang="en-US" dirty="0" err="1"/>
              <a:t>позволяет</a:t>
            </a:r>
            <a:r>
              <a:rPr lang="en-US" dirty="0"/>
              <a:t> </a:t>
            </a:r>
            <a:r>
              <a:rPr lang="en-US" dirty="0" err="1"/>
              <a:t>автоматизировать</a:t>
            </a:r>
            <a:r>
              <a:rPr lang="en-US" dirty="0"/>
              <a:t> </a:t>
            </a:r>
            <a:r>
              <a:rPr lang="en-US" dirty="0" err="1"/>
              <a:t>рутинные</a:t>
            </a:r>
            <a:r>
              <a:rPr lang="en-US" dirty="0"/>
              <a:t> </a:t>
            </a:r>
            <a:r>
              <a:rPr lang="en-US" dirty="0" err="1"/>
              <a:t>задачи</a:t>
            </a:r>
            <a:r>
              <a:rPr lang="en-US" dirty="0"/>
              <a:t>, </a:t>
            </a:r>
            <a:r>
              <a:rPr lang="en-US" dirty="0" err="1"/>
              <a:t>которые</a:t>
            </a:r>
            <a:r>
              <a:rPr lang="en-US" dirty="0"/>
              <a:t> </a:t>
            </a:r>
            <a:r>
              <a:rPr lang="en-US" dirty="0" err="1"/>
              <a:t>ранее</a:t>
            </a:r>
            <a:r>
              <a:rPr lang="en-US" dirty="0"/>
              <a:t> </a:t>
            </a:r>
            <a:r>
              <a:rPr lang="en-US" dirty="0" err="1"/>
              <a:t>требовали</a:t>
            </a:r>
            <a:r>
              <a:rPr lang="en-US" dirty="0"/>
              <a:t> </a:t>
            </a:r>
            <a:r>
              <a:rPr lang="en-US" dirty="0" err="1"/>
              <a:t>больших</a:t>
            </a:r>
            <a:r>
              <a:rPr lang="en-US" dirty="0"/>
              <a:t> </a:t>
            </a:r>
            <a:r>
              <a:rPr lang="en-US" dirty="0" err="1"/>
              <a:t>трудозатрат</a:t>
            </a:r>
            <a:r>
              <a:rPr lang="en-US" dirty="0"/>
              <a:t>. </a:t>
            </a:r>
            <a:r>
              <a:rPr lang="en-US" dirty="0" err="1"/>
              <a:t>Это</a:t>
            </a:r>
            <a:r>
              <a:rPr lang="en-US" dirty="0"/>
              <a:t> </a:t>
            </a:r>
            <a:r>
              <a:rPr lang="en-US" dirty="0" err="1"/>
              <a:t>позволяет</a:t>
            </a:r>
            <a:r>
              <a:rPr lang="en-US" dirty="0"/>
              <a:t> </a:t>
            </a:r>
            <a:r>
              <a:rPr lang="en-US" dirty="0" err="1"/>
              <a:t>фермерам</a:t>
            </a:r>
            <a:r>
              <a:rPr lang="en-US" dirty="0"/>
              <a:t> </a:t>
            </a:r>
            <a:r>
              <a:rPr lang="en-US" dirty="0" err="1"/>
              <a:t>сосредоточиться</a:t>
            </a:r>
            <a:r>
              <a:rPr lang="en-US" dirty="0"/>
              <a:t> </a:t>
            </a:r>
            <a:r>
              <a:rPr lang="en-US" dirty="0" err="1"/>
              <a:t>на</a:t>
            </a:r>
            <a:r>
              <a:rPr lang="en-US" dirty="0"/>
              <a:t> </a:t>
            </a:r>
            <a:r>
              <a:rPr lang="en-US" dirty="0" err="1"/>
              <a:t>более</a:t>
            </a:r>
            <a:r>
              <a:rPr lang="en-US" dirty="0"/>
              <a:t> </a:t>
            </a:r>
            <a:r>
              <a:rPr lang="en-US" dirty="0" err="1"/>
              <a:t>сложных</a:t>
            </a:r>
            <a:r>
              <a:rPr lang="en-US" dirty="0"/>
              <a:t> и </a:t>
            </a:r>
            <a:r>
              <a:rPr lang="en-US" dirty="0" err="1"/>
              <a:t>стратегических</a:t>
            </a:r>
            <a:r>
              <a:rPr lang="en-US" dirty="0"/>
              <a:t> </a:t>
            </a:r>
            <a:r>
              <a:rPr lang="en-US" dirty="0" err="1"/>
              <a:t>аспектах</a:t>
            </a:r>
            <a:r>
              <a:rPr lang="en-US" dirty="0"/>
              <a:t> </a:t>
            </a:r>
            <a:r>
              <a:rPr lang="en-US" dirty="0" err="1"/>
              <a:t>своего</a:t>
            </a:r>
            <a:r>
              <a:rPr lang="en-US" dirty="0"/>
              <a:t> </a:t>
            </a:r>
            <a:r>
              <a:rPr lang="en-US" dirty="0" err="1"/>
              <a:t>бизнеса</a:t>
            </a:r>
            <a:r>
              <a:rPr lang="en-US" dirty="0"/>
              <a:t>, а </a:t>
            </a:r>
            <a:r>
              <a:rPr lang="en-US" dirty="0" err="1"/>
              <a:t>также</a:t>
            </a:r>
            <a:r>
              <a:rPr lang="en-US" dirty="0"/>
              <a:t> </a:t>
            </a:r>
            <a:r>
              <a:rPr lang="en-US" dirty="0" err="1"/>
              <a:t>снижает</a:t>
            </a:r>
            <a:r>
              <a:rPr lang="en-US" dirty="0"/>
              <a:t> </a:t>
            </a:r>
            <a:r>
              <a:rPr lang="en-US" dirty="0" err="1"/>
              <a:t>риски</a:t>
            </a:r>
            <a:r>
              <a:rPr lang="en-US" dirty="0"/>
              <a:t>, </a:t>
            </a:r>
            <a:r>
              <a:rPr lang="en-US" dirty="0" err="1"/>
              <a:t>связанные</a:t>
            </a:r>
            <a:r>
              <a:rPr lang="en-US" dirty="0"/>
              <a:t> с </a:t>
            </a:r>
            <a:r>
              <a:rPr lang="en-US" dirty="0" err="1"/>
              <a:t>ошибками</a:t>
            </a:r>
            <a:r>
              <a:rPr lang="en-US" dirty="0"/>
              <a:t> </a:t>
            </a:r>
            <a:r>
              <a:rPr lang="en-US" dirty="0" err="1"/>
              <a:t>человека</a:t>
            </a:r>
            <a:r>
              <a:rPr lang="en-US" dirty="0"/>
              <a:t> и </a:t>
            </a:r>
            <a:r>
              <a:rPr lang="en-US" dirty="0" err="1"/>
              <a:t>непредсказуемыми</a:t>
            </a:r>
            <a:r>
              <a:rPr lang="en-US" dirty="0"/>
              <a:t> </a:t>
            </a:r>
            <a:r>
              <a:rPr lang="en-US" dirty="0" err="1"/>
              <a:t>факторами</a:t>
            </a:r>
            <a:r>
              <a:rPr lang="en-US" dirty="0"/>
              <a:t>.</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5. </a:t>
            </a:r>
            <a:r>
              <a:rPr lang="en-US" dirty="0" err="1"/>
              <a:t>Развитие</a:t>
            </a:r>
            <a:r>
              <a:rPr lang="en-US" dirty="0"/>
              <a:t> </a:t>
            </a:r>
            <a:r>
              <a:rPr lang="en-US" dirty="0" err="1"/>
              <a:t>инноваций</a:t>
            </a:r>
            <a:r>
              <a:rPr lang="en-US" dirty="0"/>
              <a:t> и </a:t>
            </a:r>
            <a:r>
              <a:rPr lang="en-US" dirty="0" err="1"/>
              <a:t>сельского</a:t>
            </a:r>
            <a:r>
              <a:rPr lang="en-US" dirty="0"/>
              <a:t> </a:t>
            </a:r>
            <a:r>
              <a:rPr lang="en-US" dirty="0" err="1"/>
              <a:t>хозяйства</a:t>
            </a:r>
            <a:r>
              <a:rPr lang="en-US" dirty="0"/>
              <a:t> </a:t>
            </a:r>
            <a:r>
              <a:rPr lang="en-US" dirty="0" err="1"/>
              <a:t>будущего</a:t>
            </a:r>
            <a:r>
              <a:rPr lang="en-US" dirty="0"/>
              <a:t>: </a:t>
            </a:r>
            <a:r>
              <a:rPr lang="en-US" dirty="0" err="1"/>
              <a:t>Создание</a:t>
            </a:r>
            <a:r>
              <a:rPr lang="en-US" dirty="0"/>
              <a:t> </a:t>
            </a:r>
            <a:r>
              <a:rPr lang="en-US" dirty="0" err="1"/>
              <a:t>дронов</a:t>
            </a:r>
            <a:r>
              <a:rPr lang="en-US" dirty="0"/>
              <a:t>, </a:t>
            </a:r>
            <a:r>
              <a:rPr lang="en-US" dirty="0" err="1"/>
              <a:t>специально</a:t>
            </a:r>
            <a:r>
              <a:rPr lang="en-US" dirty="0"/>
              <a:t> </a:t>
            </a:r>
            <a:r>
              <a:rPr lang="en-US" dirty="0" err="1"/>
              <a:t>предназначенных</a:t>
            </a:r>
            <a:r>
              <a:rPr lang="en-US" dirty="0"/>
              <a:t> </a:t>
            </a:r>
            <a:r>
              <a:rPr lang="en-US" dirty="0" err="1"/>
              <a:t>для</a:t>
            </a:r>
            <a:r>
              <a:rPr lang="en-US" dirty="0"/>
              <a:t> </a:t>
            </a:r>
            <a:r>
              <a:rPr lang="en-US" dirty="0" err="1"/>
              <a:t>сельского</a:t>
            </a:r>
            <a:r>
              <a:rPr lang="en-US" dirty="0"/>
              <a:t> </a:t>
            </a:r>
            <a:r>
              <a:rPr lang="en-US" dirty="0" err="1"/>
              <a:t>хозяйства</a:t>
            </a:r>
            <a:r>
              <a:rPr lang="en-US" dirty="0"/>
              <a:t>, </a:t>
            </a:r>
            <a:r>
              <a:rPr lang="en-US" dirty="0" err="1"/>
              <a:t>стимулирует</a:t>
            </a:r>
            <a:r>
              <a:rPr lang="en-US" dirty="0"/>
              <a:t> </a:t>
            </a:r>
            <a:r>
              <a:rPr lang="en-US" dirty="0" err="1"/>
              <a:t>развитие</a:t>
            </a:r>
            <a:r>
              <a:rPr lang="en-US" dirty="0"/>
              <a:t> </a:t>
            </a:r>
            <a:r>
              <a:rPr lang="en-US" dirty="0" err="1"/>
              <a:t>новых</a:t>
            </a:r>
            <a:r>
              <a:rPr lang="en-US" dirty="0"/>
              <a:t> </a:t>
            </a:r>
            <a:r>
              <a:rPr lang="en-US" dirty="0" err="1"/>
              <a:t>технологий</a:t>
            </a:r>
            <a:r>
              <a:rPr lang="en-US" dirty="0"/>
              <a:t> и </a:t>
            </a:r>
            <a:r>
              <a:rPr lang="en-US" dirty="0" err="1"/>
              <a:t>инноваций</a:t>
            </a:r>
            <a:r>
              <a:rPr lang="en-US" dirty="0"/>
              <a:t> в </a:t>
            </a:r>
            <a:r>
              <a:rPr lang="en-US" dirty="0" err="1"/>
              <a:t>этой</a:t>
            </a:r>
            <a:r>
              <a:rPr lang="en-US" dirty="0"/>
              <a:t> </a:t>
            </a:r>
            <a:r>
              <a:rPr lang="en-US" dirty="0" err="1"/>
              <a:t>области</a:t>
            </a:r>
            <a:r>
              <a:rPr lang="en-US" dirty="0"/>
              <a:t>. </a:t>
            </a:r>
            <a:r>
              <a:rPr lang="en-US" dirty="0" err="1"/>
              <a:t>Это</a:t>
            </a:r>
            <a:r>
              <a:rPr lang="en-US" dirty="0"/>
              <a:t> </a:t>
            </a:r>
            <a:r>
              <a:rPr lang="en-US" dirty="0" err="1"/>
              <a:t>помогает</a:t>
            </a:r>
            <a:r>
              <a:rPr lang="en-US" dirty="0"/>
              <a:t> </a:t>
            </a:r>
            <a:r>
              <a:rPr lang="en-US" dirty="0" err="1"/>
              <a:t>модернизировать</a:t>
            </a:r>
            <a:r>
              <a:rPr lang="en-US" dirty="0"/>
              <a:t> и </a:t>
            </a:r>
            <a:r>
              <a:rPr lang="en-US" dirty="0" err="1"/>
              <a:t>повысить</a:t>
            </a:r>
            <a:r>
              <a:rPr lang="en-US" dirty="0"/>
              <a:t> </a:t>
            </a:r>
            <a:r>
              <a:rPr lang="en-US" dirty="0" err="1"/>
              <a:t>уровень</a:t>
            </a:r>
            <a:r>
              <a:rPr lang="en-US" dirty="0"/>
              <a:t> </a:t>
            </a:r>
            <a:r>
              <a:rPr lang="en-US" dirty="0" err="1"/>
              <a:t>развития</a:t>
            </a:r>
            <a:r>
              <a:rPr lang="en-US" dirty="0"/>
              <a:t> </a:t>
            </a:r>
            <a:r>
              <a:rPr lang="en-US" dirty="0" err="1"/>
              <a:t>сельского</a:t>
            </a:r>
            <a:r>
              <a:rPr lang="en-US" dirty="0"/>
              <a:t> </a:t>
            </a:r>
            <a:r>
              <a:rPr lang="en-US" dirty="0" err="1"/>
              <a:t>хозяйства</a:t>
            </a:r>
            <a:r>
              <a:rPr lang="en-US" dirty="0"/>
              <a:t>, </a:t>
            </a:r>
            <a:r>
              <a:rPr lang="en-US" dirty="0" err="1"/>
              <a:t>что</a:t>
            </a:r>
            <a:r>
              <a:rPr lang="en-US" dirty="0"/>
              <a:t> </a:t>
            </a:r>
            <a:r>
              <a:rPr lang="en-US" dirty="0" err="1"/>
              <a:t>особенно</a:t>
            </a:r>
            <a:r>
              <a:rPr lang="en-US" dirty="0"/>
              <a:t> </a:t>
            </a:r>
            <a:r>
              <a:rPr lang="en-US" dirty="0" err="1"/>
              <a:t>важно</a:t>
            </a:r>
            <a:r>
              <a:rPr lang="en-US" dirty="0"/>
              <a:t> в </a:t>
            </a:r>
            <a:r>
              <a:rPr lang="en-US" dirty="0" err="1"/>
              <a:t>условиях</a:t>
            </a:r>
            <a:r>
              <a:rPr lang="en-US" dirty="0"/>
              <a:t> </a:t>
            </a:r>
            <a:r>
              <a:rPr lang="en-US" dirty="0" err="1"/>
              <a:t>изменения</a:t>
            </a:r>
            <a:r>
              <a:rPr lang="en-US" dirty="0"/>
              <a:t> </a:t>
            </a:r>
            <a:r>
              <a:rPr lang="en-US" dirty="0" err="1"/>
              <a:t>климата</a:t>
            </a:r>
            <a:r>
              <a:rPr lang="en-US" dirty="0"/>
              <a:t> и </a:t>
            </a:r>
            <a:r>
              <a:rPr lang="en-US" dirty="0" err="1"/>
              <a:t>увеличения</a:t>
            </a:r>
            <a:r>
              <a:rPr lang="en-US" dirty="0"/>
              <a:t> </a:t>
            </a:r>
            <a:r>
              <a:rPr lang="en-US" dirty="0" err="1"/>
              <a:t>глобального</a:t>
            </a:r>
            <a:r>
              <a:rPr lang="en-US" dirty="0"/>
              <a:t> </a:t>
            </a:r>
            <a:r>
              <a:rPr lang="en-US" dirty="0" err="1"/>
              <a:t>спроса</a:t>
            </a:r>
            <a:r>
              <a:rPr lang="en-US" dirty="0"/>
              <a:t> </a:t>
            </a:r>
            <a:r>
              <a:rPr lang="en-US" dirty="0" err="1"/>
              <a:t>на</a:t>
            </a:r>
            <a:r>
              <a:rPr lang="en-US" dirty="0"/>
              <a:t> </a:t>
            </a:r>
            <a:r>
              <a:rPr lang="en-US" dirty="0" err="1"/>
              <a:t>продовольствие</a:t>
            </a:r>
            <a:r>
              <a:rPr lang="en-US" dirty="0"/>
              <a:t>.</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С </a:t>
            </a:r>
            <a:r>
              <a:rPr lang="en-US" dirty="0" err="1"/>
              <a:t>учетом</a:t>
            </a:r>
            <a:r>
              <a:rPr lang="en-US" dirty="0"/>
              <a:t> </a:t>
            </a:r>
            <a:r>
              <a:rPr lang="en-US" dirty="0" err="1"/>
              <a:t>всех</a:t>
            </a:r>
            <a:r>
              <a:rPr lang="en-US" dirty="0"/>
              <a:t> </a:t>
            </a:r>
            <a:r>
              <a:rPr lang="en-US" dirty="0" err="1"/>
              <a:t>перечисленных</a:t>
            </a:r>
            <a:r>
              <a:rPr lang="en-US" dirty="0"/>
              <a:t> </a:t>
            </a:r>
            <a:r>
              <a:rPr lang="en-US" dirty="0" err="1"/>
              <a:t>преимуществ</a:t>
            </a:r>
            <a:r>
              <a:rPr lang="en-US" dirty="0"/>
              <a:t>, </a:t>
            </a:r>
            <a:r>
              <a:rPr lang="en-US" dirty="0" err="1"/>
              <a:t>создание</a:t>
            </a:r>
            <a:r>
              <a:rPr lang="en-US" dirty="0"/>
              <a:t> </a:t>
            </a:r>
            <a:r>
              <a:rPr lang="en-US" dirty="0" err="1"/>
              <a:t>дрона</a:t>
            </a:r>
            <a:r>
              <a:rPr lang="en-US" dirty="0"/>
              <a:t>, </a:t>
            </a:r>
            <a:r>
              <a:rPr lang="en-US" dirty="0" err="1"/>
              <a:t>предназначенного</a:t>
            </a:r>
            <a:r>
              <a:rPr lang="en-US" dirty="0"/>
              <a:t> </a:t>
            </a:r>
            <a:r>
              <a:rPr lang="en-US" dirty="0" err="1"/>
              <a:t>для</a:t>
            </a:r>
            <a:r>
              <a:rPr lang="en-US" dirty="0"/>
              <a:t> </a:t>
            </a:r>
            <a:r>
              <a:rPr lang="en-US" dirty="0" err="1"/>
              <a:t>использования</a:t>
            </a:r>
            <a:r>
              <a:rPr lang="en-US" dirty="0"/>
              <a:t> в </a:t>
            </a:r>
            <a:r>
              <a:rPr lang="en-US" dirty="0" err="1"/>
              <a:t>сельском</a:t>
            </a:r>
            <a:r>
              <a:rPr lang="en-US" dirty="0"/>
              <a:t> </a:t>
            </a:r>
            <a:r>
              <a:rPr lang="en-US" dirty="0" err="1"/>
              <a:t>хозяйстве</a:t>
            </a:r>
            <a:r>
              <a:rPr lang="en-US" dirty="0"/>
              <a:t>, </a:t>
            </a:r>
            <a:r>
              <a:rPr lang="en-US" dirty="0" err="1"/>
              <a:t>остается</a:t>
            </a:r>
            <a:r>
              <a:rPr lang="en-US" dirty="0"/>
              <a:t> </a:t>
            </a:r>
            <a:r>
              <a:rPr lang="en-US" dirty="0" err="1"/>
              <a:t>актуальной</a:t>
            </a:r>
            <a:r>
              <a:rPr lang="en-US" dirty="0"/>
              <a:t> и </a:t>
            </a:r>
            <a:r>
              <a:rPr lang="en-US" dirty="0" err="1"/>
              <a:t>перспективной</a:t>
            </a:r>
            <a:r>
              <a:rPr lang="en-US" dirty="0"/>
              <a:t> </a:t>
            </a:r>
            <a:r>
              <a:rPr lang="en-US" dirty="0" err="1"/>
              <a:t>задачей</a:t>
            </a:r>
            <a:r>
              <a:rPr lang="en-US" dirty="0"/>
              <a:t> с </a:t>
            </a:r>
            <a:r>
              <a:rPr lang="en-US" dirty="0" err="1"/>
              <a:t>точки</a:t>
            </a:r>
            <a:r>
              <a:rPr lang="en-US" dirty="0"/>
              <a:t> </a:t>
            </a:r>
            <a:r>
              <a:rPr lang="en-US" dirty="0" err="1"/>
              <a:t>зрения</a:t>
            </a:r>
            <a:r>
              <a:rPr lang="en-US" dirty="0"/>
              <a:t> </a:t>
            </a:r>
            <a:r>
              <a:rPr lang="en-US" dirty="0" err="1"/>
              <a:t>повышения</a:t>
            </a:r>
            <a:r>
              <a:rPr lang="en-US" dirty="0"/>
              <a:t> </a:t>
            </a:r>
            <a:r>
              <a:rPr lang="en-US" dirty="0" err="1"/>
              <a:t>эффективности</a:t>
            </a:r>
            <a:r>
              <a:rPr lang="en-US" dirty="0"/>
              <a:t>, </a:t>
            </a:r>
            <a:r>
              <a:rPr lang="en-US" dirty="0" err="1"/>
              <a:t>экологической</a:t>
            </a:r>
            <a:r>
              <a:rPr lang="en-US" dirty="0"/>
              <a:t> </a:t>
            </a:r>
            <a:r>
              <a:rPr lang="en-US" dirty="0" err="1"/>
              <a:t>устойчивости</a:t>
            </a:r>
            <a:r>
              <a:rPr lang="en-US" dirty="0"/>
              <a:t> и </a:t>
            </a:r>
            <a:r>
              <a:rPr lang="en-US" dirty="0" err="1"/>
              <a:t>развития</a:t>
            </a:r>
            <a:r>
              <a:rPr lang="en-US" dirty="0"/>
              <a:t> </a:t>
            </a:r>
            <a:r>
              <a:rPr lang="en-US" dirty="0" err="1"/>
              <a:t>данной</a:t>
            </a:r>
            <a:r>
              <a:rPr lang="en-US" dirty="0"/>
              <a:t> </a:t>
            </a:r>
            <a:r>
              <a:rPr lang="en-US" dirty="0" err="1"/>
              <a:t>отрасли</a:t>
            </a:r>
            <a:r>
              <a:rPr lang="en-US" dirty="0"/>
              <a:t>.</a:t>
            </a: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92429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A738EB-0DCF-0BA1-3959-963D20D3C58D}"/>
              </a:ext>
            </a:extLst>
          </p:cNvPr>
          <p:cNvSpPr txBox="1"/>
          <p:nvPr/>
        </p:nvSpPr>
        <p:spPr>
          <a:xfrm>
            <a:off x="251670" y="234892"/>
            <a:ext cx="8640661" cy="461665"/>
          </a:xfrm>
          <a:prstGeom prst="rect">
            <a:avLst/>
          </a:prstGeom>
          <a:noFill/>
        </p:spPr>
        <p:txBody>
          <a:bodyPr wrap="square" rtlCol="0">
            <a:spAutoFit/>
          </a:bodyPr>
          <a:lstStyle/>
          <a:p>
            <a:r>
              <a:rPr lang="ru-RU" sz="2400" b="1" dirty="0"/>
              <a:t>Какой продукт мы предлагаем?</a:t>
            </a:r>
          </a:p>
        </p:txBody>
      </p:sp>
      <p:sp>
        <p:nvSpPr>
          <p:cNvPr id="4" name="TextBox 3">
            <a:extLst>
              <a:ext uri="{FF2B5EF4-FFF2-40B4-BE49-F238E27FC236}">
                <a16:creationId xmlns:a16="http://schemas.microsoft.com/office/drawing/2014/main" id="{F4A33871-516D-A4D3-B7AB-F77EBA85045F}"/>
              </a:ext>
            </a:extLst>
          </p:cNvPr>
          <p:cNvSpPr txBox="1"/>
          <p:nvPr/>
        </p:nvSpPr>
        <p:spPr>
          <a:xfrm>
            <a:off x="251670" y="696557"/>
            <a:ext cx="5243119" cy="3970318"/>
          </a:xfrm>
          <a:prstGeom prst="rect">
            <a:avLst/>
          </a:prstGeom>
          <a:noFill/>
        </p:spPr>
        <p:txBody>
          <a:bodyPr wrap="square">
            <a:spAutoFit/>
          </a:bodyPr>
          <a:lstStyle/>
          <a:p>
            <a:r>
              <a:rPr lang="ru-RU" sz="1800" dirty="0">
                <a:effectLst/>
                <a:ea typeface="Calibri" panose="020F0502020204030204" pitchFamily="34" charset="0"/>
              </a:rPr>
              <a:t>Мы предлагаем дрон с емкой батареей, оптимальными скоростными характеристиками, оснащенный камерой-сканером. Изображение камеры будет передаваться в пункт обработки, где информацию обрабатывает компьютер с искусственным интеллектом, компьютерным зрением. Во время обработки искусственный интеллект анализирует информацию, в зависимости от задачи отправляет ответ на сервер и пользователю дрона.</a:t>
            </a:r>
          </a:p>
          <a:p>
            <a:endParaRPr lang="ru-RU" dirty="0"/>
          </a:p>
          <a:p>
            <a:r>
              <a:rPr lang="ru-RU" sz="1800" dirty="0">
                <a:effectLst/>
                <a:ea typeface="Calibri" panose="020F0502020204030204" pitchFamily="34" charset="0"/>
              </a:rPr>
              <a:t>Продукт будет создан на основании наших будущих разработок, а также разработок из общих источников.</a:t>
            </a:r>
            <a:endParaRPr lang="ru-RU" dirty="0"/>
          </a:p>
        </p:txBody>
      </p:sp>
      <p:sp>
        <p:nvSpPr>
          <p:cNvPr id="6" name="TextBox 5">
            <a:extLst>
              <a:ext uri="{FF2B5EF4-FFF2-40B4-BE49-F238E27FC236}">
                <a16:creationId xmlns:a16="http://schemas.microsoft.com/office/drawing/2014/main" id="{2D5151D9-E996-D8B3-8151-2660418C9BC8}"/>
              </a:ext>
            </a:extLst>
          </p:cNvPr>
          <p:cNvSpPr txBox="1"/>
          <p:nvPr/>
        </p:nvSpPr>
        <p:spPr>
          <a:xfrm>
            <a:off x="6275665" y="209725"/>
            <a:ext cx="5605942" cy="2769989"/>
          </a:xfrm>
          <a:prstGeom prst="rect">
            <a:avLst/>
          </a:prstGeom>
          <a:noFill/>
        </p:spPr>
        <p:txBody>
          <a:bodyPr wrap="square">
            <a:spAutoFit/>
          </a:bodyPr>
          <a:lstStyle/>
          <a:p>
            <a:r>
              <a:rPr lang="ru-RU" sz="2400" b="1" dirty="0"/>
              <a:t>Потенциальные потребительские сегменты:</a:t>
            </a:r>
          </a:p>
          <a:p>
            <a:endParaRPr lang="ru-RU" b="1" dirty="0"/>
          </a:p>
          <a:p>
            <a:r>
              <a:rPr lang="ru-RU" dirty="0"/>
              <a:t>Секторы рынка: B2B, B2C, B2G.</a:t>
            </a:r>
          </a:p>
          <a:p>
            <a:r>
              <a:rPr lang="ru-RU" dirty="0"/>
              <a:t>Наш продукт походит для государства, бизнеса и частного использования. Уровень подготовки должен включать в себя базовые навыки управления смартфоном или компьютером, а также понимание принципа работы квадрокоптера-дрона.</a:t>
            </a:r>
          </a:p>
        </p:txBody>
      </p:sp>
      <p:pic>
        <p:nvPicPr>
          <p:cNvPr id="3074" name="Picture 2" descr="DJI AGRAS T20 или DJI AGRAS T20Р">
            <a:extLst>
              <a:ext uri="{FF2B5EF4-FFF2-40B4-BE49-F238E27FC236}">
                <a16:creationId xmlns:a16="http://schemas.microsoft.com/office/drawing/2014/main" id="{6DAB5B65-9B71-728A-CC9B-81004C1BA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8452" y="3579878"/>
            <a:ext cx="5847757" cy="2769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48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E0083-3524-DB70-932C-3CE5B74DE8E8}"/>
              </a:ext>
            </a:extLst>
          </p:cNvPr>
          <p:cNvSpPr txBox="1"/>
          <p:nvPr/>
        </p:nvSpPr>
        <p:spPr>
          <a:xfrm>
            <a:off x="234891" y="159391"/>
            <a:ext cx="5092117" cy="584775"/>
          </a:xfrm>
          <a:prstGeom prst="rect">
            <a:avLst/>
          </a:prstGeom>
          <a:noFill/>
        </p:spPr>
        <p:txBody>
          <a:bodyPr wrap="square" rtlCol="0">
            <a:spAutoFit/>
          </a:bodyPr>
          <a:lstStyle/>
          <a:p>
            <a:r>
              <a:rPr lang="ru-RU" sz="3200" b="1" dirty="0"/>
              <a:t>Бизнес-модель:</a:t>
            </a:r>
          </a:p>
        </p:txBody>
      </p:sp>
      <p:sp>
        <p:nvSpPr>
          <p:cNvPr id="4" name="TextBox 3">
            <a:extLst>
              <a:ext uri="{FF2B5EF4-FFF2-40B4-BE49-F238E27FC236}">
                <a16:creationId xmlns:a16="http://schemas.microsoft.com/office/drawing/2014/main" id="{E58E9B89-C2BD-EEB2-3059-832533C0C1CA}"/>
              </a:ext>
            </a:extLst>
          </p:cNvPr>
          <p:cNvSpPr txBox="1"/>
          <p:nvPr/>
        </p:nvSpPr>
        <p:spPr>
          <a:xfrm>
            <a:off x="234891" y="744166"/>
            <a:ext cx="11745548" cy="5078313"/>
          </a:xfrm>
          <a:prstGeom prst="rect">
            <a:avLst/>
          </a:prstGeom>
          <a:noFill/>
        </p:spPr>
        <p:txBody>
          <a:bodyPr wrap="square">
            <a:spAutoFit/>
          </a:bodyPr>
          <a:lstStyle/>
          <a:p>
            <a:pPr marL="285750" indent="-285750">
              <a:buFont typeface="Arial" panose="020B0604020202020204" pitchFamily="34" charset="0"/>
              <a:buChar char="•"/>
            </a:pPr>
            <a:r>
              <a:rPr lang="ru-RU" dirty="0"/>
              <a:t>Определение проблемы: временные, трудовые ограничения при определении благоприятных мест для посадки растений, выгуливании скота, поиске сбежавших животных, определении пожароопасных участков, заболевших растений.</a:t>
            </a:r>
          </a:p>
          <a:p>
            <a:pPr marL="285750" indent="-285750">
              <a:buFont typeface="Arial" panose="020B0604020202020204" pitchFamily="34" charset="0"/>
              <a:buChar char="•"/>
            </a:pPr>
            <a:r>
              <a:rPr lang="ru-RU" dirty="0"/>
              <a:t>Целевая аудитория: Фермеры, агрономы, сельскохозяйственные компании, государство.</a:t>
            </a:r>
          </a:p>
          <a:p>
            <a:pPr marL="285750" indent="-285750">
              <a:buFont typeface="Arial" panose="020B0604020202020204" pitchFamily="34" charset="0"/>
              <a:buChar char="•"/>
            </a:pPr>
            <a:r>
              <a:rPr lang="ru-RU" dirty="0"/>
              <a:t>Решение: Дрон, оснащенный специальными инструментами и технологиями, способный выполнять различные задачи в сельском хозяйстве.</a:t>
            </a:r>
          </a:p>
          <a:p>
            <a:pPr marL="285750" indent="-285750">
              <a:buFont typeface="Arial" panose="020B0604020202020204" pitchFamily="34" charset="0"/>
              <a:buChar char="•"/>
            </a:pPr>
            <a:r>
              <a:rPr lang="ru-RU" dirty="0"/>
              <a:t>Ключевые партнеры: Производители дронов, разработчики программного обеспечения, поставщики инструментов и оборудования для сельского хозяйства.</a:t>
            </a:r>
          </a:p>
          <a:p>
            <a:pPr marL="285750" indent="-285750">
              <a:buFont typeface="Arial" panose="020B0604020202020204" pitchFamily="34" charset="0"/>
              <a:buChar char="•"/>
            </a:pPr>
            <a:r>
              <a:rPr lang="ru-RU" dirty="0"/>
              <a:t>Ключевые ресурсы: Дроны, программное обеспечение, инструменты и оборудование для сельского хозяйства, услуги по обучению и технической поддержке.</a:t>
            </a:r>
          </a:p>
          <a:p>
            <a:pPr marL="285750" indent="-285750">
              <a:buFont typeface="Arial" panose="020B0604020202020204" pitchFamily="34" charset="0"/>
              <a:buChar char="•"/>
            </a:pPr>
            <a:r>
              <a:rPr lang="ru-RU" dirty="0"/>
              <a:t>Каналы сбыта: Прямые продажи фермерам и сельскохозяйственным компаниям, продажа через интернет-магазины, сотрудничество с дистрибьюторами и дилерами.</a:t>
            </a:r>
          </a:p>
          <a:p>
            <a:pPr marL="285750" indent="-285750">
              <a:buFont typeface="Arial" panose="020B0604020202020204" pitchFamily="34" charset="0"/>
              <a:buChar char="•"/>
            </a:pPr>
            <a:r>
              <a:rPr lang="ru-RU" dirty="0"/>
              <a:t>Модель получения прибыли: Продажа дронов и оборудования, предоставление услуг по обработке угодий, продажа подписки на программное обеспечение для управления дронами, продажа услуг по обучению и поддержке.</a:t>
            </a:r>
          </a:p>
          <a:p>
            <a:pPr marL="285750" indent="-285750">
              <a:buFont typeface="Arial" panose="020B0604020202020204" pitchFamily="34" charset="0"/>
              <a:buChar char="•"/>
            </a:pPr>
            <a:r>
              <a:rPr lang="ru-RU" dirty="0"/>
              <a:t>Угрозы и возможности: Угрозы: Конкуренция, изменение законодательства, технологические инновации. Возможности: Расширение рынка, создание новых продуктов и услуг, сотрудничество с государственными структурами и фондами.</a:t>
            </a:r>
          </a:p>
        </p:txBody>
      </p:sp>
    </p:spTree>
    <p:extLst>
      <p:ext uri="{BB962C8B-B14F-4D97-AF65-F5344CB8AC3E}">
        <p14:creationId xmlns:p14="http://schemas.microsoft.com/office/powerpoint/2010/main" val="68236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9EF3FA-7070-549F-00F8-BD143EDB9413}"/>
              </a:ext>
            </a:extLst>
          </p:cNvPr>
          <p:cNvSpPr txBox="1"/>
          <p:nvPr/>
        </p:nvSpPr>
        <p:spPr>
          <a:xfrm>
            <a:off x="2621848" y="0"/>
            <a:ext cx="7451067" cy="523220"/>
          </a:xfrm>
          <a:prstGeom prst="rect">
            <a:avLst/>
          </a:prstGeom>
          <a:noFill/>
        </p:spPr>
        <p:txBody>
          <a:bodyPr wrap="square">
            <a:spAutoFit/>
          </a:bodyPr>
          <a:lstStyle/>
          <a:p>
            <a:r>
              <a:rPr lang="ru-RU" sz="2800" b="1" dirty="0"/>
              <a:t>Описание расходов на этапы производства</a:t>
            </a:r>
          </a:p>
        </p:txBody>
      </p:sp>
      <p:graphicFrame>
        <p:nvGraphicFramePr>
          <p:cNvPr id="11" name="Диаграмма 10">
            <a:extLst>
              <a:ext uri="{FF2B5EF4-FFF2-40B4-BE49-F238E27FC236}">
                <a16:creationId xmlns:a16="http://schemas.microsoft.com/office/drawing/2014/main" id="{38D421D3-DE81-69F1-4E74-EB45599B4AB3}"/>
              </a:ext>
            </a:extLst>
          </p:cNvPr>
          <p:cNvGraphicFramePr/>
          <p:nvPr>
            <p:extLst>
              <p:ext uri="{D42A27DB-BD31-4B8C-83A1-F6EECF244321}">
                <p14:modId xmlns:p14="http://schemas.microsoft.com/office/powerpoint/2010/main" val="11625092"/>
              </p:ext>
            </p:extLst>
          </p:nvPr>
        </p:nvGraphicFramePr>
        <p:xfrm>
          <a:off x="0" y="523220"/>
          <a:ext cx="12268200" cy="61939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878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E68619-537B-B4A9-6ED1-06446037047C}"/>
              </a:ext>
            </a:extLst>
          </p:cNvPr>
          <p:cNvSpPr txBox="1"/>
          <p:nvPr/>
        </p:nvSpPr>
        <p:spPr>
          <a:xfrm>
            <a:off x="104775" y="85725"/>
            <a:ext cx="4848225" cy="523220"/>
          </a:xfrm>
          <a:prstGeom prst="rect">
            <a:avLst/>
          </a:prstGeom>
          <a:noFill/>
        </p:spPr>
        <p:txBody>
          <a:bodyPr wrap="square" rtlCol="0">
            <a:spAutoFit/>
          </a:bodyPr>
          <a:lstStyle/>
          <a:p>
            <a:r>
              <a:rPr lang="en-US" sz="2800" b="1" dirty="0"/>
              <a:t>SWOT-</a:t>
            </a:r>
            <a:r>
              <a:rPr lang="ru-RU" sz="2800" b="1" dirty="0"/>
              <a:t>анализ</a:t>
            </a:r>
          </a:p>
        </p:txBody>
      </p:sp>
      <p:pic>
        <p:nvPicPr>
          <p:cNvPr id="4" name="Рисунок 3">
            <a:extLst>
              <a:ext uri="{FF2B5EF4-FFF2-40B4-BE49-F238E27FC236}">
                <a16:creationId xmlns:a16="http://schemas.microsoft.com/office/drawing/2014/main" id="{10A38933-854F-B8E5-03FC-DBC67D76EDC6}"/>
              </a:ext>
            </a:extLst>
          </p:cNvPr>
          <p:cNvPicPr>
            <a:picLocks noChangeAspect="1"/>
          </p:cNvPicPr>
          <p:nvPr/>
        </p:nvPicPr>
        <p:blipFill>
          <a:blip r:embed="rId2"/>
          <a:stretch>
            <a:fillRect/>
          </a:stretch>
        </p:blipFill>
        <p:spPr>
          <a:xfrm>
            <a:off x="2428347" y="747306"/>
            <a:ext cx="7563906" cy="5820587"/>
          </a:xfrm>
          <a:prstGeom prst="rect">
            <a:avLst/>
          </a:prstGeom>
        </p:spPr>
      </p:pic>
    </p:spTree>
    <p:extLst>
      <p:ext uri="{BB962C8B-B14F-4D97-AF65-F5344CB8AC3E}">
        <p14:creationId xmlns:p14="http://schemas.microsoft.com/office/powerpoint/2010/main" val="462987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68C3F3-5AEA-2998-0F12-27230288652F}"/>
              </a:ext>
            </a:extLst>
          </p:cNvPr>
          <p:cNvSpPr txBox="1"/>
          <p:nvPr/>
        </p:nvSpPr>
        <p:spPr>
          <a:xfrm>
            <a:off x="3316232" y="2800350"/>
            <a:ext cx="5559535" cy="769441"/>
          </a:xfrm>
          <a:prstGeom prst="rect">
            <a:avLst/>
          </a:prstGeom>
          <a:noFill/>
        </p:spPr>
        <p:txBody>
          <a:bodyPr wrap="none" rtlCol="0">
            <a:spAutoFit/>
          </a:bodyPr>
          <a:lstStyle/>
          <a:p>
            <a:r>
              <a:rPr lang="ru-RU" sz="4400" dirty="0"/>
              <a:t>Спасибо за внимание!</a:t>
            </a:r>
          </a:p>
        </p:txBody>
      </p:sp>
    </p:spTree>
    <p:extLst>
      <p:ext uri="{BB962C8B-B14F-4D97-AF65-F5344CB8AC3E}">
        <p14:creationId xmlns:p14="http://schemas.microsoft.com/office/powerpoint/2010/main" val="13983712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801</Words>
  <Application>Microsoft Office PowerPoint</Application>
  <PresentationFormat>Широкоэкранный</PresentationFormat>
  <Paragraphs>42</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Презентация PowerPoint</vt:lpstr>
      <vt:lpstr>Вступление: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Яковлев Иван Станиславович</dc:creator>
  <cp:lastModifiedBy>Egor Psarev</cp:lastModifiedBy>
  <cp:revision>2</cp:revision>
  <dcterms:created xsi:type="dcterms:W3CDTF">2023-10-17T13:08:16Z</dcterms:created>
  <dcterms:modified xsi:type="dcterms:W3CDTF">2023-10-18T19:23:14Z</dcterms:modified>
</cp:coreProperties>
</file>