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577" r:id="rId2"/>
    <p:sldId id="5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8" r:id="rId14"/>
    <p:sldId id="575" r:id="rId15"/>
    <p:sldId id="284" r:id="rId16"/>
    <p:sldId id="270" r:id="rId17"/>
    <p:sldId id="271" r:id="rId18"/>
    <p:sldId id="287" r:id="rId19"/>
    <p:sldId id="288" r:id="rId20"/>
    <p:sldId id="289" r:id="rId21"/>
    <p:sldId id="272" r:id="rId22"/>
    <p:sldId id="576" r:id="rId23"/>
    <p:sldId id="279" r:id="rId24"/>
    <p:sldId id="269" r:id="rId25"/>
  </p:sldIdLst>
  <p:sldSz cx="12192000" cy="6858000"/>
  <p:notesSz cx="6858000" cy="9144000"/>
  <p:embeddedFontLst>
    <p:embeddedFont>
      <p:font typeface="Arimo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  <p15:guide id="3" orient="horz" pos="3665">
          <p15:clr>
            <a:srgbClr val="000000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bSMwiVEQE/zr256PiEBS6ZCnm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80A90917-B795-42D9-953A-B2EE18569EDB}">
  <a:tblStyle styleId="{80A90917-B795-42D9-953A-B2EE18569EDB}" styleName="Table_0">
    <a:wholeTbl>
      <a:tcTxStyle b="off" i="off">
        <a:font>
          <a:latin typeface="Avenir Next LT Pro"/>
          <a:ea typeface="Avenir Next LT Pro"/>
          <a:cs typeface="Avenir Next LT Pro"/>
        </a:font>
        <a:schemeClr val="dk1"/>
      </a:tcTxStyle>
      <a:tcStyle>
        <a:tcBdr>
          <a:lef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rgbClr val="E7E9F2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7E9F2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venir Next LT Pro"/>
          <a:ea typeface="Avenir Next LT Pro"/>
          <a:cs typeface="Avenir Next LT Pro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F23878C-E8E3-4A47-AC29-C6847232DBBF}" styleName="Table_1">
    <a:wholeTbl>
      <a:tcTxStyle b="off" i="off">
        <a:font>
          <a:latin typeface="Avenir Next LT Pro"/>
          <a:ea typeface="Avenir Next LT Pro"/>
          <a:cs typeface="Avenir Next LT Pro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orient="horz" pos="366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Arial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venir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venir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body" idx="1"/>
          </p:nvPr>
        </p:nvSpPr>
        <p:spPr>
          <a:xfrm>
            <a:off x="1069848" y="1825625"/>
            <a:ext cx="468405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body" idx="2"/>
          </p:nvPr>
        </p:nvSpPr>
        <p:spPr>
          <a:xfrm>
            <a:off x="6019802" y="1825625"/>
            <a:ext cx="468405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 cap="none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venir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venir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body" idx="2"/>
          </p:nvPr>
        </p:nvSpPr>
        <p:spPr>
          <a:xfrm>
            <a:off x="839787" y="2510632"/>
            <a:ext cx="4872133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venir"/>
              <a:buNone/>
              <a:defRPr b="1"/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b="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body" idx="3"/>
          </p:nvPr>
        </p:nvSpPr>
        <p:spPr>
          <a:xfrm>
            <a:off x="5889809" y="1681163"/>
            <a:ext cx="4849909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 cap="none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venir"/>
              <a:buNone/>
              <a:defRPr sz="2000" b="1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Avenir"/>
              <a:buNone/>
              <a:defRPr sz="1600" b="1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body" idx="4"/>
          </p:nvPr>
        </p:nvSpPr>
        <p:spPr>
          <a:xfrm>
            <a:off x="5889810" y="2505075"/>
            <a:ext cx="487213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Avenir"/>
              <a:buNone/>
              <a:defRPr b="1"/>
            </a:lvl2pPr>
            <a:lvl3pPr marL="1371600" lvl="2" indent="-3302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b="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body" idx="1"/>
          </p:nvPr>
        </p:nvSpPr>
        <p:spPr>
          <a:xfrm>
            <a:off x="5183188" y="457201"/>
            <a:ext cx="5652153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800"/>
              <a:buFont typeface="Avenir"/>
              <a:buNone/>
              <a:defRPr sz="2800" b="1"/>
            </a:lvl2pPr>
            <a:lvl3pPr marL="1371600" lvl="2" indent="-3810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 b="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Font typeface="Avenir"/>
              <a:buNone/>
              <a:defRPr sz="2000"/>
            </a:lvl4pPr>
            <a:lvl5pPr marL="2286000" lvl="4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Avenir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venir"/>
              <a:buNone/>
              <a:defRPr sz="1400"/>
            </a:lvl2pPr>
            <a:lvl3pPr marL="1371600" lvl="2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Font typeface="Avenir"/>
              <a:buNone/>
              <a:defRPr sz="1000"/>
            </a:lvl4pPr>
            <a:lvl5pPr marL="2286000" lvl="4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body" idx="1"/>
          </p:nvPr>
        </p:nvSpPr>
        <p:spPr>
          <a:xfrm rot="5400000">
            <a:off x="3711184" y="-766817"/>
            <a:ext cx="4351338" cy="9634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28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3429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6"/>
          <p:cNvGrpSpPr/>
          <p:nvPr/>
        </p:nvGrpSpPr>
        <p:grpSpPr>
          <a:xfrm>
            <a:off x="11096450" y="13394"/>
            <a:ext cx="494218" cy="6814823"/>
            <a:chOff x="11096450" y="13395"/>
            <a:chExt cx="494218" cy="6814823"/>
          </a:xfrm>
        </p:grpSpPr>
        <p:sp>
          <p:nvSpPr>
            <p:cNvPr id="7" name="Google Shape;7;p16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8" name="Google Shape;8;p16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9" name="Google Shape;9;p16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0" name="Google Shape;10;p16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1" name="Google Shape;11;p16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2" name="Google Shape;12;p16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3" name="Google Shape;13;p16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4" name="Google Shape;14;p16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5" name="Google Shape;15;p16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" name="Google Shape;16;p16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" name="Google Shape;17;p16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" name="Google Shape;18;p16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" name="Google Shape;19;p16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" name="Google Shape;20;p16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" name="Google Shape;21;p16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2" name="Google Shape;22;p16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3" name="Google Shape;23;p16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4" name="Google Shape;24;p16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5" name="Google Shape;25;p16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6" name="Google Shape;26;p16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7" name="Google Shape;27;p16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" name="Google Shape;28;p16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" name="Google Shape;29;p16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" name="Google Shape;30;p16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" name="Google Shape;31;p16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" name="Google Shape;32;p16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" name="Google Shape;33;p16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" name="Google Shape;34;p16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5" name="Google Shape;35;p16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6" name="Google Shape;36;p16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7" name="Google Shape;37;p16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8" name="Google Shape;38;p16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" name="Google Shape;39;p16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" name="Google Shape;40;p16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" name="Google Shape;41;p16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" name="Google Shape;42;p16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" name="Google Shape;43;p16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" name="Google Shape;44;p16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5" name="Google Shape;45;p16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6" name="Google Shape;46;p16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7" name="Google Shape;47;p16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" name="Google Shape;48;p16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" name="Google Shape;49;p16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" name="Google Shape;50;p16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" name="Google Shape;51;p16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" name="Google Shape;52;p16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" name="Google Shape;53;p16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4" name="Google Shape;54;p16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5" name="Google Shape;55;p16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6" name="Google Shape;56;p16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7" name="Google Shape;57;p16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8" name="Google Shape;58;p16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9" name="Google Shape;59;p16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0" name="Google Shape;60;p16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1" name="Google Shape;61;p16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2" name="Google Shape;62;p16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63" name="Google Shape;63;p16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ACBDB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ACBDBD"/>
              </a:buClr>
              <a:buSzPts val="1800"/>
              <a:buFont typeface="Avenir"/>
              <a:buNone/>
              <a:defRPr sz="18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330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ACBDBD"/>
              </a:buClr>
              <a:buSzPts val="1600"/>
              <a:buFont typeface="Arial"/>
              <a:buChar char="•"/>
              <a:defRPr sz="1600" b="1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ACBDBD"/>
              </a:buClr>
              <a:buSzPts val="1400"/>
              <a:buFont typeface="Avenir"/>
              <a:buNone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ACBDB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 rtl="0">
              <a:spcBef>
                <a:spcPts val="0"/>
              </a:spcBef>
              <a:buNone/>
              <a:defRPr sz="1050" b="0" u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111347" y="1667534"/>
            <a:ext cx="10022357" cy="2852737"/>
          </a:xfrm>
        </p:spPr>
        <p:txBody>
          <a:bodyPr>
            <a:no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Выпускная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работа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09.03.03 «Прикладная информатика»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«Прикладная информатика в экономике»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Разработка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модуля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веб-сервиса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проката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дронов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Дроншеринг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6451" y="4589463"/>
            <a:ext cx="9691937" cy="2064555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студент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Давыдов Олег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Группа: ПР-41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Серебрякова Наталия Александровна</a:t>
            </a:r>
          </a:p>
          <a:p>
            <a:pPr algn="r">
              <a:lnSpc>
                <a:spcPct val="100000"/>
              </a:lnSpc>
            </a:pPr>
            <a:r>
              <a:rPr 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преподаватель</a:t>
            </a:r>
          </a:p>
          <a:p>
            <a:pPr>
              <a:lnSpc>
                <a:spcPct val="100000"/>
              </a:lnSpc>
            </a:pPr>
            <a:endParaRPr lang="ru-RU" sz="1100" dirty="0"/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3984" y="0"/>
            <a:ext cx="2108200" cy="677863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5350357"/>
              </p:ext>
            </p:extLst>
          </p:nvPr>
        </p:nvGraphicFramePr>
        <p:xfrm>
          <a:off x="1875594" y="647114"/>
          <a:ext cx="7802977" cy="2872989"/>
        </p:xfrm>
        <a:graphic>
          <a:graphicData uri="http://schemas.openxmlformats.org/drawingml/2006/table">
            <a:tbl>
              <a:tblPr/>
              <a:tblGrid>
                <a:gridCol w="2068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96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39815">
                <a:tc>
                  <a:txBody>
                    <a:bodyPr/>
                    <a:lstStyle/>
                    <a:p>
                      <a:pPr indent="11176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МИНИСТЕРСТВО НАУКИ И ВЫСШЕГО ОБРАЗОВАНИЯ РОССИЙСКОЙ ФЕДЕРАЦИИ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федеральное государственное бюджетное образовательное учреждение высшего образования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«Российский экономический университет имени Г.В. Плеханова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Пермский институт (филиал)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Факультет учетно-финансовый</a:t>
                      </a:r>
                      <a:b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Кафедра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экономического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анализа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статистики</a:t>
                      </a:r>
                      <a:endParaRPr lang="ru-RU" sz="1400" kern="120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317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kern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2791" marR="62791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9"/>
          <p:cNvGrpSpPr/>
          <p:nvPr/>
        </p:nvGrpSpPr>
        <p:grpSpPr>
          <a:xfrm>
            <a:off x="11096450" y="13394"/>
            <a:ext cx="494218" cy="6814823"/>
            <a:chOff x="11096450" y="13395"/>
            <a:chExt cx="494218" cy="6814823"/>
          </a:xfrm>
        </p:grpSpPr>
        <p:sp>
          <p:nvSpPr>
            <p:cNvPr id="481" name="Google Shape;481;p9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2" name="Google Shape;482;p9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3" name="Google Shape;483;p9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4" name="Google Shape;484;p9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5" name="Google Shape;485;p9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6" name="Google Shape;486;p9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7" name="Google Shape;487;p9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8" name="Google Shape;488;p9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89" name="Google Shape;489;p9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0" name="Google Shape;490;p9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1" name="Google Shape;491;p9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2" name="Google Shape;492;p9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3" name="Google Shape;493;p9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538" name="Google Shape;538;p9"/>
          <p:cNvSpPr/>
          <p:nvPr/>
        </p:nvSpPr>
        <p:spPr>
          <a:xfrm>
            <a:off x="-2" y="963"/>
            <a:ext cx="12191999" cy="68579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39" name="Google Shape;539;p9"/>
          <p:cNvSpPr txBox="1">
            <a:spLocks noGrp="1"/>
          </p:cNvSpPr>
          <p:nvPr>
            <p:ph type="title"/>
          </p:nvPr>
        </p:nvSpPr>
        <p:spPr>
          <a:xfrm>
            <a:off x="1190973" y="906992"/>
            <a:ext cx="9905999" cy="878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Необходимы ресурсы:</a:t>
            </a:r>
            <a:endParaRPr sz="2000" b="1"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grpSp>
        <p:nvGrpSpPr>
          <p:cNvPr id="540" name="Google Shape;540;p9"/>
          <p:cNvGrpSpPr/>
          <p:nvPr/>
        </p:nvGrpSpPr>
        <p:grpSpPr>
          <a:xfrm>
            <a:off x="452543" y="2199055"/>
            <a:ext cx="11445632" cy="1976998"/>
            <a:chOff x="6308" y="1391510"/>
            <a:chExt cx="11445632" cy="1976998"/>
          </a:xfrm>
        </p:grpSpPr>
        <p:sp>
          <p:nvSpPr>
            <p:cNvPr id="541" name="Google Shape;541;p9"/>
            <p:cNvSpPr/>
            <p:nvPr/>
          </p:nvSpPr>
          <p:spPr>
            <a:xfrm>
              <a:off x="6308" y="1391510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rgbClr val="3952B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247446" y="1620591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3" name="Google Shape;543;p9"/>
            <p:cNvSpPr txBox="1"/>
            <p:nvPr/>
          </p:nvSpPr>
          <p:spPr>
            <a:xfrm>
              <a:off x="298641" y="1671786"/>
              <a:ext cx="2337026" cy="164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mo"/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База дронов</a:t>
              </a: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2928001" y="1391510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rgbClr val="3952B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3169139" y="1620591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6" name="Google Shape;546;p9"/>
            <p:cNvSpPr txBox="1"/>
            <p:nvPr/>
          </p:nvSpPr>
          <p:spPr>
            <a:xfrm>
              <a:off x="3220334" y="1671786"/>
              <a:ext cx="2337026" cy="164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mo"/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Сеть пунктов выдачи</a:t>
              </a:r>
              <a:endParaRPr sz="200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849693" y="1391510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rgbClr val="3952B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6090831" y="1620591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9" name="Google Shape;549;p9"/>
            <p:cNvSpPr txBox="1"/>
            <p:nvPr/>
          </p:nvSpPr>
          <p:spPr>
            <a:xfrm>
              <a:off x="6142026" y="1671786"/>
              <a:ext cx="2337026" cy="164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mo"/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Технологическая платформа</a:t>
              </a:r>
              <a:endParaRPr sz="200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8771386" y="1391510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rgbClr val="3952B0"/>
            </a:solidFill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9012524" y="1620591"/>
              <a:ext cx="2439416" cy="1747917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2" name="Google Shape;552;p9"/>
            <p:cNvSpPr txBox="1"/>
            <p:nvPr/>
          </p:nvSpPr>
          <p:spPr>
            <a:xfrm>
              <a:off x="9063719" y="1671786"/>
              <a:ext cx="2337026" cy="16455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mo"/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База клиентов</a:t>
              </a:r>
              <a:endParaRPr sz="200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endParaRPr>
            </a:p>
          </p:txBody>
        </p:sp>
      </p:grpSp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C8ADEA4D-451C-5366-D563-DE2752376F65}"/>
              </a:ext>
            </a:extLst>
          </p:cNvPr>
          <p:cNvSpPr txBox="1">
            <a:spLocks/>
          </p:cNvSpPr>
          <p:nvPr/>
        </p:nvSpPr>
        <p:spPr>
          <a:xfrm>
            <a:off x="11303429" y="6242955"/>
            <a:ext cx="51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289BEABE-925B-0785-7920-12F2AA833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8" name="Google Shape;558;p10"/>
          <p:cNvSpPr/>
          <p:nvPr/>
        </p:nvSpPr>
        <p:spPr>
          <a:xfrm>
            <a:off x="-2" y="963"/>
            <a:ext cx="12191999" cy="68579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9" name="Google Shape;559;p10"/>
          <p:cNvSpPr txBox="1">
            <a:spLocks noGrp="1"/>
          </p:cNvSpPr>
          <p:nvPr>
            <p:ph type="title"/>
          </p:nvPr>
        </p:nvSpPr>
        <p:spPr>
          <a:xfrm>
            <a:off x="1478670" y="724799"/>
            <a:ext cx="9343065" cy="99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Уже реализовано:</a:t>
            </a:r>
            <a:endParaRPr sz="2000" b="1"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grpSp>
        <p:nvGrpSpPr>
          <p:cNvPr id="560" name="Google Shape;560;p10"/>
          <p:cNvGrpSpPr/>
          <p:nvPr/>
        </p:nvGrpSpPr>
        <p:grpSpPr>
          <a:xfrm>
            <a:off x="2318602" y="1788813"/>
            <a:ext cx="7636099" cy="4030499"/>
            <a:chOff x="0" y="349009"/>
            <a:chExt cx="7636099" cy="4030499"/>
          </a:xfrm>
        </p:grpSpPr>
        <p:sp>
          <p:nvSpPr>
            <p:cNvPr id="561" name="Google Shape;561;p10"/>
            <p:cNvSpPr/>
            <p:nvPr/>
          </p:nvSpPr>
          <p:spPr>
            <a:xfrm>
              <a:off x="0" y="349009"/>
              <a:ext cx="7636099" cy="1909439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2" name="Google Shape;562;p10"/>
            <p:cNvSpPr txBox="1"/>
            <p:nvPr/>
          </p:nvSpPr>
          <p:spPr>
            <a:xfrm>
              <a:off x="93211" y="442220"/>
              <a:ext cx="7449677" cy="1723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0" tIns="95250" rIns="95250" bIns="952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00"/>
                <a:buFont typeface="Arimo"/>
                <a:buNone/>
              </a:pPr>
              <a:r>
                <a:rPr lang="ru-RU" sz="2000" b="1" dirty="0">
                  <a:solidFill>
                    <a:schemeClr val="lt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TRL 2: Сформулирована техническая концепция, установлены возможные области применения разработки</a:t>
              </a:r>
              <a:endParaRPr sz="2000" b="1">
                <a:solidFill>
                  <a:schemeClr val="lt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0" y="2470069"/>
              <a:ext cx="7636099" cy="1909439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4" name="Google Shape;564;p10"/>
            <p:cNvSpPr txBox="1"/>
            <p:nvPr/>
          </p:nvSpPr>
          <p:spPr>
            <a:xfrm>
              <a:off x="93211" y="2563280"/>
              <a:ext cx="7449677" cy="17230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mo"/>
                <a:buNone/>
              </a:pPr>
              <a:r>
                <a:rPr lang="ru-RU" sz="2000" b="1">
                  <a:solidFill>
                    <a:schemeClr val="lt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CRL 3: Проведены конкурентный анализ, анализ поставщиков, уточнены характеристики продукта, способы монетизации и разработан интерфейс</a:t>
              </a:r>
              <a:endParaRPr sz="2000" b="1">
                <a:solidFill>
                  <a:schemeClr val="lt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endParaRPr>
            </a:p>
          </p:txBody>
        </p:sp>
      </p:grpSp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64F5A283-7A5B-7CEE-DD89-212391ED0D34}"/>
              </a:ext>
            </a:extLst>
          </p:cNvPr>
          <p:cNvSpPr txBox="1">
            <a:spLocks/>
          </p:cNvSpPr>
          <p:nvPr/>
        </p:nvSpPr>
        <p:spPr>
          <a:xfrm>
            <a:off x="11303429" y="6242955"/>
            <a:ext cx="51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9DF809B4-3699-37C0-B0C3-C0D3BAF0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12"/>
          <p:cNvSpPr/>
          <p:nvPr/>
        </p:nvSpPr>
        <p:spPr>
          <a:xfrm>
            <a:off x="-2" y="963"/>
            <a:ext cx="12191999" cy="68579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79" name="Google Shape;579;p12"/>
          <p:cNvSpPr txBox="1">
            <a:spLocks noGrp="1"/>
          </p:cNvSpPr>
          <p:nvPr>
            <p:ph type="title"/>
          </p:nvPr>
        </p:nvSpPr>
        <p:spPr>
          <a:xfrm>
            <a:off x="888092" y="502921"/>
            <a:ext cx="9815767" cy="9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Бизнес-модель</a:t>
            </a:r>
            <a:endParaRPr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0" name="Google Shape;580;p12"/>
          <p:cNvSpPr/>
          <p:nvPr/>
        </p:nvSpPr>
        <p:spPr>
          <a:xfrm>
            <a:off x="888092" y="1901046"/>
            <a:ext cx="2848272" cy="9766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sp>
        <p:nvSpPr>
          <p:cNvPr id="581" name="Google Shape;581;p12"/>
          <p:cNvSpPr txBox="1"/>
          <p:nvPr/>
        </p:nvSpPr>
        <p:spPr>
          <a:xfrm>
            <a:off x="1622386" y="2034230"/>
            <a:ext cx="2049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Пользователь выбирает дрон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pic>
        <p:nvPicPr>
          <p:cNvPr id="582" name="Google Shape;582;p12" descr="User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94" y="2085526"/>
            <a:ext cx="636083" cy="636083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12"/>
          <p:cNvSpPr/>
          <p:nvPr/>
        </p:nvSpPr>
        <p:spPr>
          <a:xfrm>
            <a:off x="4160542" y="1901046"/>
            <a:ext cx="3018316" cy="9766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sp>
        <p:nvSpPr>
          <p:cNvPr id="584" name="Google Shape;584;p12"/>
          <p:cNvSpPr txBox="1"/>
          <p:nvPr/>
        </p:nvSpPr>
        <p:spPr>
          <a:xfrm>
            <a:off x="5062817" y="2030382"/>
            <a:ext cx="205240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Оплачивает услуги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585" name="Google Shape;585;p12"/>
          <p:cNvSpPr/>
          <p:nvPr/>
        </p:nvSpPr>
        <p:spPr>
          <a:xfrm>
            <a:off x="7563429" y="1901046"/>
            <a:ext cx="2970814" cy="9766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sp>
        <p:nvSpPr>
          <p:cNvPr id="586" name="Google Shape;586;p12"/>
          <p:cNvSpPr txBox="1"/>
          <p:nvPr/>
        </p:nvSpPr>
        <p:spPr>
          <a:xfrm>
            <a:off x="8416417" y="2065018"/>
            <a:ext cx="2049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Подтверждает квалификацию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587" name="Google Shape;587;p12"/>
          <p:cNvSpPr/>
          <p:nvPr/>
        </p:nvSpPr>
        <p:spPr>
          <a:xfrm>
            <a:off x="895205" y="3677202"/>
            <a:ext cx="2848272" cy="9766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sp>
        <p:nvSpPr>
          <p:cNvPr id="588" name="Google Shape;588;p12"/>
          <p:cNvSpPr txBox="1"/>
          <p:nvPr/>
        </p:nvSpPr>
        <p:spPr>
          <a:xfrm>
            <a:off x="1621803" y="3810387"/>
            <a:ext cx="2049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Приходит в пункт выдачи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589" name="Google Shape;589;p12"/>
          <p:cNvSpPr/>
          <p:nvPr/>
        </p:nvSpPr>
        <p:spPr>
          <a:xfrm>
            <a:off x="4160542" y="3677202"/>
            <a:ext cx="3018316" cy="9766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sp>
        <p:nvSpPr>
          <p:cNvPr id="590" name="Google Shape;590;p12"/>
          <p:cNvSpPr txBox="1"/>
          <p:nvPr/>
        </p:nvSpPr>
        <p:spPr>
          <a:xfrm>
            <a:off x="5061032" y="3806539"/>
            <a:ext cx="2049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Получает дрон,</a:t>
            </a:r>
            <a:b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</a:b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использует его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591" name="Google Shape;591;p12"/>
          <p:cNvSpPr/>
          <p:nvPr/>
        </p:nvSpPr>
        <p:spPr>
          <a:xfrm>
            <a:off x="7563429" y="3672153"/>
            <a:ext cx="2970814" cy="97665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sp>
        <p:nvSpPr>
          <p:cNvPr id="592" name="Google Shape;592;p12"/>
          <p:cNvSpPr txBox="1"/>
          <p:nvPr/>
        </p:nvSpPr>
        <p:spPr>
          <a:xfrm>
            <a:off x="8416417" y="3801489"/>
            <a:ext cx="2049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Возвращает дрон обратно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593" name="Google Shape;593;p12"/>
          <p:cNvSpPr txBox="1"/>
          <p:nvPr/>
        </p:nvSpPr>
        <p:spPr>
          <a:xfrm>
            <a:off x="897955" y="5245130"/>
            <a:ext cx="10342131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450000" algn="just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0" i="0" u="none" strike="noStrike" cap="none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Потоки доходов поступает с выплат аренды наших </a:t>
            </a:r>
            <a:r>
              <a:rPr lang="ru-RU" sz="2000" b="0" i="0" u="none" strike="noStrike" cap="none" dirty="0" err="1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sz="2000" b="0" i="0" u="none" strike="noStrike" cap="none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, % от сдачи в аренду </a:t>
            </a:r>
            <a:r>
              <a:rPr lang="ru-RU" sz="2000" b="0" i="0" u="none" strike="noStrike" cap="none" dirty="0" err="1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sz="2000" b="0" i="0" u="none" strike="noStrike" cap="none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поставщиков, и с платного дополнительного обучения.</a:t>
            </a:r>
            <a:endParaRPr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4" name="Google Shape;594;p12"/>
          <p:cNvSpPr/>
          <p:nvPr/>
        </p:nvSpPr>
        <p:spPr>
          <a:xfrm>
            <a:off x="1043072" y="3902502"/>
            <a:ext cx="517161" cy="502966"/>
          </a:xfrm>
          <a:prstGeom prst="cube">
            <a:avLst>
              <a:gd name="adj" fmla="val 25000"/>
            </a:avLst>
          </a:prstGeom>
          <a:solidFill>
            <a:schemeClr val="accent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pic>
        <p:nvPicPr>
          <p:cNvPr id="595" name="Google Shape;595;p12" descr="Robot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9496" y="3849254"/>
            <a:ext cx="633461" cy="614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2" descr="Checkmark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9405" y="2065464"/>
            <a:ext cx="635444" cy="635444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12"/>
          <p:cNvSpPr/>
          <p:nvPr/>
        </p:nvSpPr>
        <p:spPr>
          <a:xfrm>
            <a:off x="7777921" y="3914046"/>
            <a:ext cx="517161" cy="502966"/>
          </a:xfrm>
          <a:prstGeom prst="cube">
            <a:avLst>
              <a:gd name="adj" fmla="val 25000"/>
            </a:avLst>
          </a:prstGeom>
          <a:solidFill>
            <a:schemeClr val="accent6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venir"/>
              <a:cs typeface="Times New Roman" pitchFamily="18" charset="0"/>
              <a:sym typeface="Avenir"/>
            </a:endParaRPr>
          </a:p>
        </p:txBody>
      </p:sp>
      <p:pic>
        <p:nvPicPr>
          <p:cNvPr id="598" name="Google Shape;598;p12" descr="Coins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9497" y="2105891"/>
            <a:ext cx="633461" cy="62576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393A0410-A5CA-6EC5-E309-CD503DFB7B75}"/>
              </a:ext>
            </a:extLst>
          </p:cNvPr>
          <p:cNvSpPr txBox="1">
            <a:spLocks/>
          </p:cNvSpPr>
          <p:nvPr/>
        </p:nvSpPr>
        <p:spPr>
          <a:xfrm>
            <a:off x="11303429" y="6242955"/>
            <a:ext cx="51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4FA6E56B-1162-D350-11BD-1507ACD71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3"/>
          <p:cNvSpPr txBox="1">
            <a:spLocks noGrp="1"/>
          </p:cNvSpPr>
          <p:nvPr>
            <p:ph type="title"/>
          </p:nvPr>
        </p:nvSpPr>
        <p:spPr>
          <a:xfrm>
            <a:off x="3602070" y="618978"/>
            <a:ext cx="4918509" cy="92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Arimo"/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На что пойдут деньги </a:t>
            </a:r>
            <a:endParaRPr sz="2000" b="1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611" name="Google Shape;611;p13"/>
          <p:cNvSpPr txBox="1"/>
          <p:nvPr/>
        </p:nvSpPr>
        <p:spPr>
          <a:xfrm>
            <a:off x="7560266" y="4808318"/>
            <a:ext cx="4271158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614" name="Google Shape;614;p13" descr="Информация о сайте drony.org.ua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A1A6C43F-2968-F9FF-30DE-2B7D3709E852}"/>
              </a:ext>
            </a:extLst>
          </p:cNvPr>
          <p:cNvSpPr txBox="1">
            <a:spLocks/>
          </p:cNvSpPr>
          <p:nvPr/>
        </p:nvSpPr>
        <p:spPr>
          <a:xfrm>
            <a:off x="11303429" y="6242955"/>
            <a:ext cx="517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73A090DC-A36D-DE24-B18D-B649CDAB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graphicFrame>
        <p:nvGraphicFramePr>
          <p:cNvPr id="19" name="Таблица 18"/>
          <p:cNvGraphicFramePr>
            <a:graphicFrameLocks noGrp="1"/>
          </p:cNvGraphicFramePr>
          <p:nvPr/>
        </p:nvGraphicFramePr>
        <p:xfrm>
          <a:off x="1845212" y="1505530"/>
          <a:ext cx="8578948" cy="4318494"/>
        </p:xfrm>
        <a:graphic>
          <a:graphicData uri="http://schemas.openxmlformats.org/drawingml/2006/table">
            <a:tbl>
              <a:tblPr/>
              <a:tblGrid>
                <a:gridCol w="6209419"/>
                <a:gridCol w="2369529"/>
              </a:tblGrid>
              <a:tr h="71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Наименование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Сумма в руб</a:t>
                      </a:r>
                      <a:endParaRPr lang="ru-RU" sz="20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Закупка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дронов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, и 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расходников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ru-RU" sz="2000" dirty="0" err="1">
                          <a:latin typeface="Times New Roman"/>
                          <a:ea typeface="Times New Roman"/>
                        </a:rPr>
                        <a:t>единоразово</a:t>
                      </a: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)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500 000</a:t>
                      </a:r>
                      <a:endParaRPr lang="ru-RU" sz="20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Разработка платформы для заказов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1 150 200</a:t>
                      </a:r>
                      <a:endParaRPr lang="ru-RU" sz="20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Аренда офисных и складских помещений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83 333</a:t>
                      </a:r>
                      <a:endParaRPr lang="ru-RU" sz="20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Продвижение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</a:rPr>
                        <a:t>60 000</a:t>
                      </a:r>
                      <a:endParaRPr lang="ru-RU" sz="200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97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Персонал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</a:rPr>
                        <a:t>1 500 000</a:t>
                      </a:r>
                      <a:endParaRPr lang="ru-RU" sz="2000" dirty="0">
                        <a:latin typeface="Calibri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79;p12">
            <a:extLst>
              <a:ext uri="{FF2B5EF4-FFF2-40B4-BE49-F238E27FC236}">
                <a16:creationId xmlns:a16="http://schemas.microsoft.com/office/drawing/2014/main" xmlns="" id="{70D3F93B-93A9-C78F-EC32-6BFFD5A874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1623" y="542170"/>
            <a:ext cx="9634538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Среда разработки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666712" y="1604797"/>
            <a:ext cx="10320156" cy="4826155"/>
          </a:xfrm>
        </p:spPr>
        <p:txBody>
          <a:bodyPr>
            <a:normAutofit/>
          </a:bodyPr>
          <a:lstStyle/>
          <a:p>
            <a:pPr marL="0" indent="599985" algn="just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Для разработки ПО была выбрана платформа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django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 на языке программирования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python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. Данная платформа была выбрана из-за ее больших преимуществ. </a:t>
            </a:r>
          </a:p>
          <a:p>
            <a:pPr marL="0" indent="599985" algn="just">
              <a:spcBef>
                <a:spcPts val="0"/>
              </a:spcBef>
              <a:buNone/>
            </a:pPr>
            <a:r>
              <a:rPr lang="ru-RU" dirty="0" err="1" smtClean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Django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серьезно относится к безопасности и помогает разработчикам избегать многих распространенных ошибок в области безопасности.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 </a:t>
            </a:r>
          </a:p>
          <a:p>
            <a:pPr marL="0" indent="599985" algn="just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Многие из самых загруженных сайтов в Интернете используют возможности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Django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</a:rPr>
              <a:t> по быстрому и гибкому масштабированию.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599985" algn="just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age number">
            <a:extLst>
              <a:ext uri="{FF2B5EF4-FFF2-40B4-BE49-F238E27FC236}">
                <a16:creationId xmlns:a16="http://schemas.microsoft.com/office/drawing/2014/main" xmlns="" id="{907D27F7-FB30-3901-1F60-B27B7925042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5148B48-FC8B-435C-B0B3-9E73C6167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160098"/>
            <a:ext cx="10104784" cy="5376465"/>
          </a:xfrm>
          <a:prstGeom prst="rect">
            <a:avLst/>
          </a:prstGeom>
        </p:spPr>
      </p:pic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-952549" y="290060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sp>
        <p:nvSpPr>
          <p:cNvPr id="3" name="Google Shape;579;p12">
            <a:extLst>
              <a:ext uri="{FF2B5EF4-FFF2-40B4-BE49-F238E27FC236}">
                <a16:creationId xmlns:a16="http://schemas.microsoft.com/office/drawing/2014/main" xmlns="" id="{96D68501-A530-0C96-AA48-71D98ECDB7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75823" y="189054"/>
            <a:ext cx="9815767" cy="9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Главная страница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EFD5AA90-6FE6-62CC-8EDD-257E0D5C861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553FB2-3DFA-4003-AF76-93E885A75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83" y="991377"/>
            <a:ext cx="10668032" cy="5390163"/>
          </a:xfrm>
          <a:prstGeom prst="rect">
            <a:avLst/>
          </a:prstGeom>
        </p:spPr>
      </p:pic>
      <p:sp>
        <p:nvSpPr>
          <p:cNvPr id="3" name="Google Shape;579;p12">
            <a:extLst>
              <a:ext uri="{FF2B5EF4-FFF2-40B4-BE49-F238E27FC236}">
                <a16:creationId xmlns:a16="http://schemas.microsoft.com/office/drawing/2014/main" xmlns="" id="{9126D006-5E8D-1A74-9801-EA8DDADE9D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0770" y="0"/>
            <a:ext cx="9815767" cy="9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Каталог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xmlns="" id="{8E872BBB-2390-A2AE-5A82-93E83643851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0CA4EB-310E-43C9-BED9-649C795D9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03" y="1028734"/>
            <a:ext cx="10861440" cy="5482169"/>
          </a:xfrm>
          <a:prstGeom prst="rect">
            <a:avLst/>
          </a:prstGeom>
        </p:spPr>
      </p:pic>
      <p:sp>
        <p:nvSpPr>
          <p:cNvPr id="3" name="Google Shape;579;p12">
            <a:extLst>
              <a:ext uri="{FF2B5EF4-FFF2-40B4-BE49-F238E27FC236}">
                <a16:creationId xmlns:a16="http://schemas.microsoft.com/office/drawing/2014/main" xmlns="" id="{36766EEE-3A7D-E51E-6962-DB1399BAFA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9582" y="0"/>
            <a:ext cx="9815767" cy="9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Каталог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age number">
            <a:extLst>
              <a:ext uri="{FF2B5EF4-FFF2-40B4-BE49-F238E27FC236}">
                <a16:creationId xmlns:a16="http://schemas.microsoft.com/office/drawing/2014/main" xmlns="" id="{27B1E4DD-220F-4FA6-3E08-99B52751B4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859CFB-E916-4615-978B-94EA2C686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970676"/>
            <a:ext cx="11172917" cy="5551433"/>
          </a:xfrm>
          <a:prstGeom prst="rect">
            <a:avLst/>
          </a:prstGeom>
        </p:spPr>
      </p:pic>
      <p:sp>
        <p:nvSpPr>
          <p:cNvPr id="2" name="Google Shape;579;p12">
            <a:extLst>
              <a:ext uri="{FF2B5EF4-FFF2-40B4-BE49-F238E27FC236}">
                <a16:creationId xmlns:a16="http://schemas.microsoft.com/office/drawing/2014/main" xmlns="" id="{F2E51796-C646-BE6D-7B08-BE2AC80EF2F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5692" y="0"/>
            <a:ext cx="9815767" cy="9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Авторизация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EF8AECD5-A86F-14C4-A8BC-3A222678CAC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28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B41B596-B729-4490-B437-516EA6242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911437"/>
            <a:ext cx="10899739" cy="5455547"/>
          </a:xfrm>
          <a:prstGeom prst="rect">
            <a:avLst/>
          </a:prstGeom>
        </p:spPr>
      </p:pic>
      <p:sp>
        <p:nvSpPr>
          <p:cNvPr id="3" name="Google Shape;579;p12">
            <a:extLst>
              <a:ext uri="{FF2B5EF4-FFF2-40B4-BE49-F238E27FC236}">
                <a16:creationId xmlns:a16="http://schemas.microsoft.com/office/drawing/2014/main" xmlns="" id="{E159E8B9-AB5B-42DF-0502-9BF7EB4F28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82473" y="0"/>
            <a:ext cx="9815767" cy="9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Личный кабинет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xmlns="" id="{4128A40B-FECD-85A9-A5F9-B290B1DBE15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47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age number">
            <a:extLst>
              <a:ext uri="{FF2B5EF4-FFF2-40B4-BE49-F238E27FC236}">
                <a16:creationId xmlns:a16="http://schemas.microsoft.com/office/drawing/2014/main" xmlns="" id="{912DEE05-3897-4622-BECE-32CDEA3BA586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4" name="page number">
              <a:extLst>
                <a:ext uri="{FF2B5EF4-FFF2-40B4-BE49-F238E27FC236}">
                  <a16:creationId xmlns:a16="http://schemas.microsoft.com/office/drawing/2014/main" xmlns="" id="{7E11964B-BF3C-4168-801A-9EA4210EDDC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8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rectangles">
              <a:extLst>
                <a:ext uri="{FF2B5EF4-FFF2-40B4-BE49-F238E27FC236}">
                  <a16:creationId xmlns:a16="http://schemas.microsoft.com/office/drawing/2014/main" xmlns="" id="{AADED0D1-5832-45D6-A9E2-8F52D2554263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xmlns="" id="{36B4B861-21D0-41BB-BB10-65954A07212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xmlns="" id="{B96B9734-06F7-42EF-A63F-07DDFE80EC20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rectangle">
                <a:extLst>
                  <a:ext uri="{FF2B5EF4-FFF2-40B4-BE49-F238E27FC236}">
                    <a16:creationId xmlns:a16="http://schemas.microsoft.com/office/drawing/2014/main" xmlns="" id="{8D843A73-4A00-4EB5-BF10-46CBA15B0CB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rectangle">
                <a:extLst>
                  <a:ext uri="{FF2B5EF4-FFF2-40B4-BE49-F238E27FC236}">
                    <a16:creationId xmlns:a16="http://schemas.microsoft.com/office/drawing/2014/main" xmlns="" id="{B530E3A9-4818-4541-BE35-5AD789D1390D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5" name="line">
            <a:extLst>
              <a:ext uri="{FF2B5EF4-FFF2-40B4-BE49-F238E27FC236}">
                <a16:creationId xmlns:a16="http://schemas.microsoft.com/office/drawing/2014/main" xmlns="" id="{295BB422-C9FD-4684-A7D0-820E305493C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C09FEB1F-F609-B6C1-2535-81B9C77897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5FF30D-C1AA-8C28-4B78-071B68007605}"/>
              </a:ext>
            </a:extLst>
          </p:cNvPr>
          <p:cNvSpPr txBox="1"/>
          <p:nvPr/>
        </p:nvSpPr>
        <p:spPr>
          <a:xfrm>
            <a:off x="770443" y="850799"/>
            <a:ext cx="102586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000" algn="just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является разработка модуля веб-сервиса проката дронов «Дроншеринг»</a:t>
            </a:r>
          </a:p>
          <a:p>
            <a:pPr indent="450000" algn="just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исследовать предметную область</a:t>
            </a:r>
          </a:p>
          <a:p>
            <a:pPr indent="45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изучить потребность ПО для предприятия;</a:t>
            </a:r>
          </a:p>
          <a:p>
            <a:pPr indent="45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разработать новую информационную систему;</a:t>
            </a:r>
          </a:p>
          <a:p>
            <a:pPr indent="4500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систематизировать информации о затратах на разработку и внедрение программного продукта;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74549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79;p12">
            <a:extLst>
              <a:ext uri="{FF2B5EF4-FFF2-40B4-BE49-F238E27FC236}">
                <a16:creationId xmlns:a16="http://schemas.microsoft.com/office/drawing/2014/main" xmlns="" id="{CE3F9BAF-4AC1-B15E-A79C-04EF8D4B84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23029" y="-253218"/>
            <a:ext cx="9634538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Фильтрация</a:t>
            </a:r>
            <a:endParaRPr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1253ADD-0F99-40BA-ADAF-1428FDB6E3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page number">
            <a:extLst>
              <a:ext uri="{FF2B5EF4-FFF2-40B4-BE49-F238E27FC236}">
                <a16:creationId xmlns:a16="http://schemas.microsoft.com/office/drawing/2014/main" xmlns="" id="{7F8181CD-9C0B-037E-83A3-06DA1A05261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A7A632-687A-4CCB-97BC-2D5492DF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16" y="813375"/>
            <a:ext cx="10791485" cy="5432680"/>
          </a:xfrm>
          <a:prstGeom prst="rect">
            <a:avLst/>
          </a:prstGeom>
        </p:spPr>
      </p:pic>
      <p:pic>
        <p:nvPicPr>
          <p:cNvPr id="11" name="Рисунок 1">
            <a:extLst>
              <a:ext uri="{FF2B5EF4-FFF2-40B4-BE49-F238E27FC236}">
                <a16:creationId xmlns:a16="http://schemas.microsoft.com/office/drawing/2014/main" xmlns="" id="{6C24D8A5-375E-4561-3518-A153D6298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37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" y="99583"/>
            <a:ext cx="246286" cy="41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sz="1867"/>
          </a:p>
        </p:txBody>
      </p:sp>
      <p:pic>
        <p:nvPicPr>
          <p:cNvPr id="12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FC37A526-FCD4-4686-B210-19B799CE7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4176" y="446044"/>
            <a:ext cx="828680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>
                <a:latin typeface="Times New Roman" panose="02020603050405020304" pitchFamily="18" charset="0"/>
                <a:cs typeface="Times New Roman" pitchFamily="18" charset="0"/>
              </a:rPr>
              <a:t>Панель администратора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xmlns="" id="{7EEF9294-53A4-4B49-9DC3-FAC520B3D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6715" y="933346"/>
            <a:ext cx="32990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indent="601118" algn="ctr" defTabSz="121917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zh-CN" sz="2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Добавление товара</a:t>
            </a:r>
            <a:endParaRPr lang="ru-RU" altLang="zh-C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05A0D08-B314-41FA-B844-C4EC22255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656" y="1408351"/>
            <a:ext cx="11366341" cy="4942683"/>
          </a:xfrm>
          <a:prstGeom prst="rect">
            <a:avLst/>
          </a:prstGeom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250AF538-7ECE-C3B1-0836-F819713E3B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545E98-9893-4C50-E19A-4C0CB281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672" y="279618"/>
            <a:ext cx="3502697" cy="696111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Взаимодействие БД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F7273C-D4AD-7302-F889-3AF4127F22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44D148F-35A0-F8F7-E580-513291F82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3430" y="0"/>
            <a:ext cx="4775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91629E9-4E50-C471-D8D9-A3C6E21D5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9848" y="3241305"/>
            <a:ext cx="341947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age number">
            <a:extLst>
              <a:ext uri="{FF2B5EF4-FFF2-40B4-BE49-F238E27FC236}">
                <a16:creationId xmlns:a16="http://schemas.microsoft.com/office/drawing/2014/main" xmlns="" id="{250AF538-7ECE-C3B1-0836-F819713E3B5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111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D8C9980B-176F-45F2-6BDA-59C517789A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671966" y="603035"/>
            <a:ext cx="676279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indent="601118" defTabSz="121917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Итоги результатов экономического обоснования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48971" y="1209820"/>
          <a:ext cx="9551963" cy="4811151"/>
        </p:xfrm>
        <a:graphic>
          <a:graphicData uri="http://schemas.openxmlformats.org/drawingml/2006/table">
            <a:tbl>
              <a:tblPr/>
              <a:tblGrid>
                <a:gridCol w="6654032"/>
                <a:gridCol w="2897931"/>
              </a:tblGrid>
              <a:tr h="7964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Характеристика проекта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Значение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Затраты на разработку и внедрение проекта, руб.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115020,42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Общие эксплуатационные затраты, руб.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64004,87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Годовой экономический эффект, руб.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64275,90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64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Коэффициент экономической эффективности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2000" dirty="0" smtClean="0">
                          <a:latin typeface="Times New Roman"/>
                          <a:ea typeface="Times New Roman"/>
                          <a:cs typeface="Times New Roman"/>
                        </a:rPr>
                        <a:t>,56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86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latin typeface="Times New Roman"/>
                          <a:ea typeface="Times New Roman"/>
                          <a:cs typeface="Times New Roman"/>
                        </a:rPr>
                        <a:t>Срок окупаемости, лет</a:t>
                      </a:r>
                      <a:endParaRPr lang="ru-RU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Times New Roman"/>
                          <a:cs typeface="Times New Roman"/>
                        </a:rPr>
                        <a:t>1,79</a:t>
                      </a:r>
                      <a:endParaRPr lang="ru-RU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848" y="249702"/>
            <a:ext cx="9634011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type="body" idx="1"/>
          </p:nvPr>
        </p:nvSpPr>
        <p:spPr>
          <a:xfrm>
            <a:off x="971374" y="1157067"/>
            <a:ext cx="9945155" cy="4351338"/>
          </a:xfrm>
        </p:spPr>
        <p:txBody>
          <a:bodyPr>
            <a:normAutofit/>
          </a:bodyPr>
          <a:lstStyle/>
          <a:p>
            <a:pPr marL="0" indent="599985" algn="just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ходе дипломного проекта были решены задачи: исследование предметной области, изучение потребности ПО для предприятия, разработка новой информационной системы и систематизация затрат на её разработку и внедрение. Определены ключевые аспекты для автоматизации, сформированы функциональные требования, разработана система с учетом безопасности и надежности, а также проведена оценка затрат. </a:t>
            </a:r>
          </a:p>
          <a:p>
            <a:pPr marL="0" indent="599985" algn="just">
              <a:spcBef>
                <a:spcPts val="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Итогом стала информационная система, соответствующая потребностям предприятия, повышающая эффективность работы и оптимизирующая бизнес-процессы.</a:t>
            </a:r>
          </a:p>
        </p:txBody>
      </p:sp>
      <p:sp>
        <p:nvSpPr>
          <p:cNvPr id="7" name="page number">
            <a:extLst>
              <a:ext uri="{FF2B5EF4-FFF2-40B4-BE49-F238E27FC236}">
                <a16:creationId xmlns:a16="http://schemas.microsoft.com/office/drawing/2014/main" xmlns="" id="{509295EA-ABA1-EF76-3612-96EDEC033A8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60" name="Google Shape;160;p2"/>
          <p:cNvSpPr txBox="1">
            <a:spLocks noGrp="1"/>
          </p:cNvSpPr>
          <p:nvPr>
            <p:ph type="title"/>
          </p:nvPr>
        </p:nvSpPr>
        <p:spPr>
          <a:xfrm>
            <a:off x="0" y="599464"/>
            <a:ext cx="6638307" cy="8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Актуальные проблемы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1" name="Google Shape;161;p2"/>
          <p:cNvSpPr txBox="1">
            <a:spLocks noGrp="1"/>
          </p:cNvSpPr>
          <p:nvPr>
            <p:ph type="body" idx="1"/>
          </p:nvPr>
        </p:nvSpPr>
        <p:spPr>
          <a:xfrm>
            <a:off x="352864" y="1484141"/>
            <a:ext cx="6169228" cy="463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0000" algn="just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ru-RU" b="1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Поиска </a:t>
            </a:r>
            <a:r>
              <a:rPr lang="ru-RU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и аренды </a:t>
            </a:r>
            <a:r>
              <a:rPr lang="ru-RU" b="1" dirty="0" err="1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: </a:t>
            </a:r>
            <a:r>
              <a:rPr lang="ru-RU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обычным людям и компаниям затруднительно найти </a:t>
            </a:r>
            <a:r>
              <a:rPr lang="ru-RU" dirty="0" err="1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дроны</a:t>
            </a:r>
            <a:r>
              <a:rPr lang="ru-RU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для аренды. </a:t>
            </a:r>
            <a:endParaRPr lang="en-US" dirty="0" smtClean="0"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  <a:p>
            <a:pPr marL="0" indent="450000" algn="just">
              <a:spcBef>
                <a:spcPts val="0"/>
              </a:spcBef>
              <a:buSzPts val="2000"/>
            </a:pPr>
            <a:r>
              <a:rPr lang="ru-RU" b="1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Отсутствие опыта </a:t>
            </a: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пользования </a:t>
            </a:r>
            <a:r>
              <a:rPr lang="ru-RU" dirty="0" err="1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дронами</a:t>
            </a: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: люди не имеют опыта в использовании </a:t>
            </a:r>
            <a:r>
              <a:rPr lang="ru-RU" dirty="0" err="1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 </a:t>
            </a:r>
            <a:b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</a:b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и не знают, как правильно их эксплуатировать. </a:t>
            </a:r>
            <a:endParaRPr lang="en-US" dirty="0" smtClean="0"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  <a:p>
            <a:pPr marL="0" indent="450000" algn="just">
              <a:spcBef>
                <a:spcPts val="0"/>
              </a:spcBef>
            </a:pP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Аварии и повреждение оборудования</a:t>
            </a:r>
            <a:r>
              <a:rPr lang="en-US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</a:t>
            </a: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могут </a:t>
            </a:r>
            <a:r>
              <a:rPr lang="ru-RU" b="1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негативно </a:t>
            </a:r>
            <a:r>
              <a:rPr lang="ru-RU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сказаться на репутации компании и ее доходах.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buSzPts val="2000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28600" lvl="0" indent="-2286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endParaRPr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2" name="Google Shape;162;p2"/>
          <p:cNvGrpSpPr/>
          <p:nvPr/>
        </p:nvGrpSpPr>
        <p:grpSpPr>
          <a:xfrm>
            <a:off x="11445459" y="-31769"/>
            <a:ext cx="510538" cy="6804780"/>
            <a:chOff x="11445459" y="-31769"/>
            <a:chExt cx="510538" cy="6804780"/>
          </a:xfrm>
        </p:grpSpPr>
        <p:sp>
          <p:nvSpPr>
            <p:cNvPr id="163" name="Google Shape;163;p2"/>
            <p:cNvSpPr/>
            <p:nvPr/>
          </p:nvSpPr>
          <p:spPr>
            <a:xfrm rot="5400000">
              <a:off x="11747521" y="6663369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5400000">
              <a:off x="11768634" y="742112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 rot="5400000">
              <a:off x="11806592" y="959823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 rot="5400000">
              <a:off x="11794678" y="1198596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5400000">
              <a:off x="11748560" y="447364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 rot="5400000">
              <a:off x="11794538" y="1408197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 rot="5400000">
              <a:off x="11794234" y="2238233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5400000">
              <a:off x="11780687" y="1617942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 rot="5400000">
              <a:off x="11760137" y="200295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 rot="5400000">
              <a:off x="11755368" y="1847736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5400000">
              <a:off x="11734067" y="-12868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 rot="5400000">
              <a:off x="11540903" y="665835"/>
              <a:ext cx="147990" cy="75075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 rot="5400000">
              <a:off x="11553275" y="896880"/>
              <a:ext cx="124063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 rot="5400000">
              <a:off x="11547934" y="1134675"/>
              <a:ext cx="124951" cy="66098"/>
            </a:xfrm>
            <a:custGeom>
              <a:avLst/>
              <a:gdLst/>
              <a:ahLst/>
              <a:cxnLst/>
              <a:rect l="l" t="t" r="r" b="b"/>
              <a:pathLst>
                <a:path w="38" h="22" extrusionOk="0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 rot="5400000">
              <a:off x="11530984" y="2147729"/>
              <a:ext cx="140901" cy="90579"/>
            </a:xfrm>
            <a:custGeom>
              <a:avLst/>
              <a:gdLst/>
              <a:ahLst/>
              <a:cxnLst/>
              <a:rect l="l" t="t" r="r" b="b"/>
              <a:pathLst>
                <a:path w="43" h="30" extrusionOk="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 rot="5400000">
              <a:off x="11538820" y="1925276"/>
              <a:ext cx="128495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 rot="5400000">
              <a:off x="11511377" y="1610488"/>
              <a:ext cx="131153" cy="157493"/>
            </a:xfrm>
            <a:custGeom>
              <a:avLst/>
              <a:gdLst/>
              <a:ahLst/>
              <a:cxnLst/>
              <a:rect l="l" t="t" r="r" b="b"/>
              <a:pathLst>
                <a:path w="40" h="52" extrusionOk="0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 rot="5400000">
              <a:off x="11522393" y="461249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 rot="5400000">
              <a:off x="11516789" y="39307"/>
              <a:ext cx="131153" cy="112612"/>
            </a:xfrm>
            <a:custGeom>
              <a:avLst/>
              <a:gdLst/>
              <a:ahLst/>
              <a:cxnLst/>
              <a:rect l="l" t="t" r="r" b="b"/>
              <a:pathLst>
                <a:path w="40" h="37" extrusionOk="0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 rot="5400000">
              <a:off x="11487165" y="1398137"/>
              <a:ext cx="134697" cy="93027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 rot="5400000">
              <a:off x="11565017" y="2021046"/>
              <a:ext cx="2659" cy="8977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 rot="5400000">
              <a:off x="11839032" y="2023516"/>
              <a:ext cx="140901" cy="9302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 rot="5400000">
              <a:off x="11553729" y="261247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 rot="5400000">
              <a:off x="11743710" y="3240972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 rot="5400000">
              <a:off x="11773623" y="4332283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 rot="5400000">
              <a:off x="11777553" y="5329606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 rot="5400000">
              <a:off x="11773205" y="4540510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 rot="5400000">
              <a:off x="11745342" y="5991495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 rot="5400000">
              <a:off x="11757108" y="3005032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 rot="5400000">
              <a:off x="11764777" y="4845128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 rot="5400000">
              <a:off x="11756885" y="5086249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 rot="5400000">
              <a:off x="11751849" y="2542950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 rot="5400000">
              <a:off x="11745342" y="6223503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 rot="5400000">
              <a:off x="11733510" y="5541519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 rot="5400000">
              <a:off x="11737300" y="402564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 rot="5400000">
              <a:off x="11715149" y="5781473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 rot="5400000">
              <a:off x="11764208" y="277556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 rot="5400000">
              <a:off x="11722353" y="3794520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 rot="5400000">
              <a:off x="11717610" y="3561050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 rot="5400000">
              <a:off x="11508042" y="2895364"/>
              <a:ext cx="150648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 rot="5400000">
              <a:off x="11519400" y="4033977"/>
              <a:ext cx="121406" cy="124036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 rot="5400000">
              <a:off x="11487351" y="2627056"/>
              <a:ext cx="137356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 rot="5400000">
              <a:off x="11487982" y="3771071"/>
              <a:ext cx="121406" cy="79154"/>
            </a:xfrm>
            <a:custGeom>
              <a:avLst/>
              <a:gdLst/>
              <a:ahLst/>
              <a:cxnLst/>
              <a:rect l="l" t="t" r="r" b="b"/>
              <a:pathLst>
                <a:path w="37" h="26" extrusionOk="0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 rot="5400000">
              <a:off x="11475764" y="5317507"/>
              <a:ext cx="131153" cy="111796"/>
            </a:xfrm>
            <a:custGeom>
              <a:avLst/>
              <a:gdLst/>
              <a:ahLst/>
              <a:cxnLst/>
              <a:rect l="l" t="t" r="r" b="b"/>
              <a:pathLst>
                <a:path w="40" h="37" extrusionOk="0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 rot="5400000">
              <a:off x="11455944" y="4533529"/>
              <a:ext cx="157737" cy="118324"/>
            </a:xfrm>
            <a:custGeom>
              <a:avLst/>
              <a:gdLst/>
              <a:ahLst/>
              <a:cxnLst/>
              <a:rect l="l" t="t" r="r" b="b"/>
              <a:pathLst>
                <a:path w="48" h="39" extrusionOk="0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 rot="5400000">
              <a:off x="11483332" y="3190789"/>
              <a:ext cx="115202" cy="124036"/>
            </a:xfrm>
            <a:custGeom>
              <a:avLst/>
              <a:gdLst/>
              <a:ahLst/>
              <a:cxnLst/>
              <a:rect l="l" t="t" r="r" b="b"/>
              <a:pathLst>
                <a:path w="35" h="41" extrusionOk="0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 rot="5400000">
              <a:off x="11462589" y="5599752"/>
              <a:ext cx="144445" cy="111796"/>
            </a:xfrm>
            <a:custGeom>
              <a:avLst/>
              <a:gdLst/>
              <a:ahLst/>
              <a:cxnLst/>
              <a:rect l="l" t="t" r="r" b="b"/>
              <a:pathLst>
                <a:path w="44" h="37" extrusionOk="0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 rot="5400000">
              <a:off x="11426802" y="6191496"/>
              <a:ext cx="131153" cy="75890"/>
            </a:xfrm>
            <a:custGeom>
              <a:avLst/>
              <a:gdLst/>
              <a:ahLst/>
              <a:cxnLst/>
              <a:rect l="l" t="t" r="r" b="b"/>
              <a:pathLst>
                <a:path w="40" h="25" extrusionOk="0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 rot="5400000">
              <a:off x="11474132" y="5079102"/>
              <a:ext cx="131153" cy="90579"/>
            </a:xfrm>
            <a:custGeom>
              <a:avLst/>
              <a:gdLst/>
              <a:ahLst/>
              <a:cxnLst/>
              <a:rect l="l" t="t" r="r" b="b"/>
              <a:pathLst>
                <a:path w="40" h="30" extrusionOk="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 rot="5400000">
              <a:off x="11470869" y="4852243"/>
              <a:ext cx="131153" cy="90579"/>
            </a:xfrm>
            <a:custGeom>
              <a:avLst/>
              <a:gdLst/>
              <a:ahLst/>
              <a:cxnLst/>
              <a:rect l="l" t="t" r="r" b="b"/>
              <a:pathLst>
                <a:path w="40" h="30" extrusionOk="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 rot="5400000">
              <a:off x="11475742" y="4352608"/>
              <a:ext cx="121406" cy="84051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 rot="5400000">
              <a:off x="11443694" y="5932892"/>
              <a:ext cx="137356" cy="120771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 rot="5400000">
              <a:off x="11538703" y="2387288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 rot="5400000">
              <a:off x="11443949" y="3551571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 rot="5400000">
              <a:off x="11430208" y="6379390"/>
              <a:ext cx="127608" cy="97107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 rot="5400000">
              <a:off x="11454699" y="6633625"/>
              <a:ext cx="134697" cy="90579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 rot="5400000">
              <a:off x="11518248" y="5648840"/>
              <a:ext cx="6204" cy="65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pic>
        <p:nvPicPr>
          <p:cNvPr id="220" name="Google Shape;220;p2" descr="Дрон над полями тюльпанов"/>
          <p:cNvPicPr preferRelativeResize="0"/>
          <p:nvPr/>
        </p:nvPicPr>
        <p:blipFill rotWithShape="1">
          <a:blip r:embed="rId3">
            <a:alphaModFix/>
          </a:blip>
          <a:srcRect t="959" r="1" b="1"/>
          <a:stretch/>
        </p:blipFill>
        <p:spPr>
          <a:xfrm>
            <a:off x="6757060" y="-8192"/>
            <a:ext cx="5434940" cy="68661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043A50CE-63C2-6E70-B080-39DA52589E93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"/>
          <p:cNvSpPr/>
          <p:nvPr/>
        </p:nvSpPr>
        <p:spPr>
          <a:xfrm>
            <a:off x="-2" y="-2886"/>
            <a:ext cx="12195847" cy="686184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28" name="Google Shape;228;p3" descr="https://mass-images.pro/files/preview/6/09/953fd6d84cba6555ce31b0528b608fa7.jpg?17002987717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3848"/>
            <a:ext cx="5287656" cy="6861848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"/>
          <p:cNvSpPr txBox="1"/>
          <p:nvPr/>
        </p:nvSpPr>
        <p:spPr>
          <a:xfrm>
            <a:off x="5510626" y="1330002"/>
            <a:ext cx="6432845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indent="450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Создание сервиса и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платформы для поиска и бронирования </a:t>
            </a:r>
            <a:r>
              <a:rPr lang="ru-RU" sz="2000" dirty="0" err="1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endParaRPr lang="ru-RU" sz="2000" dirty="0" smtClean="0"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  <a:p>
            <a:pPr lvl="0" indent="450000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ru-RU" sz="2000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Контроль за состоянием оборудования, ​стоимость возможного ремонта включена в аренду и покрывается страховкой​</a:t>
            </a:r>
          </a:p>
          <a:p>
            <a:pPr lvl="0" indent="450000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ru-RU" sz="2000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Предоставление информации о разных ​​моделях </a:t>
            </a:r>
            <a:r>
              <a:rPr lang="ru-RU" sz="2000" dirty="0" err="1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sz="2000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, их особенностях и ​требованиях к эксплуатации.</a:t>
            </a:r>
          </a:p>
          <a:p>
            <a:pPr lvl="0" indent="450000" algn="just">
              <a:lnSpc>
                <a:spcPct val="150000"/>
              </a:lnSpc>
              <a:buSzPts val="2400"/>
              <a:buFont typeface="Arial"/>
              <a:buChar char="•"/>
            </a:pPr>
            <a:r>
              <a:rPr lang="ru-RU" sz="2000" dirty="0" err="1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Онлайн</a:t>
            </a:r>
            <a:r>
              <a:rPr lang="ru-RU" sz="2000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-​​​подбор </a:t>
            </a:r>
            <a:r>
              <a:rPr lang="ru-RU" sz="2000" dirty="0" err="1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sz="2000" dirty="0" smtClean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под задачи пользователя</a:t>
            </a:r>
          </a:p>
          <a:p>
            <a:pPr lvl="0"/>
            <a:r>
              <a:rPr lang="ru-RU" sz="2000" dirty="0" smtClean="0">
                <a:latin typeface="Arimo"/>
                <a:ea typeface="Arimo"/>
                <a:cs typeface="Arimo"/>
                <a:sym typeface="Arimo"/>
              </a:rPr>
              <a:t> </a:t>
            </a:r>
            <a:endParaRPr lang="ru-RU" sz="2000" dirty="0" smtClean="0"/>
          </a:p>
          <a:p>
            <a:pPr lvl="0"/>
            <a:endParaRPr lang="ru-RU" sz="2000" dirty="0" smtClean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E361E3BA-D4F1-E801-4E42-DBD85BD0F847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EED39D53-7F9E-F97C-B161-9D91B1075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0" name="Google Shape;240;p4"/>
          <p:cNvSpPr/>
          <p:nvPr/>
        </p:nvSpPr>
        <p:spPr>
          <a:xfrm>
            <a:off x="-2" y="964"/>
            <a:ext cx="12191999" cy="68579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41" name="Google Shape;241;p4"/>
          <p:cNvSpPr txBox="1">
            <a:spLocks noGrp="1"/>
          </p:cNvSpPr>
          <p:nvPr>
            <p:ph type="title"/>
          </p:nvPr>
        </p:nvSpPr>
        <p:spPr>
          <a:xfrm>
            <a:off x="1625443" y="586580"/>
            <a:ext cx="10566557" cy="89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Решение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будет востребовано</a:t>
            </a:r>
            <a:endParaRPr sz="20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2" name="Google Shape;242;p4"/>
          <p:cNvGrpSpPr/>
          <p:nvPr/>
        </p:nvGrpSpPr>
        <p:grpSpPr>
          <a:xfrm>
            <a:off x="7652716" y="1030830"/>
            <a:ext cx="3878284" cy="5371740"/>
            <a:chOff x="0" y="186578"/>
            <a:chExt cx="3878284" cy="5371740"/>
          </a:xfrm>
        </p:grpSpPr>
        <p:sp>
          <p:nvSpPr>
            <p:cNvPr id="243" name="Google Shape;243;p4"/>
            <p:cNvSpPr/>
            <p:nvPr/>
          </p:nvSpPr>
          <p:spPr>
            <a:xfrm>
              <a:off x="0" y="1865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 txBox="1"/>
            <p:nvPr/>
          </p:nvSpPr>
          <p:spPr>
            <a:xfrm>
              <a:off x="26387" y="2129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1. Фотография и видеосъемка</a:t>
              </a:r>
              <a:endParaRPr sz="22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0" y="7904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4"/>
            <p:cNvSpPr txBox="1"/>
            <p:nvPr/>
          </p:nvSpPr>
          <p:spPr>
            <a:xfrm>
              <a:off x="26387" y="8168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2. Авиация</a:t>
              </a:r>
              <a:endParaRPr sz="20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>
              <a:off x="0" y="13943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 txBox="1"/>
            <p:nvPr/>
          </p:nvSpPr>
          <p:spPr>
            <a:xfrm>
              <a:off x="26387" y="14207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3. Сельское хозяйство</a:t>
              </a:r>
              <a:endParaRPr sz="20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0" y="19982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4"/>
            <p:cNvSpPr txBox="1"/>
            <p:nvPr/>
          </p:nvSpPr>
          <p:spPr>
            <a:xfrm>
              <a:off x="26387" y="20246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4. Экология</a:t>
              </a:r>
              <a:endParaRPr sz="20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  <p:sp>
          <p:nvSpPr>
            <p:cNvPr id="251" name="Google Shape;251;p4"/>
            <p:cNvSpPr/>
            <p:nvPr/>
          </p:nvSpPr>
          <p:spPr>
            <a:xfrm>
              <a:off x="0" y="26021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 txBox="1"/>
            <p:nvPr/>
          </p:nvSpPr>
          <p:spPr>
            <a:xfrm>
              <a:off x="26387" y="26285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5. Туризм</a:t>
              </a:r>
              <a:endParaRPr sz="20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0" y="32060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 txBox="1"/>
            <p:nvPr/>
          </p:nvSpPr>
          <p:spPr>
            <a:xfrm>
              <a:off x="26387" y="32324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6. Развлечения</a:t>
              </a:r>
              <a:endParaRPr sz="20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0" y="38099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 txBox="1"/>
            <p:nvPr/>
          </p:nvSpPr>
          <p:spPr>
            <a:xfrm>
              <a:off x="26387" y="38363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7. Образование</a:t>
              </a:r>
              <a:r>
                <a:rPr lang="ru-RU" sz="2200" b="0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 </a:t>
              </a: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0" y="44138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 txBox="1"/>
            <p:nvPr/>
          </p:nvSpPr>
          <p:spPr>
            <a:xfrm>
              <a:off x="26387" y="44402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8. Транспорт</a:t>
              </a:r>
              <a:r>
                <a:rPr lang="ru-RU" sz="2200" b="0" dirty="0">
                  <a:solidFill>
                    <a:schemeClr val="lt1"/>
                  </a:solidFill>
                  <a:latin typeface="Avenir"/>
                  <a:ea typeface="Avenir"/>
                  <a:cs typeface="Avenir"/>
                  <a:sym typeface="Avenir"/>
                </a:rPr>
                <a:t> </a:t>
              </a: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0" y="5017778"/>
              <a:ext cx="3878284" cy="540540"/>
            </a:xfrm>
            <a:prstGeom prst="roundRect">
              <a:avLst>
                <a:gd name="adj" fmla="val 16667"/>
              </a:avLst>
            </a:prstGeom>
            <a:solidFill>
              <a:srgbClr val="3952B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 txBox="1"/>
            <p:nvPr/>
          </p:nvSpPr>
          <p:spPr>
            <a:xfrm>
              <a:off x="26387" y="5044165"/>
              <a:ext cx="3825510" cy="4877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3800" tIns="83800" rIns="83800" bIns="838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venir"/>
                <a:buNone/>
              </a:pPr>
              <a:r>
                <a:rPr lang="ru-RU" sz="2000" b="0" dirty="0">
                  <a:solidFill>
                    <a:schemeClr val="lt1"/>
                  </a:solidFill>
                  <a:latin typeface="Times New Roman" pitchFamily="18" charset="0"/>
                  <a:ea typeface="Avenir"/>
                  <a:cs typeface="Times New Roman" pitchFamily="18" charset="0"/>
                  <a:sym typeface="Avenir"/>
                </a:rPr>
                <a:t>9. Медицина</a:t>
              </a:r>
              <a:endParaRPr sz="2000" b="0">
                <a:solidFill>
                  <a:schemeClr val="lt1"/>
                </a:solidFill>
                <a:latin typeface="Times New Roman" pitchFamily="18" charset="0"/>
                <a:ea typeface="Avenir"/>
                <a:cs typeface="Times New Roman" pitchFamily="18" charset="0"/>
                <a:sym typeface="Avenir"/>
              </a:endParaRPr>
            </a:p>
          </p:txBody>
        </p:sp>
      </p:grpSp>
      <p:pic>
        <p:nvPicPr>
          <p:cNvPr id="261" name="Google Shape;261;p4" descr="Venn diagram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081" y="3164224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" descr="Magnifying glass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805" y="487264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" descr="Robot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5557" y="1505527"/>
            <a:ext cx="914400" cy="89900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"/>
          <p:cNvSpPr txBox="1"/>
          <p:nvPr/>
        </p:nvSpPr>
        <p:spPr>
          <a:xfrm>
            <a:off x="1215843" y="1445497"/>
            <a:ext cx="62119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00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В наши дни, использование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как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никогда</a:t>
            </a:r>
            <a:r>
              <a:rPr lang="ru-RU" sz="2000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актуально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. Современные технологии, дают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широкий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 потенциал к их использованию.</a:t>
            </a:r>
            <a:endParaRPr sz="2000">
              <a:solidFill>
                <a:srgbClr val="000000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1197178" y="3113361"/>
            <a:ext cx="589238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00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Это лишь некоторые примеры рынков,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на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которых может быть успешным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бизнес-проект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аренды 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дронов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.</a:t>
            </a:r>
            <a:endParaRPr sz="2000">
              <a:solidFill>
                <a:srgbClr val="000000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266" name="Google Shape;266;p4"/>
          <p:cNvSpPr txBox="1"/>
          <p:nvPr/>
        </p:nvSpPr>
        <p:spPr>
          <a:xfrm>
            <a:off x="1212717" y="4822676"/>
            <a:ext cx="587685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00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Важно провести исследование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рынка и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 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определить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 потребности клиентов, </a:t>
            </a:r>
            <a:r>
              <a:rPr lang="ru-RU" sz="2000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чтобы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выбрать наиболее подходящий сегмент.</a:t>
            </a:r>
            <a:r>
              <a:rPr lang="ru-RU" sz="2000" dirty="0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 </a:t>
            </a:r>
            <a:endParaRPr sz="2000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6B0B267C-E4A0-BB4C-4FD6-2C85D7EAA1E0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150E02DD-6F35-F115-619F-B21DDCD36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2" y="963"/>
            <a:ext cx="8305030" cy="68579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73" name="Google Shape;273;p5"/>
          <p:cNvSpPr txBox="1">
            <a:spLocks noGrp="1"/>
          </p:cNvSpPr>
          <p:nvPr>
            <p:ph type="title"/>
          </p:nvPr>
        </p:nvSpPr>
        <p:spPr>
          <a:xfrm>
            <a:off x="1069834" y="1172814"/>
            <a:ext cx="7028131" cy="6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Текущее состояние рынка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body" idx="1"/>
          </p:nvPr>
        </p:nvSpPr>
        <p:spPr>
          <a:xfrm>
            <a:off x="591535" y="1721433"/>
            <a:ext cx="7198678" cy="4671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0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На рынке существуют такие решения, но все они имеют недостатки: 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Avenir"/>
            </a:endParaRPr>
          </a:p>
          <a:p>
            <a:pPr marL="0" lvl="0" indent="450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Необходимость внесения залога</a:t>
            </a:r>
            <a:endParaRPr dirty="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  <a:p>
            <a:pPr marL="0" lvl="0" indent="450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+mj-lt"/>
              <a:buAutoNum type="arabicPeriod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Отсутствие технического сопровождения</a:t>
            </a:r>
            <a:endParaRPr dirty="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  <a:p>
            <a:pPr marL="0" lvl="0" indent="450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DBDBD"/>
              </a:buClr>
              <a:buSzPts val="220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Все из перечисленных компаний предоставляют услуги аренды на сутки.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4500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Отсутствие конкуренции влечет повышение стоимости аренды.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4" name="Google Shape;27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13344" y="542366"/>
            <a:ext cx="2202356" cy="1048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5" descr="Изображение выглядит как Графика, круг, Красочность, снимок экран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3344" y="1978429"/>
            <a:ext cx="2202356" cy="622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13344" y="4410014"/>
            <a:ext cx="2202356" cy="449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5" descr="Изображение выглядит как Графика, Шрифт, графический дизайн, снимок экрана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13344" y="5412396"/>
            <a:ext cx="2202356" cy="57353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"/>
          <p:cNvSpPr/>
          <p:nvPr/>
        </p:nvSpPr>
        <p:spPr>
          <a:xfrm rot="-5400000">
            <a:off x="10973263" y="6380463"/>
            <a:ext cx="9748" cy="5712"/>
          </a:xfrm>
          <a:custGeom>
            <a:avLst/>
            <a:gdLst/>
            <a:ahLst/>
            <a:cxnLst/>
            <a:rect l="l" t="t" r="r" b="b"/>
            <a:pathLst>
              <a:path w="3" h="2" extrusionOk="0">
                <a:moveTo>
                  <a:pt x="1" y="0"/>
                </a:moveTo>
                <a:cubicBezTo>
                  <a:pt x="2" y="1"/>
                  <a:pt x="3" y="2"/>
                  <a:pt x="2" y="2"/>
                </a:cubicBezTo>
                <a:cubicBezTo>
                  <a:pt x="1" y="2"/>
                  <a:pt x="0" y="1"/>
                  <a:pt x="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80" name="Google Shape;28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14800" y="3035636"/>
            <a:ext cx="2198159" cy="7136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DAB9B2A7-C6C6-93E8-E8EA-AC7AD1D48E7C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675FE7AB-B3E0-8E52-FD44-BB14DF200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" name="Google Shape;285;p6"/>
          <p:cNvGrpSpPr/>
          <p:nvPr/>
        </p:nvGrpSpPr>
        <p:grpSpPr>
          <a:xfrm>
            <a:off x="11096450" y="13394"/>
            <a:ext cx="494218" cy="6814823"/>
            <a:chOff x="11096450" y="13395"/>
            <a:chExt cx="494218" cy="6814823"/>
          </a:xfrm>
        </p:grpSpPr>
        <p:sp>
          <p:nvSpPr>
            <p:cNvPr id="286" name="Google Shape;286;p6"/>
            <p:cNvSpPr/>
            <p:nvPr/>
          </p:nvSpPr>
          <p:spPr>
            <a:xfrm rot="5400000">
              <a:off x="11108009" y="671857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 rot="5400000">
              <a:off x="11475034" y="77813"/>
              <a:ext cx="138242" cy="88130"/>
            </a:xfrm>
            <a:custGeom>
              <a:avLst/>
              <a:gdLst/>
              <a:ahLst/>
              <a:cxnLst/>
              <a:rect l="l" t="t" r="r" b="b"/>
              <a:pathLst>
                <a:path w="42" h="29" extrusionOk="0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 rot="5400000">
              <a:off x="11478964" y="592010"/>
              <a:ext cx="121406" cy="72626"/>
            </a:xfrm>
            <a:custGeom>
              <a:avLst/>
              <a:gdLst/>
              <a:ahLst/>
              <a:cxnLst/>
              <a:rect l="l" t="t" r="r" b="b"/>
              <a:pathLst>
                <a:path w="37" h="24" extrusionOk="0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 rot="5400000">
              <a:off x="11482378" y="335267"/>
              <a:ext cx="138242" cy="78339"/>
            </a:xfrm>
            <a:custGeom>
              <a:avLst/>
              <a:gdLst/>
              <a:ahLst/>
              <a:cxnLst/>
              <a:rect l="l" t="t" r="r" b="b"/>
              <a:pathLst>
                <a:path w="42" h="26" extrusionOk="0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 rot="5400000">
              <a:off x="11407714" y="2021691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 rot="5400000">
              <a:off x="11414629" y="2272420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 rot="5400000">
              <a:off x="11426398" y="1049544"/>
              <a:ext cx="150648" cy="99554"/>
            </a:xfrm>
            <a:custGeom>
              <a:avLst/>
              <a:gdLst/>
              <a:ahLst/>
              <a:cxnLst/>
              <a:rect l="l" t="t" r="r" b="b"/>
              <a:pathLst>
                <a:path w="46" h="33" extrusionOk="0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 rot="5400000">
              <a:off x="11440085" y="836978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 rot="5400000">
              <a:off x="11427309" y="1320685"/>
              <a:ext cx="127608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 rot="5400000">
              <a:off x="11407470" y="1778440"/>
              <a:ext cx="131153" cy="93843"/>
            </a:xfrm>
            <a:custGeom>
              <a:avLst/>
              <a:gdLst/>
              <a:ahLst/>
              <a:cxnLst/>
              <a:rect l="l" t="t" r="r" b="b"/>
              <a:pathLst>
                <a:path w="40" h="31" extrusionOk="0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 rot="5400000">
              <a:off x="11404869" y="153519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 rot="5400000">
              <a:off x="11480119" y="1078297"/>
              <a:ext cx="9748" cy="5712"/>
            </a:xfrm>
            <a:custGeom>
              <a:avLst/>
              <a:gdLst/>
              <a:ahLst/>
              <a:cxnLst/>
              <a:rect l="l" t="t" r="r" b="b"/>
              <a:pathLst>
                <a:path w="3" h="2" extrusionOk="0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rot="5400000">
              <a:off x="11194111" y="860614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 rot="5400000">
              <a:off x="11167080" y="1015030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 rot="5400000">
              <a:off x="11164085" y="450599"/>
              <a:ext cx="118747" cy="81603"/>
            </a:xfrm>
            <a:custGeom>
              <a:avLst/>
              <a:gdLst/>
              <a:ahLst/>
              <a:cxnLst/>
              <a:rect l="l" t="t" r="r" b="b"/>
              <a:pathLst>
                <a:path w="36" h="27" extrusionOk="0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 rot="5400000">
              <a:off x="11155166" y="1253803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 rot="5400000">
              <a:off x="11141013" y="614227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 rot="5400000">
              <a:off x="11155026" y="1463404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 rot="5400000">
              <a:off x="11101585" y="2335317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 rot="5400000">
              <a:off x="11141175" y="1673149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 rot="5400000">
              <a:off x="11120625" y="255502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 rot="5400000">
              <a:off x="11115856" y="1902943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 rot="5400000">
              <a:off x="11082153" y="2137303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rot="5400000">
              <a:off x="11410824" y="281829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rot="5400000">
              <a:off x="11391700" y="5088176"/>
              <a:ext cx="124063" cy="87315"/>
            </a:xfrm>
            <a:custGeom>
              <a:avLst/>
              <a:gdLst/>
              <a:ahLst/>
              <a:cxnLst/>
              <a:rect l="l" t="t" r="r" b="b"/>
              <a:pathLst>
                <a:path w="38" h="29" extrusionOk="0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 rot="5400000">
              <a:off x="11371127" y="2531128"/>
              <a:ext cx="138242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 rot="5400000">
              <a:off x="11401349" y="4735882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 rot="5400000">
              <a:off x="11409487" y="4455410"/>
              <a:ext cx="121406" cy="88130"/>
            </a:xfrm>
            <a:custGeom>
              <a:avLst/>
              <a:gdLst/>
              <a:ahLst/>
              <a:cxnLst/>
              <a:rect l="l" t="t" r="r" b="b"/>
              <a:pathLst>
                <a:path w="37" h="29" extrusionOk="0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5400000">
              <a:off x="11369848" y="4194178"/>
              <a:ext cx="143559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rot="5400000">
              <a:off x="11381624" y="369169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 rot="5400000">
              <a:off x="11417787" y="3075050"/>
              <a:ext cx="124951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rot="5400000">
              <a:off x="11376729" y="3335597"/>
              <a:ext cx="134697" cy="84866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8" name="Google Shape;318;p6"/>
            <p:cNvSpPr/>
            <p:nvPr/>
          </p:nvSpPr>
          <p:spPr>
            <a:xfrm rot="5400000">
              <a:off x="11360464" y="3934729"/>
              <a:ext cx="143559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19" name="Google Shape;319;p6"/>
            <p:cNvSpPr/>
            <p:nvPr/>
          </p:nvSpPr>
          <p:spPr>
            <a:xfrm rot="5400000">
              <a:off x="11395443" y="5347417"/>
              <a:ext cx="94821" cy="69362"/>
            </a:xfrm>
            <a:custGeom>
              <a:avLst/>
              <a:gdLst/>
              <a:ahLst/>
              <a:cxnLst/>
              <a:rect l="l" t="t" r="r" b="b"/>
              <a:pathLst>
                <a:path w="29" h="23" extrusionOk="0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0" name="Google Shape;320;p6"/>
            <p:cNvSpPr/>
            <p:nvPr/>
          </p:nvSpPr>
          <p:spPr>
            <a:xfrm rot="5400000">
              <a:off x="11343434" y="5658571"/>
              <a:ext cx="140901" cy="102819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1" name="Google Shape;321;p6"/>
            <p:cNvSpPr/>
            <p:nvPr/>
          </p:nvSpPr>
          <p:spPr>
            <a:xfrm rot="5400000">
              <a:off x="11324095" y="6423833"/>
              <a:ext cx="134697" cy="93843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2" name="Google Shape;322;p6"/>
            <p:cNvSpPr/>
            <p:nvPr/>
          </p:nvSpPr>
          <p:spPr>
            <a:xfrm rot="5400000">
              <a:off x="11324317" y="5897278"/>
              <a:ext cx="118747" cy="120771"/>
            </a:xfrm>
            <a:custGeom>
              <a:avLst/>
              <a:gdLst/>
              <a:ahLst/>
              <a:cxnLst/>
              <a:rect l="l" t="t" r="r" b="b"/>
              <a:pathLst>
                <a:path w="36" h="40" extrusionOk="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3" name="Google Shape;323;p6"/>
            <p:cNvSpPr/>
            <p:nvPr/>
          </p:nvSpPr>
          <p:spPr>
            <a:xfrm rot="5400000">
              <a:off x="11356013" y="6183127"/>
              <a:ext cx="131153" cy="72626"/>
            </a:xfrm>
            <a:custGeom>
              <a:avLst/>
              <a:gdLst/>
              <a:ahLst/>
              <a:cxnLst/>
              <a:rect l="l" t="t" r="r" b="b"/>
              <a:pathLst>
                <a:path w="40" h="24" extrusionOk="0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4" name="Google Shape;324;p6"/>
            <p:cNvSpPr/>
            <p:nvPr/>
          </p:nvSpPr>
          <p:spPr>
            <a:xfrm rot="5400000">
              <a:off x="11104198" y="3296179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5" name="Google Shape;325;p6"/>
            <p:cNvSpPr/>
            <p:nvPr/>
          </p:nvSpPr>
          <p:spPr>
            <a:xfrm rot="5400000">
              <a:off x="11134111" y="4387490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 rot="5400000">
              <a:off x="11138041" y="5384813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7" name="Google Shape;327;p6"/>
            <p:cNvSpPr/>
            <p:nvPr/>
          </p:nvSpPr>
          <p:spPr>
            <a:xfrm rot="5400000">
              <a:off x="11133693" y="459571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 rot="5400000">
              <a:off x="11105830" y="6046702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 rot="5400000">
              <a:off x="11117596" y="3060239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 rot="5400000">
              <a:off x="11125265" y="4900335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 rot="5400000">
              <a:off x="11117373" y="5141456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 rot="5400000">
              <a:off x="11112337" y="2598157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3" name="Google Shape;333;p6"/>
            <p:cNvSpPr/>
            <p:nvPr/>
          </p:nvSpPr>
          <p:spPr>
            <a:xfrm rot="5400000">
              <a:off x="11105830" y="6278710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4" name="Google Shape;334;p6"/>
            <p:cNvSpPr/>
            <p:nvPr/>
          </p:nvSpPr>
          <p:spPr>
            <a:xfrm rot="5400000">
              <a:off x="11093998" y="5596726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5" name="Google Shape;335;p6"/>
            <p:cNvSpPr/>
            <p:nvPr/>
          </p:nvSpPr>
          <p:spPr>
            <a:xfrm rot="5400000">
              <a:off x="11097788" y="4080854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6" name="Google Shape;336;p6"/>
            <p:cNvSpPr/>
            <p:nvPr/>
          </p:nvSpPr>
          <p:spPr>
            <a:xfrm rot="5400000">
              <a:off x="11075637" y="5836680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7" name="Google Shape;337;p6"/>
            <p:cNvSpPr/>
            <p:nvPr/>
          </p:nvSpPr>
          <p:spPr>
            <a:xfrm rot="5400000">
              <a:off x="11124696" y="2830776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8" name="Google Shape;338;p6"/>
            <p:cNvSpPr/>
            <p:nvPr/>
          </p:nvSpPr>
          <p:spPr>
            <a:xfrm rot="5400000">
              <a:off x="11082841" y="3849727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39" name="Google Shape;339;p6"/>
            <p:cNvSpPr/>
            <p:nvPr/>
          </p:nvSpPr>
          <p:spPr>
            <a:xfrm rot="5400000">
              <a:off x="11078098" y="3616257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0" name="Google Shape;340;p6"/>
            <p:cNvSpPr/>
            <p:nvPr/>
          </p:nvSpPr>
          <p:spPr>
            <a:xfrm rot="5400000">
              <a:off x="11076712" y="6507925"/>
              <a:ext cx="127608" cy="81603"/>
            </a:xfrm>
            <a:custGeom>
              <a:avLst/>
              <a:gdLst/>
              <a:ahLst/>
              <a:cxnLst/>
              <a:rect l="l" t="t" r="r" b="b"/>
              <a:pathLst>
                <a:path w="39" h="27" extrusionOk="0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1" name="Google Shape;341;p6"/>
            <p:cNvSpPr/>
            <p:nvPr/>
          </p:nvSpPr>
          <p:spPr>
            <a:xfrm rot="5400000">
              <a:off x="11141853" y="34906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42" name="Google Shape;342;p6"/>
            <p:cNvSpPr/>
            <p:nvPr/>
          </p:nvSpPr>
          <p:spPr>
            <a:xfrm rot="5400000">
              <a:off x="11301184" y="6639670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rgbClr val="D5DDD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343" name="Google Shape;343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44" name="Google Shape;344;p6"/>
          <p:cNvSpPr/>
          <p:nvPr/>
        </p:nvSpPr>
        <p:spPr>
          <a:xfrm>
            <a:off x="-2" y="963"/>
            <a:ext cx="12191999" cy="685799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graphicFrame>
        <p:nvGraphicFramePr>
          <p:cNvPr id="345" name="Google Shape;345;p6"/>
          <p:cNvGraphicFramePr/>
          <p:nvPr>
            <p:extLst>
              <p:ext uri="{D42A27DB-BD31-4B8C-83A1-F6EECF244321}">
                <p14:modId xmlns:p14="http://schemas.microsoft.com/office/powerpoint/2010/main" xmlns="" val="2954383220"/>
              </p:ext>
            </p:extLst>
          </p:nvPr>
        </p:nvGraphicFramePr>
        <p:xfrm>
          <a:off x="423499" y="1221658"/>
          <a:ext cx="11380475" cy="3973225"/>
        </p:xfrm>
        <a:graphic>
          <a:graphicData uri="http://schemas.openxmlformats.org/drawingml/2006/table">
            <a:tbl>
              <a:tblPr firstRow="1" bandRow="1">
                <a:noFill/>
                <a:tableStyleId>{80A90917-B795-42D9-953A-B2EE18569EDB}</a:tableStyleId>
              </a:tblPr>
              <a:tblGrid>
                <a:gridCol w="2560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64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920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Функционал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124225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Go</a:t>
                      </a:r>
                      <a:r>
                        <a:rPr lang="ru-RU" sz="200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, </a:t>
                      </a:r>
                      <a:r>
                        <a:rPr lang="ru-RU" sz="200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Rabbit</a:t>
                      </a:r>
                      <a:r>
                        <a:rPr lang="ru-RU" sz="200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!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124225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 err="1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Pauri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124225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 dirty="0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AURA-RENT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124225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АВИТО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124225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u="none" strike="noStrike" cap="none">
                          <a:solidFill>
                            <a:srgbClr val="FFFFFF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PilotHub</a:t>
                      </a:r>
                      <a:endParaRPr sz="2000" u="none" strike="noStrike" cap="none">
                        <a:solidFill>
                          <a:srgbClr val="FFFFFF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124225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9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Отсутствие залога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62100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4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Простой и удобный интерфейс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62100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39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2000" b="0" u="none" strike="noStrike" cap="none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Arimo"/>
                          <a:cs typeface="Times New Roman" pitchFamily="18" charset="0"/>
                          <a:sym typeface="Arimo"/>
                        </a:rPr>
                        <a:t>Доступная цена</a:t>
                      </a:r>
                      <a:endParaRPr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6950" marR="62100" marT="62100" marB="1242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u="none" strike="noStrike" cap="none" dirty="0">
                        <a:solidFill>
                          <a:srgbClr val="000000"/>
                        </a:solidFill>
                        <a:latin typeface="Times New Roman" pitchFamily="18" charset="0"/>
                        <a:ea typeface="Arimo"/>
                        <a:cs typeface="Times New Roman" pitchFamily="18" charset="0"/>
                        <a:sym typeface="Arimo"/>
                      </a:endParaRPr>
                    </a:p>
                  </a:txBody>
                  <a:tcPr marL="86950" marR="62100" marT="62100" marB="124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46" name="Google Shape;346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6105" y="2359824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6238" y="4472260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1788" y="3448496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7911" y="4466913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8513" y="3435009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8513" y="2360333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53" y="2360377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6447" y="3435054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8254" y="4467850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4550" y="2358644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4551" y="3448714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3949" y="4469887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" descr="Close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1990" y="2358426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2591" y="3447103"/>
            <a:ext cx="457204" cy="45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6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2589" y="4469448"/>
            <a:ext cx="457204" cy="4572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F44BD3EB-97AE-A303-7E7D-76532DA905E4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21946715-2530-0EB5-2831-93C8CFB3A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25829" y="232681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6" name="Google Shape;376;p7"/>
          <p:cNvSpPr/>
          <p:nvPr/>
        </p:nvSpPr>
        <p:spPr>
          <a:xfrm>
            <a:off x="1" y="1039899"/>
            <a:ext cx="12191999" cy="54533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7" name="Google Shape;377;p7"/>
          <p:cNvSpPr txBox="1">
            <a:spLocks noGrp="1"/>
          </p:cNvSpPr>
          <p:nvPr>
            <p:ph type="title"/>
          </p:nvPr>
        </p:nvSpPr>
        <p:spPr>
          <a:xfrm>
            <a:off x="1549008" y="250122"/>
            <a:ext cx="9343065" cy="999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Как работает решение</a:t>
            </a:r>
            <a:endParaRPr sz="2000"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sp>
        <p:nvSpPr>
          <p:cNvPr id="378" name="Google Shape;378;p7"/>
          <p:cNvSpPr/>
          <p:nvPr/>
        </p:nvSpPr>
        <p:spPr>
          <a:xfrm>
            <a:off x="5039523" y="1638990"/>
            <a:ext cx="5961413" cy="133984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79" name="Google Shape;379;p7"/>
          <p:cNvSpPr txBox="1"/>
          <p:nvPr/>
        </p:nvSpPr>
        <p:spPr>
          <a:xfrm>
            <a:off x="6378086" y="2129060"/>
            <a:ext cx="42403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Веб-сайт для пользователей</a:t>
            </a:r>
            <a:endParaRPr sz="2000" dirty="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pic>
        <p:nvPicPr>
          <p:cNvPr id="380" name="Google Shape;380;p7" descr="Monitor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73959" y="1889204"/>
            <a:ext cx="839414" cy="83941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7"/>
          <p:cNvSpPr/>
          <p:nvPr/>
        </p:nvSpPr>
        <p:spPr>
          <a:xfrm>
            <a:off x="5039524" y="4492727"/>
            <a:ext cx="5961414" cy="125602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2" name="Google Shape;382;p7"/>
          <p:cNvSpPr txBox="1"/>
          <p:nvPr/>
        </p:nvSpPr>
        <p:spPr>
          <a:xfrm>
            <a:off x="6335883" y="4926310"/>
            <a:ext cx="424037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Пункты выдачи</a:t>
            </a:r>
            <a:endParaRPr sz="200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pic>
        <p:nvPicPr>
          <p:cNvPr id="383" name="Google Shape;383;p7" descr="Checkmark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3026" y="4701782"/>
            <a:ext cx="839414" cy="839414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7"/>
          <p:cNvSpPr/>
          <p:nvPr/>
        </p:nvSpPr>
        <p:spPr>
          <a:xfrm>
            <a:off x="5039523" y="3071368"/>
            <a:ext cx="5961413" cy="126502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385" name="Google Shape;385;p7"/>
          <p:cNvSpPr txBox="1"/>
          <p:nvPr/>
        </p:nvSpPr>
        <p:spPr>
          <a:xfrm>
            <a:off x="6209274" y="3509611"/>
            <a:ext cx="42404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rPr>
              <a:t>Удобная система поиска</a:t>
            </a:r>
            <a:endParaRPr sz="2000" dirty="0">
              <a:solidFill>
                <a:schemeClr val="tx1"/>
              </a:solidFill>
              <a:latin typeface="Times New Roman" pitchFamily="18" charset="0"/>
              <a:ea typeface="Arimo"/>
              <a:cs typeface="Times New Roman" pitchFamily="18" charset="0"/>
              <a:sym typeface="Arimo"/>
            </a:endParaRPr>
          </a:p>
        </p:txBody>
      </p:sp>
      <p:pic>
        <p:nvPicPr>
          <p:cNvPr id="386" name="Google Shape;386;p7" descr="User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3148" y="3284393"/>
            <a:ext cx="839414" cy="83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7" descr="A computer screen with a gear and a messag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70" r="69"/>
          <a:stretch/>
        </p:blipFill>
        <p:spPr>
          <a:xfrm>
            <a:off x="852954" y="1795490"/>
            <a:ext cx="3223338" cy="322718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B1A51329-1EAA-CFE8-923D-553572A36CFE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1EC4C14F-B8CA-DAA8-51C9-D120D3353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oogle Shape;392;p8"/>
          <p:cNvGrpSpPr/>
          <p:nvPr/>
        </p:nvGrpSpPr>
        <p:grpSpPr>
          <a:xfrm>
            <a:off x="11445459" y="-31769"/>
            <a:ext cx="510538" cy="6804780"/>
            <a:chOff x="11445459" y="-31769"/>
            <a:chExt cx="510538" cy="6804780"/>
          </a:xfrm>
        </p:grpSpPr>
        <p:sp>
          <p:nvSpPr>
            <p:cNvPr id="393" name="Google Shape;393;p8"/>
            <p:cNvSpPr/>
            <p:nvPr/>
          </p:nvSpPr>
          <p:spPr>
            <a:xfrm rot="5400000">
              <a:off x="11747521" y="6663369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 rot="5400000">
              <a:off x="11768634" y="742112"/>
              <a:ext cx="143559" cy="75075"/>
            </a:xfrm>
            <a:custGeom>
              <a:avLst/>
              <a:gdLst/>
              <a:ahLst/>
              <a:cxnLst/>
              <a:rect l="l" t="t" r="r" b="b"/>
              <a:pathLst>
                <a:path w="44" h="25" extrusionOk="0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 rot="5400000">
              <a:off x="11806592" y="959823"/>
              <a:ext cx="115202" cy="90579"/>
            </a:xfrm>
            <a:custGeom>
              <a:avLst/>
              <a:gdLst/>
              <a:ahLst/>
              <a:cxnLst/>
              <a:rect l="l" t="t" r="r" b="b"/>
              <a:pathLst>
                <a:path w="35" h="30" extrusionOk="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6" name="Google Shape;396;p8"/>
            <p:cNvSpPr/>
            <p:nvPr/>
          </p:nvSpPr>
          <p:spPr>
            <a:xfrm rot="5400000">
              <a:off x="11794678" y="1198596"/>
              <a:ext cx="127608" cy="79154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 rot="5400000">
              <a:off x="11748560" y="447364"/>
              <a:ext cx="134697" cy="105266"/>
            </a:xfrm>
            <a:custGeom>
              <a:avLst/>
              <a:gdLst/>
              <a:ahLst/>
              <a:cxnLst/>
              <a:rect l="l" t="t" r="r" b="b"/>
              <a:pathLst>
                <a:path w="41" h="35" extrusionOk="0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 rot="5400000">
              <a:off x="11794538" y="1408197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399" name="Google Shape;399;p8"/>
            <p:cNvSpPr/>
            <p:nvPr/>
          </p:nvSpPr>
          <p:spPr>
            <a:xfrm rot="5400000">
              <a:off x="11794234" y="2238233"/>
              <a:ext cx="128495" cy="72626"/>
            </a:xfrm>
            <a:custGeom>
              <a:avLst/>
              <a:gdLst/>
              <a:ahLst/>
              <a:cxnLst/>
              <a:rect l="l" t="t" r="r" b="b"/>
              <a:pathLst>
                <a:path w="39" h="24" extrusionOk="0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0" name="Google Shape;400;p8"/>
            <p:cNvSpPr/>
            <p:nvPr/>
          </p:nvSpPr>
          <p:spPr>
            <a:xfrm rot="5400000">
              <a:off x="11780687" y="1617942"/>
              <a:ext cx="140901" cy="93843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1" name="Google Shape;401;p8"/>
            <p:cNvSpPr/>
            <p:nvPr/>
          </p:nvSpPr>
          <p:spPr>
            <a:xfrm rot="5400000">
              <a:off x="11760137" y="200295"/>
              <a:ext cx="124063" cy="78339"/>
            </a:xfrm>
            <a:custGeom>
              <a:avLst/>
              <a:gdLst/>
              <a:ahLst/>
              <a:cxnLst/>
              <a:rect l="l" t="t" r="r" b="b"/>
              <a:pathLst>
                <a:path w="38" h="26" extrusionOk="0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2" name="Google Shape;402;p8"/>
            <p:cNvSpPr/>
            <p:nvPr/>
          </p:nvSpPr>
          <p:spPr>
            <a:xfrm rot="5400000">
              <a:off x="11755368" y="1847736"/>
              <a:ext cx="131153" cy="69362"/>
            </a:xfrm>
            <a:custGeom>
              <a:avLst/>
              <a:gdLst/>
              <a:ahLst/>
              <a:cxnLst/>
              <a:rect l="l" t="t" r="r" b="b"/>
              <a:pathLst>
                <a:path w="40" h="23" extrusionOk="0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3" name="Google Shape;403;p8"/>
            <p:cNvSpPr/>
            <p:nvPr/>
          </p:nvSpPr>
          <p:spPr>
            <a:xfrm rot="5400000">
              <a:off x="11734067" y="-12868"/>
              <a:ext cx="137356" cy="99554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4" name="Google Shape;404;p8"/>
            <p:cNvSpPr/>
            <p:nvPr/>
          </p:nvSpPr>
          <p:spPr>
            <a:xfrm rot="5400000">
              <a:off x="11540903" y="665835"/>
              <a:ext cx="147990" cy="75075"/>
            </a:xfrm>
            <a:custGeom>
              <a:avLst/>
              <a:gdLst/>
              <a:ahLst/>
              <a:cxnLst/>
              <a:rect l="l" t="t" r="r" b="b"/>
              <a:pathLst>
                <a:path w="45" h="25" extrusionOk="0">
                  <a:moveTo>
                    <a:pt x="22" y="0"/>
                  </a:moveTo>
                  <a:cubicBezTo>
                    <a:pt x="32" y="1"/>
                    <a:pt x="45" y="21"/>
                    <a:pt x="28" y="25"/>
                  </a:cubicBezTo>
                  <a:cubicBezTo>
                    <a:pt x="9" y="23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5" name="Google Shape;405;p8"/>
            <p:cNvSpPr/>
            <p:nvPr/>
          </p:nvSpPr>
          <p:spPr>
            <a:xfrm rot="5400000">
              <a:off x="11553275" y="896880"/>
              <a:ext cx="124063" cy="69362"/>
            </a:xfrm>
            <a:custGeom>
              <a:avLst/>
              <a:gdLst/>
              <a:ahLst/>
              <a:cxnLst/>
              <a:rect l="l" t="t" r="r" b="b"/>
              <a:pathLst>
                <a:path w="38" h="23" extrusionOk="0">
                  <a:moveTo>
                    <a:pt x="20" y="0"/>
                  </a:moveTo>
                  <a:cubicBezTo>
                    <a:pt x="37" y="3"/>
                    <a:pt x="38" y="23"/>
                    <a:pt x="20" y="22"/>
                  </a:cubicBezTo>
                  <a:cubicBezTo>
                    <a:pt x="8" y="18"/>
                    <a:pt x="0" y="5"/>
                    <a:pt x="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6" name="Google Shape;406;p8"/>
            <p:cNvSpPr/>
            <p:nvPr/>
          </p:nvSpPr>
          <p:spPr>
            <a:xfrm rot="5400000">
              <a:off x="11547934" y="1134675"/>
              <a:ext cx="124951" cy="66098"/>
            </a:xfrm>
            <a:custGeom>
              <a:avLst/>
              <a:gdLst/>
              <a:ahLst/>
              <a:cxnLst/>
              <a:rect l="l" t="t" r="r" b="b"/>
              <a:pathLst>
                <a:path w="38" h="22" extrusionOk="0">
                  <a:moveTo>
                    <a:pt x="21" y="0"/>
                  </a:moveTo>
                  <a:cubicBezTo>
                    <a:pt x="37" y="2"/>
                    <a:pt x="38" y="20"/>
                    <a:pt x="21" y="22"/>
                  </a:cubicBezTo>
                  <a:cubicBezTo>
                    <a:pt x="9" y="16"/>
                    <a:pt x="0" y="6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7" name="Google Shape;407;p8"/>
            <p:cNvSpPr/>
            <p:nvPr/>
          </p:nvSpPr>
          <p:spPr>
            <a:xfrm rot="5400000">
              <a:off x="11530984" y="2147729"/>
              <a:ext cx="140901" cy="90579"/>
            </a:xfrm>
            <a:custGeom>
              <a:avLst/>
              <a:gdLst/>
              <a:ahLst/>
              <a:cxnLst/>
              <a:rect l="l" t="t" r="r" b="b"/>
              <a:pathLst>
                <a:path w="43" h="30" extrusionOk="0">
                  <a:moveTo>
                    <a:pt x="27" y="3"/>
                  </a:moveTo>
                  <a:cubicBezTo>
                    <a:pt x="35" y="0"/>
                    <a:pt x="43" y="16"/>
                    <a:pt x="40" y="22"/>
                  </a:cubicBezTo>
                  <a:cubicBezTo>
                    <a:pt x="21" y="30"/>
                    <a:pt x="0" y="15"/>
                    <a:pt x="27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8" name="Google Shape;408;p8"/>
            <p:cNvSpPr/>
            <p:nvPr/>
          </p:nvSpPr>
          <p:spPr>
            <a:xfrm rot="5400000">
              <a:off x="11538820" y="1925276"/>
              <a:ext cx="128495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16" y="0"/>
                  </a:moveTo>
                  <a:cubicBezTo>
                    <a:pt x="39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09" name="Google Shape;409;p8"/>
            <p:cNvSpPr/>
            <p:nvPr/>
          </p:nvSpPr>
          <p:spPr>
            <a:xfrm rot="5400000">
              <a:off x="11511377" y="1610488"/>
              <a:ext cx="131153" cy="157493"/>
            </a:xfrm>
            <a:custGeom>
              <a:avLst/>
              <a:gdLst/>
              <a:ahLst/>
              <a:cxnLst/>
              <a:rect l="l" t="t" r="r" b="b"/>
              <a:pathLst>
                <a:path w="40" h="52" extrusionOk="0">
                  <a:moveTo>
                    <a:pt x="13" y="7"/>
                  </a:moveTo>
                  <a:cubicBezTo>
                    <a:pt x="40" y="12"/>
                    <a:pt x="18" y="52"/>
                    <a:pt x="0" y="24"/>
                  </a:cubicBezTo>
                  <a:cubicBezTo>
                    <a:pt x="2" y="0"/>
                    <a:pt x="6" y="17"/>
                    <a:pt x="13" y="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0" name="Google Shape;410;p8"/>
            <p:cNvSpPr/>
            <p:nvPr/>
          </p:nvSpPr>
          <p:spPr>
            <a:xfrm rot="5400000">
              <a:off x="11522393" y="461249"/>
              <a:ext cx="131153" cy="88130"/>
            </a:xfrm>
            <a:custGeom>
              <a:avLst/>
              <a:gdLst/>
              <a:ahLst/>
              <a:cxnLst/>
              <a:rect l="l" t="t" r="r" b="b"/>
              <a:pathLst>
                <a:path w="40" h="29" extrusionOk="0">
                  <a:moveTo>
                    <a:pt x="18" y="1"/>
                  </a:moveTo>
                  <a:cubicBezTo>
                    <a:pt x="40" y="6"/>
                    <a:pt x="25" y="29"/>
                    <a:pt x="6" y="20"/>
                  </a:cubicBezTo>
                  <a:cubicBezTo>
                    <a:pt x="0" y="10"/>
                    <a:pt x="5" y="0"/>
                    <a:pt x="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1" name="Google Shape;411;p8"/>
            <p:cNvSpPr/>
            <p:nvPr/>
          </p:nvSpPr>
          <p:spPr>
            <a:xfrm rot="5400000">
              <a:off x="11516789" y="39307"/>
              <a:ext cx="131153" cy="112612"/>
            </a:xfrm>
            <a:custGeom>
              <a:avLst/>
              <a:gdLst/>
              <a:ahLst/>
              <a:cxnLst/>
              <a:rect l="l" t="t" r="r" b="b"/>
              <a:pathLst>
                <a:path w="40" h="37" extrusionOk="0">
                  <a:moveTo>
                    <a:pt x="22" y="1"/>
                  </a:moveTo>
                  <a:cubicBezTo>
                    <a:pt x="40" y="3"/>
                    <a:pt x="33" y="37"/>
                    <a:pt x="15" y="23"/>
                  </a:cubicBezTo>
                  <a:cubicBezTo>
                    <a:pt x="0" y="20"/>
                    <a:pt x="7" y="0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2" name="Google Shape;412;p8"/>
            <p:cNvSpPr/>
            <p:nvPr/>
          </p:nvSpPr>
          <p:spPr>
            <a:xfrm rot="5400000">
              <a:off x="11487165" y="1398137"/>
              <a:ext cx="134697" cy="93027"/>
            </a:xfrm>
            <a:custGeom>
              <a:avLst/>
              <a:gdLst/>
              <a:ahLst/>
              <a:cxnLst/>
              <a:rect l="l" t="t" r="r" b="b"/>
              <a:pathLst>
                <a:path w="41" h="31" extrusionOk="0">
                  <a:moveTo>
                    <a:pt x="23" y="0"/>
                  </a:moveTo>
                  <a:cubicBezTo>
                    <a:pt x="40" y="3"/>
                    <a:pt x="41" y="31"/>
                    <a:pt x="16" y="25"/>
                  </a:cubicBezTo>
                  <a:cubicBezTo>
                    <a:pt x="0" y="7"/>
                    <a:pt x="14" y="4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3" name="Google Shape;413;p8"/>
            <p:cNvSpPr/>
            <p:nvPr/>
          </p:nvSpPr>
          <p:spPr>
            <a:xfrm rot="5400000">
              <a:off x="11565017" y="2021046"/>
              <a:ext cx="2659" cy="8977"/>
            </a:xfrm>
            <a:custGeom>
              <a:avLst/>
              <a:gdLst/>
              <a:ahLst/>
              <a:cxnLst/>
              <a:rect l="l" t="t" r="r" b="b"/>
              <a:pathLst>
                <a:path w="1" h="3" extrusionOk="0">
                  <a:moveTo>
                    <a:pt x="0" y="0"/>
                  </a:moveTo>
                  <a:cubicBezTo>
                    <a:pt x="1" y="0"/>
                    <a:pt x="1" y="3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4" name="Google Shape;414;p8"/>
            <p:cNvSpPr/>
            <p:nvPr/>
          </p:nvSpPr>
          <p:spPr>
            <a:xfrm rot="5400000">
              <a:off x="11839032" y="2023516"/>
              <a:ext cx="140901" cy="93027"/>
            </a:xfrm>
            <a:custGeom>
              <a:avLst/>
              <a:gdLst/>
              <a:ahLst/>
              <a:cxnLst/>
              <a:rect l="l" t="t" r="r" b="b"/>
              <a:pathLst>
                <a:path w="43" h="31" extrusionOk="0">
                  <a:moveTo>
                    <a:pt x="26" y="3"/>
                  </a:moveTo>
                  <a:cubicBezTo>
                    <a:pt x="34" y="0"/>
                    <a:pt x="43" y="17"/>
                    <a:pt x="39" y="23"/>
                  </a:cubicBezTo>
                  <a:cubicBezTo>
                    <a:pt x="20" y="31"/>
                    <a:pt x="0" y="15"/>
                    <a:pt x="26" y="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5" name="Google Shape;415;p8"/>
            <p:cNvSpPr/>
            <p:nvPr/>
          </p:nvSpPr>
          <p:spPr>
            <a:xfrm rot="5400000">
              <a:off x="11553729" y="261247"/>
              <a:ext cx="134697" cy="97107"/>
            </a:xfrm>
            <a:custGeom>
              <a:avLst/>
              <a:gdLst/>
              <a:ahLst/>
              <a:cxnLst/>
              <a:rect l="l" t="t" r="r" b="b"/>
              <a:pathLst>
                <a:path w="41" h="32" extrusionOk="0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6" name="Google Shape;416;p8"/>
            <p:cNvSpPr/>
            <p:nvPr/>
          </p:nvSpPr>
          <p:spPr>
            <a:xfrm rot="5400000">
              <a:off x="11743710" y="3240972"/>
              <a:ext cx="144445" cy="106083"/>
            </a:xfrm>
            <a:custGeom>
              <a:avLst/>
              <a:gdLst/>
              <a:ahLst/>
              <a:cxnLst/>
              <a:rect l="l" t="t" r="r" b="b"/>
              <a:pathLst>
                <a:path w="44" h="35" extrusionOk="0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7" name="Google Shape;417;p8"/>
            <p:cNvSpPr/>
            <p:nvPr/>
          </p:nvSpPr>
          <p:spPr>
            <a:xfrm rot="5400000">
              <a:off x="11773623" y="4332283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8" name="Google Shape;418;p8"/>
            <p:cNvSpPr/>
            <p:nvPr/>
          </p:nvSpPr>
          <p:spPr>
            <a:xfrm rot="5400000">
              <a:off x="11777553" y="5329606"/>
              <a:ext cx="134697" cy="84051"/>
            </a:xfrm>
            <a:custGeom>
              <a:avLst/>
              <a:gdLst/>
              <a:ahLst/>
              <a:cxnLst/>
              <a:rect l="l" t="t" r="r" b="b"/>
              <a:pathLst>
                <a:path w="41" h="28" extrusionOk="0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19" name="Google Shape;419;p8"/>
            <p:cNvSpPr/>
            <p:nvPr/>
          </p:nvSpPr>
          <p:spPr>
            <a:xfrm rot="5400000">
              <a:off x="11773205" y="4540510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0" name="Google Shape;420;p8"/>
            <p:cNvSpPr/>
            <p:nvPr/>
          </p:nvSpPr>
          <p:spPr>
            <a:xfrm rot="5400000">
              <a:off x="11745342" y="5991495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1" name="Google Shape;421;p8"/>
            <p:cNvSpPr/>
            <p:nvPr/>
          </p:nvSpPr>
          <p:spPr>
            <a:xfrm rot="5400000">
              <a:off x="11757108" y="3005032"/>
              <a:ext cx="115202" cy="121588"/>
            </a:xfrm>
            <a:custGeom>
              <a:avLst/>
              <a:gdLst/>
              <a:ahLst/>
              <a:cxnLst/>
              <a:rect l="l" t="t" r="r" b="b"/>
              <a:pathLst>
                <a:path w="35" h="40" extrusionOk="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2" name="Google Shape;422;p8"/>
            <p:cNvSpPr/>
            <p:nvPr/>
          </p:nvSpPr>
          <p:spPr>
            <a:xfrm rot="5400000">
              <a:off x="11764777" y="4845128"/>
              <a:ext cx="127608" cy="69362"/>
            </a:xfrm>
            <a:custGeom>
              <a:avLst/>
              <a:gdLst/>
              <a:ahLst/>
              <a:cxnLst/>
              <a:rect l="l" t="t" r="r" b="b"/>
              <a:pathLst>
                <a:path w="39" h="23" extrusionOk="0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3" name="Google Shape;423;p8"/>
            <p:cNvSpPr/>
            <p:nvPr/>
          </p:nvSpPr>
          <p:spPr>
            <a:xfrm rot="5400000">
              <a:off x="11756885" y="5086249"/>
              <a:ext cx="131153" cy="81603"/>
            </a:xfrm>
            <a:custGeom>
              <a:avLst/>
              <a:gdLst/>
              <a:ahLst/>
              <a:cxnLst/>
              <a:rect l="l" t="t" r="r" b="b"/>
              <a:pathLst>
                <a:path w="40" h="27" extrusionOk="0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4" name="Google Shape;424;p8"/>
            <p:cNvSpPr/>
            <p:nvPr/>
          </p:nvSpPr>
          <p:spPr>
            <a:xfrm rot="5400000">
              <a:off x="11751849" y="2542950"/>
              <a:ext cx="134697" cy="81603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5" name="Google Shape;425;p8"/>
            <p:cNvSpPr/>
            <p:nvPr/>
          </p:nvSpPr>
          <p:spPr>
            <a:xfrm rot="5400000">
              <a:off x="11745342" y="6223503"/>
              <a:ext cx="144445" cy="78339"/>
            </a:xfrm>
            <a:custGeom>
              <a:avLst/>
              <a:gdLst/>
              <a:ahLst/>
              <a:cxnLst/>
              <a:rect l="l" t="t" r="r" b="b"/>
              <a:pathLst>
                <a:path w="44" h="26" extrusionOk="0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6" name="Google Shape;426;p8"/>
            <p:cNvSpPr/>
            <p:nvPr/>
          </p:nvSpPr>
          <p:spPr>
            <a:xfrm rot="5400000">
              <a:off x="11733510" y="5541519"/>
              <a:ext cx="144445" cy="97107"/>
            </a:xfrm>
            <a:custGeom>
              <a:avLst/>
              <a:gdLst/>
              <a:ahLst/>
              <a:cxnLst/>
              <a:rect l="l" t="t" r="r" b="b"/>
              <a:pathLst>
                <a:path w="44" h="32" extrusionOk="0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7" name="Google Shape;427;p8"/>
            <p:cNvSpPr/>
            <p:nvPr/>
          </p:nvSpPr>
          <p:spPr>
            <a:xfrm rot="5400000">
              <a:off x="11737300" y="4025647"/>
              <a:ext cx="131153" cy="84866"/>
            </a:xfrm>
            <a:custGeom>
              <a:avLst/>
              <a:gdLst/>
              <a:ahLst/>
              <a:cxnLst/>
              <a:rect l="l" t="t" r="r" b="b"/>
              <a:pathLst>
                <a:path w="40" h="28" extrusionOk="0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8" name="Google Shape;428;p8"/>
            <p:cNvSpPr/>
            <p:nvPr/>
          </p:nvSpPr>
          <p:spPr>
            <a:xfrm rot="5400000">
              <a:off x="11715149" y="5781473"/>
              <a:ext cx="144445" cy="102819"/>
            </a:xfrm>
            <a:custGeom>
              <a:avLst/>
              <a:gdLst/>
              <a:ahLst/>
              <a:cxnLst/>
              <a:rect l="l" t="t" r="r" b="b"/>
              <a:pathLst>
                <a:path w="44" h="34" extrusionOk="0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29" name="Google Shape;429;p8"/>
            <p:cNvSpPr/>
            <p:nvPr/>
          </p:nvSpPr>
          <p:spPr>
            <a:xfrm rot="5400000">
              <a:off x="11764208" y="2775569"/>
              <a:ext cx="121406" cy="81603"/>
            </a:xfrm>
            <a:custGeom>
              <a:avLst/>
              <a:gdLst/>
              <a:ahLst/>
              <a:cxnLst/>
              <a:rect l="l" t="t" r="r" b="b"/>
              <a:pathLst>
                <a:path w="37" h="27" extrusionOk="0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0" name="Google Shape;430;p8"/>
            <p:cNvSpPr/>
            <p:nvPr/>
          </p:nvSpPr>
          <p:spPr>
            <a:xfrm rot="5400000">
              <a:off x="11722353" y="3794520"/>
              <a:ext cx="147990" cy="78339"/>
            </a:xfrm>
            <a:custGeom>
              <a:avLst/>
              <a:gdLst/>
              <a:ahLst/>
              <a:cxnLst/>
              <a:rect l="l" t="t" r="r" b="b"/>
              <a:pathLst>
                <a:path w="45" h="26" extrusionOk="0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 rot="5400000">
              <a:off x="11717610" y="3561050"/>
              <a:ext cx="133812" cy="79154"/>
            </a:xfrm>
            <a:custGeom>
              <a:avLst/>
              <a:gdLst/>
              <a:ahLst/>
              <a:cxnLst/>
              <a:rect l="l" t="t" r="r" b="b"/>
              <a:pathLst>
                <a:path w="41" h="26" extrusionOk="0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 rot="5400000">
              <a:off x="11508042" y="2895364"/>
              <a:ext cx="150648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4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 rot="5400000">
              <a:off x="11519400" y="4033977"/>
              <a:ext cx="121406" cy="124036"/>
            </a:xfrm>
            <a:custGeom>
              <a:avLst/>
              <a:gdLst/>
              <a:ahLst/>
              <a:cxnLst/>
              <a:rect l="l" t="t" r="r" b="b"/>
              <a:pathLst>
                <a:path w="37" h="41" extrusionOk="0">
                  <a:moveTo>
                    <a:pt x="24" y="4"/>
                  </a:moveTo>
                  <a:cubicBezTo>
                    <a:pt x="37" y="1"/>
                    <a:pt x="28" y="18"/>
                    <a:pt x="29" y="26"/>
                  </a:cubicBezTo>
                  <a:cubicBezTo>
                    <a:pt x="8" y="41"/>
                    <a:pt x="0" y="0"/>
                    <a:pt x="24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 rot="5400000">
              <a:off x="11487351" y="2627056"/>
              <a:ext cx="137356" cy="100371"/>
            </a:xfrm>
            <a:custGeom>
              <a:avLst/>
              <a:gdLst/>
              <a:ahLst/>
              <a:cxnLst/>
              <a:rect l="l" t="t" r="r" b="b"/>
              <a:pathLst>
                <a:path w="42" h="33" extrusionOk="0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 rot="5400000">
              <a:off x="11487982" y="3771071"/>
              <a:ext cx="121406" cy="79154"/>
            </a:xfrm>
            <a:custGeom>
              <a:avLst/>
              <a:gdLst/>
              <a:ahLst/>
              <a:cxnLst/>
              <a:rect l="l" t="t" r="r" b="b"/>
              <a:pathLst>
                <a:path w="37" h="26" extrusionOk="0">
                  <a:moveTo>
                    <a:pt x="19" y="0"/>
                  </a:moveTo>
                  <a:cubicBezTo>
                    <a:pt x="31" y="1"/>
                    <a:pt x="37" y="23"/>
                    <a:pt x="22" y="26"/>
                  </a:cubicBezTo>
                  <a:cubicBezTo>
                    <a:pt x="2" y="26"/>
                    <a:pt x="0" y="0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 rot="5400000">
              <a:off x="11475764" y="5317507"/>
              <a:ext cx="131153" cy="111796"/>
            </a:xfrm>
            <a:custGeom>
              <a:avLst/>
              <a:gdLst/>
              <a:ahLst/>
              <a:cxnLst/>
              <a:rect l="l" t="t" r="r" b="b"/>
              <a:pathLst>
                <a:path w="40" h="37" extrusionOk="0">
                  <a:moveTo>
                    <a:pt x="22" y="1"/>
                  </a:moveTo>
                  <a:cubicBezTo>
                    <a:pt x="36" y="0"/>
                    <a:pt x="40" y="8"/>
                    <a:pt x="40" y="18"/>
                  </a:cubicBezTo>
                  <a:cubicBezTo>
                    <a:pt x="27" y="37"/>
                    <a:pt x="0" y="14"/>
                    <a:pt x="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 rot="5400000">
              <a:off x="11455944" y="4533529"/>
              <a:ext cx="157737" cy="118324"/>
            </a:xfrm>
            <a:custGeom>
              <a:avLst/>
              <a:gdLst/>
              <a:ahLst/>
              <a:cxnLst/>
              <a:rect l="l" t="t" r="r" b="b"/>
              <a:pathLst>
                <a:path w="48" h="39" extrusionOk="0">
                  <a:moveTo>
                    <a:pt x="28" y="1"/>
                  </a:moveTo>
                  <a:cubicBezTo>
                    <a:pt x="39" y="0"/>
                    <a:pt x="43" y="5"/>
                    <a:pt x="46" y="11"/>
                  </a:cubicBezTo>
                  <a:cubicBezTo>
                    <a:pt x="48" y="39"/>
                    <a:pt x="0" y="17"/>
                    <a:pt x="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 rot="5400000">
              <a:off x="11483332" y="3190789"/>
              <a:ext cx="115202" cy="124036"/>
            </a:xfrm>
            <a:custGeom>
              <a:avLst/>
              <a:gdLst/>
              <a:ahLst/>
              <a:cxnLst/>
              <a:rect l="l" t="t" r="r" b="b"/>
              <a:pathLst>
                <a:path w="35" h="41" extrusionOk="0">
                  <a:moveTo>
                    <a:pt x="16" y="4"/>
                  </a:moveTo>
                  <a:cubicBezTo>
                    <a:pt x="35" y="5"/>
                    <a:pt x="32" y="0"/>
                    <a:pt x="33" y="15"/>
                  </a:cubicBezTo>
                  <a:cubicBezTo>
                    <a:pt x="34" y="41"/>
                    <a:pt x="0" y="23"/>
                    <a:pt x="16" y="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 rot="5400000">
              <a:off x="11462589" y="5599752"/>
              <a:ext cx="144445" cy="111796"/>
            </a:xfrm>
            <a:custGeom>
              <a:avLst/>
              <a:gdLst/>
              <a:ahLst/>
              <a:cxnLst/>
              <a:rect l="l" t="t" r="r" b="b"/>
              <a:pathLst>
                <a:path w="44" h="37" extrusionOk="0">
                  <a:moveTo>
                    <a:pt x="29" y="0"/>
                  </a:moveTo>
                  <a:cubicBezTo>
                    <a:pt x="36" y="2"/>
                    <a:pt x="44" y="12"/>
                    <a:pt x="42" y="21"/>
                  </a:cubicBezTo>
                  <a:cubicBezTo>
                    <a:pt x="25" y="37"/>
                    <a:pt x="0" y="7"/>
                    <a:pt x="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 rot="5400000">
              <a:off x="11426802" y="6191496"/>
              <a:ext cx="131153" cy="75890"/>
            </a:xfrm>
            <a:custGeom>
              <a:avLst/>
              <a:gdLst/>
              <a:ahLst/>
              <a:cxnLst/>
              <a:rect l="l" t="t" r="r" b="b"/>
              <a:pathLst>
                <a:path w="40" h="25" extrusionOk="0">
                  <a:moveTo>
                    <a:pt x="18" y="0"/>
                  </a:moveTo>
                  <a:cubicBezTo>
                    <a:pt x="40" y="9"/>
                    <a:pt x="26" y="25"/>
                    <a:pt x="7" y="21"/>
                  </a:cubicBezTo>
                  <a:cubicBezTo>
                    <a:pt x="0" y="11"/>
                    <a:pt x="5" y="0"/>
                    <a:pt x="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 rot="5400000">
              <a:off x="11474132" y="5079102"/>
              <a:ext cx="131153" cy="90579"/>
            </a:xfrm>
            <a:custGeom>
              <a:avLst/>
              <a:gdLst/>
              <a:ahLst/>
              <a:cxnLst/>
              <a:rect l="l" t="t" r="r" b="b"/>
              <a:pathLst>
                <a:path w="40" h="30" extrusionOk="0">
                  <a:moveTo>
                    <a:pt x="22" y="0"/>
                  </a:moveTo>
                  <a:cubicBezTo>
                    <a:pt x="39" y="3"/>
                    <a:pt x="40" y="30"/>
                    <a:pt x="16" y="26"/>
                  </a:cubicBezTo>
                  <a:cubicBezTo>
                    <a:pt x="0" y="7"/>
                    <a:pt x="14" y="4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 rot="5400000">
              <a:off x="11470869" y="4852243"/>
              <a:ext cx="131153" cy="90579"/>
            </a:xfrm>
            <a:custGeom>
              <a:avLst/>
              <a:gdLst/>
              <a:ahLst/>
              <a:cxnLst/>
              <a:rect l="l" t="t" r="r" b="b"/>
              <a:pathLst>
                <a:path w="40" h="30" extrusionOk="0">
                  <a:moveTo>
                    <a:pt x="22" y="0"/>
                  </a:moveTo>
                  <a:cubicBezTo>
                    <a:pt x="40" y="1"/>
                    <a:pt x="40" y="30"/>
                    <a:pt x="17" y="26"/>
                  </a:cubicBezTo>
                  <a:cubicBezTo>
                    <a:pt x="0" y="7"/>
                    <a:pt x="15" y="5"/>
                    <a:pt x="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 rot="5400000">
              <a:off x="11475742" y="4352608"/>
              <a:ext cx="121406" cy="84051"/>
            </a:xfrm>
            <a:custGeom>
              <a:avLst/>
              <a:gdLst/>
              <a:ahLst/>
              <a:cxnLst/>
              <a:rect l="l" t="t" r="r" b="b"/>
              <a:pathLst>
                <a:path w="37" h="28" extrusionOk="0">
                  <a:moveTo>
                    <a:pt x="13" y="2"/>
                  </a:moveTo>
                  <a:cubicBezTo>
                    <a:pt x="23" y="0"/>
                    <a:pt x="25" y="4"/>
                    <a:pt x="29" y="9"/>
                  </a:cubicBezTo>
                  <a:cubicBezTo>
                    <a:pt x="37" y="19"/>
                    <a:pt x="25" y="25"/>
                    <a:pt x="14" y="28"/>
                  </a:cubicBezTo>
                  <a:cubicBezTo>
                    <a:pt x="4" y="21"/>
                    <a:pt x="0" y="7"/>
                    <a:pt x="13" y="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 rot="5400000">
              <a:off x="11443694" y="5932892"/>
              <a:ext cx="137356" cy="120771"/>
            </a:xfrm>
            <a:custGeom>
              <a:avLst/>
              <a:gdLst/>
              <a:ahLst/>
              <a:cxnLst/>
              <a:rect l="l" t="t" r="r" b="b"/>
              <a:pathLst>
                <a:path w="42" h="40" extrusionOk="0">
                  <a:moveTo>
                    <a:pt x="19" y="0"/>
                  </a:moveTo>
                  <a:cubicBezTo>
                    <a:pt x="42" y="10"/>
                    <a:pt x="20" y="40"/>
                    <a:pt x="4" y="19"/>
                  </a:cubicBezTo>
                  <a:cubicBezTo>
                    <a:pt x="0" y="6"/>
                    <a:pt x="8" y="1"/>
                    <a:pt x="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 rot="5400000">
              <a:off x="11538703" y="2387288"/>
              <a:ext cx="128495" cy="78339"/>
            </a:xfrm>
            <a:custGeom>
              <a:avLst/>
              <a:gdLst/>
              <a:ahLst/>
              <a:cxnLst/>
              <a:rect l="l" t="t" r="r" b="b"/>
              <a:pathLst>
                <a:path w="39" h="26" extrusionOk="0">
                  <a:moveTo>
                    <a:pt x="23" y="0"/>
                  </a:moveTo>
                  <a:cubicBezTo>
                    <a:pt x="39" y="3"/>
                    <a:pt x="34" y="25"/>
                    <a:pt x="19" y="26"/>
                  </a:cubicBezTo>
                  <a:cubicBezTo>
                    <a:pt x="0" y="19"/>
                    <a:pt x="7" y="3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 rot="5400000">
              <a:off x="11443949" y="3551571"/>
              <a:ext cx="151535" cy="75075"/>
            </a:xfrm>
            <a:custGeom>
              <a:avLst/>
              <a:gdLst/>
              <a:ahLst/>
              <a:cxnLst/>
              <a:rect l="l" t="t" r="r" b="b"/>
              <a:pathLst>
                <a:path w="46" h="25" extrusionOk="0">
                  <a:moveTo>
                    <a:pt x="23" y="0"/>
                  </a:moveTo>
                  <a:cubicBezTo>
                    <a:pt x="33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 rot="5400000">
              <a:off x="11430208" y="6379390"/>
              <a:ext cx="127608" cy="97107"/>
            </a:xfrm>
            <a:custGeom>
              <a:avLst/>
              <a:gdLst/>
              <a:ahLst/>
              <a:cxnLst/>
              <a:rect l="l" t="t" r="r" b="b"/>
              <a:pathLst>
                <a:path w="39" h="32" extrusionOk="0">
                  <a:moveTo>
                    <a:pt x="21" y="0"/>
                  </a:moveTo>
                  <a:cubicBezTo>
                    <a:pt x="39" y="2"/>
                    <a:pt x="32" y="32"/>
                    <a:pt x="13" y="20"/>
                  </a:cubicBezTo>
                  <a:cubicBezTo>
                    <a:pt x="3" y="23"/>
                    <a:pt x="0" y="1"/>
                    <a:pt x="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 rot="5400000">
              <a:off x="11454699" y="6633625"/>
              <a:ext cx="134697" cy="90579"/>
            </a:xfrm>
            <a:custGeom>
              <a:avLst/>
              <a:gdLst/>
              <a:ahLst/>
              <a:cxnLst/>
              <a:rect l="l" t="t" r="r" b="b"/>
              <a:pathLst>
                <a:path w="41" h="30" extrusionOk="0">
                  <a:moveTo>
                    <a:pt x="27" y="0"/>
                  </a:moveTo>
                  <a:cubicBezTo>
                    <a:pt x="35" y="0"/>
                    <a:pt x="40" y="11"/>
                    <a:pt x="41" y="19"/>
                  </a:cubicBezTo>
                  <a:cubicBezTo>
                    <a:pt x="21" y="30"/>
                    <a:pt x="0" y="10"/>
                    <a:pt x="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 rot="5400000">
              <a:off x="11518248" y="5648840"/>
              <a:ext cx="6204" cy="6527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cubicBezTo>
                    <a:pt x="1" y="0"/>
                    <a:pt x="1" y="1"/>
                    <a:pt x="2" y="2"/>
                  </a:cubicBezTo>
                  <a:cubicBezTo>
                    <a:pt x="1" y="2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endParaRPr>
            </a:p>
          </p:txBody>
        </p:sp>
      </p:grpSp>
      <p:sp>
        <p:nvSpPr>
          <p:cNvPr id="450" name="Google Shape;450;p8"/>
          <p:cNvSpPr/>
          <p:nvPr/>
        </p:nvSpPr>
        <p:spPr>
          <a:xfrm>
            <a:off x="-2" y="964"/>
            <a:ext cx="12191999" cy="685799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1" name="Google Shape;451;p8"/>
          <p:cNvSpPr/>
          <p:nvPr/>
        </p:nvSpPr>
        <p:spPr>
          <a:xfrm>
            <a:off x="1435869" y="1959957"/>
            <a:ext cx="2396833" cy="1521989"/>
          </a:xfrm>
          <a:prstGeom prst="roundRect">
            <a:avLst>
              <a:gd name="adj" fmla="val 10000"/>
            </a:avLst>
          </a:prstGeom>
          <a:solidFill>
            <a:srgbClr val="3952B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2" name="Google Shape;452;p8"/>
          <p:cNvGrpSpPr/>
          <p:nvPr/>
        </p:nvGrpSpPr>
        <p:grpSpPr>
          <a:xfrm>
            <a:off x="1702184" y="2212956"/>
            <a:ext cx="2396833" cy="1521989"/>
            <a:chOff x="269671" y="1468665"/>
            <a:chExt cx="2396833" cy="1521989"/>
          </a:xfrm>
        </p:grpSpPr>
        <p:sp>
          <p:nvSpPr>
            <p:cNvPr id="453" name="Google Shape;453;p8"/>
            <p:cNvSpPr/>
            <p:nvPr/>
          </p:nvSpPr>
          <p:spPr>
            <a:xfrm>
              <a:off x="269671" y="1468665"/>
              <a:ext cx="2396833" cy="152198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4249" y="1513243"/>
              <a:ext cx="2307677" cy="1432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 dirty="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Анализ рынка</a:t>
              </a: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5" name="Google Shape;455;p8"/>
          <p:cNvSpPr/>
          <p:nvPr/>
        </p:nvSpPr>
        <p:spPr>
          <a:xfrm>
            <a:off x="4853382" y="1959957"/>
            <a:ext cx="2396833" cy="1521989"/>
          </a:xfrm>
          <a:prstGeom prst="roundRect">
            <a:avLst>
              <a:gd name="adj" fmla="val 10000"/>
            </a:avLst>
          </a:prstGeom>
          <a:solidFill>
            <a:srgbClr val="3952B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>
            <a:off x="5119697" y="2212956"/>
            <a:ext cx="2396833" cy="1521989"/>
            <a:chOff x="3199134" y="1468665"/>
            <a:chExt cx="2396833" cy="1521989"/>
          </a:xfrm>
        </p:grpSpPr>
        <p:sp>
          <p:nvSpPr>
            <p:cNvPr id="457" name="Google Shape;457;p8"/>
            <p:cNvSpPr/>
            <p:nvPr/>
          </p:nvSpPr>
          <p:spPr>
            <a:xfrm>
              <a:off x="3199134" y="1468665"/>
              <a:ext cx="2396833" cy="152198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243712" y="1513243"/>
              <a:ext cx="2307677" cy="1432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Разработка и внедрение сервиса</a:t>
              </a: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59" name="Google Shape;459;p8"/>
          <p:cNvSpPr/>
          <p:nvPr/>
        </p:nvSpPr>
        <p:spPr>
          <a:xfrm>
            <a:off x="8269683" y="1959796"/>
            <a:ext cx="2396833" cy="1521989"/>
          </a:xfrm>
          <a:prstGeom prst="roundRect">
            <a:avLst>
              <a:gd name="adj" fmla="val 10000"/>
            </a:avLst>
          </a:prstGeom>
          <a:solidFill>
            <a:srgbClr val="3952B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8"/>
          <p:cNvGrpSpPr/>
          <p:nvPr/>
        </p:nvGrpSpPr>
        <p:grpSpPr>
          <a:xfrm>
            <a:off x="8535998" y="2212795"/>
            <a:ext cx="2396833" cy="1521989"/>
            <a:chOff x="6128597" y="1468665"/>
            <a:chExt cx="2396833" cy="1521989"/>
          </a:xfrm>
        </p:grpSpPr>
        <p:sp>
          <p:nvSpPr>
            <p:cNvPr id="461" name="Google Shape;461;p8"/>
            <p:cNvSpPr/>
            <p:nvPr/>
          </p:nvSpPr>
          <p:spPr>
            <a:xfrm>
              <a:off x="6128597" y="1468665"/>
              <a:ext cx="2396833" cy="152198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6173175" y="1513243"/>
              <a:ext cx="2307677" cy="1432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Заключение договора страхования </a:t>
              </a:r>
              <a:endParaRPr sz="2000">
                <a:solidFill>
                  <a:schemeClr val="dk1"/>
                </a:solidFill>
                <a:latin typeface="Times New Roman" pitchFamily="18" charset="0"/>
                <a:ea typeface="Arimo"/>
                <a:cs typeface="Times New Roman" pitchFamily="18" charset="0"/>
                <a:sym typeface="Arimo"/>
              </a:endParaRPr>
            </a:p>
          </p:txBody>
        </p:sp>
      </p:grpSp>
      <p:sp>
        <p:nvSpPr>
          <p:cNvPr id="463" name="Google Shape;463;p8"/>
          <p:cNvSpPr/>
          <p:nvPr/>
        </p:nvSpPr>
        <p:spPr>
          <a:xfrm>
            <a:off x="1435870" y="4180469"/>
            <a:ext cx="2396833" cy="1521989"/>
          </a:xfrm>
          <a:prstGeom prst="roundRect">
            <a:avLst>
              <a:gd name="adj" fmla="val 10000"/>
            </a:avLst>
          </a:prstGeom>
          <a:solidFill>
            <a:srgbClr val="3952B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4" name="Google Shape;464;p8"/>
          <p:cNvGrpSpPr/>
          <p:nvPr/>
        </p:nvGrpSpPr>
        <p:grpSpPr>
          <a:xfrm>
            <a:off x="1702184" y="4433468"/>
            <a:ext cx="2396833" cy="1521989"/>
            <a:chOff x="9058059" y="1468665"/>
            <a:chExt cx="2396833" cy="1521989"/>
          </a:xfrm>
        </p:grpSpPr>
        <p:sp>
          <p:nvSpPr>
            <p:cNvPr id="465" name="Google Shape;465;p8"/>
            <p:cNvSpPr/>
            <p:nvPr/>
          </p:nvSpPr>
          <p:spPr>
            <a:xfrm>
              <a:off x="9058059" y="1468665"/>
              <a:ext cx="2396833" cy="152198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9102637" y="1513243"/>
              <a:ext cx="2307677" cy="1432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Аренда пунктов выдачи</a:t>
              </a: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7" name="Google Shape;467;p8"/>
          <p:cNvSpPr/>
          <p:nvPr/>
        </p:nvSpPr>
        <p:spPr>
          <a:xfrm>
            <a:off x="4854986" y="4180472"/>
            <a:ext cx="2396833" cy="1521989"/>
          </a:xfrm>
          <a:prstGeom prst="roundRect">
            <a:avLst>
              <a:gd name="adj" fmla="val 10000"/>
            </a:avLst>
          </a:prstGeom>
          <a:solidFill>
            <a:srgbClr val="3952B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8" name="Google Shape;468;p8"/>
          <p:cNvGrpSpPr/>
          <p:nvPr/>
        </p:nvGrpSpPr>
        <p:grpSpPr>
          <a:xfrm>
            <a:off x="5121301" y="4433471"/>
            <a:ext cx="2396833" cy="1521989"/>
            <a:chOff x="269671" y="1468665"/>
            <a:chExt cx="2396833" cy="1521989"/>
          </a:xfrm>
        </p:grpSpPr>
        <p:sp>
          <p:nvSpPr>
            <p:cNvPr id="469" name="Google Shape;469;p8"/>
            <p:cNvSpPr/>
            <p:nvPr/>
          </p:nvSpPr>
          <p:spPr>
            <a:xfrm>
              <a:off x="269671" y="1468665"/>
              <a:ext cx="2396833" cy="152198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14249" y="1513243"/>
              <a:ext cx="2307677" cy="1432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Маркетинговое продвижение</a:t>
              </a: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1" name="Google Shape;471;p8"/>
          <p:cNvSpPr/>
          <p:nvPr/>
        </p:nvSpPr>
        <p:spPr>
          <a:xfrm>
            <a:off x="8269682" y="4181322"/>
            <a:ext cx="2396833" cy="1521989"/>
          </a:xfrm>
          <a:prstGeom prst="roundRect">
            <a:avLst>
              <a:gd name="adj" fmla="val 10000"/>
            </a:avLst>
          </a:prstGeom>
          <a:solidFill>
            <a:srgbClr val="3952B0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72" name="Google Shape;472;p8"/>
          <p:cNvGrpSpPr/>
          <p:nvPr/>
        </p:nvGrpSpPr>
        <p:grpSpPr>
          <a:xfrm>
            <a:off x="8535997" y="4434321"/>
            <a:ext cx="2396833" cy="1518141"/>
            <a:chOff x="269671" y="1468665"/>
            <a:chExt cx="2396833" cy="1521989"/>
          </a:xfrm>
        </p:grpSpPr>
        <p:sp>
          <p:nvSpPr>
            <p:cNvPr id="473" name="Google Shape;473;p8"/>
            <p:cNvSpPr/>
            <p:nvPr/>
          </p:nvSpPr>
          <p:spPr>
            <a:xfrm>
              <a:off x="269671" y="1468665"/>
              <a:ext cx="2396833" cy="1521989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3952B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14249" y="1513243"/>
              <a:ext cx="2307677" cy="14328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000">
                  <a:solidFill>
                    <a:schemeClr val="dk1"/>
                  </a:solidFill>
                  <a:latin typeface="Times New Roman" pitchFamily="18" charset="0"/>
                  <a:ea typeface="Arimo"/>
                  <a:cs typeface="Times New Roman" pitchFamily="18" charset="0"/>
                  <a:sym typeface="Arimo"/>
                </a:rPr>
                <a:t>Получение базы пользователей</a:t>
              </a:r>
              <a:endParaRPr sz="20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5" name="Google Shape;475;p8"/>
          <p:cNvSpPr txBox="1">
            <a:spLocks noGrp="1"/>
          </p:cNvSpPr>
          <p:nvPr>
            <p:ph type="title"/>
          </p:nvPr>
        </p:nvSpPr>
        <p:spPr>
          <a:xfrm>
            <a:off x="780908" y="282060"/>
            <a:ext cx="10713511" cy="109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mo"/>
              <a:buNone/>
            </a:pPr>
            <a:r>
              <a:rPr lang="ru-RU" sz="2000" b="1" dirty="0">
                <a:latin typeface="Arimo"/>
                <a:ea typeface="Arimo"/>
                <a:cs typeface="Arimo"/>
                <a:sym typeface="Arimo"/>
              </a:rPr>
              <a:t>План выхода на рынок</a:t>
            </a:r>
            <a:endParaRPr sz="2000"/>
          </a:p>
        </p:txBody>
      </p:sp>
      <p:sp>
        <p:nvSpPr>
          <p:cNvPr id="2" name="page number">
            <a:extLst>
              <a:ext uri="{FF2B5EF4-FFF2-40B4-BE49-F238E27FC236}">
                <a16:creationId xmlns:a16="http://schemas.microsoft.com/office/drawing/2014/main" xmlns="" id="{173D076D-96B8-2CBA-4960-24D83E1353FF}"/>
              </a:ext>
            </a:extLst>
          </p:cNvPr>
          <p:cNvSpPr txBox="1">
            <a:spLocks/>
          </p:cNvSpPr>
          <p:nvPr/>
        </p:nvSpPr>
        <p:spPr>
          <a:xfrm>
            <a:off x="11422855" y="6242955"/>
            <a:ext cx="397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004FF5B-EC31-4260-BC73-B698F9B6DD2F}" type="slidenum">
              <a:rPr lang="ru-RU" sz="1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1">
            <a:extLst>
              <a:ext uri="{FF2B5EF4-FFF2-40B4-BE49-F238E27FC236}">
                <a16:creationId xmlns:a16="http://schemas.microsoft.com/office/drawing/2014/main" xmlns="" id="{3328AFC6-846C-0265-8B61-B01D6715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32" y="190478"/>
            <a:ext cx="1286965" cy="413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hemianVTI">
  <a:themeElements>
    <a:clrScheme name="AnalogousFromDarkSeedLeftStep">
      <a:dk1>
        <a:srgbClr val="000000"/>
      </a:dk1>
      <a:lt1>
        <a:srgbClr val="FFFFFF"/>
      </a:lt1>
      <a:dk2>
        <a:srgbClr val="2A1C32"/>
      </a:dk2>
      <a:lt2>
        <a:srgbClr val="F0F3F3"/>
      </a:lt2>
      <a:accent1>
        <a:srgbClr val="C34D5A"/>
      </a:accent1>
      <a:accent2>
        <a:srgbClr val="B13B7A"/>
      </a:accent2>
      <a:accent3>
        <a:srgbClr val="C34DBD"/>
      </a:accent3>
      <a:accent4>
        <a:srgbClr val="863BB1"/>
      </a:accent4>
      <a:accent5>
        <a:srgbClr val="664DC3"/>
      </a:accent5>
      <a:accent6>
        <a:srgbClr val="3B52B1"/>
      </a:accent6>
      <a:hlink>
        <a:srgbClr val="8054C6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Words>536</Words>
  <Application>Microsoft Office PowerPoint</Application>
  <PresentationFormat>Произвольный</PresentationFormat>
  <Paragraphs>150</Paragraphs>
  <Slides>24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Times New Roman</vt:lpstr>
      <vt:lpstr>Avenir</vt:lpstr>
      <vt:lpstr>Arimo</vt:lpstr>
      <vt:lpstr>Avenir Next LT Pro</vt:lpstr>
      <vt:lpstr>Calibri</vt:lpstr>
      <vt:lpstr>BohemianVTI</vt:lpstr>
      <vt:lpstr>Выпускная квалификационная работа Направление подготовки 09.03.03 «Прикладная информатика» Профиль «Прикладная информатика в экономике»  Тема: Разработка модуля веб-сервиса проката дронов «Дроншеринг»</vt:lpstr>
      <vt:lpstr>Слайд 2</vt:lpstr>
      <vt:lpstr>Актуальные проблемы</vt:lpstr>
      <vt:lpstr>Слайд 4</vt:lpstr>
      <vt:lpstr>Решение будет востребовано</vt:lpstr>
      <vt:lpstr>Текущее состояние рынка</vt:lpstr>
      <vt:lpstr>Слайд 7</vt:lpstr>
      <vt:lpstr>Как работает решение</vt:lpstr>
      <vt:lpstr>План выхода на рынок</vt:lpstr>
      <vt:lpstr>Необходимы ресурсы:</vt:lpstr>
      <vt:lpstr>Уже реализовано:</vt:lpstr>
      <vt:lpstr>Бизнес-модель</vt:lpstr>
      <vt:lpstr>На что пойдут деньги </vt:lpstr>
      <vt:lpstr>Среда разработки</vt:lpstr>
      <vt:lpstr>Главная страница</vt:lpstr>
      <vt:lpstr>Каталог</vt:lpstr>
      <vt:lpstr>Каталог</vt:lpstr>
      <vt:lpstr>Авторизация</vt:lpstr>
      <vt:lpstr>Личный кабинет</vt:lpstr>
      <vt:lpstr>Фильтрация</vt:lpstr>
      <vt:lpstr>Слайд 21</vt:lpstr>
      <vt:lpstr>Взаимодействие БД</vt:lpstr>
      <vt:lpstr>Слайд 23</vt:lpstr>
      <vt:lpstr>Заключение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 Олег</dc:creator>
  <cp:lastModifiedBy>Admin</cp:lastModifiedBy>
  <cp:revision>23</cp:revision>
  <dcterms:modified xsi:type="dcterms:W3CDTF">2024-06-25T01:14:56Z</dcterms:modified>
</cp:coreProperties>
</file>