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63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62" r:id="rId14"/>
  </p:sldIdLst>
  <p:sldSz cx="14630400" cy="8229600"/>
  <p:notesSz cx="8229600" cy="14630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ource Sans Pro" panose="020B0604020202020204" charset="0"/>
      <p:regular r:id="rId20"/>
      <p:bold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81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DEC194-EE8A-4FDF-8C7E-93579F04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12">
            <a:extLst>
              <a:ext uri="{FF2B5EF4-FFF2-40B4-BE49-F238E27FC236}">
                <a16:creationId xmlns:a16="http://schemas.microsoft.com/office/drawing/2014/main" id="{6987F791-54FD-4B62-AC91-9D283845FB8D}"/>
              </a:ext>
            </a:extLst>
          </p:cNvPr>
          <p:cNvSpPr/>
          <p:nvPr/>
        </p:nvSpPr>
        <p:spPr>
          <a:xfrm>
            <a:off x="12307969" y="4222968"/>
            <a:ext cx="45719" cy="739112"/>
          </a:xfrm>
          <a:prstGeom prst="roundRect">
            <a:avLst>
              <a:gd name="adj" fmla="val 120468"/>
            </a:avLst>
          </a:prstGeom>
          <a:solidFill>
            <a:srgbClr val="D8D4D4"/>
          </a:solidFill>
          <a:ln/>
        </p:spPr>
      </p:sp>
      <p:sp>
        <p:nvSpPr>
          <p:cNvPr id="52" name="Shape 12">
            <a:extLst>
              <a:ext uri="{FF2B5EF4-FFF2-40B4-BE49-F238E27FC236}">
                <a16:creationId xmlns:a16="http://schemas.microsoft.com/office/drawing/2014/main" id="{6987F791-54FD-4B62-AC91-9D283845FB8D}"/>
              </a:ext>
            </a:extLst>
          </p:cNvPr>
          <p:cNvSpPr/>
          <p:nvPr/>
        </p:nvSpPr>
        <p:spPr>
          <a:xfrm>
            <a:off x="8792544" y="4985417"/>
            <a:ext cx="22860" cy="550664"/>
          </a:xfrm>
          <a:prstGeom prst="roundRect">
            <a:avLst>
              <a:gd name="adj" fmla="val 120468"/>
            </a:avLst>
          </a:prstGeom>
          <a:solidFill>
            <a:srgbClr val="D8D4D4"/>
          </a:solidFill>
          <a:ln/>
        </p:spPr>
      </p:sp>
      <p:sp>
        <p:nvSpPr>
          <p:cNvPr id="27" name="Shape 8">
            <a:extLst>
              <a:ext uri="{FF2B5EF4-FFF2-40B4-BE49-F238E27FC236}">
                <a16:creationId xmlns:a16="http://schemas.microsoft.com/office/drawing/2014/main" id="{89A3CA10-CCF5-4F10-B684-14C935133235}"/>
              </a:ext>
            </a:extLst>
          </p:cNvPr>
          <p:cNvSpPr/>
          <p:nvPr/>
        </p:nvSpPr>
        <p:spPr>
          <a:xfrm>
            <a:off x="2507561" y="5008268"/>
            <a:ext cx="22860" cy="550664"/>
          </a:xfrm>
          <a:prstGeom prst="roundRect">
            <a:avLst>
              <a:gd name="adj" fmla="val 120468"/>
            </a:avLst>
          </a:prstGeom>
          <a:solidFill>
            <a:srgbClr val="D8D4D4"/>
          </a:solidFill>
          <a:ln/>
        </p:spPr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404C295A-F7C0-4A49-8F42-938D186AD99C}"/>
              </a:ext>
            </a:extLst>
          </p:cNvPr>
          <p:cNvSpPr/>
          <p:nvPr/>
        </p:nvSpPr>
        <p:spPr>
          <a:xfrm>
            <a:off x="676512" y="647915"/>
            <a:ext cx="4172545" cy="521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ru-RU" sz="3250" b="1" dirty="0">
                <a:solidFill>
                  <a:schemeClr val="bg1">
                    <a:lumMod val="95000"/>
                  </a:schemeClr>
                </a:solidFill>
                <a:ea typeface="Montserrat Bold" pitchFamily="34" charset="-122"/>
              </a:rPr>
              <a:t>Развитие в 2025</a:t>
            </a:r>
            <a:r>
              <a:rPr lang="en-US" sz="3250" b="1" dirty="0">
                <a:solidFill>
                  <a:schemeClr val="bg1">
                    <a:lumMod val="95000"/>
                  </a:schemeClr>
                </a:solidFill>
                <a:ea typeface="Montserrat Bold" pitchFamily="34" charset="-122"/>
              </a:rPr>
              <a:t>/2026</a:t>
            </a:r>
            <a:endParaRPr lang="en-US" sz="32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9BA038B8-E675-45A3-8CA4-E61B85E34292}"/>
              </a:ext>
            </a:extLst>
          </p:cNvPr>
          <p:cNvSpPr/>
          <p:nvPr/>
        </p:nvSpPr>
        <p:spPr>
          <a:xfrm>
            <a:off x="676511" y="1262613"/>
            <a:ext cx="12917091" cy="14264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400" dirty="0">
                <a:solidFill>
                  <a:schemeClr val="bg2">
                    <a:lumMod val="90000"/>
                  </a:schemeClr>
                </a:solidFill>
              </a:rPr>
              <a:t>Уже осенью 2025 года мы запускаем полноценную коллекцию — тщательно продуманную, визуально цельную и отражающую ДНК нашего бренда. Запуск будет сопровождаться мощной промо-кампанией, ориентированной на вовлечение и расширение нашей целевой </a:t>
            </a:r>
            <a:r>
              <a:rPr lang="ru-RU" sz="1400" dirty="0" smtClean="0">
                <a:solidFill>
                  <a:schemeClr val="bg2">
                    <a:lumMod val="90000"/>
                  </a:schemeClr>
                </a:solidFill>
              </a:rPr>
              <a:t>аудитории. В </a:t>
            </a:r>
            <a:r>
              <a:rPr lang="ru-RU" sz="1400" dirty="0">
                <a:solidFill>
                  <a:schemeClr val="bg2">
                    <a:lumMod val="90000"/>
                  </a:schemeClr>
                </a:solidFill>
              </a:rPr>
              <a:t>начале 2026 года мы выходим на новый этап роста — расширяем команду, привлекая сильных специалистов из ключевых сфер: маркетинг, дизайн, производство и коммуникации. Это позволит нам масштабировать процессы и повысить качество всех направлений </a:t>
            </a:r>
            <a:r>
              <a:rPr lang="ru-RU" sz="1400" dirty="0" smtClean="0">
                <a:solidFill>
                  <a:schemeClr val="bg2">
                    <a:lumMod val="90000"/>
                  </a:schemeClr>
                </a:solidFill>
              </a:rPr>
              <a:t>работы. Одним </a:t>
            </a:r>
            <a:r>
              <a:rPr lang="ru-RU" sz="1400" dirty="0">
                <a:solidFill>
                  <a:schemeClr val="bg2">
                    <a:lumMod val="90000"/>
                  </a:schemeClr>
                </a:solidFill>
              </a:rPr>
              <a:t>из стратегических шагов станет проведение собственного модного показа. Это не только возможность заявить о себе в профессиональном сообществе, но и отличная платформа для начала </a:t>
            </a:r>
            <a:r>
              <a:rPr lang="ru-RU" sz="1400" dirty="0" err="1">
                <a:solidFill>
                  <a:schemeClr val="bg2">
                    <a:lumMod val="90000"/>
                  </a:schemeClr>
                </a:solidFill>
              </a:rPr>
              <a:t>коллабораций</a:t>
            </a:r>
            <a:r>
              <a:rPr lang="ru-RU" sz="1400" dirty="0">
                <a:solidFill>
                  <a:schemeClr val="bg2">
                    <a:lumMod val="90000"/>
                  </a:schemeClr>
                </a:solidFill>
              </a:rPr>
              <a:t> с </a:t>
            </a:r>
            <a:r>
              <a:rPr lang="ru-RU" sz="1400" dirty="0" err="1">
                <a:solidFill>
                  <a:schemeClr val="bg2">
                    <a:lumMod val="90000"/>
                  </a:schemeClr>
                </a:solidFill>
              </a:rPr>
              <a:t>медийными</a:t>
            </a:r>
            <a:r>
              <a:rPr lang="ru-RU" sz="1400" dirty="0">
                <a:solidFill>
                  <a:schemeClr val="bg2">
                    <a:lumMod val="90000"/>
                  </a:schemeClr>
                </a:solidFill>
              </a:rPr>
              <a:t> личностями и другими прогрессивными </a:t>
            </a:r>
            <a:r>
              <a:rPr lang="ru-RU" sz="1400" dirty="0" smtClean="0">
                <a:solidFill>
                  <a:schemeClr val="bg2">
                    <a:lumMod val="90000"/>
                  </a:schemeClr>
                </a:solidFill>
              </a:rPr>
              <a:t>брендами. Параллельно </a:t>
            </a:r>
            <a:r>
              <a:rPr lang="ru-RU" sz="1400" dirty="0">
                <a:solidFill>
                  <a:schemeClr val="bg2">
                    <a:lumMod val="90000"/>
                  </a:schemeClr>
                </a:solidFill>
              </a:rPr>
              <a:t>на протяжении 2025–2026 годов мы будем регулярно выпускать капсульные мини-коллекции, поддерживая интерес к бренду и сохраняя динамику рост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Shape 3">
            <a:extLst>
              <a:ext uri="{FF2B5EF4-FFF2-40B4-BE49-F238E27FC236}">
                <a16:creationId xmlns:a16="http://schemas.microsoft.com/office/drawing/2014/main" id="{16801170-B3A7-47EA-830E-85565AA95831}"/>
              </a:ext>
            </a:extLst>
          </p:cNvPr>
          <p:cNvSpPr/>
          <p:nvPr/>
        </p:nvSpPr>
        <p:spPr>
          <a:xfrm>
            <a:off x="547924" y="5008327"/>
            <a:ext cx="12917091" cy="22860"/>
          </a:xfrm>
          <a:prstGeom prst="roundRect">
            <a:avLst>
              <a:gd name="adj" fmla="val 120468"/>
            </a:avLst>
          </a:prstGeom>
          <a:solidFill>
            <a:srgbClr val="D8D4D4"/>
          </a:solidFill>
          <a:ln/>
        </p:spPr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AE57B355-38BD-41B4-8C71-C4435EE7EB35}"/>
              </a:ext>
            </a:extLst>
          </p:cNvPr>
          <p:cNvSpPr/>
          <p:nvPr/>
        </p:nvSpPr>
        <p:spPr>
          <a:xfrm>
            <a:off x="3050856" y="4457723"/>
            <a:ext cx="22860" cy="550664"/>
          </a:xfrm>
          <a:prstGeom prst="roundRect">
            <a:avLst>
              <a:gd name="adj" fmla="val 120468"/>
            </a:avLst>
          </a:prstGeom>
          <a:solidFill>
            <a:srgbClr val="D8D4D4"/>
          </a:solidFill>
          <a:ln/>
        </p:spPr>
      </p:sp>
      <p:sp>
        <p:nvSpPr>
          <p:cNvPr id="6" name="Shape 5">
            <a:extLst>
              <a:ext uri="{FF2B5EF4-FFF2-40B4-BE49-F238E27FC236}">
                <a16:creationId xmlns:a16="http://schemas.microsoft.com/office/drawing/2014/main" id="{734D1F2F-9FE4-4EEA-9458-BF41F36F6A8D}"/>
              </a:ext>
            </a:extLst>
          </p:cNvPr>
          <p:cNvSpPr/>
          <p:nvPr/>
        </p:nvSpPr>
        <p:spPr>
          <a:xfrm>
            <a:off x="2855831" y="4801814"/>
            <a:ext cx="413028" cy="413028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C9D636F8-6E18-433F-A6A3-67CCF0BA7FF3}"/>
              </a:ext>
            </a:extLst>
          </p:cNvPr>
          <p:cNvSpPr/>
          <p:nvPr/>
        </p:nvSpPr>
        <p:spPr>
          <a:xfrm>
            <a:off x="2019298" y="3627798"/>
            <a:ext cx="2086213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Капсульная коллекция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CEE108A3-E25B-4862-85E3-62D6E20D1101}"/>
              </a:ext>
            </a:extLst>
          </p:cNvPr>
          <p:cNvSpPr/>
          <p:nvPr/>
        </p:nvSpPr>
        <p:spPr>
          <a:xfrm>
            <a:off x="731399" y="3998677"/>
            <a:ext cx="4662130" cy="275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ru-RU" sz="1400" dirty="0" smtClean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Выпуск полноценной коллекции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89A3CA10-CCF5-4F10-B684-14C935133235}"/>
              </a:ext>
            </a:extLst>
          </p:cNvPr>
          <p:cNvSpPr/>
          <p:nvPr/>
        </p:nvSpPr>
        <p:spPr>
          <a:xfrm>
            <a:off x="5680232" y="5008268"/>
            <a:ext cx="22860" cy="550664"/>
          </a:xfrm>
          <a:prstGeom prst="roundRect">
            <a:avLst>
              <a:gd name="adj" fmla="val 120468"/>
            </a:avLst>
          </a:prstGeom>
          <a:solidFill>
            <a:srgbClr val="D8D4D4"/>
          </a:solidFill>
          <a:ln/>
        </p:spPr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B0C30B4B-5DD6-4BCA-80CF-8371116563C8}"/>
              </a:ext>
            </a:extLst>
          </p:cNvPr>
          <p:cNvSpPr/>
          <p:nvPr/>
        </p:nvSpPr>
        <p:spPr>
          <a:xfrm>
            <a:off x="5485207" y="4801814"/>
            <a:ext cx="413028" cy="413028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75273782-00BC-49E5-AA7C-38472C4DC042}"/>
              </a:ext>
            </a:extLst>
          </p:cNvPr>
          <p:cNvSpPr/>
          <p:nvPr/>
        </p:nvSpPr>
        <p:spPr>
          <a:xfrm>
            <a:off x="4648674" y="5742586"/>
            <a:ext cx="2086213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Запуск производства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747FD52E-59FD-4DA6-BB61-49066BAEFD64}"/>
              </a:ext>
            </a:extLst>
          </p:cNvPr>
          <p:cNvSpPr/>
          <p:nvPr/>
        </p:nvSpPr>
        <p:spPr>
          <a:xfrm>
            <a:off x="3371967" y="6094617"/>
            <a:ext cx="4662249" cy="1272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ru-RU" sz="1400" dirty="0" smtClean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</a:rPr>
              <a:t>Открытие собственного производства</a:t>
            </a:r>
          </a:p>
          <a:p>
            <a:pPr marL="0" indent="0" algn="ctr">
              <a:lnSpc>
                <a:spcPts val="2150"/>
              </a:lnSpc>
              <a:buNone/>
            </a:pPr>
            <a:r>
              <a:rPr lang="ru-RU" sz="1400" dirty="0" smtClean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</a:rPr>
              <a:t> по печати и пошиву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6987F791-54FD-4B62-AC91-9D283845FB8D}"/>
              </a:ext>
            </a:extLst>
          </p:cNvPr>
          <p:cNvSpPr/>
          <p:nvPr/>
        </p:nvSpPr>
        <p:spPr>
          <a:xfrm>
            <a:off x="8309489" y="4457723"/>
            <a:ext cx="22860" cy="550664"/>
          </a:xfrm>
          <a:prstGeom prst="roundRect">
            <a:avLst>
              <a:gd name="adj" fmla="val 120468"/>
            </a:avLst>
          </a:prstGeom>
          <a:solidFill>
            <a:srgbClr val="D8D4D4"/>
          </a:solidFill>
          <a:ln/>
        </p:spPr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5335C0CF-773C-4838-AC04-ECED6D752A29}"/>
              </a:ext>
            </a:extLst>
          </p:cNvPr>
          <p:cNvSpPr/>
          <p:nvPr/>
        </p:nvSpPr>
        <p:spPr>
          <a:xfrm>
            <a:off x="8114465" y="4801814"/>
            <a:ext cx="413028" cy="413028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0E003CAB-60D4-4EC3-B562-6B71384E9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034" y="4792982"/>
            <a:ext cx="357003" cy="446339"/>
          </a:xfrm>
          <a:prstGeom prst="rect">
            <a:avLst/>
          </a:prstGeom>
        </p:spPr>
      </p:pic>
      <p:sp>
        <p:nvSpPr>
          <p:cNvPr id="20" name="Shape 16">
            <a:extLst>
              <a:ext uri="{FF2B5EF4-FFF2-40B4-BE49-F238E27FC236}">
                <a16:creationId xmlns:a16="http://schemas.microsoft.com/office/drawing/2014/main" id="{2028DD42-1015-422A-9A0B-0C1A6E2BD5CB}"/>
              </a:ext>
            </a:extLst>
          </p:cNvPr>
          <p:cNvSpPr/>
          <p:nvPr/>
        </p:nvSpPr>
        <p:spPr>
          <a:xfrm>
            <a:off x="10938865" y="5008268"/>
            <a:ext cx="22860" cy="550664"/>
          </a:xfrm>
          <a:prstGeom prst="roundRect">
            <a:avLst>
              <a:gd name="adj" fmla="val 120468"/>
            </a:avLst>
          </a:prstGeom>
          <a:solidFill>
            <a:srgbClr val="D8D4D4"/>
          </a:solidFill>
          <a:ln/>
        </p:spPr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95DD02FB-010B-44DC-BA85-C17741E07365}"/>
              </a:ext>
            </a:extLst>
          </p:cNvPr>
          <p:cNvSpPr/>
          <p:nvPr/>
        </p:nvSpPr>
        <p:spPr>
          <a:xfrm>
            <a:off x="10743841" y="4801814"/>
            <a:ext cx="413028" cy="413028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23" name="Text 18">
            <a:extLst>
              <a:ext uri="{FF2B5EF4-FFF2-40B4-BE49-F238E27FC236}">
                <a16:creationId xmlns:a16="http://schemas.microsoft.com/office/drawing/2014/main" id="{1370FEEE-2001-42DC-AD07-65EB64C07953}"/>
              </a:ext>
            </a:extLst>
          </p:cNvPr>
          <p:cNvSpPr/>
          <p:nvPr/>
        </p:nvSpPr>
        <p:spPr>
          <a:xfrm>
            <a:off x="9907308" y="5742586"/>
            <a:ext cx="2086213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Коллаборации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 19">
            <a:extLst>
              <a:ext uri="{FF2B5EF4-FFF2-40B4-BE49-F238E27FC236}">
                <a16:creationId xmlns:a16="http://schemas.microsoft.com/office/drawing/2014/main" id="{9BE15D3D-91ED-4523-998C-D98529993CEB}"/>
              </a:ext>
            </a:extLst>
          </p:cNvPr>
          <p:cNvSpPr/>
          <p:nvPr/>
        </p:nvSpPr>
        <p:spPr>
          <a:xfrm>
            <a:off x="8619290" y="6113466"/>
            <a:ext cx="4662249" cy="550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Работа над коллаборациями с известными медиа-личностями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5" name="Shape 9">
            <a:extLst>
              <a:ext uri="{FF2B5EF4-FFF2-40B4-BE49-F238E27FC236}">
                <a16:creationId xmlns:a16="http://schemas.microsoft.com/office/drawing/2014/main" id="{B0C30B4B-5DD6-4BCA-80CF-8371116563C8}"/>
              </a:ext>
            </a:extLst>
          </p:cNvPr>
          <p:cNvSpPr/>
          <p:nvPr/>
        </p:nvSpPr>
        <p:spPr>
          <a:xfrm>
            <a:off x="2370974" y="4863309"/>
            <a:ext cx="326470" cy="326470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26" name="Image 2" descr="preencoded.png">
            <a:extLst>
              <a:ext uri="{FF2B5EF4-FFF2-40B4-BE49-F238E27FC236}">
                <a16:creationId xmlns:a16="http://schemas.microsoft.com/office/drawing/2014/main" id="{9786EB13-4A73-464A-A6BD-9386009B8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062" y="4889703"/>
            <a:ext cx="219968" cy="275013"/>
          </a:xfrm>
          <a:prstGeom prst="rect">
            <a:avLst/>
          </a:prstGeom>
        </p:spPr>
      </p:pic>
      <p:sp>
        <p:nvSpPr>
          <p:cNvPr id="28" name="Text 10">
            <a:extLst>
              <a:ext uri="{FF2B5EF4-FFF2-40B4-BE49-F238E27FC236}">
                <a16:creationId xmlns:a16="http://schemas.microsoft.com/office/drawing/2014/main" id="{75273782-00BC-49E5-AA7C-38472C4DC042}"/>
              </a:ext>
            </a:extLst>
          </p:cNvPr>
          <p:cNvSpPr/>
          <p:nvPr/>
        </p:nvSpPr>
        <p:spPr>
          <a:xfrm>
            <a:off x="1464454" y="5618627"/>
            <a:ext cx="2086213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Промо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a typeface="Montserrat Bold" pitchFamily="34" charset="-122"/>
                <a:cs typeface="Montserrat Bold" pitchFamily="34" charset="-120"/>
              </a:rPr>
              <a:t>-кампания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747FD52E-59FD-4DA6-BB61-49066BAEFD64}"/>
              </a:ext>
            </a:extLst>
          </p:cNvPr>
          <p:cNvSpPr/>
          <p:nvPr/>
        </p:nvSpPr>
        <p:spPr>
          <a:xfrm>
            <a:off x="1041610" y="5972026"/>
            <a:ext cx="2931900" cy="6723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Запуск </a:t>
            </a:r>
            <a:r>
              <a:rPr lang="en-US" sz="1000" dirty="0" smtClean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промо-кампании</a:t>
            </a:r>
            <a:endParaRPr lang="ru-RU" sz="1000" dirty="0" smtClean="0">
              <a:solidFill>
                <a:schemeClr val="bg2">
                  <a:lumMod val="90000"/>
                </a:schemeClr>
              </a:solidFill>
              <a:ea typeface="Source Sans Pro" pitchFamily="34" charset="-122"/>
              <a:cs typeface="Source Sans Pro" pitchFamily="34" charset="-120"/>
            </a:endParaRPr>
          </a:p>
          <a:p>
            <a:pPr marL="0" indent="0" algn="ctr">
              <a:buNone/>
            </a:pPr>
            <a:r>
              <a:rPr lang="en-US" sz="1000" dirty="0" smtClean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с целью привлечения аудитории </a:t>
            </a:r>
          </a:p>
          <a:p>
            <a:pPr marL="0" indent="0" algn="ctr">
              <a:buNone/>
            </a:pPr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перед выпуском коллекции</a:t>
            </a:r>
            <a:endParaRPr lang="en-US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2" name="Text 10">
            <a:extLst>
              <a:ext uri="{FF2B5EF4-FFF2-40B4-BE49-F238E27FC236}">
                <a16:creationId xmlns:a16="http://schemas.microsoft.com/office/drawing/2014/main" id="{75273782-00BC-49E5-AA7C-38472C4DC042}"/>
              </a:ext>
            </a:extLst>
          </p:cNvPr>
          <p:cNvSpPr/>
          <p:nvPr/>
        </p:nvSpPr>
        <p:spPr>
          <a:xfrm>
            <a:off x="7266382" y="3383564"/>
            <a:ext cx="2086213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Показ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 11">
            <a:extLst>
              <a:ext uri="{FF2B5EF4-FFF2-40B4-BE49-F238E27FC236}">
                <a16:creationId xmlns:a16="http://schemas.microsoft.com/office/drawing/2014/main" id="{747FD52E-59FD-4DA6-BB61-49066BAEFD64}"/>
              </a:ext>
            </a:extLst>
          </p:cNvPr>
          <p:cNvSpPr/>
          <p:nvPr/>
        </p:nvSpPr>
        <p:spPr>
          <a:xfrm>
            <a:off x="5989675" y="3735595"/>
            <a:ext cx="4662249" cy="1272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ru-RU" sz="1400" dirty="0" smtClean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</a:rPr>
              <a:t>Организация модного показа</a:t>
            </a:r>
          </a:p>
          <a:p>
            <a:pPr marL="0" indent="0" algn="ctr">
              <a:lnSpc>
                <a:spcPts val="2150"/>
              </a:lnSpc>
              <a:buNone/>
            </a:pPr>
            <a:r>
              <a:rPr lang="ru-RU" sz="1400" dirty="0" smtClean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</a:rPr>
              <a:t> с вещами из последней коллекции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4" name="Shape 13">
            <a:extLst>
              <a:ext uri="{FF2B5EF4-FFF2-40B4-BE49-F238E27FC236}">
                <a16:creationId xmlns:a16="http://schemas.microsoft.com/office/drawing/2014/main" id="{5335C0CF-773C-4838-AC04-ECED6D752A29}"/>
              </a:ext>
            </a:extLst>
          </p:cNvPr>
          <p:cNvSpPr/>
          <p:nvPr/>
        </p:nvSpPr>
        <p:spPr>
          <a:xfrm>
            <a:off x="6021343" y="4871080"/>
            <a:ext cx="320715" cy="320715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41" name="Text 10">
            <a:extLst>
              <a:ext uri="{FF2B5EF4-FFF2-40B4-BE49-F238E27FC236}">
                <a16:creationId xmlns:a16="http://schemas.microsoft.com/office/drawing/2014/main" id="{75273782-00BC-49E5-AA7C-38472C4DC042}"/>
              </a:ext>
            </a:extLst>
          </p:cNvPr>
          <p:cNvSpPr/>
          <p:nvPr/>
        </p:nvSpPr>
        <p:spPr>
          <a:xfrm>
            <a:off x="4584019" y="3023184"/>
            <a:ext cx="2086213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a typeface="Montserrat Bold" pitchFamily="34" charset="-122"/>
                <a:cs typeface="Montserrat Bold" pitchFamily="34" charset="-120"/>
              </a:rPr>
              <a:t>Расширение</a:t>
            </a:r>
            <a:r>
              <a:rPr lang="ru-RU" sz="1600" b="1" dirty="0" smtClean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команды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Text 11">
            <a:extLst>
              <a:ext uri="{FF2B5EF4-FFF2-40B4-BE49-F238E27FC236}">
                <a16:creationId xmlns:a16="http://schemas.microsoft.com/office/drawing/2014/main" id="{747FD52E-59FD-4DA6-BB61-49066BAEFD64}"/>
              </a:ext>
            </a:extLst>
          </p:cNvPr>
          <p:cNvSpPr/>
          <p:nvPr/>
        </p:nvSpPr>
        <p:spPr>
          <a:xfrm>
            <a:off x="3307312" y="3375215"/>
            <a:ext cx="4662249" cy="1272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ru-RU" sz="1050" dirty="0" smtClean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</a:rPr>
              <a:t>Привлечение новых сотрудников</a:t>
            </a:r>
          </a:p>
          <a:p>
            <a:pPr marL="0" indent="0" algn="ctr">
              <a:buNone/>
            </a:pPr>
            <a:r>
              <a:rPr lang="ru-RU" sz="1050" dirty="0" smtClean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</a:rPr>
              <a:t> для оптимизации рабочего процесса</a:t>
            </a:r>
            <a:endParaRPr lang="en-US" sz="1050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4" name="Прямая соединительная линия 43"/>
          <p:cNvCxnSpPr>
            <a:stCxn id="34" idx="0"/>
          </p:cNvCxnSpPr>
          <p:nvPr/>
        </p:nvCxnSpPr>
        <p:spPr>
          <a:xfrm flipV="1">
            <a:off x="6181701" y="3888545"/>
            <a:ext cx="24" cy="98253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319" y="4790958"/>
            <a:ext cx="433825" cy="43382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460" y="4910294"/>
            <a:ext cx="241785" cy="241785"/>
          </a:xfrm>
          <a:prstGeom prst="rect">
            <a:avLst/>
          </a:prstGeom>
        </p:spPr>
      </p:pic>
      <p:sp>
        <p:nvSpPr>
          <p:cNvPr id="48" name="Shape 13">
            <a:extLst>
              <a:ext uri="{FF2B5EF4-FFF2-40B4-BE49-F238E27FC236}">
                <a16:creationId xmlns:a16="http://schemas.microsoft.com/office/drawing/2014/main" id="{5335C0CF-773C-4838-AC04-ECED6D752A29}"/>
              </a:ext>
            </a:extLst>
          </p:cNvPr>
          <p:cNvSpPr/>
          <p:nvPr/>
        </p:nvSpPr>
        <p:spPr>
          <a:xfrm>
            <a:off x="8652471" y="4866738"/>
            <a:ext cx="302727" cy="302727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54" name="Image 3" descr="preencoded.png">
            <a:extLst>
              <a:ext uri="{FF2B5EF4-FFF2-40B4-BE49-F238E27FC236}">
                <a16:creationId xmlns:a16="http://schemas.microsoft.com/office/drawing/2014/main" id="{0E003CAB-60D4-4EC3-B562-6B71384E9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591" y="4859704"/>
            <a:ext cx="250269" cy="312896"/>
          </a:xfrm>
          <a:prstGeom prst="rect">
            <a:avLst/>
          </a:prstGeom>
        </p:spPr>
      </p:pic>
      <p:sp>
        <p:nvSpPr>
          <p:cNvPr id="55" name="Text 6">
            <a:extLst>
              <a:ext uri="{FF2B5EF4-FFF2-40B4-BE49-F238E27FC236}">
                <a16:creationId xmlns:a16="http://schemas.microsoft.com/office/drawing/2014/main" id="{C9D636F8-6E18-433F-A6A3-67CCF0BA7FF3}"/>
              </a:ext>
            </a:extLst>
          </p:cNvPr>
          <p:cNvSpPr/>
          <p:nvPr/>
        </p:nvSpPr>
        <p:spPr>
          <a:xfrm>
            <a:off x="7312415" y="5580547"/>
            <a:ext cx="2086213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Выпуск коллекции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3877" y="4843260"/>
            <a:ext cx="312933" cy="31293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1764" y="4781195"/>
            <a:ext cx="437061" cy="437061"/>
          </a:xfrm>
          <a:prstGeom prst="rect">
            <a:avLst/>
          </a:prstGeom>
        </p:spPr>
      </p:pic>
      <p:sp>
        <p:nvSpPr>
          <p:cNvPr id="58" name="Shape 13">
            <a:extLst>
              <a:ext uri="{FF2B5EF4-FFF2-40B4-BE49-F238E27FC236}">
                <a16:creationId xmlns:a16="http://schemas.microsoft.com/office/drawing/2014/main" id="{5335C0CF-773C-4838-AC04-ECED6D752A29}"/>
              </a:ext>
            </a:extLst>
          </p:cNvPr>
          <p:cNvSpPr/>
          <p:nvPr/>
        </p:nvSpPr>
        <p:spPr>
          <a:xfrm>
            <a:off x="12057917" y="4750195"/>
            <a:ext cx="561984" cy="56198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74408" y="4737877"/>
            <a:ext cx="586620" cy="586620"/>
          </a:xfrm>
          <a:prstGeom prst="rect">
            <a:avLst/>
          </a:prstGeom>
        </p:spPr>
      </p:pic>
      <p:sp>
        <p:nvSpPr>
          <p:cNvPr id="61" name="Text 10">
            <a:extLst>
              <a:ext uri="{FF2B5EF4-FFF2-40B4-BE49-F238E27FC236}">
                <a16:creationId xmlns:a16="http://schemas.microsoft.com/office/drawing/2014/main" id="{75273782-00BC-49E5-AA7C-38472C4DC042}"/>
              </a:ext>
            </a:extLst>
          </p:cNvPr>
          <p:cNvSpPr/>
          <p:nvPr/>
        </p:nvSpPr>
        <p:spPr>
          <a:xfrm>
            <a:off x="11195326" y="3180215"/>
            <a:ext cx="2086213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a typeface="Montserrat Bold" pitchFamily="34" charset="-122"/>
                <a:cs typeface="Montserrat Bold" pitchFamily="34" charset="-120"/>
              </a:rPr>
              <a:t>Расширение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 11">
            <a:extLst>
              <a:ext uri="{FF2B5EF4-FFF2-40B4-BE49-F238E27FC236}">
                <a16:creationId xmlns:a16="http://schemas.microsoft.com/office/drawing/2014/main" id="{747FD52E-59FD-4DA6-BB61-49066BAEFD64}"/>
              </a:ext>
            </a:extLst>
          </p:cNvPr>
          <p:cNvSpPr/>
          <p:nvPr/>
        </p:nvSpPr>
        <p:spPr>
          <a:xfrm>
            <a:off x="9874006" y="3477919"/>
            <a:ext cx="4662249" cy="1272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ru-RU" sz="1400" dirty="0" smtClean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</a:rPr>
              <a:t>Открытие шоурума, совместные дропы с партнерами, </a:t>
            </a:r>
          </a:p>
          <a:p>
            <a:pPr marL="0" indent="0" algn="ctr">
              <a:lnSpc>
                <a:spcPts val="2150"/>
              </a:lnSpc>
              <a:buNone/>
            </a:pPr>
            <a:r>
              <a:rPr lang="ru-RU" sz="1400" dirty="0" smtClean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</a:rPr>
              <a:t>выход на международный уровень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610C14-A5D0-4CCE-86E8-1375C887BA5E}"/>
              </a:ext>
            </a:extLst>
          </p:cNvPr>
          <p:cNvSpPr txBox="1"/>
          <p:nvPr/>
        </p:nvSpPr>
        <p:spPr>
          <a:xfrm>
            <a:off x="4585133" y="133894"/>
            <a:ext cx="534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Социальные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сети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68" y="1515802"/>
            <a:ext cx="5404571" cy="5404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610C14-A5D0-4CCE-86E8-1375C887BA5E}"/>
              </a:ext>
            </a:extLst>
          </p:cNvPr>
          <p:cNvSpPr txBox="1"/>
          <p:nvPr/>
        </p:nvSpPr>
        <p:spPr>
          <a:xfrm>
            <a:off x="1152310" y="1025418"/>
            <a:ext cx="5344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Телеграмм канал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10C14-A5D0-4CCE-86E8-1375C887BA5E}"/>
              </a:ext>
            </a:extLst>
          </p:cNvPr>
          <p:cNvSpPr txBox="1"/>
          <p:nvPr/>
        </p:nvSpPr>
        <p:spPr>
          <a:xfrm>
            <a:off x="8615246" y="1025418"/>
            <a:ext cx="5344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Инстаграмм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92" y="1515803"/>
            <a:ext cx="5404571" cy="5404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0795" y="973497"/>
            <a:ext cx="542305" cy="5423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675" y="102541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1" y="981852"/>
            <a:ext cx="4146278" cy="6232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568" y="1022278"/>
            <a:ext cx="4148378" cy="6191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88" y="1990725"/>
            <a:ext cx="3925077" cy="3925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5143" y="207990"/>
            <a:ext cx="461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Портфолио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6ED7C1-90AD-485C-AB80-18F69785F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76512" y="647915"/>
            <a:ext cx="4172545" cy="521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ru-RU" sz="325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</a:rPr>
              <a:t>Прогресс на данный момент</a:t>
            </a:r>
            <a:endParaRPr lang="en-US" sz="32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676512" y="1330144"/>
            <a:ext cx="12917091" cy="550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600" dirty="0">
                <a:solidFill>
                  <a:schemeClr val="bg2">
                    <a:lumMod val="90000"/>
                  </a:schemeClr>
                </a:solidFill>
              </a:rPr>
              <a:t>Наш бренд возник в октябре 2024 г., существует и развивается по сей день. В настоящее время, мы выпустили первую капсульную коллекцию, организовали свою профессиональную фотосессию и промо-кампанию собственными силами. Кроме того, мы начали работу над </a:t>
            </a:r>
            <a:r>
              <a:rPr lang="ru-RU" sz="1600" dirty="0" err="1">
                <a:solidFill>
                  <a:schemeClr val="bg2">
                    <a:lumMod val="90000"/>
                  </a:schemeClr>
                </a:solidFill>
              </a:rPr>
              <a:t>коллаборациями</a:t>
            </a:r>
            <a:r>
              <a:rPr lang="ru-RU" sz="1600" dirty="0">
                <a:solidFill>
                  <a:schemeClr val="bg2">
                    <a:lumMod val="90000"/>
                  </a:schemeClr>
                </a:solidFill>
              </a:rPr>
              <a:t> с известными медиа-личностями в России, что открывает новые горизонты для роста. </a:t>
            </a:r>
          </a:p>
        </p:txBody>
      </p:sp>
      <p:sp>
        <p:nvSpPr>
          <p:cNvPr id="6" name="Shape 3"/>
          <p:cNvSpPr/>
          <p:nvPr/>
        </p:nvSpPr>
        <p:spPr>
          <a:xfrm>
            <a:off x="547924" y="5008327"/>
            <a:ext cx="12917091" cy="22860"/>
          </a:xfrm>
          <a:prstGeom prst="roundRect">
            <a:avLst>
              <a:gd name="adj" fmla="val 120468"/>
            </a:avLst>
          </a:prstGeom>
          <a:solidFill>
            <a:srgbClr val="D8D4D4"/>
          </a:solidFill>
          <a:ln/>
        </p:spPr>
      </p:sp>
      <p:sp>
        <p:nvSpPr>
          <p:cNvPr id="7" name="Shape 4"/>
          <p:cNvSpPr/>
          <p:nvPr/>
        </p:nvSpPr>
        <p:spPr>
          <a:xfrm>
            <a:off x="3050856" y="4457723"/>
            <a:ext cx="22860" cy="550664"/>
          </a:xfrm>
          <a:prstGeom prst="roundRect">
            <a:avLst>
              <a:gd name="adj" fmla="val 120468"/>
            </a:avLst>
          </a:prstGeom>
          <a:solidFill>
            <a:srgbClr val="D8D4D4"/>
          </a:solidFill>
          <a:ln/>
        </p:spPr>
      </p:sp>
      <p:sp>
        <p:nvSpPr>
          <p:cNvPr id="8" name="Shape 5"/>
          <p:cNvSpPr/>
          <p:nvPr/>
        </p:nvSpPr>
        <p:spPr>
          <a:xfrm>
            <a:off x="2855831" y="4801814"/>
            <a:ext cx="413028" cy="413028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151" y="4851820"/>
            <a:ext cx="250269" cy="312896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2019298" y="3627798"/>
            <a:ext cx="2086213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Фотосессия</a:t>
            </a:r>
            <a:endParaRPr lang="en-US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Text 7"/>
          <p:cNvSpPr/>
          <p:nvPr/>
        </p:nvSpPr>
        <p:spPr>
          <a:xfrm>
            <a:off x="731399" y="3998677"/>
            <a:ext cx="4662130" cy="275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Организация профессиональной фотосессии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Shape 8"/>
          <p:cNvSpPr/>
          <p:nvPr/>
        </p:nvSpPr>
        <p:spPr>
          <a:xfrm>
            <a:off x="5680232" y="5008268"/>
            <a:ext cx="22860" cy="550664"/>
          </a:xfrm>
          <a:prstGeom prst="roundRect">
            <a:avLst>
              <a:gd name="adj" fmla="val 120468"/>
            </a:avLst>
          </a:prstGeom>
          <a:solidFill>
            <a:srgbClr val="D8D4D4"/>
          </a:solidFill>
          <a:ln/>
        </p:spPr>
      </p:sp>
      <p:sp>
        <p:nvSpPr>
          <p:cNvPr id="13" name="Shape 9"/>
          <p:cNvSpPr/>
          <p:nvPr/>
        </p:nvSpPr>
        <p:spPr>
          <a:xfrm>
            <a:off x="5485207" y="4801814"/>
            <a:ext cx="413028" cy="413028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27" y="4851820"/>
            <a:ext cx="250269" cy="312896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4648674" y="5742586"/>
            <a:ext cx="2086213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Промо-кампания</a:t>
            </a:r>
            <a:endParaRPr lang="en-US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Text 11"/>
          <p:cNvSpPr/>
          <p:nvPr/>
        </p:nvSpPr>
        <p:spPr>
          <a:xfrm>
            <a:off x="3360656" y="6113466"/>
            <a:ext cx="4662249" cy="275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Запуск промо-кампании для продвижения бренда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" name="Shape 12"/>
          <p:cNvSpPr/>
          <p:nvPr/>
        </p:nvSpPr>
        <p:spPr>
          <a:xfrm>
            <a:off x="8309489" y="4457723"/>
            <a:ext cx="22860" cy="550664"/>
          </a:xfrm>
          <a:prstGeom prst="roundRect">
            <a:avLst>
              <a:gd name="adj" fmla="val 120468"/>
            </a:avLst>
          </a:prstGeom>
          <a:solidFill>
            <a:srgbClr val="D8D4D4"/>
          </a:solidFill>
          <a:ln/>
        </p:spPr>
      </p:sp>
      <p:sp>
        <p:nvSpPr>
          <p:cNvPr id="18" name="Shape 13"/>
          <p:cNvSpPr/>
          <p:nvPr/>
        </p:nvSpPr>
        <p:spPr>
          <a:xfrm>
            <a:off x="8114465" y="4801814"/>
            <a:ext cx="413028" cy="413028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784" y="4851820"/>
            <a:ext cx="250269" cy="312896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009803" y="3627798"/>
            <a:ext cx="2622352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Капсульная коллекция</a:t>
            </a:r>
            <a:endParaRPr lang="en-US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1" name="Text 15"/>
          <p:cNvSpPr/>
          <p:nvPr/>
        </p:nvSpPr>
        <p:spPr>
          <a:xfrm>
            <a:off x="5989913" y="3998677"/>
            <a:ext cx="4662249" cy="275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Выпуск первой капсульной коллекции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2" name="Shape 16"/>
          <p:cNvSpPr/>
          <p:nvPr/>
        </p:nvSpPr>
        <p:spPr>
          <a:xfrm>
            <a:off x="10938865" y="5008268"/>
            <a:ext cx="22860" cy="550664"/>
          </a:xfrm>
          <a:prstGeom prst="roundRect">
            <a:avLst>
              <a:gd name="adj" fmla="val 120468"/>
            </a:avLst>
          </a:prstGeom>
          <a:solidFill>
            <a:srgbClr val="D8D4D4"/>
          </a:solidFill>
          <a:ln/>
        </p:spPr>
      </p:sp>
      <p:sp>
        <p:nvSpPr>
          <p:cNvPr id="23" name="Shape 17"/>
          <p:cNvSpPr/>
          <p:nvPr/>
        </p:nvSpPr>
        <p:spPr>
          <a:xfrm>
            <a:off x="10743841" y="4801814"/>
            <a:ext cx="413028" cy="413028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5161" y="4851820"/>
            <a:ext cx="250269" cy="312896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9907308" y="5742586"/>
            <a:ext cx="2086213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Коллаборации</a:t>
            </a:r>
            <a:endParaRPr lang="en-US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6" name="Text 19"/>
          <p:cNvSpPr/>
          <p:nvPr/>
        </p:nvSpPr>
        <p:spPr>
          <a:xfrm>
            <a:off x="8619290" y="6113466"/>
            <a:ext cx="4662249" cy="550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Работа над коллаборациями с известными медиа-личностями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2250" y="680442"/>
            <a:ext cx="5203865" cy="5598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chemeClr val="bg2"/>
                </a:solidFill>
                <a:ea typeface="Montserrat Bold" pitchFamily="34" charset="-122"/>
                <a:cs typeface="Montserrat Bold" pitchFamily="34" charset="-120"/>
              </a:rPr>
              <a:t>Опыт автора проекта</a:t>
            </a:r>
            <a:endParaRPr lang="en-US" sz="3500" dirty="0">
              <a:solidFill>
                <a:schemeClr val="bg2"/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862251" y="2225635"/>
            <a:ext cx="4104799" cy="197048"/>
          </a:xfrm>
          <a:prstGeom prst="roundRect">
            <a:avLst>
              <a:gd name="adj" fmla="val 15004"/>
            </a:avLst>
          </a:prstGeom>
          <a:solidFill>
            <a:schemeClr val="bg2">
              <a:lumMod val="75000"/>
            </a:schemeClr>
          </a:solidFill>
          <a:ln/>
        </p:spPr>
      </p:sp>
      <p:sp>
        <p:nvSpPr>
          <p:cNvPr id="4" name="Text 2"/>
          <p:cNvSpPr/>
          <p:nvPr/>
        </p:nvSpPr>
        <p:spPr>
          <a:xfrm>
            <a:off x="862250" y="2718316"/>
            <a:ext cx="2239685" cy="2799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chemeClr val="bg2"/>
                </a:solidFill>
                <a:ea typeface="Montserrat Bold" pitchFamily="34" charset="-122"/>
                <a:cs typeface="Montserrat Bold" pitchFamily="34" charset="-120"/>
              </a:rPr>
              <a:t>Начало пути</a:t>
            </a:r>
            <a:endParaRPr lang="en-US" sz="1750" dirty="0">
              <a:solidFill>
                <a:schemeClr val="bg2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862250" y="3116461"/>
            <a:ext cx="4104799" cy="29551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155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С самого детства меня вдохновлял мир моды. Уже в 6 классе я начал интересоваться брендами, их историей и философией. Это увлечение переросло в нечто большее: я начал заниматься перепродажей брендовой одежды и обуви таких культовых марок, как Supreme, Nike, Balenciaga и Yeezy. Это был не просто бизнес — это была школа, где я учился понимать рынок, предпочтения аудитории и ценность качественного продукта.</a:t>
            </a:r>
            <a:endParaRPr lang="en-US" sz="15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Shape 4"/>
          <p:cNvSpPr/>
          <p:nvPr/>
        </p:nvSpPr>
        <p:spPr>
          <a:xfrm>
            <a:off x="5262682" y="1930003"/>
            <a:ext cx="4104918" cy="197048"/>
          </a:xfrm>
          <a:prstGeom prst="roundRect">
            <a:avLst>
              <a:gd name="adj" fmla="val 15004"/>
            </a:avLst>
          </a:prstGeom>
          <a:solidFill>
            <a:schemeClr val="bg2">
              <a:lumMod val="75000"/>
            </a:schemeClr>
          </a:solidFill>
          <a:ln/>
        </p:spPr>
      </p:sp>
      <p:sp>
        <p:nvSpPr>
          <p:cNvPr id="7" name="Text 5"/>
          <p:cNvSpPr/>
          <p:nvPr/>
        </p:nvSpPr>
        <p:spPr>
          <a:xfrm>
            <a:off x="5262681" y="2422684"/>
            <a:ext cx="3793927" cy="2799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 err="1">
                <a:solidFill>
                  <a:schemeClr val="bg2"/>
                </a:solidFill>
                <a:ea typeface="Montserrat Bold" pitchFamily="34" charset="-122"/>
                <a:cs typeface="Montserrat Bold" pitchFamily="34" charset="-120"/>
              </a:rPr>
              <a:t>Первый</a:t>
            </a:r>
            <a:r>
              <a:rPr lang="en-US" sz="1750" b="1" dirty="0">
                <a:solidFill>
                  <a:schemeClr val="bg2"/>
                </a:solidFill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1750" b="1" dirty="0">
                <a:solidFill>
                  <a:schemeClr val="bg2"/>
                </a:solidFill>
                <a:ea typeface="Montserrat Bold" pitchFamily="34" charset="-122"/>
                <a:cs typeface="Montserrat Bold" pitchFamily="34" charset="-120"/>
              </a:rPr>
              <a:t>проект</a:t>
            </a:r>
            <a:r>
              <a:rPr lang="en-US" sz="1750" b="1" dirty="0">
                <a:solidFill>
                  <a:schemeClr val="bg2"/>
                </a:solidFill>
                <a:ea typeface="Montserrat Bold" pitchFamily="34" charset="-122"/>
                <a:cs typeface="Montserrat Bold" pitchFamily="34" charset="-120"/>
              </a:rPr>
              <a:t> — Miniro Boeing</a:t>
            </a:r>
            <a:endParaRPr lang="en-US" sz="1750" dirty="0">
              <a:solidFill>
                <a:schemeClr val="bg2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5262681" y="2820829"/>
            <a:ext cx="4104918" cy="4728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155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Однако со временем я осознал, что хочу не просто продавать, а создавать. Так, в начале 11 класса, я запустил свой первый бренд — Miniro Boeing. Это был смелый шаг, который принес мне бесценный опыт. За 4 месяца существования проекта мы выпустили более 3 мини-коллекций, набрали более 4000 подписчиков в социальных сетях и даже попали на телеканал НТВ. Мы активно участвовали в городских бизнес-конференциях, где я учился презентовать свои идеи и находить единомышленников. К сожалению, из-за ненадежных партнеров проект пришлось закрыть, но этот опыт стал для меня мощным толчком к дальнейшему развитию.</a:t>
            </a:r>
            <a:endParaRPr lang="en-US" sz="15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Shape 7"/>
          <p:cNvSpPr/>
          <p:nvPr/>
        </p:nvSpPr>
        <p:spPr>
          <a:xfrm>
            <a:off x="9663232" y="1634371"/>
            <a:ext cx="4104918" cy="197048"/>
          </a:xfrm>
          <a:prstGeom prst="roundRect">
            <a:avLst>
              <a:gd name="adj" fmla="val 15004"/>
            </a:avLst>
          </a:prstGeom>
          <a:solidFill>
            <a:schemeClr val="bg2">
              <a:lumMod val="75000"/>
            </a:schemeClr>
          </a:solidFill>
          <a:ln/>
        </p:spPr>
      </p:sp>
      <p:sp>
        <p:nvSpPr>
          <p:cNvPr id="10" name="Text 8"/>
          <p:cNvSpPr/>
          <p:nvPr/>
        </p:nvSpPr>
        <p:spPr>
          <a:xfrm>
            <a:off x="9663231" y="2127052"/>
            <a:ext cx="3305294" cy="2799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chemeClr val="bg2"/>
                </a:solidFill>
                <a:ea typeface="Montserrat Bold" pitchFamily="34" charset="-122"/>
                <a:cs typeface="Montserrat Bold" pitchFamily="34" charset="-120"/>
              </a:rPr>
              <a:t>ANGELIC GUARDIAN BROKE</a:t>
            </a:r>
            <a:endParaRPr lang="en-US" sz="1750" dirty="0">
              <a:solidFill>
                <a:schemeClr val="bg2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9663231" y="2525197"/>
            <a:ext cx="4104918" cy="29551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155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Спустя полгода я собрал новую команду и запустил бренд ANGELIC GUARDIAN BROKE, который существует и развивается по сей день. Уже сейчас мы выпустили первую капсульную коллекцию, организовали профессиональную фотосессию и промо-кампанию. Кроме того, мы начали работу над коллаборациями с известными медиа-личностями, что открывает новые горизонты для роста.</a:t>
            </a:r>
            <a:endParaRPr lang="en-US" sz="155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982742"/>
            <a:ext cx="9790033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На что пойдет финансирование</a:t>
            </a:r>
            <a:endParaRPr lang="en-US" sz="4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867132" y="3537466"/>
            <a:ext cx="369641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Создание производства</a:t>
            </a:r>
            <a:endParaRPr lang="en-US" sz="2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863798" y="4036100"/>
            <a:ext cx="3699748" cy="1850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190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Финансирование проекта будет направлено на создание собственного производства на территории Российской Федерации.</a:t>
            </a:r>
            <a:endParaRPr lang="en-US" sz="19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180" y="2454235"/>
            <a:ext cx="4515922" cy="4515922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435" y="4209574"/>
            <a:ext cx="369213" cy="46160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3267" y="2177653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Продвижение</a:t>
            </a:r>
            <a:endParaRPr lang="en-US" sz="2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9943267" y="2676287"/>
            <a:ext cx="3823335" cy="1850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Часть средств мы планируем инвестировать в продвижение нашего творческого объединения, чтобы усилить узнаваемость бренда.</a:t>
            </a:r>
            <a:endParaRPr lang="en-US" sz="19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180" y="2454235"/>
            <a:ext cx="4515922" cy="4515922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4232" y="3268742"/>
            <a:ext cx="369213" cy="46160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3267" y="4897279"/>
            <a:ext cx="3625572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Капсульные коллекции</a:t>
            </a:r>
            <a:endParaRPr lang="en-US" sz="2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9943267" y="5395913"/>
            <a:ext cx="3823335" cy="1850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После завершения этапа финансирования и запуска производства мы продолжим активно выпускать капсульные коллекции.</a:t>
            </a:r>
            <a:endParaRPr lang="en-US" sz="19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180" y="2454235"/>
            <a:ext cx="4515922" cy="451592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3578" y="5965627"/>
            <a:ext cx="369213" cy="461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779264"/>
            <a:ext cx="12902803" cy="1051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30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Полный список покупок для создания собственного производства</a:t>
            </a:r>
            <a:endParaRPr lang="en-US" sz="33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863798" y="2201228"/>
            <a:ext cx="4177546" cy="3699986"/>
          </a:xfrm>
          <a:prstGeom prst="roundRect">
            <a:avLst>
              <a:gd name="adj" fmla="val 751"/>
            </a:avLst>
          </a:prstGeom>
          <a:solidFill>
            <a:schemeClr val="bg2">
              <a:lumMod val="10000"/>
            </a:schemeClr>
          </a:solidFill>
          <a:ln/>
          <a:effectLst>
            <a:glow>
              <a:schemeClr val="bg2">
                <a:lumMod val="90000"/>
              </a:schemeClr>
            </a:glow>
          </a:effectLst>
        </p:spPr>
      </p:sp>
      <p:sp>
        <p:nvSpPr>
          <p:cNvPr id="4" name="Text 2"/>
          <p:cNvSpPr/>
          <p:nvPr/>
        </p:nvSpPr>
        <p:spPr>
          <a:xfrm>
            <a:off x="1048822" y="2386251"/>
            <a:ext cx="3807500" cy="525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Основное оборудование ~ 700.000 руб.</a:t>
            </a:r>
            <a:endParaRPr lang="en-US" sz="16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048822" y="3022997"/>
            <a:ext cx="3807500" cy="555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45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Швейные машины: Универсальная, оверлок</a:t>
            </a:r>
            <a:endParaRPr lang="en-US" sz="14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1048822" y="3643074"/>
            <a:ext cx="3807500" cy="555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45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Раскройное оборудование: Раскройный стол, электрические ножницы</a:t>
            </a:r>
            <a:endParaRPr lang="en-US" sz="14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1048822" y="4263152"/>
            <a:ext cx="3807500" cy="555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45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Гладильное оборудование: Промышленный утюг с парогенератором</a:t>
            </a:r>
            <a:endParaRPr lang="en-US" sz="14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1048822" y="4883229"/>
            <a:ext cx="3807500" cy="832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45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Принтеры для нанесения принтов: Шелкотрафаретный станок, рамы для трафаретов, сушильный пресс</a:t>
            </a:r>
            <a:endParaRPr lang="en-US" sz="14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Shape 7"/>
          <p:cNvSpPr/>
          <p:nvPr/>
        </p:nvSpPr>
        <p:spPr>
          <a:xfrm>
            <a:off x="5226368" y="2201228"/>
            <a:ext cx="4177546" cy="3699986"/>
          </a:xfrm>
          <a:prstGeom prst="roundRect">
            <a:avLst>
              <a:gd name="adj" fmla="val 751"/>
            </a:avLst>
          </a:prstGeom>
          <a:solidFill>
            <a:schemeClr val="bg2">
              <a:lumMod val="10000"/>
            </a:schemeClr>
          </a:solidFill>
          <a:ln/>
        </p:spPr>
      </p:sp>
      <p:sp>
        <p:nvSpPr>
          <p:cNvPr id="10" name="Text 8"/>
          <p:cNvSpPr/>
          <p:nvPr/>
        </p:nvSpPr>
        <p:spPr>
          <a:xfrm>
            <a:off x="5411391" y="2386251"/>
            <a:ext cx="3807500" cy="525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Материалы и ткани ~ 150.000 руб.</a:t>
            </a:r>
            <a:endParaRPr lang="en-US" sz="16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5411391" y="3022997"/>
            <a:ext cx="3807500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45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Основные ткани: Рулон ткани для пошива</a:t>
            </a:r>
            <a:endParaRPr lang="en-US" sz="14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Text 10"/>
          <p:cNvSpPr/>
          <p:nvPr/>
        </p:nvSpPr>
        <p:spPr>
          <a:xfrm>
            <a:off x="5411391" y="3365421"/>
            <a:ext cx="3807500" cy="555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45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Фурнитура: Зип-молнии, люверсы, бирки, этикетки и т.д.</a:t>
            </a:r>
            <a:endParaRPr lang="en-US" sz="14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588937" y="2201228"/>
            <a:ext cx="4177546" cy="3699986"/>
          </a:xfrm>
          <a:prstGeom prst="roundRect">
            <a:avLst>
              <a:gd name="adj" fmla="val 751"/>
            </a:avLst>
          </a:prstGeom>
          <a:solidFill>
            <a:schemeClr val="bg2">
              <a:lumMod val="10000"/>
            </a:schemeClr>
          </a:solidFill>
          <a:ln/>
        </p:spPr>
      </p:sp>
      <p:sp>
        <p:nvSpPr>
          <p:cNvPr id="14" name="Text 12"/>
          <p:cNvSpPr/>
          <p:nvPr/>
        </p:nvSpPr>
        <p:spPr>
          <a:xfrm>
            <a:off x="9773960" y="2386251"/>
            <a:ext cx="3807500" cy="525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Вспомогательные инструменты ~ 60.000 руб.</a:t>
            </a:r>
            <a:endParaRPr lang="en-US" sz="16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9773960" y="3022997"/>
            <a:ext cx="3807500" cy="555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45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Измерительные инструменты: Сантиметровые ленты, линейки, лекала</a:t>
            </a:r>
            <a:endParaRPr lang="en-US" sz="14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Text 14"/>
          <p:cNvSpPr/>
          <p:nvPr/>
        </p:nvSpPr>
        <p:spPr>
          <a:xfrm>
            <a:off x="9773960" y="3643074"/>
            <a:ext cx="3807500" cy="832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45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Инструменты для кроя: Ножницы разных размеров, дисковые ножи, маркеры для разметки</a:t>
            </a:r>
            <a:endParaRPr lang="en-US" sz="14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" name="Text 15"/>
          <p:cNvSpPr/>
          <p:nvPr/>
        </p:nvSpPr>
        <p:spPr>
          <a:xfrm>
            <a:off x="9773960" y="4540806"/>
            <a:ext cx="3807500" cy="11106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45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Расходные материалы: Краски для шелкографии, нити, клеевые ленты, упаковочные материалы, буклеты, открытки, инструкции по уходу</a:t>
            </a:r>
            <a:endParaRPr lang="en-US" sz="14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" name="Shape 16"/>
          <p:cNvSpPr/>
          <p:nvPr/>
        </p:nvSpPr>
        <p:spPr>
          <a:xfrm>
            <a:off x="863798" y="6086237"/>
            <a:ext cx="6358890" cy="1363980"/>
          </a:xfrm>
          <a:prstGeom prst="roundRect">
            <a:avLst>
              <a:gd name="adj" fmla="val 2036"/>
            </a:avLst>
          </a:prstGeom>
          <a:solidFill>
            <a:schemeClr val="bg2">
              <a:lumMod val="10000"/>
            </a:schemeClr>
          </a:solidFill>
          <a:ln/>
        </p:spPr>
      </p:sp>
      <p:sp>
        <p:nvSpPr>
          <p:cNvPr id="19" name="Text 17"/>
          <p:cNvSpPr/>
          <p:nvPr/>
        </p:nvSpPr>
        <p:spPr>
          <a:xfrm>
            <a:off x="1048822" y="6271260"/>
            <a:ext cx="4707255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Программное обеспечение ~ 40.000 руб.</a:t>
            </a:r>
            <a:endParaRPr lang="en-US" sz="16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0" name="Text 18"/>
          <p:cNvSpPr/>
          <p:nvPr/>
        </p:nvSpPr>
        <p:spPr>
          <a:xfrm>
            <a:off x="1048822" y="6645116"/>
            <a:ext cx="5988844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5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Программы для создания выкроек и дизайна (CLO 3D, Photoshop и др.)</a:t>
            </a:r>
            <a:endParaRPr lang="en-US" sz="14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1" name="Shape 19"/>
          <p:cNvSpPr/>
          <p:nvPr/>
        </p:nvSpPr>
        <p:spPr>
          <a:xfrm>
            <a:off x="7407712" y="6086237"/>
            <a:ext cx="6358890" cy="1363980"/>
          </a:xfrm>
          <a:prstGeom prst="roundRect">
            <a:avLst>
              <a:gd name="adj" fmla="val 2036"/>
            </a:avLst>
          </a:prstGeom>
          <a:solidFill>
            <a:schemeClr val="bg2">
              <a:lumMod val="10000"/>
            </a:schemeClr>
          </a:solidFill>
          <a:ln/>
        </p:spPr>
      </p:sp>
      <p:sp>
        <p:nvSpPr>
          <p:cNvPr id="22" name="Text 20"/>
          <p:cNvSpPr/>
          <p:nvPr/>
        </p:nvSpPr>
        <p:spPr>
          <a:xfrm>
            <a:off x="7592735" y="6271260"/>
            <a:ext cx="4377928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Реклама и продвижение ~ 50.000 руб.</a:t>
            </a:r>
            <a:endParaRPr lang="en-US" sz="16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3" name="Text 21"/>
          <p:cNvSpPr/>
          <p:nvPr/>
        </p:nvSpPr>
        <p:spPr>
          <a:xfrm>
            <a:off x="7592735" y="6645116"/>
            <a:ext cx="5988844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45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Таргетированная реклама в социальных сетях</a:t>
            </a:r>
            <a:endParaRPr lang="en-US" sz="14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4" name="Text 22"/>
          <p:cNvSpPr/>
          <p:nvPr/>
        </p:nvSpPr>
        <p:spPr>
          <a:xfrm>
            <a:off x="7592735" y="6987540"/>
            <a:ext cx="5988844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45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Реклама в пабликах со схожей тематикой</a:t>
            </a:r>
            <a:endParaRPr lang="en-US" sz="145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7488" y="674013"/>
            <a:ext cx="6322219" cy="661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Рыночный потенциал</a:t>
            </a:r>
            <a:endParaRPr lang="en-US" sz="41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857488" y="1800582"/>
            <a:ext cx="523637" cy="523637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56" y="1864042"/>
            <a:ext cx="317302" cy="39671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13773" y="1880592"/>
            <a:ext cx="3317677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Уникальность дизайна</a:t>
            </a:r>
            <a:endParaRPr lang="en-US" sz="20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613773" y="2350770"/>
            <a:ext cx="5556052" cy="1745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Рыночный потенциал нашего бренда заключается в том, что все дизайны уникальны и являются по факту эксклюзивом в своей нише, за полгода существования бренда, мы выпустили целую партию лонгсливов и сделали профессиональный фотосет.</a:t>
            </a:r>
            <a:endParaRPr lang="en-US" sz="1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Shape 4"/>
          <p:cNvSpPr/>
          <p:nvPr/>
        </p:nvSpPr>
        <p:spPr>
          <a:xfrm>
            <a:off x="7460694" y="1800582"/>
            <a:ext cx="523637" cy="523637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862" y="1864042"/>
            <a:ext cx="317302" cy="39671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216979" y="1880592"/>
            <a:ext cx="3160395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Медиа-коллаборации</a:t>
            </a:r>
            <a:endParaRPr lang="en-US" sz="20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Text 6"/>
          <p:cNvSpPr/>
          <p:nvPr/>
        </p:nvSpPr>
        <p:spPr>
          <a:xfrm>
            <a:off x="8216979" y="2350770"/>
            <a:ext cx="5556052" cy="2792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Также за короткое время, мы наладили не плохой конект с одним достаточно популярным в медиа поле человеком и в данный момент работаем над совместной коллаборацией, также мы имеем представляете о рынке на котором работаем так как до этого у нас был бренд миниробоинг, который насчитывал около 5 тысяч подписчиков и был коммерчески успешным.</a:t>
            </a:r>
            <a:endParaRPr lang="en-US" sz="1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Shape 7"/>
          <p:cNvSpPr/>
          <p:nvPr/>
        </p:nvSpPr>
        <p:spPr>
          <a:xfrm>
            <a:off x="857488" y="5608915"/>
            <a:ext cx="523637" cy="523637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656" y="5672376"/>
            <a:ext cx="317302" cy="39671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613773" y="5688925"/>
            <a:ext cx="3074432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Мониторинг трендов</a:t>
            </a:r>
            <a:endParaRPr lang="en-US" sz="20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4" name="Text 9"/>
          <p:cNvSpPr/>
          <p:nvPr/>
        </p:nvSpPr>
        <p:spPr>
          <a:xfrm>
            <a:off x="1613773" y="6159103"/>
            <a:ext cx="5556052" cy="1396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Также наша команда занимается плотным мониторингом трендов в мире моды, благодаря этому все наши вещи актуальны на момент выпуска и в ближайшие годы.</a:t>
            </a:r>
            <a:endParaRPr lang="en-US" sz="1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" name="Shape 10"/>
          <p:cNvSpPr/>
          <p:nvPr/>
        </p:nvSpPr>
        <p:spPr>
          <a:xfrm>
            <a:off x="7460694" y="5608915"/>
            <a:ext cx="523637" cy="523637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862" y="5672376"/>
            <a:ext cx="317302" cy="396716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216979" y="5688925"/>
            <a:ext cx="4141708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  <a:cs typeface="Montserrat Bold" pitchFamily="34" charset="-120"/>
              </a:rPr>
              <a:t>Промоакции и мероприятия</a:t>
            </a:r>
            <a:endParaRPr lang="en-US" sz="20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" name="Text 12"/>
          <p:cNvSpPr/>
          <p:nvPr/>
        </p:nvSpPr>
        <p:spPr>
          <a:xfrm>
            <a:off x="8216979" y="6159103"/>
            <a:ext cx="5556052" cy="1396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ea typeface="Source Sans Pro" pitchFamily="34" charset="-122"/>
                <a:cs typeface="Source Sans Pro" pitchFamily="34" charset="-120"/>
              </a:rPr>
              <a:t>Также мы хотим проводить различные промоакции и мероприятия для коммуникации с нашими покупателями, чтобы также иметь прямой фидбэк от своих фанатов.</a:t>
            </a:r>
            <a:endParaRPr lang="en-US" sz="1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846E8F-DE52-4F41-9078-FBF26995F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5" y="1395167"/>
            <a:ext cx="13926090" cy="630488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D15237-3746-4C7E-B788-F90A24343187}"/>
              </a:ext>
            </a:extLst>
          </p:cNvPr>
          <p:cNvSpPr/>
          <p:nvPr/>
        </p:nvSpPr>
        <p:spPr>
          <a:xfrm>
            <a:off x="352154" y="406996"/>
            <a:ext cx="11514497" cy="62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</a:pPr>
            <a:r>
              <a:rPr lang="ru-RU" sz="400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</a:rPr>
              <a:t>Эффективность проекта </a:t>
            </a:r>
            <a:r>
              <a:rPr lang="ru-RU" sz="280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</a:rPr>
              <a:t>часть 1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4B3186-8FA8-4F85-B267-C872ECEE0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4" y="1664129"/>
            <a:ext cx="13979951" cy="557553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8FE428-8A45-4398-A35C-2F4429FA244F}"/>
              </a:ext>
            </a:extLst>
          </p:cNvPr>
          <p:cNvSpPr/>
          <p:nvPr/>
        </p:nvSpPr>
        <p:spPr>
          <a:xfrm>
            <a:off x="325223" y="513345"/>
            <a:ext cx="11212655" cy="62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</a:pPr>
            <a:r>
              <a:rPr lang="ru-RU" sz="400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</a:rPr>
              <a:t>Эффективность проекта </a:t>
            </a:r>
            <a:r>
              <a:rPr lang="ru-RU" sz="280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</a:rPr>
              <a:t>часть 2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BBD46E-FA70-4B85-BAAA-B728CCD0BFBF}"/>
              </a:ext>
            </a:extLst>
          </p:cNvPr>
          <p:cNvSpPr/>
          <p:nvPr/>
        </p:nvSpPr>
        <p:spPr>
          <a:xfrm>
            <a:off x="1854559" y="157520"/>
            <a:ext cx="12584783" cy="791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3D7E9B-C010-4B8E-8615-650C53521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58" y="156617"/>
            <a:ext cx="12584783" cy="791455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080D8B-6C16-415A-B83C-A339495460D0}"/>
              </a:ext>
            </a:extLst>
          </p:cNvPr>
          <p:cNvSpPr/>
          <p:nvPr/>
        </p:nvSpPr>
        <p:spPr>
          <a:xfrm rot="16200000">
            <a:off x="-3028200" y="3769898"/>
            <a:ext cx="8229600" cy="689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600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</a:rPr>
              <a:t>SWOT-</a:t>
            </a:r>
            <a:r>
              <a:rPr lang="ru-RU" sz="6000" b="1" dirty="0">
                <a:solidFill>
                  <a:schemeClr val="bg2">
                    <a:lumMod val="90000"/>
                  </a:schemeClr>
                </a:solidFill>
                <a:ea typeface="Montserrat Bold" pitchFamily="34" charset="-122"/>
              </a:rPr>
              <a:t>анализ</a:t>
            </a:r>
            <a:endParaRPr lang="en-US" sz="6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920</Words>
  <Application>Microsoft Office PowerPoint</Application>
  <PresentationFormat>Произвольный</PresentationFormat>
  <Paragraphs>86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Arial</vt:lpstr>
      <vt:lpstr>Montserrat Bold</vt:lpstr>
      <vt:lpstr>Source Sans Pro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FkIII</cp:lastModifiedBy>
  <cp:revision>14</cp:revision>
  <dcterms:created xsi:type="dcterms:W3CDTF">2025-05-11T13:48:08Z</dcterms:created>
  <dcterms:modified xsi:type="dcterms:W3CDTF">2025-05-18T13:38:45Z</dcterms:modified>
</cp:coreProperties>
</file>