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4" r:id="rId3"/>
    <p:sldId id="257" r:id="rId4"/>
    <p:sldId id="258" r:id="rId5"/>
    <p:sldId id="259" r:id="rId6"/>
    <p:sldId id="260" r:id="rId7"/>
    <p:sldId id="261" r:id="rId8"/>
    <p:sldId id="266" r:id="rId9"/>
    <p:sldId id="263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3BFF"/>
    <a:srgbClr val="5C3BFF"/>
    <a:srgbClr val="B9A1FF"/>
    <a:srgbClr val="9571FF"/>
    <a:srgbClr val="6B51B8"/>
    <a:srgbClr val="565FCE"/>
    <a:srgbClr val="3F2E5E"/>
    <a:srgbClr val="8D94DF"/>
    <a:srgbClr val="BCA2FF"/>
    <a:srgbClr val="1E0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5"/>
    <p:restoredTop sz="94674"/>
  </p:normalViewPr>
  <p:slideViewPr>
    <p:cSldViewPr snapToGrid="0">
      <p:cViewPr varScale="1">
        <p:scale>
          <a:sx n="57" d="100"/>
          <a:sy n="57" d="100"/>
        </p:scale>
        <p:origin x="168" y="1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96790-EB12-54CA-358C-560FB2935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C06291-D1E6-3540-2917-911CC1F54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3EDAD2-57BE-6B79-9EAD-D9D3010AF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BF93-762C-494E-82FC-B99B73C77C61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A9E4B6-A0A8-4B6F-CFA4-F45C3DE06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6C72FE-59CE-F6B9-C4E1-E304E7BC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AA62-51F1-0A45-ABE3-67F2D6365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08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A8B46-C95B-8397-9015-A549C57E3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C063D1-D03C-61A9-187E-F721D8F36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76C0DF-910A-924B-B964-FE035088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BF93-762C-494E-82FC-B99B73C77C61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5A50BF-7D8D-0A79-3965-A94A0BBBF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2AEEC3-867B-4C3B-ADD0-AF1D21979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AA62-51F1-0A45-ABE3-67F2D6365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16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2487D4-0226-283F-08BF-463DC2BF5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740F19-4BE1-B03C-49EF-F14D37083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7857AE-7D2F-033C-6A01-423C4B4B4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BF93-762C-494E-82FC-B99B73C77C61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7F3280-4C8C-A886-58B0-F5108D6BC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FC5060-2DEE-D8E0-F158-1BC1D56C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AA62-51F1-0A45-ABE3-67F2D6365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41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E74FD0-B2CB-D68C-D6BA-860B2B0B4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1EB284-0D21-79C1-0FFB-EF1CB790A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5AA0FB-D693-1959-01ED-63EE93BD5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BF93-762C-494E-82FC-B99B73C77C61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C6C2EE-8B91-A9FF-7587-CEADBF0FD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60B8C8-A989-DC9A-5326-7A5DA2D63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AA62-51F1-0A45-ABE3-67F2D6365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03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6F0E1B-B35F-5E24-8256-C6EFE941A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F26342-AA46-28F4-0A1F-B985C92B2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68DA8C-6A22-2F46-A231-8C3CADD28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BF93-762C-494E-82FC-B99B73C77C61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FEDDB5-5CE9-9944-BF96-CBECF5DEB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2C4F29-B0E5-2D30-D499-935544B8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AA62-51F1-0A45-ABE3-67F2D6365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48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D1916-E2D7-B225-DA0B-8D8748835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EA38D8-2C73-B5A2-BDED-99E501045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E51770-BC42-2EA6-9B92-F46BDB205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844B62-1404-C69A-BE95-D45B6E780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BF93-762C-494E-82FC-B99B73C77C61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F0646C-FB35-0D8C-5642-C6FE8FAD3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0521E9-CBEB-ABF8-48E3-9F1C85BE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AA62-51F1-0A45-ABE3-67F2D6365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382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832DD-5268-66DE-1CF4-A4027B150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269F3F-EE06-6A00-A688-5FB028653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F35C30-D7EB-EA61-7EED-471E48C90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29335E9-0B1C-B841-CBF9-D51558BCF2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2F3A14-D271-B2AD-A169-3AB97D0085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14E2670-2569-B73C-52E7-C38A50F6F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BF93-762C-494E-82FC-B99B73C77C61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260F26A-73BE-B9CC-A637-347EC71D9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E7364A-46F3-D9EF-E030-8C4E2719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AA62-51F1-0A45-ABE3-67F2D6365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244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8A94-F857-2A8E-C60E-40D0DF543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A977716-E2D2-F174-2172-EE90ABB03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BF93-762C-494E-82FC-B99B73C77C61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8BC1AA-A2AA-495A-9715-AC8E40B24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985CC8-BDAC-3814-5D4B-67868FA2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AA62-51F1-0A45-ABE3-67F2D6365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49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235348A-93AB-A247-A687-0C3B2F0C4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BF93-762C-494E-82FC-B99B73C77C61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7ABF15-36FF-A687-1D3D-B03C6947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1622A2-F900-9939-8871-9CFEBF02F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AA62-51F1-0A45-ABE3-67F2D6365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498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CA807A-D972-B617-8DD7-4A3C6D14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C4112E-5D7E-8B1C-46F4-0D62A609C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B68E69-6580-40A2-DE79-6ACBE67D3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711307-BCEC-AF99-56AC-A0204BFD6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BF93-762C-494E-82FC-B99B73C77C61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5FEDA4-DF70-8FBF-FE0A-BC3ACC86A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9B674C-D5CD-BFA8-5986-5488AEAF0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AA62-51F1-0A45-ABE3-67F2D6365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374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38DA8-0362-42DD-CC8D-EDC0B6E49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B1DA2A-6B6D-C00B-0153-6FBEE9958E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D34065-ABC9-E37D-AC13-54654DD2B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449A39-A634-55EF-5566-ADDA4A521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BF93-762C-494E-82FC-B99B73C77C61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C0A6F7-E0E5-674B-B25D-EC3FFF706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0B0986-7448-6639-F4DE-95705E8F5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AA62-51F1-0A45-ABE3-67F2D6365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27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C855F-D097-16CE-43D1-9F32108F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CE8977-270D-FC0B-59DE-9368088AC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272BEA-5356-2874-D6F2-847896365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0BF93-762C-494E-82FC-B99B73C77C61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A0B91A-ABCF-23D0-28DA-1F178CFB7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98D714-29F0-2858-6027-E714ED596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8AA62-51F1-0A45-ABE3-67F2D6365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38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mailto:anna.kostrova13@gmail.com" TargetMode="External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64000">
              <a:srgbClr val="565FCE"/>
            </a:gs>
            <a:gs pos="100000">
              <a:srgbClr val="0D195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" name="Овал 2097">
            <a:extLst>
              <a:ext uri="{FF2B5EF4-FFF2-40B4-BE49-F238E27FC236}">
                <a16:creationId xmlns:a16="http://schemas.microsoft.com/office/drawing/2014/main" id="{27AA897C-AE7E-7BB6-2479-196843548225}"/>
              </a:ext>
            </a:extLst>
          </p:cNvPr>
          <p:cNvSpPr/>
          <p:nvPr/>
        </p:nvSpPr>
        <p:spPr>
          <a:xfrm>
            <a:off x="7829336" y="2750572"/>
            <a:ext cx="2784234" cy="335710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>
              <a:schemeClr val="accent1">
                <a:alpha val="57713"/>
              </a:schemeClr>
            </a:glow>
            <a:outerShdw blurRad="1270000" dir="5400000" sx="200000" sy="200000" algn="ctr" rotWithShape="0">
              <a:schemeClr val="bg1">
                <a:alpha val="73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63" name="Скругленный прямоугольник 2062">
            <a:extLst>
              <a:ext uri="{FF2B5EF4-FFF2-40B4-BE49-F238E27FC236}">
                <a16:creationId xmlns:a16="http://schemas.microsoft.com/office/drawing/2014/main" id="{09040316-636B-1E49-00F2-97991B92660C}"/>
              </a:ext>
            </a:extLst>
          </p:cNvPr>
          <p:cNvSpPr/>
          <p:nvPr/>
        </p:nvSpPr>
        <p:spPr>
          <a:xfrm>
            <a:off x="7964129" y="545690"/>
            <a:ext cx="2875936" cy="6091084"/>
          </a:xfrm>
          <a:prstGeom prst="roundRect">
            <a:avLst>
              <a:gd name="adj" fmla="val 10213"/>
            </a:avLst>
          </a:prstGeom>
          <a:solidFill>
            <a:srgbClr val="1E0A47"/>
          </a:solidFill>
          <a:ln>
            <a:solidFill>
              <a:srgbClr val="1E0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65" name="TextBox 2064">
            <a:extLst>
              <a:ext uri="{FF2B5EF4-FFF2-40B4-BE49-F238E27FC236}">
                <a16:creationId xmlns:a16="http://schemas.microsoft.com/office/drawing/2014/main" id="{C630CBE7-1DFE-995D-FE6E-9AD5AAE54E2D}"/>
              </a:ext>
            </a:extLst>
          </p:cNvPr>
          <p:cNvSpPr txBox="1"/>
          <p:nvPr/>
        </p:nvSpPr>
        <p:spPr>
          <a:xfrm>
            <a:off x="8141106" y="104713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73" name="Группа 2072">
            <a:extLst>
              <a:ext uri="{FF2B5EF4-FFF2-40B4-BE49-F238E27FC236}">
                <a16:creationId xmlns:a16="http://schemas.microsoft.com/office/drawing/2014/main" id="{6FC443DA-FDE2-1282-C580-B32C49274DE4}"/>
              </a:ext>
            </a:extLst>
          </p:cNvPr>
          <p:cNvGrpSpPr/>
          <p:nvPr/>
        </p:nvGrpSpPr>
        <p:grpSpPr>
          <a:xfrm>
            <a:off x="10400772" y="1160206"/>
            <a:ext cx="212800" cy="108854"/>
            <a:chOff x="6710514" y="-439994"/>
            <a:chExt cx="212800" cy="108854"/>
          </a:xfrm>
        </p:grpSpPr>
        <p:cxnSp>
          <p:nvCxnSpPr>
            <p:cNvPr id="2068" name="Прямая соединительная линия 2067">
              <a:extLst>
                <a:ext uri="{FF2B5EF4-FFF2-40B4-BE49-F238E27FC236}">
                  <a16:creationId xmlns:a16="http://schemas.microsoft.com/office/drawing/2014/main" id="{24B33892-CDF0-47F5-5DFB-D1B237AF8663}"/>
                </a:ext>
              </a:extLst>
            </p:cNvPr>
            <p:cNvCxnSpPr>
              <a:cxnSpLocks/>
            </p:cNvCxnSpPr>
            <p:nvPr/>
          </p:nvCxnSpPr>
          <p:spPr>
            <a:xfrm>
              <a:off x="6710516" y="-439994"/>
              <a:ext cx="21279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1" name="Прямая соединительная линия 2070">
              <a:extLst>
                <a:ext uri="{FF2B5EF4-FFF2-40B4-BE49-F238E27FC236}">
                  <a16:creationId xmlns:a16="http://schemas.microsoft.com/office/drawing/2014/main" id="{B5D97EA7-B988-9B43-A5A2-A662B3CF728B}"/>
                </a:ext>
              </a:extLst>
            </p:cNvPr>
            <p:cNvCxnSpPr>
              <a:cxnSpLocks/>
            </p:cNvCxnSpPr>
            <p:nvPr/>
          </p:nvCxnSpPr>
          <p:spPr>
            <a:xfrm>
              <a:off x="6710514" y="-385567"/>
              <a:ext cx="21279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2" name="Прямая соединительная линия 2071">
              <a:extLst>
                <a:ext uri="{FF2B5EF4-FFF2-40B4-BE49-F238E27FC236}">
                  <a16:creationId xmlns:a16="http://schemas.microsoft.com/office/drawing/2014/main" id="{783702D2-5E78-C70B-11F7-F74FB34D7417}"/>
                </a:ext>
              </a:extLst>
            </p:cNvPr>
            <p:cNvCxnSpPr>
              <a:cxnSpLocks/>
            </p:cNvCxnSpPr>
            <p:nvPr/>
          </p:nvCxnSpPr>
          <p:spPr>
            <a:xfrm>
              <a:off x="6710514" y="-331140"/>
              <a:ext cx="21279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74" name="TextBox 2073">
            <a:extLst>
              <a:ext uri="{FF2B5EF4-FFF2-40B4-BE49-F238E27FC236}">
                <a16:creationId xmlns:a16="http://schemas.microsoft.com/office/drawing/2014/main" id="{3FFFACEB-BF66-AA42-59B5-F36C250CFB49}"/>
              </a:ext>
            </a:extLst>
          </p:cNvPr>
          <p:cNvSpPr txBox="1"/>
          <p:nvPr/>
        </p:nvSpPr>
        <p:spPr>
          <a:xfrm>
            <a:off x="8661989" y="1077911"/>
            <a:ext cx="1537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</a:t>
            </a:r>
          </a:p>
        </p:txBody>
      </p:sp>
      <p:sp>
        <p:nvSpPr>
          <p:cNvPr id="2075" name="Овал 2074">
            <a:extLst>
              <a:ext uri="{FF2B5EF4-FFF2-40B4-BE49-F238E27FC236}">
                <a16:creationId xmlns:a16="http://schemas.microsoft.com/office/drawing/2014/main" id="{EB6EA876-4A0F-73A7-1151-0E45BF30423C}"/>
              </a:ext>
            </a:extLst>
          </p:cNvPr>
          <p:cNvSpPr/>
          <p:nvPr/>
        </p:nvSpPr>
        <p:spPr>
          <a:xfrm>
            <a:off x="8831134" y="1583852"/>
            <a:ext cx="1181926" cy="1181926"/>
          </a:xfrm>
          <a:prstGeom prst="ellipse">
            <a:avLst/>
          </a:prstGeom>
          <a:solidFill>
            <a:srgbClr val="3C2B58"/>
          </a:solidFill>
          <a:ln>
            <a:solidFill>
              <a:srgbClr val="3C2B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076" name="TextBox 2075">
            <a:extLst>
              <a:ext uri="{FF2B5EF4-FFF2-40B4-BE49-F238E27FC236}">
                <a16:creationId xmlns:a16="http://schemas.microsoft.com/office/drawing/2014/main" id="{FD4EA6BF-C1CF-77CA-BC3B-61BEEEB59FCF}"/>
              </a:ext>
            </a:extLst>
          </p:cNvPr>
          <p:cNvSpPr txBox="1"/>
          <p:nvPr/>
        </p:nvSpPr>
        <p:spPr>
          <a:xfrm>
            <a:off x="9158753" y="2811945"/>
            <a:ext cx="5709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Montserrat SemiBold" pitchFamily="2" charset="0"/>
              </a:rPr>
              <a:t>Анна</a:t>
            </a:r>
          </a:p>
        </p:txBody>
      </p:sp>
      <p:cxnSp>
        <p:nvCxnSpPr>
          <p:cNvPr id="2077" name="Прямая соединительная линия 2076">
            <a:extLst>
              <a:ext uri="{FF2B5EF4-FFF2-40B4-BE49-F238E27FC236}">
                <a16:creationId xmlns:a16="http://schemas.microsoft.com/office/drawing/2014/main" id="{29245CD5-ABD4-B67A-D364-4799295D41B2}"/>
              </a:ext>
            </a:extLst>
          </p:cNvPr>
          <p:cNvCxnSpPr>
            <a:cxnSpLocks/>
          </p:cNvCxnSpPr>
          <p:nvPr/>
        </p:nvCxnSpPr>
        <p:spPr>
          <a:xfrm>
            <a:off x="7964129" y="3119722"/>
            <a:ext cx="2875936" cy="0"/>
          </a:xfrm>
          <a:prstGeom prst="line">
            <a:avLst/>
          </a:prstGeom>
          <a:ln w="12700">
            <a:solidFill>
              <a:srgbClr val="3F2E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8" name="TextBox 2077">
            <a:extLst>
              <a:ext uri="{FF2B5EF4-FFF2-40B4-BE49-F238E27FC236}">
                <a16:creationId xmlns:a16="http://schemas.microsoft.com/office/drawing/2014/main" id="{EAD79FAA-5F74-EA6C-F6A0-AC4BD00A1B1D}"/>
              </a:ext>
            </a:extLst>
          </p:cNvPr>
          <p:cNvSpPr txBox="1"/>
          <p:nvPr/>
        </p:nvSpPr>
        <p:spPr>
          <a:xfrm>
            <a:off x="8763447" y="3152001"/>
            <a:ext cx="14670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тестов</a:t>
            </a:r>
          </a:p>
        </p:txBody>
      </p:sp>
      <p:pic>
        <p:nvPicPr>
          <p:cNvPr id="2082" name="Рисунок 2081">
            <a:extLst>
              <a:ext uri="{FF2B5EF4-FFF2-40B4-BE49-F238E27FC236}">
                <a16:creationId xmlns:a16="http://schemas.microsoft.com/office/drawing/2014/main" id="{F9DE0DB0-5676-91E6-B6AA-CC037C138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106" y="3438518"/>
            <a:ext cx="2602489" cy="1000957"/>
          </a:xfrm>
          <a:prstGeom prst="rect">
            <a:avLst/>
          </a:prstGeom>
        </p:spPr>
      </p:pic>
      <p:pic>
        <p:nvPicPr>
          <p:cNvPr id="2084" name="Рисунок 2083">
            <a:extLst>
              <a:ext uri="{FF2B5EF4-FFF2-40B4-BE49-F238E27FC236}">
                <a16:creationId xmlns:a16="http://schemas.microsoft.com/office/drawing/2014/main" id="{9BC3A2A6-F28B-68B6-7D3E-ABDB04DCE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567" y="4721793"/>
            <a:ext cx="2493753" cy="1236034"/>
          </a:xfrm>
          <a:prstGeom prst="rect">
            <a:avLst/>
          </a:prstGeom>
        </p:spPr>
      </p:pic>
      <p:sp>
        <p:nvSpPr>
          <p:cNvPr id="2085" name="TextBox 2084">
            <a:extLst>
              <a:ext uri="{FF2B5EF4-FFF2-40B4-BE49-F238E27FC236}">
                <a16:creationId xmlns:a16="http://schemas.microsoft.com/office/drawing/2014/main" id="{17DEAE31-8006-8328-9D58-ACD327E8C1BE}"/>
              </a:ext>
            </a:extLst>
          </p:cNvPr>
          <p:cNvSpPr txBox="1"/>
          <p:nvPr/>
        </p:nvSpPr>
        <p:spPr>
          <a:xfrm>
            <a:off x="8995882" y="4481271"/>
            <a:ext cx="10021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Достижения</a:t>
            </a:r>
          </a:p>
        </p:txBody>
      </p:sp>
      <p:cxnSp>
        <p:nvCxnSpPr>
          <p:cNvPr id="2086" name="Прямая соединительная линия 2085">
            <a:extLst>
              <a:ext uri="{FF2B5EF4-FFF2-40B4-BE49-F238E27FC236}">
                <a16:creationId xmlns:a16="http://schemas.microsoft.com/office/drawing/2014/main" id="{3FAC2C8C-8B28-3A36-F728-A7A6DC90E543}"/>
              </a:ext>
            </a:extLst>
          </p:cNvPr>
          <p:cNvCxnSpPr>
            <a:cxnSpLocks/>
          </p:cNvCxnSpPr>
          <p:nvPr/>
        </p:nvCxnSpPr>
        <p:spPr>
          <a:xfrm flipV="1">
            <a:off x="7972257" y="4439475"/>
            <a:ext cx="2867808" cy="34599"/>
          </a:xfrm>
          <a:prstGeom prst="line">
            <a:avLst/>
          </a:prstGeom>
          <a:ln w="12700">
            <a:solidFill>
              <a:srgbClr val="3F2E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8" name="Скругленный прямоугольник 2087">
            <a:extLst>
              <a:ext uri="{FF2B5EF4-FFF2-40B4-BE49-F238E27FC236}">
                <a16:creationId xmlns:a16="http://schemas.microsoft.com/office/drawing/2014/main" id="{57D3315F-8E93-6F7E-4C11-E92E7CC13008}"/>
              </a:ext>
            </a:extLst>
          </p:cNvPr>
          <p:cNvSpPr/>
          <p:nvPr/>
        </p:nvSpPr>
        <p:spPr>
          <a:xfrm>
            <a:off x="7972257" y="6155758"/>
            <a:ext cx="2875936" cy="446415"/>
          </a:xfrm>
          <a:prstGeom prst="roundRect">
            <a:avLst/>
          </a:prstGeom>
          <a:solidFill>
            <a:srgbClr val="3F2E5E"/>
          </a:solidFill>
          <a:ln>
            <a:solidFill>
              <a:srgbClr val="3F2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93" name="Рисунок 2092">
            <a:extLst>
              <a:ext uri="{FF2B5EF4-FFF2-40B4-BE49-F238E27FC236}">
                <a16:creationId xmlns:a16="http://schemas.microsoft.com/office/drawing/2014/main" id="{476BD591-1F09-BCDA-1094-33F50C4F9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4326" y="6251919"/>
            <a:ext cx="180906" cy="180904"/>
          </a:xfrm>
          <a:prstGeom prst="rect">
            <a:avLst/>
          </a:prstGeom>
        </p:spPr>
      </p:pic>
      <p:pic>
        <p:nvPicPr>
          <p:cNvPr id="2094" name="Рисунок 2093">
            <a:extLst>
              <a:ext uri="{FF2B5EF4-FFF2-40B4-BE49-F238E27FC236}">
                <a16:creationId xmlns:a16="http://schemas.microsoft.com/office/drawing/2014/main" id="{6BD1D8D1-8786-F0A9-C251-C726D8E419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6945" y="6224897"/>
            <a:ext cx="251934" cy="251932"/>
          </a:xfrm>
          <a:prstGeom prst="rect">
            <a:avLst/>
          </a:prstGeom>
        </p:spPr>
      </p:pic>
      <p:pic>
        <p:nvPicPr>
          <p:cNvPr id="2095" name="Рисунок 2094">
            <a:extLst>
              <a:ext uri="{FF2B5EF4-FFF2-40B4-BE49-F238E27FC236}">
                <a16:creationId xmlns:a16="http://schemas.microsoft.com/office/drawing/2014/main" id="{3806B2B3-1B0D-B585-D2E0-B7A5EF5EB3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4945" y="6231420"/>
            <a:ext cx="238884" cy="238884"/>
          </a:xfrm>
          <a:prstGeom prst="rect">
            <a:avLst/>
          </a:prstGeom>
        </p:spPr>
      </p:pic>
      <p:pic>
        <p:nvPicPr>
          <p:cNvPr id="2096" name="Рисунок 2095">
            <a:extLst>
              <a:ext uri="{FF2B5EF4-FFF2-40B4-BE49-F238E27FC236}">
                <a16:creationId xmlns:a16="http://schemas.microsoft.com/office/drawing/2014/main" id="{019DB755-047F-8A75-8AFD-7110BCBFC2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0116" y="6237789"/>
            <a:ext cx="230102" cy="230102"/>
          </a:xfrm>
          <a:prstGeom prst="rect">
            <a:avLst/>
          </a:prstGeom>
        </p:spPr>
      </p:pic>
      <p:sp>
        <p:nvSpPr>
          <p:cNvPr id="2099" name="Прямоугольник с двумя учесеченными противолежащими углами 2098">
            <a:extLst>
              <a:ext uri="{FF2B5EF4-FFF2-40B4-BE49-F238E27FC236}">
                <a16:creationId xmlns:a16="http://schemas.microsoft.com/office/drawing/2014/main" id="{CA7B6049-9845-848F-72A8-9D423B7F6FA3}"/>
              </a:ext>
            </a:extLst>
          </p:cNvPr>
          <p:cNvSpPr/>
          <p:nvPr/>
        </p:nvSpPr>
        <p:spPr>
          <a:xfrm>
            <a:off x="670560" y="545690"/>
            <a:ext cx="914400" cy="914400"/>
          </a:xfrm>
          <a:prstGeom prst="snip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13" name="Группа 2112">
            <a:extLst>
              <a:ext uri="{FF2B5EF4-FFF2-40B4-BE49-F238E27FC236}">
                <a16:creationId xmlns:a16="http://schemas.microsoft.com/office/drawing/2014/main" id="{0A162C94-03FA-C0FD-A1F8-DC40085509E0}"/>
              </a:ext>
            </a:extLst>
          </p:cNvPr>
          <p:cNvGrpSpPr/>
          <p:nvPr/>
        </p:nvGrpSpPr>
        <p:grpSpPr>
          <a:xfrm>
            <a:off x="807159" y="675046"/>
            <a:ext cx="641202" cy="594014"/>
            <a:chOff x="1026693" y="2750572"/>
            <a:chExt cx="1302621" cy="1188424"/>
          </a:xfrm>
        </p:grpSpPr>
        <p:cxnSp>
          <p:nvCxnSpPr>
            <p:cNvPr id="2102" name="Прямая соединительная линия 2101">
              <a:extLst>
                <a:ext uri="{FF2B5EF4-FFF2-40B4-BE49-F238E27FC236}">
                  <a16:creationId xmlns:a16="http://schemas.microsoft.com/office/drawing/2014/main" id="{3FE07816-BD02-4CE8-F8EE-22B7CCFFE9B3}"/>
                </a:ext>
              </a:extLst>
            </p:cNvPr>
            <p:cNvCxnSpPr/>
            <p:nvPr/>
          </p:nvCxnSpPr>
          <p:spPr>
            <a:xfrm>
              <a:off x="1828800" y="2750572"/>
              <a:ext cx="0" cy="84066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3" name="Прямая соединительная линия 2102">
              <a:extLst>
                <a:ext uri="{FF2B5EF4-FFF2-40B4-BE49-F238E27FC236}">
                  <a16:creationId xmlns:a16="http://schemas.microsoft.com/office/drawing/2014/main" id="{B91199E6-E0A1-517E-C5E1-B91F4320A6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27747" y="2750572"/>
              <a:ext cx="401053" cy="84066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5" name="Прямая соединительная линия 2104">
              <a:extLst>
                <a:ext uri="{FF2B5EF4-FFF2-40B4-BE49-F238E27FC236}">
                  <a16:creationId xmlns:a16="http://schemas.microsoft.com/office/drawing/2014/main" id="{A62F4AFD-CF98-FB96-27DE-6725F695DFB2}"/>
                </a:ext>
              </a:extLst>
            </p:cNvPr>
            <p:cNvCxnSpPr>
              <a:cxnSpLocks/>
            </p:cNvCxnSpPr>
            <p:nvPr/>
          </p:nvCxnSpPr>
          <p:spPr>
            <a:xfrm>
              <a:off x="1427747" y="3073555"/>
              <a:ext cx="0" cy="51767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6" name="Прямая соединительная линия 2105">
              <a:extLst>
                <a:ext uri="{FF2B5EF4-FFF2-40B4-BE49-F238E27FC236}">
                  <a16:creationId xmlns:a16="http://schemas.microsoft.com/office/drawing/2014/main" id="{08EE4065-98F1-669E-D5C2-7C94491355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6693" y="3073555"/>
              <a:ext cx="401053" cy="84066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7" name="Прямая соединительная линия 2106">
              <a:extLst>
                <a:ext uri="{FF2B5EF4-FFF2-40B4-BE49-F238E27FC236}">
                  <a16:creationId xmlns:a16="http://schemas.microsoft.com/office/drawing/2014/main" id="{5BC88B57-046C-C317-1B04-99CCDCC908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12758" y="3565517"/>
              <a:ext cx="516556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1" name="Прямая соединительная линия 2110">
              <a:extLst>
                <a:ext uri="{FF2B5EF4-FFF2-40B4-BE49-F238E27FC236}">
                  <a16:creationId xmlns:a16="http://schemas.microsoft.com/office/drawing/2014/main" id="{7216465B-5442-873C-B8B3-2B7AB91BE6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0987" y="3229896"/>
              <a:ext cx="290729" cy="7091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14" name="TextBox 2113">
            <a:extLst>
              <a:ext uri="{FF2B5EF4-FFF2-40B4-BE49-F238E27FC236}">
                <a16:creationId xmlns:a16="http://schemas.microsoft.com/office/drawing/2014/main" id="{C0EF3D6E-1EC6-1464-3930-1684B12696C6}"/>
              </a:ext>
            </a:extLst>
          </p:cNvPr>
          <p:cNvSpPr txBox="1"/>
          <p:nvPr/>
        </p:nvSpPr>
        <p:spPr>
          <a:xfrm>
            <a:off x="670560" y="2519557"/>
            <a:ext cx="42373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МЕНТАЛ+</a:t>
            </a:r>
          </a:p>
        </p:txBody>
      </p:sp>
      <p:sp>
        <p:nvSpPr>
          <p:cNvPr id="2115" name="TextBox 2114">
            <a:extLst>
              <a:ext uri="{FF2B5EF4-FFF2-40B4-BE49-F238E27FC236}">
                <a16:creationId xmlns:a16="http://schemas.microsoft.com/office/drawing/2014/main" id="{FF87A452-1751-8F10-5B53-D6590B584070}"/>
              </a:ext>
            </a:extLst>
          </p:cNvPr>
          <p:cNvSpPr txBox="1"/>
          <p:nvPr/>
        </p:nvSpPr>
        <p:spPr>
          <a:xfrm>
            <a:off x="640906" y="3591232"/>
            <a:ext cx="48048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SaaS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-платформа в </a:t>
            </a:r>
            <a:r>
              <a:rPr lang="en-US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B2B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для снижения текучести кадров через развитие сотрудников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7" name="TextBox 2116">
            <a:extLst>
              <a:ext uri="{FF2B5EF4-FFF2-40B4-BE49-F238E27FC236}">
                <a16:creationId xmlns:a16="http://schemas.microsoft.com/office/drawing/2014/main" id="{BC1235A5-3D0A-4592-1A5F-4B566F7A45D2}"/>
              </a:ext>
            </a:extLst>
          </p:cNvPr>
          <p:cNvSpPr txBox="1"/>
          <p:nvPr/>
        </p:nvSpPr>
        <p:spPr>
          <a:xfrm>
            <a:off x="624505" y="5534599"/>
            <a:ext cx="54714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Презентацию подготовила </a:t>
            </a:r>
          </a:p>
          <a:p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Кострова Анна Алексеевна 15.14Д-М02/20б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084B011-C7A3-D004-ECF5-C26217AAAE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8" r="32807"/>
          <a:stretch/>
        </p:blipFill>
        <p:spPr bwMode="auto">
          <a:xfrm>
            <a:off x="7787149" y="221226"/>
            <a:ext cx="34588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436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64000">
              <a:srgbClr val="565FCE"/>
            </a:gs>
            <a:gs pos="100000">
              <a:srgbClr val="0D195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" name="Овал 2097">
            <a:extLst>
              <a:ext uri="{FF2B5EF4-FFF2-40B4-BE49-F238E27FC236}">
                <a16:creationId xmlns:a16="http://schemas.microsoft.com/office/drawing/2014/main" id="{27AA897C-AE7E-7BB6-2479-196843548225}"/>
              </a:ext>
            </a:extLst>
          </p:cNvPr>
          <p:cNvSpPr/>
          <p:nvPr/>
        </p:nvSpPr>
        <p:spPr>
          <a:xfrm>
            <a:off x="7829336" y="2750572"/>
            <a:ext cx="2784234" cy="335710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>
              <a:schemeClr val="accent1">
                <a:alpha val="57713"/>
              </a:schemeClr>
            </a:glow>
            <a:outerShdw blurRad="1270000" dir="5400000" sx="200000" sy="200000" algn="ctr" rotWithShape="0">
              <a:schemeClr val="bg1">
                <a:alpha val="73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63" name="Скругленный прямоугольник 2062">
            <a:extLst>
              <a:ext uri="{FF2B5EF4-FFF2-40B4-BE49-F238E27FC236}">
                <a16:creationId xmlns:a16="http://schemas.microsoft.com/office/drawing/2014/main" id="{09040316-636B-1E49-00F2-97991B92660C}"/>
              </a:ext>
            </a:extLst>
          </p:cNvPr>
          <p:cNvSpPr/>
          <p:nvPr/>
        </p:nvSpPr>
        <p:spPr>
          <a:xfrm>
            <a:off x="7964129" y="545690"/>
            <a:ext cx="2875936" cy="6091084"/>
          </a:xfrm>
          <a:prstGeom prst="roundRect">
            <a:avLst>
              <a:gd name="adj" fmla="val 10213"/>
            </a:avLst>
          </a:prstGeom>
          <a:solidFill>
            <a:srgbClr val="1E0A47"/>
          </a:solidFill>
          <a:ln>
            <a:solidFill>
              <a:srgbClr val="1E0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65" name="TextBox 2064">
            <a:extLst>
              <a:ext uri="{FF2B5EF4-FFF2-40B4-BE49-F238E27FC236}">
                <a16:creationId xmlns:a16="http://schemas.microsoft.com/office/drawing/2014/main" id="{C630CBE7-1DFE-995D-FE6E-9AD5AAE54E2D}"/>
              </a:ext>
            </a:extLst>
          </p:cNvPr>
          <p:cNvSpPr txBox="1"/>
          <p:nvPr/>
        </p:nvSpPr>
        <p:spPr>
          <a:xfrm>
            <a:off x="8141106" y="104713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73" name="Группа 2072">
            <a:extLst>
              <a:ext uri="{FF2B5EF4-FFF2-40B4-BE49-F238E27FC236}">
                <a16:creationId xmlns:a16="http://schemas.microsoft.com/office/drawing/2014/main" id="{6FC443DA-FDE2-1282-C580-B32C49274DE4}"/>
              </a:ext>
            </a:extLst>
          </p:cNvPr>
          <p:cNvGrpSpPr/>
          <p:nvPr/>
        </p:nvGrpSpPr>
        <p:grpSpPr>
          <a:xfrm>
            <a:off x="10400772" y="1160206"/>
            <a:ext cx="212800" cy="108854"/>
            <a:chOff x="6710514" y="-439994"/>
            <a:chExt cx="212800" cy="108854"/>
          </a:xfrm>
        </p:grpSpPr>
        <p:cxnSp>
          <p:nvCxnSpPr>
            <p:cNvPr id="2068" name="Прямая соединительная линия 2067">
              <a:extLst>
                <a:ext uri="{FF2B5EF4-FFF2-40B4-BE49-F238E27FC236}">
                  <a16:creationId xmlns:a16="http://schemas.microsoft.com/office/drawing/2014/main" id="{24B33892-CDF0-47F5-5DFB-D1B237AF8663}"/>
                </a:ext>
              </a:extLst>
            </p:cNvPr>
            <p:cNvCxnSpPr>
              <a:cxnSpLocks/>
            </p:cNvCxnSpPr>
            <p:nvPr/>
          </p:nvCxnSpPr>
          <p:spPr>
            <a:xfrm>
              <a:off x="6710516" y="-439994"/>
              <a:ext cx="21279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1" name="Прямая соединительная линия 2070">
              <a:extLst>
                <a:ext uri="{FF2B5EF4-FFF2-40B4-BE49-F238E27FC236}">
                  <a16:creationId xmlns:a16="http://schemas.microsoft.com/office/drawing/2014/main" id="{B5D97EA7-B988-9B43-A5A2-A662B3CF728B}"/>
                </a:ext>
              </a:extLst>
            </p:cNvPr>
            <p:cNvCxnSpPr>
              <a:cxnSpLocks/>
            </p:cNvCxnSpPr>
            <p:nvPr/>
          </p:nvCxnSpPr>
          <p:spPr>
            <a:xfrm>
              <a:off x="6710514" y="-385567"/>
              <a:ext cx="21279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2" name="Прямая соединительная линия 2071">
              <a:extLst>
                <a:ext uri="{FF2B5EF4-FFF2-40B4-BE49-F238E27FC236}">
                  <a16:creationId xmlns:a16="http://schemas.microsoft.com/office/drawing/2014/main" id="{783702D2-5E78-C70B-11F7-F74FB34D7417}"/>
                </a:ext>
              </a:extLst>
            </p:cNvPr>
            <p:cNvCxnSpPr>
              <a:cxnSpLocks/>
            </p:cNvCxnSpPr>
            <p:nvPr/>
          </p:nvCxnSpPr>
          <p:spPr>
            <a:xfrm>
              <a:off x="6710514" y="-331140"/>
              <a:ext cx="21279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74" name="TextBox 2073">
            <a:extLst>
              <a:ext uri="{FF2B5EF4-FFF2-40B4-BE49-F238E27FC236}">
                <a16:creationId xmlns:a16="http://schemas.microsoft.com/office/drawing/2014/main" id="{3FFFACEB-BF66-AA42-59B5-F36C250CFB49}"/>
              </a:ext>
            </a:extLst>
          </p:cNvPr>
          <p:cNvSpPr txBox="1"/>
          <p:nvPr/>
        </p:nvSpPr>
        <p:spPr>
          <a:xfrm>
            <a:off x="8661989" y="1077911"/>
            <a:ext cx="1537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</a:t>
            </a:r>
          </a:p>
        </p:txBody>
      </p:sp>
      <p:sp>
        <p:nvSpPr>
          <p:cNvPr id="2075" name="Овал 2074">
            <a:extLst>
              <a:ext uri="{FF2B5EF4-FFF2-40B4-BE49-F238E27FC236}">
                <a16:creationId xmlns:a16="http://schemas.microsoft.com/office/drawing/2014/main" id="{EB6EA876-4A0F-73A7-1151-0E45BF30423C}"/>
              </a:ext>
            </a:extLst>
          </p:cNvPr>
          <p:cNvSpPr/>
          <p:nvPr/>
        </p:nvSpPr>
        <p:spPr>
          <a:xfrm>
            <a:off x="8831134" y="1583852"/>
            <a:ext cx="1181926" cy="1181926"/>
          </a:xfrm>
          <a:prstGeom prst="ellipse">
            <a:avLst/>
          </a:prstGeom>
          <a:solidFill>
            <a:srgbClr val="3C2B58"/>
          </a:solidFill>
          <a:ln>
            <a:solidFill>
              <a:srgbClr val="3C2B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076" name="TextBox 2075">
            <a:extLst>
              <a:ext uri="{FF2B5EF4-FFF2-40B4-BE49-F238E27FC236}">
                <a16:creationId xmlns:a16="http://schemas.microsoft.com/office/drawing/2014/main" id="{FD4EA6BF-C1CF-77CA-BC3B-61BEEEB59FCF}"/>
              </a:ext>
            </a:extLst>
          </p:cNvPr>
          <p:cNvSpPr txBox="1"/>
          <p:nvPr/>
        </p:nvSpPr>
        <p:spPr>
          <a:xfrm>
            <a:off x="9158753" y="2811945"/>
            <a:ext cx="5709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Montserrat SemiBold" pitchFamily="2" charset="0"/>
              </a:rPr>
              <a:t>Анна</a:t>
            </a:r>
          </a:p>
        </p:txBody>
      </p:sp>
      <p:cxnSp>
        <p:nvCxnSpPr>
          <p:cNvPr id="2077" name="Прямая соединительная линия 2076">
            <a:extLst>
              <a:ext uri="{FF2B5EF4-FFF2-40B4-BE49-F238E27FC236}">
                <a16:creationId xmlns:a16="http://schemas.microsoft.com/office/drawing/2014/main" id="{29245CD5-ABD4-B67A-D364-4799295D41B2}"/>
              </a:ext>
            </a:extLst>
          </p:cNvPr>
          <p:cNvCxnSpPr>
            <a:cxnSpLocks/>
          </p:cNvCxnSpPr>
          <p:nvPr/>
        </p:nvCxnSpPr>
        <p:spPr>
          <a:xfrm>
            <a:off x="7964129" y="3119722"/>
            <a:ext cx="2875936" cy="0"/>
          </a:xfrm>
          <a:prstGeom prst="line">
            <a:avLst/>
          </a:prstGeom>
          <a:ln w="12700">
            <a:solidFill>
              <a:srgbClr val="3F2E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8" name="TextBox 2077">
            <a:extLst>
              <a:ext uri="{FF2B5EF4-FFF2-40B4-BE49-F238E27FC236}">
                <a16:creationId xmlns:a16="http://schemas.microsoft.com/office/drawing/2014/main" id="{EAD79FAA-5F74-EA6C-F6A0-AC4BD00A1B1D}"/>
              </a:ext>
            </a:extLst>
          </p:cNvPr>
          <p:cNvSpPr txBox="1"/>
          <p:nvPr/>
        </p:nvSpPr>
        <p:spPr>
          <a:xfrm>
            <a:off x="8763447" y="3152001"/>
            <a:ext cx="14670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тестов</a:t>
            </a:r>
          </a:p>
        </p:txBody>
      </p:sp>
      <p:pic>
        <p:nvPicPr>
          <p:cNvPr id="2082" name="Рисунок 2081">
            <a:extLst>
              <a:ext uri="{FF2B5EF4-FFF2-40B4-BE49-F238E27FC236}">
                <a16:creationId xmlns:a16="http://schemas.microsoft.com/office/drawing/2014/main" id="{F9DE0DB0-5676-91E6-B6AA-CC037C138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106" y="3438518"/>
            <a:ext cx="2602489" cy="1000957"/>
          </a:xfrm>
          <a:prstGeom prst="rect">
            <a:avLst/>
          </a:prstGeom>
        </p:spPr>
      </p:pic>
      <p:pic>
        <p:nvPicPr>
          <p:cNvPr id="2084" name="Рисунок 2083">
            <a:extLst>
              <a:ext uri="{FF2B5EF4-FFF2-40B4-BE49-F238E27FC236}">
                <a16:creationId xmlns:a16="http://schemas.microsoft.com/office/drawing/2014/main" id="{9BC3A2A6-F28B-68B6-7D3E-ABDB04DCE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567" y="4721793"/>
            <a:ext cx="2493753" cy="1236034"/>
          </a:xfrm>
          <a:prstGeom prst="rect">
            <a:avLst/>
          </a:prstGeom>
        </p:spPr>
      </p:pic>
      <p:sp>
        <p:nvSpPr>
          <p:cNvPr id="2085" name="TextBox 2084">
            <a:extLst>
              <a:ext uri="{FF2B5EF4-FFF2-40B4-BE49-F238E27FC236}">
                <a16:creationId xmlns:a16="http://schemas.microsoft.com/office/drawing/2014/main" id="{17DEAE31-8006-8328-9D58-ACD327E8C1BE}"/>
              </a:ext>
            </a:extLst>
          </p:cNvPr>
          <p:cNvSpPr txBox="1"/>
          <p:nvPr/>
        </p:nvSpPr>
        <p:spPr>
          <a:xfrm>
            <a:off x="8995882" y="4481271"/>
            <a:ext cx="10021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Достижения</a:t>
            </a:r>
          </a:p>
        </p:txBody>
      </p:sp>
      <p:cxnSp>
        <p:nvCxnSpPr>
          <p:cNvPr id="2086" name="Прямая соединительная линия 2085">
            <a:extLst>
              <a:ext uri="{FF2B5EF4-FFF2-40B4-BE49-F238E27FC236}">
                <a16:creationId xmlns:a16="http://schemas.microsoft.com/office/drawing/2014/main" id="{3FAC2C8C-8B28-3A36-F728-A7A6DC90E543}"/>
              </a:ext>
            </a:extLst>
          </p:cNvPr>
          <p:cNvCxnSpPr>
            <a:cxnSpLocks/>
          </p:cNvCxnSpPr>
          <p:nvPr/>
        </p:nvCxnSpPr>
        <p:spPr>
          <a:xfrm flipV="1">
            <a:off x="7972257" y="4439475"/>
            <a:ext cx="2867808" cy="34599"/>
          </a:xfrm>
          <a:prstGeom prst="line">
            <a:avLst/>
          </a:prstGeom>
          <a:ln w="12700">
            <a:solidFill>
              <a:srgbClr val="3F2E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8" name="Скругленный прямоугольник 2087">
            <a:extLst>
              <a:ext uri="{FF2B5EF4-FFF2-40B4-BE49-F238E27FC236}">
                <a16:creationId xmlns:a16="http://schemas.microsoft.com/office/drawing/2014/main" id="{57D3315F-8E93-6F7E-4C11-E92E7CC13008}"/>
              </a:ext>
            </a:extLst>
          </p:cNvPr>
          <p:cNvSpPr/>
          <p:nvPr/>
        </p:nvSpPr>
        <p:spPr>
          <a:xfrm>
            <a:off x="7972257" y="6155758"/>
            <a:ext cx="2875936" cy="446415"/>
          </a:xfrm>
          <a:prstGeom prst="roundRect">
            <a:avLst/>
          </a:prstGeom>
          <a:solidFill>
            <a:srgbClr val="3F2E5E"/>
          </a:solidFill>
          <a:ln>
            <a:solidFill>
              <a:srgbClr val="3F2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93" name="Рисунок 2092">
            <a:extLst>
              <a:ext uri="{FF2B5EF4-FFF2-40B4-BE49-F238E27FC236}">
                <a16:creationId xmlns:a16="http://schemas.microsoft.com/office/drawing/2014/main" id="{476BD591-1F09-BCDA-1094-33F50C4F9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4326" y="6251919"/>
            <a:ext cx="180906" cy="180904"/>
          </a:xfrm>
          <a:prstGeom prst="rect">
            <a:avLst/>
          </a:prstGeom>
        </p:spPr>
      </p:pic>
      <p:pic>
        <p:nvPicPr>
          <p:cNvPr id="2094" name="Рисунок 2093">
            <a:extLst>
              <a:ext uri="{FF2B5EF4-FFF2-40B4-BE49-F238E27FC236}">
                <a16:creationId xmlns:a16="http://schemas.microsoft.com/office/drawing/2014/main" id="{6BD1D8D1-8786-F0A9-C251-C726D8E419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6945" y="6224897"/>
            <a:ext cx="251934" cy="251932"/>
          </a:xfrm>
          <a:prstGeom prst="rect">
            <a:avLst/>
          </a:prstGeom>
        </p:spPr>
      </p:pic>
      <p:pic>
        <p:nvPicPr>
          <p:cNvPr id="2095" name="Рисунок 2094">
            <a:extLst>
              <a:ext uri="{FF2B5EF4-FFF2-40B4-BE49-F238E27FC236}">
                <a16:creationId xmlns:a16="http://schemas.microsoft.com/office/drawing/2014/main" id="{3806B2B3-1B0D-B585-D2E0-B7A5EF5EB3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4945" y="6231420"/>
            <a:ext cx="238884" cy="238884"/>
          </a:xfrm>
          <a:prstGeom prst="rect">
            <a:avLst/>
          </a:prstGeom>
        </p:spPr>
      </p:pic>
      <p:pic>
        <p:nvPicPr>
          <p:cNvPr id="2096" name="Рисунок 2095">
            <a:extLst>
              <a:ext uri="{FF2B5EF4-FFF2-40B4-BE49-F238E27FC236}">
                <a16:creationId xmlns:a16="http://schemas.microsoft.com/office/drawing/2014/main" id="{019DB755-047F-8A75-8AFD-7110BCBFC2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0116" y="6237789"/>
            <a:ext cx="230102" cy="230102"/>
          </a:xfrm>
          <a:prstGeom prst="rect">
            <a:avLst/>
          </a:prstGeom>
        </p:spPr>
      </p:pic>
      <p:sp>
        <p:nvSpPr>
          <p:cNvPr id="2099" name="Прямоугольник с двумя учесеченными противолежащими углами 2098">
            <a:extLst>
              <a:ext uri="{FF2B5EF4-FFF2-40B4-BE49-F238E27FC236}">
                <a16:creationId xmlns:a16="http://schemas.microsoft.com/office/drawing/2014/main" id="{CA7B6049-9845-848F-72A8-9D423B7F6FA3}"/>
              </a:ext>
            </a:extLst>
          </p:cNvPr>
          <p:cNvSpPr/>
          <p:nvPr/>
        </p:nvSpPr>
        <p:spPr>
          <a:xfrm>
            <a:off x="670560" y="545690"/>
            <a:ext cx="914400" cy="914400"/>
          </a:xfrm>
          <a:prstGeom prst="snip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13" name="Группа 2112">
            <a:extLst>
              <a:ext uri="{FF2B5EF4-FFF2-40B4-BE49-F238E27FC236}">
                <a16:creationId xmlns:a16="http://schemas.microsoft.com/office/drawing/2014/main" id="{0A162C94-03FA-C0FD-A1F8-DC40085509E0}"/>
              </a:ext>
            </a:extLst>
          </p:cNvPr>
          <p:cNvGrpSpPr/>
          <p:nvPr/>
        </p:nvGrpSpPr>
        <p:grpSpPr>
          <a:xfrm>
            <a:off x="807159" y="675046"/>
            <a:ext cx="641202" cy="594014"/>
            <a:chOff x="1026693" y="2750572"/>
            <a:chExt cx="1302621" cy="1188424"/>
          </a:xfrm>
        </p:grpSpPr>
        <p:cxnSp>
          <p:nvCxnSpPr>
            <p:cNvPr id="2102" name="Прямая соединительная линия 2101">
              <a:extLst>
                <a:ext uri="{FF2B5EF4-FFF2-40B4-BE49-F238E27FC236}">
                  <a16:creationId xmlns:a16="http://schemas.microsoft.com/office/drawing/2014/main" id="{3FE07816-BD02-4CE8-F8EE-22B7CCFFE9B3}"/>
                </a:ext>
              </a:extLst>
            </p:cNvPr>
            <p:cNvCxnSpPr/>
            <p:nvPr/>
          </p:nvCxnSpPr>
          <p:spPr>
            <a:xfrm>
              <a:off x="1828800" y="2750572"/>
              <a:ext cx="0" cy="84066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3" name="Прямая соединительная линия 2102">
              <a:extLst>
                <a:ext uri="{FF2B5EF4-FFF2-40B4-BE49-F238E27FC236}">
                  <a16:creationId xmlns:a16="http://schemas.microsoft.com/office/drawing/2014/main" id="{B91199E6-E0A1-517E-C5E1-B91F4320A6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27747" y="2750572"/>
              <a:ext cx="401053" cy="84066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5" name="Прямая соединительная линия 2104">
              <a:extLst>
                <a:ext uri="{FF2B5EF4-FFF2-40B4-BE49-F238E27FC236}">
                  <a16:creationId xmlns:a16="http://schemas.microsoft.com/office/drawing/2014/main" id="{A62F4AFD-CF98-FB96-27DE-6725F695DFB2}"/>
                </a:ext>
              </a:extLst>
            </p:cNvPr>
            <p:cNvCxnSpPr>
              <a:cxnSpLocks/>
            </p:cNvCxnSpPr>
            <p:nvPr/>
          </p:nvCxnSpPr>
          <p:spPr>
            <a:xfrm>
              <a:off x="1427747" y="3073555"/>
              <a:ext cx="0" cy="51767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6" name="Прямая соединительная линия 2105">
              <a:extLst>
                <a:ext uri="{FF2B5EF4-FFF2-40B4-BE49-F238E27FC236}">
                  <a16:creationId xmlns:a16="http://schemas.microsoft.com/office/drawing/2014/main" id="{08EE4065-98F1-669E-D5C2-7C94491355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6693" y="3073555"/>
              <a:ext cx="401053" cy="84066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7" name="Прямая соединительная линия 2106">
              <a:extLst>
                <a:ext uri="{FF2B5EF4-FFF2-40B4-BE49-F238E27FC236}">
                  <a16:creationId xmlns:a16="http://schemas.microsoft.com/office/drawing/2014/main" id="{5BC88B57-046C-C317-1B04-99CCDCC908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12758" y="3565517"/>
              <a:ext cx="516556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1" name="Прямая соединительная линия 2110">
              <a:extLst>
                <a:ext uri="{FF2B5EF4-FFF2-40B4-BE49-F238E27FC236}">
                  <a16:creationId xmlns:a16="http://schemas.microsoft.com/office/drawing/2014/main" id="{7216465B-5442-873C-B8B3-2B7AB91BE6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0987" y="3229896"/>
              <a:ext cx="290729" cy="7091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2" name="Picture 4">
            <a:extLst>
              <a:ext uri="{FF2B5EF4-FFF2-40B4-BE49-F238E27FC236}">
                <a16:creationId xmlns:a16="http://schemas.microsoft.com/office/drawing/2014/main" id="{B084B011-C7A3-D004-ECF5-C26217AAAE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8" r="32807"/>
          <a:stretch/>
        </p:blipFill>
        <p:spPr bwMode="auto">
          <a:xfrm>
            <a:off x="7787149" y="221226"/>
            <a:ext cx="34588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2FE8DD-1E6E-4745-8CCE-F33E77B74968}"/>
              </a:ext>
            </a:extLst>
          </p:cNvPr>
          <p:cNvSpPr txBox="1"/>
          <p:nvPr/>
        </p:nvSpPr>
        <p:spPr>
          <a:xfrm>
            <a:off x="671763" y="2357564"/>
            <a:ext cx="664233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</a:t>
            </a:r>
          </a:p>
          <a:p>
            <a:r>
              <a:rPr lang="ru-RU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</a:p>
          <a:p>
            <a:r>
              <a:rPr lang="ru-RU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76511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924AAB-DE87-C875-78F0-3C88B842F5F0}"/>
              </a:ext>
            </a:extLst>
          </p:cNvPr>
          <p:cNvSpPr txBox="1"/>
          <p:nvPr/>
        </p:nvSpPr>
        <p:spPr>
          <a:xfrm>
            <a:off x="4396943" y="194081"/>
            <a:ext cx="10038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2B6F92-747E-36F9-8FAF-30785F631513}"/>
              </a:ext>
            </a:extLst>
          </p:cNvPr>
          <p:cNvSpPr txBox="1"/>
          <p:nvPr/>
        </p:nvSpPr>
        <p:spPr>
          <a:xfrm>
            <a:off x="5323315" y="194081"/>
            <a:ext cx="6976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РЫНОК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C02287-149D-8F89-3855-376F48A3A42F}"/>
              </a:ext>
            </a:extLst>
          </p:cNvPr>
          <p:cNvSpPr txBox="1"/>
          <p:nvPr/>
        </p:nvSpPr>
        <p:spPr>
          <a:xfrm>
            <a:off x="5995928" y="188352"/>
            <a:ext cx="8963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66E501-7A37-335F-6CF9-7E81AAE1965B}"/>
              </a:ext>
            </a:extLst>
          </p:cNvPr>
          <p:cNvSpPr txBox="1"/>
          <p:nvPr/>
        </p:nvSpPr>
        <p:spPr>
          <a:xfrm>
            <a:off x="6892327" y="188352"/>
            <a:ext cx="1173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КОНКУРЕНТЫ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8C2A65-5D92-04AA-DFA1-CF3DBAF07E4E}"/>
              </a:ext>
            </a:extLst>
          </p:cNvPr>
          <p:cNvSpPr txBox="1"/>
          <p:nvPr/>
        </p:nvSpPr>
        <p:spPr>
          <a:xfrm>
            <a:off x="8059252" y="188352"/>
            <a:ext cx="14125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БИЗНЕС-МОДЕЛЬ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1712FF-EE87-D8E1-6876-87BFA8DAB6B2}"/>
              </a:ext>
            </a:extLst>
          </p:cNvPr>
          <p:cNvSpPr txBox="1"/>
          <p:nvPr/>
        </p:nvSpPr>
        <p:spPr>
          <a:xfrm>
            <a:off x="9491098" y="188352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КОМАНДА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FE1BB3-8A3A-A18A-59FC-9D2A23EFE1D0}"/>
              </a:ext>
            </a:extLst>
          </p:cNvPr>
          <p:cNvSpPr txBox="1"/>
          <p:nvPr/>
        </p:nvSpPr>
        <p:spPr>
          <a:xfrm>
            <a:off x="10299936" y="188352"/>
            <a:ext cx="9204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ФИНАНСЫ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797277-0B98-92C0-4AA7-C1BEB02F6785}"/>
              </a:ext>
            </a:extLst>
          </p:cNvPr>
          <p:cNvSpPr txBox="1"/>
          <p:nvPr/>
        </p:nvSpPr>
        <p:spPr>
          <a:xfrm>
            <a:off x="11193307" y="188352"/>
            <a:ext cx="665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РИСКИ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B046DA-44BF-AB71-9908-8C92AB0714A6}"/>
              </a:ext>
            </a:extLst>
          </p:cNvPr>
          <p:cNvSpPr txBox="1"/>
          <p:nvPr/>
        </p:nvSpPr>
        <p:spPr>
          <a:xfrm>
            <a:off x="-69051" y="-188675"/>
            <a:ext cx="1040670" cy="1015663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565FCE">
                    <a:alpha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ru-RU" sz="6000" b="1" dirty="0">
              <a:solidFill>
                <a:srgbClr val="565FCE">
                  <a:alpha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FDB79E-2D7F-C97C-15B6-10450A026EEA}"/>
              </a:ext>
            </a:extLst>
          </p:cNvPr>
          <p:cNvSpPr txBox="1"/>
          <p:nvPr/>
        </p:nvSpPr>
        <p:spPr>
          <a:xfrm>
            <a:off x="621616" y="157574"/>
            <a:ext cx="255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43CE04-9995-EC7C-7FE0-54892BC45C99}"/>
              </a:ext>
            </a:extLst>
          </p:cNvPr>
          <p:cNvSpPr txBox="1"/>
          <p:nvPr/>
        </p:nvSpPr>
        <p:spPr>
          <a:xfrm>
            <a:off x="635813" y="1088598"/>
            <a:ext cx="4687502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900" b="1" dirty="0">
                <a:solidFill>
                  <a:srgbClr val="5D3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ru-RU" sz="9600" b="1" dirty="0">
                <a:solidFill>
                  <a:srgbClr val="5D3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EF24B1-F623-6A5E-4D30-E37ED993CE3E}"/>
              </a:ext>
            </a:extLst>
          </p:cNvPr>
          <p:cNvSpPr txBox="1"/>
          <p:nvPr/>
        </p:nvSpPr>
        <p:spPr>
          <a:xfrm>
            <a:off x="788149" y="4231360"/>
            <a:ext cx="52077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оссийских компаний (средний бизнес) ощущают кадровый голод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9C0B50-7319-DAD8-AF85-0108238CE085}"/>
              </a:ext>
            </a:extLst>
          </p:cNvPr>
          <p:cNvSpPr txBox="1"/>
          <p:nvPr/>
        </p:nvSpPr>
        <p:spPr>
          <a:xfrm>
            <a:off x="788149" y="5920888"/>
            <a:ext cx="5866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 данным </a:t>
            </a:r>
            <a:r>
              <a:rPr lang="en" sz="1400" dirty="0" err="1">
                <a:latin typeface="Arial" panose="020B0604020202020204" pitchFamily="34" charset="0"/>
                <a:cs typeface="Arial" panose="020B0604020202020204" pitchFamily="34" charset="0"/>
              </a:rPr>
              <a:t>executiveSearch</a:t>
            </a:r>
            <a:r>
              <a:rPr lang="en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" sz="1400" dirty="0" err="1">
                <a:latin typeface="Arial" panose="020B0604020202020204" pitchFamily="34" charset="0"/>
                <a:cs typeface="Arial" panose="020B0604020202020204" pitchFamily="34" charset="0"/>
              </a:rPr>
              <a:t>HeadHunting</a:t>
            </a:r>
            <a:endParaRPr lang="e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" sz="1400" dirty="0"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ru-RU" sz="1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Об этом сообщили 1500 </a:t>
            </a:r>
            <a:r>
              <a:rPr lang="en-US" sz="1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HR-</a:t>
            </a:r>
            <a:r>
              <a:rPr lang="ru-RU" sz="1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специалистов, Коммерсантъ, НАФИ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F9CAE4F9-4FC2-A01A-B8D2-162007FC248F}"/>
              </a:ext>
            </a:extLst>
          </p:cNvPr>
          <p:cNvSpPr/>
          <p:nvPr/>
        </p:nvSpPr>
        <p:spPr>
          <a:xfrm>
            <a:off x="6248400" y="1493159"/>
            <a:ext cx="5268686" cy="3384532"/>
          </a:xfrm>
          <a:prstGeom prst="roundRect">
            <a:avLst>
              <a:gd name="adj" fmla="val 10234"/>
            </a:avLst>
          </a:prstGeom>
          <a:noFill/>
          <a:ln w="76200">
            <a:solidFill>
              <a:srgbClr val="5D3B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FABF1E-3DDF-6028-804A-554F8856DD78}"/>
              </a:ext>
            </a:extLst>
          </p:cNvPr>
          <p:cNvSpPr txBox="1"/>
          <p:nvPr/>
        </p:nvSpPr>
        <p:spPr>
          <a:xfrm>
            <a:off x="6444127" y="1676401"/>
            <a:ext cx="1908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Потому что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A96526-CF68-DA23-68E6-DA92F527DDF5}"/>
              </a:ext>
            </a:extLst>
          </p:cNvPr>
          <p:cNvSpPr txBox="1"/>
          <p:nvPr/>
        </p:nvSpPr>
        <p:spPr>
          <a:xfrm>
            <a:off x="6444127" y="2304100"/>
            <a:ext cx="49597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Фокус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только на рекрутинг, 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не удержание, из-за чего: 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37% Рост текучести кадров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МСП в 2023г.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45% Р</a:t>
            </a:r>
            <a:r>
              <a:rPr lang="ru-RU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аботающих россиян назвали </a:t>
            </a:r>
          </a:p>
          <a:p>
            <a:pPr algn="just"/>
            <a:r>
              <a:rPr lang="ru-RU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выгорание причиной увольнения;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42% Р</a:t>
            </a:r>
            <a:r>
              <a:rPr lang="ru-RU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оссиян </a:t>
            </a:r>
            <a:r>
              <a:rPr lang="ru-RU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увольняются</a:t>
            </a:r>
            <a:r>
              <a:rPr lang="ru-RU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 работы </a:t>
            </a:r>
          </a:p>
          <a:p>
            <a:pPr algn="just"/>
            <a:r>
              <a:rPr lang="ru-RU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из-за отсутствия </a:t>
            </a:r>
            <a:r>
              <a:rPr lang="ru-RU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проф. </a:t>
            </a:r>
            <a:r>
              <a:rPr lang="ru-RU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роста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378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F1E30C-5BEA-206E-4666-55A2A45E1DBD}"/>
              </a:ext>
            </a:extLst>
          </p:cNvPr>
          <p:cNvSpPr txBox="1"/>
          <p:nvPr/>
        </p:nvSpPr>
        <p:spPr>
          <a:xfrm>
            <a:off x="4396943" y="194081"/>
            <a:ext cx="9813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ПРОБЛЕМА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81EE05-A5D6-D700-C6E6-4D40BC1E8CA0}"/>
              </a:ext>
            </a:extLst>
          </p:cNvPr>
          <p:cNvSpPr txBox="1"/>
          <p:nvPr/>
        </p:nvSpPr>
        <p:spPr>
          <a:xfrm>
            <a:off x="5323315" y="194081"/>
            <a:ext cx="7152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РЫНОК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2D2667-7370-7FC5-37E5-02418A13885C}"/>
              </a:ext>
            </a:extLst>
          </p:cNvPr>
          <p:cNvSpPr txBox="1"/>
          <p:nvPr/>
        </p:nvSpPr>
        <p:spPr>
          <a:xfrm>
            <a:off x="5995928" y="188352"/>
            <a:ext cx="8963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F3FC56-D4F2-E63A-2B1A-215C4C298BCC}"/>
              </a:ext>
            </a:extLst>
          </p:cNvPr>
          <p:cNvSpPr txBox="1"/>
          <p:nvPr/>
        </p:nvSpPr>
        <p:spPr>
          <a:xfrm>
            <a:off x="6892327" y="188352"/>
            <a:ext cx="1173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КОНКУРЕНТЫ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07ADCD-636B-4AD9-30F7-0AF4C5261D9C}"/>
              </a:ext>
            </a:extLst>
          </p:cNvPr>
          <p:cNvSpPr txBox="1"/>
          <p:nvPr/>
        </p:nvSpPr>
        <p:spPr>
          <a:xfrm>
            <a:off x="8059252" y="188352"/>
            <a:ext cx="14125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БИЗНЕС-МОДЕЛЬ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CE3E23-95E7-1E70-C378-5F3E0E37DDF9}"/>
              </a:ext>
            </a:extLst>
          </p:cNvPr>
          <p:cNvSpPr txBox="1"/>
          <p:nvPr/>
        </p:nvSpPr>
        <p:spPr>
          <a:xfrm>
            <a:off x="9491098" y="188352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КОМАНДА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100F3F-E8B7-C564-61E5-F5DA628620FE}"/>
              </a:ext>
            </a:extLst>
          </p:cNvPr>
          <p:cNvSpPr txBox="1"/>
          <p:nvPr/>
        </p:nvSpPr>
        <p:spPr>
          <a:xfrm>
            <a:off x="10299936" y="188352"/>
            <a:ext cx="9204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ФИНАНСЫ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E469C9-9AD5-DB00-8DEF-1A7F7314544F}"/>
              </a:ext>
            </a:extLst>
          </p:cNvPr>
          <p:cNvSpPr txBox="1"/>
          <p:nvPr/>
        </p:nvSpPr>
        <p:spPr>
          <a:xfrm>
            <a:off x="11193307" y="188352"/>
            <a:ext cx="665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РИСКИ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D2EE6A-DE49-20B0-22F7-61C52E1F8CC7}"/>
              </a:ext>
            </a:extLst>
          </p:cNvPr>
          <p:cNvSpPr txBox="1"/>
          <p:nvPr/>
        </p:nvSpPr>
        <p:spPr>
          <a:xfrm>
            <a:off x="-69051" y="-188675"/>
            <a:ext cx="1040670" cy="1015663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565FCE">
                    <a:alpha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ru-RU" sz="6000" b="1" dirty="0">
              <a:solidFill>
                <a:srgbClr val="565FCE">
                  <a:alpha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6627A9-FCB0-E49A-9730-04550394A0AD}"/>
              </a:ext>
            </a:extLst>
          </p:cNvPr>
          <p:cNvSpPr txBox="1"/>
          <p:nvPr/>
        </p:nvSpPr>
        <p:spPr>
          <a:xfrm>
            <a:off x="650192" y="157574"/>
            <a:ext cx="1726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РЫНОК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2F6A5582-518B-274B-6EBD-C60E369732EA}"/>
              </a:ext>
            </a:extLst>
          </p:cNvPr>
          <p:cNvGrpSpPr/>
          <p:nvPr/>
        </p:nvGrpSpPr>
        <p:grpSpPr>
          <a:xfrm>
            <a:off x="2050881" y="1665400"/>
            <a:ext cx="4692126" cy="4692126"/>
            <a:chOff x="900222" y="1368055"/>
            <a:chExt cx="5195778" cy="5195778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49F59A7B-17AD-CEF2-C135-ECFCE83091A6}"/>
                </a:ext>
              </a:extLst>
            </p:cNvPr>
            <p:cNvSpPr/>
            <p:nvPr/>
          </p:nvSpPr>
          <p:spPr>
            <a:xfrm>
              <a:off x="900222" y="1368055"/>
              <a:ext cx="5195778" cy="5195778"/>
            </a:xfrm>
            <a:prstGeom prst="ellipse">
              <a:avLst/>
            </a:prstGeom>
            <a:solidFill>
              <a:srgbClr val="5D3B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F75CDBAC-AB47-8181-18B2-51B4AD6265B6}"/>
                </a:ext>
              </a:extLst>
            </p:cNvPr>
            <p:cNvSpPr/>
            <p:nvPr/>
          </p:nvSpPr>
          <p:spPr>
            <a:xfrm>
              <a:off x="1359630" y="2257649"/>
              <a:ext cx="4306184" cy="4306184"/>
            </a:xfrm>
            <a:prstGeom prst="ellipse">
              <a:avLst/>
            </a:prstGeom>
            <a:solidFill>
              <a:srgbClr val="9571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8EDACD66-799F-AB87-4AA3-22D4A0FAD253}"/>
                </a:ext>
              </a:extLst>
            </p:cNvPr>
            <p:cNvSpPr/>
            <p:nvPr/>
          </p:nvSpPr>
          <p:spPr>
            <a:xfrm>
              <a:off x="1913853" y="3385748"/>
              <a:ext cx="3168505" cy="3168505"/>
            </a:xfrm>
            <a:prstGeom prst="ellipse">
              <a:avLst/>
            </a:prstGeom>
            <a:solidFill>
              <a:srgbClr val="BCA2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AA1A2764-E7AD-B5CE-8344-772EDBBB97F0}"/>
                </a:ext>
              </a:extLst>
            </p:cNvPr>
            <p:cNvSpPr/>
            <p:nvPr/>
          </p:nvSpPr>
          <p:spPr>
            <a:xfrm>
              <a:off x="2371053" y="4300152"/>
              <a:ext cx="2254103" cy="22541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13FE211-132E-2494-8389-AA161EA75973}"/>
                </a:ext>
              </a:extLst>
            </p:cNvPr>
            <p:cNvSpPr txBox="1"/>
            <p:nvPr/>
          </p:nvSpPr>
          <p:spPr>
            <a:xfrm>
              <a:off x="3132610" y="5057871"/>
              <a:ext cx="885515" cy="408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SOM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EDD13B9-26AF-809E-B5DB-EEF4C3ECBCF8}"/>
                </a:ext>
              </a:extLst>
            </p:cNvPr>
            <p:cNvSpPr txBox="1"/>
            <p:nvPr/>
          </p:nvSpPr>
          <p:spPr>
            <a:xfrm>
              <a:off x="3132610" y="3516568"/>
              <a:ext cx="1042636" cy="408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</a:t>
              </a:r>
              <a:endPara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6000253-7631-16B4-97C6-25453022EFBF}"/>
                </a:ext>
              </a:extLst>
            </p:cNvPr>
            <p:cNvSpPr txBox="1"/>
            <p:nvPr/>
          </p:nvSpPr>
          <p:spPr>
            <a:xfrm>
              <a:off x="3132609" y="2389615"/>
              <a:ext cx="885516" cy="408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</a:t>
              </a:r>
              <a:endPara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A84462F-5373-FBCA-5057-4BFE8E024139}"/>
                </a:ext>
              </a:extLst>
            </p:cNvPr>
            <p:cNvSpPr txBox="1"/>
            <p:nvPr/>
          </p:nvSpPr>
          <p:spPr>
            <a:xfrm>
              <a:off x="3132609" y="1405814"/>
              <a:ext cx="1042637" cy="408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PAM</a:t>
              </a:r>
              <a:endPara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C1D121A-4FA7-0E38-0608-D2EA81CCBB0A}"/>
              </a:ext>
            </a:extLst>
          </p:cNvPr>
          <p:cNvSpPr txBox="1"/>
          <p:nvPr/>
        </p:nvSpPr>
        <p:spPr>
          <a:xfrm>
            <a:off x="3642926" y="2002304"/>
            <a:ext cx="16212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34,1 млрд ₽ 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0C6AC2-3626-A248-0BCD-527F1EDDEEC5}"/>
              </a:ext>
            </a:extLst>
          </p:cNvPr>
          <p:cNvSpPr txBox="1"/>
          <p:nvPr/>
        </p:nvSpPr>
        <p:spPr>
          <a:xfrm>
            <a:off x="3586290" y="2899468"/>
            <a:ext cx="16212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3,9 млрд ₽ 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4F7410-19E6-84F1-51C1-995C76426691}"/>
              </a:ext>
            </a:extLst>
          </p:cNvPr>
          <p:cNvSpPr txBox="1"/>
          <p:nvPr/>
        </p:nvSpPr>
        <p:spPr>
          <a:xfrm>
            <a:off x="3599490" y="3899525"/>
            <a:ext cx="16212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780 млн ₽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FECCE5D-2AC8-AA15-80E4-7C305897E6E2}"/>
              </a:ext>
            </a:extLst>
          </p:cNvPr>
          <p:cNvSpPr txBox="1"/>
          <p:nvPr/>
        </p:nvSpPr>
        <p:spPr>
          <a:xfrm>
            <a:off x="3659129" y="5299543"/>
            <a:ext cx="16212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390 млн ₽ </a:t>
            </a: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id="{886925E3-9F87-CECA-0820-F52330673266}"/>
              </a:ext>
            </a:extLst>
          </p:cNvPr>
          <p:cNvSpPr/>
          <p:nvPr/>
        </p:nvSpPr>
        <p:spPr>
          <a:xfrm>
            <a:off x="8409265" y="3974979"/>
            <a:ext cx="3468163" cy="622692"/>
          </a:xfrm>
          <a:prstGeom prst="roundRect">
            <a:avLst/>
          </a:prstGeom>
          <a:solidFill>
            <a:srgbClr val="5D3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Акцент с найма на удержание кадров</a:t>
            </a: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C5E62B71-3D79-622C-002F-9BF44E019909}"/>
              </a:ext>
            </a:extLst>
          </p:cNvPr>
          <p:cNvSpPr/>
          <p:nvPr/>
        </p:nvSpPr>
        <p:spPr>
          <a:xfrm>
            <a:off x="8390711" y="4683580"/>
            <a:ext cx="3486717" cy="622692"/>
          </a:xfrm>
          <a:prstGeom prst="roundRect">
            <a:avLst/>
          </a:prstGeom>
          <a:solidFill>
            <a:srgbClr val="5D3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Спрос на комплексные решения в отделе</a:t>
            </a:r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id="{9AB37022-7C98-7014-CB18-FB96B3C15735}"/>
              </a:ext>
            </a:extLst>
          </p:cNvPr>
          <p:cNvSpPr/>
          <p:nvPr/>
        </p:nvSpPr>
        <p:spPr>
          <a:xfrm>
            <a:off x="8390712" y="5412348"/>
            <a:ext cx="3468162" cy="622692"/>
          </a:xfrm>
          <a:prstGeom prst="roundRect">
            <a:avLst/>
          </a:prstGeom>
          <a:solidFill>
            <a:srgbClr val="5D3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Нематериальные причины выбора места работы</a:t>
            </a:r>
          </a:p>
        </p:txBody>
      </p: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EA12EE7E-FBB8-398A-0BC6-C89677AA0C3D}"/>
              </a:ext>
            </a:extLst>
          </p:cNvPr>
          <p:cNvSpPr/>
          <p:nvPr/>
        </p:nvSpPr>
        <p:spPr>
          <a:xfrm>
            <a:off x="7217567" y="1609409"/>
            <a:ext cx="4641307" cy="2103673"/>
          </a:xfrm>
          <a:prstGeom prst="roundRect">
            <a:avLst>
              <a:gd name="adj" fmla="val 13407"/>
            </a:avLst>
          </a:prstGeom>
          <a:solidFill>
            <a:schemeClr val="bg1"/>
          </a:solidFill>
          <a:ln w="28575">
            <a:solidFill>
              <a:srgbClr val="5D3B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00FC9E1-8DF2-8084-4493-42D905BCAB07}"/>
              </a:ext>
            </a:extLst>
          </p:cNvPr>
          <p:cNvSpPr txBox="1"/>
          <p:nvPr/>
        </p:nvSpPr>
        <p:spPr>
          <a:xfrm>
            <a:off x="7293060" y="1747946"/>
            <a:ext cx="45658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корпоративные психологи</a:t>
            </a:r>
          </a:p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компаний – от 100 сотрудников, оборот от 100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мл.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./г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консалтинг, продажи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Контакт: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сарафанное радио, конференции и нетворкинг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A95D663-2750-00D7-58A2-462B40943406}"/>
              </a:ext>
            </a:extLst>
          </p:cNvPr>
          <p:cNvSpPr txBox="1"/>
          <p:nvPr/>
        </p:nvSpPr>
        <p:spPr>
          <a:xfrm>
            <a:off x="205018" y="1884165"/>
            <a:ext cx="2238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Оборот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MentalTech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России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8B08E72-C628-E0C2-F1B1-8E9E7A747D5D}"/>
              </a:ext>
            </a:extLst>
          </p:cNvPr>
          <p:cNvSpPr txBox="1"/>
          <p:nvPr/>
        </p:nvSpPr>
        <p:spPr>
          <a:xfrm>
            <a:off x="200051" y="4313275"/>
            <a:ext cx="1691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МСП по Москве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5EDC4B7-FFBF-6864-A179-81E698F4AE98}"/>
              </a:ext>
            </a:extLst>
          </p:cNvPr>
          <p:cNvSpPr txBox="1"/>
          <p:nvPr/>
        </p:nvSpPr>
        <p:spPr>
          <a:xfrm>
            <a:off x="195693" y="5197599"/>
            <a:ext cx="1749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МСП по Москве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 ЦА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158B569-D8A9-9421-78EE-2AB7702BBB72}"/>
              </a:ext>
            </a:extLst>
          </p:cNvPr>
          <p:cNvSpPr txBox="1"/>
          <p:nvPr/>
        </p:nvSpPr>
        <p:spPr>
          <a:xfrm>
            <a:off x="159438" y="3079992"/>
            <a:ext cx="1987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Оборот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MentalTech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Москве</a:t>
            </a:r>
          </a:p>
        </p:txBody>
      </p:sp>
      <p:sp>
        <p:nvSpPr>
          <p:cNvPr id="51" name="AutoShape 8">
            <a:extLst>
              <a:ext uri="{FF2B5EF4-FFF2-40B4-BE49-F238E27FC236}">
                <a16:creationId xmlns:a16="http://schemas.microsoft.com/office/drawing/2014/main" id="{069A6BAE-4DF2-5E06-8684-1870CC021D3D}"/>
              </a:ext>
            </a:extLst>
          </p:cNvPr>
          <p:cNvSpPr/>
          <p:nvPr/>
        </p:nvSpPr>
        <p:spPr>
          <a:xfrm rot="-5417351" flipV="1">
            <a:off x="1619240" y="1422538"/>
            <a:ext cx="13049" cy="2585245"/>
          </a:xfrm>
          <a:prstGeom prst="line">
            <a:avLst/>
          </a:prstGeom>
          <a:ln w="47625" cap="flat">
            <a:solidFill>
              <a:srgbClr val="5D3B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n>
                <a:solidFill>
                  <a:srgbClr val="A879FA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AutoShape 8">
            <a:extLst>
              <a:ext uri="{FF2B5EF4-FFF2-40B4-BE49-F238E27FC236}">
                <a16:creationId xmlns:a16="http://schemas.microsoft.com/office/drawing/2014/main" id="{08B66307-7967-C3C5-C0A1-DCF26C70B649}"/>
              </a:ext>
            </a:extLst>
          </p:cNvPr>
          <p:cNvSpPr/>
          <p:nvPr/>
        </p:nvSpPr>
        <p:spPr>
          <a:xfrm rot="-5417351" flipV="1">
            <a:off x="1540348" y="2631415"/>
            <a:ext cx="13049" cy="2585245"/>
          </a:xfrm>
          <a:prstGeom prst="line">
            <a:avLst/>
          </a:prstGeom>
          <a:ln w="47625" cap="flat">
            <a:solidFill>
              <a:srgbClr val="9571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n>
                <a:solidFill>
                  <a:srgbClr val="A879FA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AutoShape 8">
            <a:extLst>
              <a:ext uri="{FF2B5EF4-FFF2-40B4-BE49-F238E27FC236}">
                <a16:creationId xmlns:a16="http://schemas.microsoft.com/office/drawing/2014/main" id="{6CCEFD82-0109-3FB0-9426-A6A744AA47C4}"/>
              </a:ext>
            </a:extLst>
          </p:cNvPr>
          <p:cNvSpPr/>
          <p:nvPr/>
        </p:nvSpPr>
        <p:spPr>
          <a:xfrm rot="-5417351" flipV="1">
            <a:off x="1673924" y="3289792"/>
            <a:ext cx="2168" cy="2861390"/>
          </a:xfrm>
          <a:prstGeom prst="line">
            <a:avLst/>
          </a:prstGeom>
          <a:ln w="47625" cap="flat">
            <a:solidFill>
              <a:srgbClr val="BCA2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n>
                <a:solidFill>
                  <a:srgbClr val="A879FA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AutoShape 8">
            <a:extLst>
              <a:ext uri="{FF2B5EF4-FFF2-40B4-BE49-F238E27FC236}">
                <a16:creationId xmlns:a16="http://schemas.microsoft.com/office/drawing/2014/main" id="{F2D8DE75-BD36-DED3-0597-5405A6C4AB76}"/>
              </a:ext>
            </a:extLst>
          </p:cNvPr>
          <p:cNvSpPr/>
          <p:nvPr/>
        </p:nvSpPr>
        <p:spPr>
          <a:xfrm rot="-5417351" flipH="1" flipV="1">
            <a:off x="1961431" y="4065404"/>
            <a:ext cx="0" cy="3395858"/>
          </a:xfrm>
          <a:prstGeom prst="line">
            <a:avLst/>
          </a:prstGeom>
          <a:ln w="47625" cap="flat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n>
                <a:solidFill>
                  <a:srgbClr val="A879FA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925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Овал 44">
            <a:extLst>
              <a:ext uri="{FF2B5EF4-FFF2-40B4-BE49-F238E27FC236}">
                <a16:creationId xmlns:a16="http://schemas.microsoft.com/office/drawing/2014/main" id="{80809000-09B5-E95B-BF70-1D961E262825}"/>
              </a:ext>
            </a:extLst>
          </p:cNvPr>
          <p:cNvSpPr/>
          <p:nvPr/>
        </p:nvSpPr>
        <p:spPr>
          <a:xfrm>
            <a:off x="1848294" y="3680646"/>
            <a:ext cx="914400" cy="914400"/>
          </a:xfrm>
          <a:prstGeom prst="ellipse">
            <a:avLst/>
          </a:prstGeom>
          <a:noFill/>
          <a:ln w="28575">
            <a:solidFill>
              <a:srgbClr val="5D3B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14F483-15B1-C7B9-4917-265CB880CBFD}"/>
              </a:ext>
            </a:extLst>
          </p:cNvPr>
          <p:cNvSpPr txBox="1"/>
          <p:nvPr/>
        </p:nvSpPr>
        <p:spPr>
          <a:xfrm>
            <a:off x="4396943" y="194081"/>
            <a:ext cx="9813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ПРОБЛЕМА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73EA33-C848-7C50-4AD6-F463B1DE8C58}"/>
              </a:ext>
            </a:extLst>
          </p:cNvPr>
          <p:cNvSpPr txBox="1"/>
          <p:nvPr/>
        </p:nvSpPr>
        <p:spPr>
          <a:xfrm>
            <a:off x="5323315" y="194081"/>
            <a:ext cx="6976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РЫНОК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F59AA8-108D-9F50-B5D5-07A7CAD5F7B4}"/>
              </a:ext>
            </a:extLst>
          </p:cNvPr>
          <p:cNvSpPr txBox="1"/>
          <p:nvPr/>
        </p:nvSpPr>
        <p:spPr>
          <a:xfrm>
            <a:off x="5995928" y="188352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120D41-978D-6EF5-D232-0DAE6F10FF1A}"/>
              </a:ext>
            </a:extLst>
          </p:cNvPr>
          <p:cNvSpPr txBox="1"/>
          <p:nvPr/>
        </p:nvSpPr>
        <p:spPr>
          <a:xfrm>
            <a:off x="6892327" y="188352"/>
            <a:ext cx="1173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КОНКУРЕНТЫ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70141B-33BB-418B-3586-455C15E44944}"/>
              </a:ext>
            </a:extLst>
          </p:cNvPr>
          <p:cNvSpPr txBox="1"/>
          <p:nvPr/>
        </p:nvSpPr>
        <p:spPr>
          <a:xfrm>
            <a:off x="8059252" y="188352"/>
            <a:ext cx="14125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БИЗНЕС-МОДЕЛЬ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43C7DA-639D-2ADC-A6C9-AAC4553CD6FB}"/>
              </a:ext>
            </a:extLst>
          </p:cNvPr>
          <p:cNvSpPr txBox="1"/>
          <p:nvPr/>
        </p:nvSpPr>
        <p:spPr>
          <a:xfrm>
            <a:off x="9491098" y="188352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КОМАНДА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E91D09-7A52-76B7-4792-F50F8E95E7DE}"/>
              </a:ext>
            </a:extLst>
          </p:cNvPr>
          <p:cNvSpPr txBox="1"/>
          <p:nvPr/>
        </p:nvSpPr>
        <p:spPr>
          <a:xfrm>
            <a:off x="10299936" y="188352"/>
            <a:ext cx="9204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ФИНАНСЫ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3023F6-4AC5-DEC7-FE44-64FEA506B8A7}"/>
              </a:ext>
            </a:extLst>
          </p:cNvPr>
          <p:cNvSpPr txBox="1"/>
          <p:nvPr/>
        </p:nvSpPr>
        <p:spPr>
          <a:xfrm>
            <a:off x="11193307" y="188352"/>
            <a:ext cx="665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РИСКИ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92F225-DE20-A0CD-9DBF-85C3A7FE867C}"/>
              </a:ext>
            </a:extLst>
          </p:cNvPr>
          <p:cNvSpPr txBox="1"/>
          <p:nvPr/>
        </p:nvSpPr>
        <p:spPr>
          <a:xfrm>
            <a:off x="-69051" y="-188675"/>
            <a:ext cx="1040670" cy="1015663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565FCE">
                    <a:alpha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ru-RU" sz="6000" b="1" dirty="0">
              <a:solidFill>
                <a:srgbClr val="565FCE">
                  <a:alpha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E93F57E-9567-1384-4480-D0654F0F1A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507" y="718350"/>
            <a:ext cx="6845502" cy="47616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30E8F74-4AD6-0A7F-87D1-5073BB33F5F2}"/>
              </a:ext>
            </a:extLst>
          </p:cNvPr>
          <p:cNvSpPr txBox="1"/>
          <p:nvPr/>
        </p:nvSpPr>
        <p:spPr>
          <a:xfrm>
            <a:off x="37013" y="718350"/>
            <a:ext cx="68935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УНИКАЛЬНЫЙ </a:t>
            </a:r>
          </a:p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ПРОДУКТ ДЛЯ РФ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56B573-583C-45F3-51DC-FA34808CFDD7}"/>
              </a:ext>
            </a:extLst>
          </p:cNvPr>
          <p:cNvSpPr txBox="1"/>
          <p:nvPr/>
        </p:nvSpPr>
        <p:spPr>
          <a:xfrm>
            <a:off x="37013" y="2061611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SaaS-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платформа, которая снижает текучесть кадров через работу с ментальным состоянием сотрудников и развитием компетенций.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ML/AI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DAD644F9-1310-0D74-25DD-9CA7F24B8A6D}"/>
              </a:ext>
            </a:extLst>
          </p:cNvPr>
          <p:cNvSpPr/>
          <p:nvPr/>
        </p:nvSpPr>
        <p:spPr>
          <a:xfrm>
            <a:off x="5258701" y="5694451"/>
            <a:ext cx="3144894" cy="376247"/>
          </a:xfrm>
          <a:prstGeom prst="roundRect">
            <a:avLst/>
          </a:prstGeom>
          <a:solidFill>
            <a:srgbClr val="1E0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Карта компетенций</a:t>
            </a: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B6D4E0F1-372B-EBE1-39BD-CA6574AF3F3C}"/>
              </a:ext>
            </a:extLst>
          </p:cNvPr>
          <p:cNvSpPr/>
          <p:nvPr/>
        </p:nvSpPr>
        <p:spPr>
          <a:xfrm>
            <a:off x="8662714" y="5690150"/>
            <a:ext cx="3144894" cy="376247"/>
          </a:xfrm>
          <a:prstGeom prst="roundRect">
            <a:avLst/>
          </a:prstGeom>
          <a:solidFill>
            <a:srgbClr val="1E0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Методы мотивации</a:t>
            </a: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07C31BF6-6EB9-1E3F-BA54-D40CBF84547F}"/>
              </a:ext>
            </a:extLst>
          </p:cNvPr>
          <p:cNvSpPr/>
          <p:nvPr/>
        </p:nvSpPr>
        <p:spPr>
          <a:xfrm>
            <a:off x="5258701" y="6198876"/>
            <a:ext cx="3144894" cy="376247"/>
          </a:xfrm>
          <a:prstGeom prst="roundRect">
            <a:avLst/>
          </a:prstGeom>
          <a:solidFill>
            <a:srgbClr val="1E0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Работа в команде</a:t>
            </a: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2F3132A0-BCC7-3569-2C22-137A075B72CF}"/>
              </a:ext>
            </a:extLst>
          </p:cNvPr>
          <p:cNvSpPr/>
          <p:nvPr/>
        </p:nvSpPr>
        <p:spPr>
          <a:xfrm>
            <a:off x="8662714" y="6194576"/>
            <a:ext cx="3144894" cy="376247"/>
          </a:xfrm>
          <a:prstGeom prst="roundRect">
            <a:avLst/>
          </a:prstGeom>
          <a:solidFill>
            <a:srgbClr val="1E0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ИПР на 3/6/12 месяцев</a:t>
            </a: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22D96C5F-9A1A-A878-C7F2-73F5468FFAAD}"/>
              </a:ext>
            </a:extLst>
          </p:cNvPr>
          <p:cNvSpPr/>
          <p:nvPr/>
        </p:nvSpPr>
        <p:spPr>
          <a:xfrm>
            <a:off x="37013" y="3429000"/>
            <a:ext cx="2180407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5D3B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id="{9C95FE3D-3DB3-4197-50AA-122A7B108836}"/>
              </a:ext>
            </a:extLst>
          </p:cNvPr>
          <p:cNvSpPr/>
          <p:nvPr/>
        </p:nvSpPr>
        <p:spPr>
          <a:xfrm>
            <a:off x="2393569" y="3421380"/>
            <a:ext cx="2180407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5D3B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454B523C-3D09-89CE-0614-A20F6C6CA529}"/>
              </a:ext>
            </a:extLst>
          </p:cNvPr>
          <p:cNvSpPr/>
          <p:nvPr/>
        </p:nvSpPr>
        <p:spPr>
          <a:xfrm>
            <a:off x="2393568" y="4214232"/>
            <a:ext cx="2180407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5D3B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id="{E2B0902E-266F-B600-1C8A-D40742D5B3CF}"/>
              </a:ext>
            </a:extLst>
          </p:cNvPr>
          <p:cNvSpPr/>
          <p:nvPr/>
        </p:nvSpPr>
        <p:spPr>
          <a:xfrm>
            <a:off x="37012" y="4266992"/>
            <a:ext cx="2180407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5D3B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609B13D-6524-C371-3AAB-ED6F09D9D30E}"/>
              </a:ext>
            </a:extLst>
          </p:cNvPr>
          <p:cNvSpPr txBox="1"/>
          <p:nvPr/>
        </p:nvSpPr>
        <p:spPr>
          <a:xfrm>
            <a:off x="77794" y="3429000"/>
            <a:ext cx="17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Данные сотрудников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E83FC4F-553E-5493-EFB2-CB1E02751F66}"/>
              </a:ext>
            </a:extLst>
          </p:cNvPr>
          <p:cNvSpPr txBox="1"/>
          <p:nvPr/>
        </p:nvSpPr>
        <p:spPr>
          <a:xfrm>
            <a:off x="2438432" y="3421380"/>
            <a:ext cx="2180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Обработка, вывод ИПР, трекинг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1F2A90-3084-A72E-C8AF-42423C84AFFA}"/>
              </a:ext>
            </a:extLst>
          </p:cNvPr>
          <p:cNvSpPr txBox="1"/>
          <p:nvPr/>
        </p:nvSpPr>
        <p:spPr>
          <a:xfrm>
            <a:off x="2428607" y="4227151"/>
            <a:ext cx="2180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Отчет и рекомендации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0998938-8BCB-71A8-19A9-B6038E4F5ACC}"/>
              </a:ext>
            </a:extLst>
          </p:cNvPr>
          <p:cNvSpPr txBox="1"/>
          <p:nvPr/>
        </p:nvSpPr>
        <p:spPr>
          <a:xfrm>
            <a:off x="31793" y="4234150"/>
            <a:ext cx="2185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Контроль изменений</a:t>
            </a:r>
          </a:p>
        </p:txBody>
      </p:sp>
      <p:pic>
        <p:nvPicPr>
          <p:cNvPr id="51" name="Picture 2">
            <a:extLst>
              <a:ext uri="{FF2B5EF4-FFF2-40B4-BE49-F238E27FC236}">
                <a16:creationId xmlns:a16="http://schemas.microsoft.com/office/drawing/2014/main" id="{C03D6529-E905-360E-6308-451A9773F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3" y="5196697"/>
            <a:ext cx="1661303" cy="166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086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68A680-F190-885C-7CEB-6BB355218963}"/>
              </a:ext>
            </a:extLst>
          </p:cNvPr>
          <p:cNvSpPr txBox="1"/>
          <p:nvPr/>
        </p:nvSpPr>
        <p:spPr>
          <a:xfrm>
            <a:off x="4396943" y="194081"/>
            <a:ext cx="9813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ПРОБЛЕМА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A0E0DE-0FF4-DCEB-B19B-DC172AEC5CE9}"/>
              </a:ext>
            </a:extLst>
          </p:cNvPr>
          <p:cNvSpPr txBox="1"/>
          <p:nvPr/>
        </p:nvSpPr>
        <p:spPr>
          <a:xfrm>
            <a:off x="5323315" y="194081"/>
            <a:ext cx="6976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РЫНОК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6AD2CD-8A8A-C1B2-4326-A70A685A546C}"/>
              </a:ext>
            </a:extLst>
          </p:cNvPr>
          <p:cNvSpPr txBox="1"/>
          <p:nvPr/>
        </p:nvSpPr>
        <p:spPr>
          <a:xfrm>
            <a:off x="5995928" y="188352"/>
            <a:ext cx="8963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BC406C-4D47-C515-414C-323E84FB9AE8}"/>
              </a:ext>
            </a:extLst>
          </p:cNvPr>
          <p:cNvSpPr txBox="1"/>
          <p:nvPr/>
        </p:nvSpPr>
        <p:spPr>
          <a:xfrm>
            <a:off x="6892327" y="188352"/>
            <a:ext cx="1173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КОНКУРЕНТЫ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0FBDB4-7AD7-BF63-24AB-20DE663BD243}"/>
              </a:ext>
            </a:extLst>
          </p:cNvPr>
          <p:cNvSpPr txBox="1"/>
          <p:nvPr/>
        </p:nvSpPr>
        <p:spPr>
          <a:xfrm>
            <a:off x="8059252" y="188352"/>
            <a:ext cx="14125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БИЗНЕС-МОДЕЛЬ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ACE033-A6EF-BC8A-6B81-4E4359A4462D}"/>
              </a:ext>
            </a:extLst>
          </p:cNvPr>
          <p:cNvSpPr txBox="1"/>
          <p:nvPr/>
        </p:nvSpPr>
        <p:spPr>
          <a:xfrm>
            <a:off x="9491098" y="188352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КОМАНДА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3184CC-CBFC-BFCA-649A-F3D792CA4C6D}"/>
              </a:ext>
            </a:extLst>
          </p:cNvPr>
          <p:cNvSpPr txBox="1"/>
          <p:nvPr/>
        </p:nvSpPr>
        <p:spPr>
          <a:xfrm>
            <a:off x="10299936" y="188352"/>
            <a:ext cx="9204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ФИНАНСЫ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0B8E75-84CB-F1F1-806F-E8CCBF40F8A1}"/>
              </a:ext>
            </a:extLst>
          </p:cNvPr>
          <p:cNvSpPr txBox="1"/>
          <p:nvPr/>
        </p:nvSpPr>
        <p:spPr>
          <a:xfrm>
            <a:off x="11193307" y="188352"/>
            <a:ext cx="665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РИСКИ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EF698D8-7E3F-8496-FE05-9C5590052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242891"/>
              </p:ext>
            </p:extLst>
          </p:nvPr>
        </p:nvGraphicFramePr>
        <p:xfrm>
          <a:off x="178903" y="1905883"/>
          <a:ext cx="11648661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636">
                  <a:extLst>
                    <a:ext uri="{9D8B030D-6E8A-4147-A177-3AD203B41FA5}">
                      <a16:colId xmlns:a16="http://schemas.microsoft.com/office/drawing/2014/main" val="1248705524"/>
                    </a:ext>
                  </a:extLst>
                </a:gridCol>
                <a:gridCol w="1452375">
                  <a:extLst>
                    <a:ext uri="{9D8B030D-6E8A-4147-A177-3AD203B41FA5}">
                      <a16:colId xmlns:a16="http://schemas.microsoft.com/office/drawing/2014/main" val="2271956855"/>
                    </a:ext>
                  </a:extLst>
                </a:gridCol>
                <a:gridCol w="1476740">
                  <a:extLst>
                    <a:ext uri="{9D8B030D-6E8A-4147-A177-3AD203B41FA5}">
                      <a16:colId xmlns:a16="http://schemas.microsoft.com/office/drawing/2014/main" val="2382296381"/>
                    </a:ext>
                  </a:extLst>
                </a:gridCol>
                <a:gridCol w="1951622">
                  <a:extLst>
                    <a:ext uri="{9D8B030D-6E8A-4147-A177-3AD203B41FA5}">
                      <a16:colId xmlns:a16="http://schemas.microsoft.com/office/drawing/2014/main" val="3327690225"/>
                    </a:ext>
                  </a:extLst>
                </a:gridCol>
                <a:gridCol w="1411811">
                  <a:extLst>
                    <a:ext uri="{9D8B030D-6E8A-4147-A177-3AD203B41FA5}">
                      <a16:colId xmlns:a16="http://schemas.microsoft.com/office/drawing/2014/main" val="3103786473"/>
                    </a:ext>
                  </a:extLst>
                </a:gridCol>
                <a:gridCol w="1391050">
                  <a:extLst>
                    <a:ext uri="{9D8B030D-6E8A-4147-A177-3AD203B41FA5}">
                      <a16:colId xmlns:a16="http://schemas.microsoft.com/office/drawing/2014/main" val="1867004001"/>
                    </a:ext>
                  </a:extLst>
                </a:gridCol>
                <a:gridCol w="1619427">
                  <a:extLst>
                    <a:ext uri="{9D8B030D-6E8A-4147-A177-3AD203B41FA5}">
                      <a16:colId xmlns:a16="http://schemas.microsoft.com/office/drawing/2014/main" val="2984532259"/>
                    </a:ext>
                  </a:extLst>
                </a:gridCol>
              </a:tblGrid>
              <a:tr h="5270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на сотрудника (р/мес)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3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023185"/>
                  </a:ext>
                </a:extLst>
              </a:tr>
              <a:tr h="5270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Скорость решения задачи компании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6 месяцев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3-4 месяца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Автоматический отчет 1-2 месяца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3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8-12 месяцев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Зависит от сотрудника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6 месяцев</a:t>
                      </a:r>
                    </a:p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269746"/>
                  </a:ext>
                </a:extLst>
              </a:tr>
              <a:tr h="34602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Подбор психолога онлайн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3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366298"/>
                  </a:ext>
                </a:extLst>
              </a:tr>
              <a:tr h="41909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Чат-бот на базе 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3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600606"/>
                  </a:ext>
                </a:extLst>
              </a:tr>
              <a:tr h="527078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Алгоритм подбора практик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3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461847"/>
                  </a:ext>
                </a:extLst>
              </a:tr>
              <a:tr h="335168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ИПР сотрудника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3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043522"/>
                  </a:ext>
                </a:extLst>
              </a:tr>
              <a:tr h="527078">
                <a:tc>
                  <a:txBody>
                    <a:bodyPr/>
                    <a:lstStyle/>
                    <a:p>
                      <a:r>
                        <a:rPr lang="ru-RU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Автосоставление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отчета для 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3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910582"/>
                  </a:ext>
                </a:extLst>
              </a:tr>
              <a:tr h="527078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Записанные практики на платформе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3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33895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61013A2-87F7-AE34-E33D-3DC6ED94899D}"/>
              </a:ext>
            </a:extLst>
          </p:cNvPr>
          <p:cNvSpPr txBox="1"/>
          <p:nvPr/>
        </p:nvSpPr>
        <p:spPr>
          <a:xfrm>
            <a:off x="5492422" y="1373247"/>
            <a:ext cx="1905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МЕНТАЛ+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7E10AF-9213-CACF-7446-7B9DDF6A098E}"/>
              </a:ext>
            </a:extLst>
          </p:cNvPr>
          <p:cNvSpPr txBox="1"/>
          <p:nvPr/>
        </p:nvSpPr>
        <p:spPr>
          <a:xfrm>
            <a:off x="2935735" y="1519241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Ясно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BFD0B6-4540-57EA-0A39-127CF7DC2DAD}"/>
              </a:ext>
            </a:extLst>
          </p:cNvPr>
          <p:cNvSpPr txBox="1"/>
          <p:nvPr/>
        </p:nvSpPr>
        <p:spPr>
          <a:xfrm>
            <a:off x="4031044" y="1535696"/>
            <a:ext cx="13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Стахановец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24A378-6829-4E4A-D536-709C687B3700}"/>
              </a:ext>
            </a:extLst>
          </p:cNvPr>
          <p:cNvSpPr txBox="1"/>
          <p:nvPr/>
        </p:nvSpPr>
        <p:spPr>
          <a:xfrm>
            <a:off x="7541973" y="148562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HappyJob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421A78-0531-D366-19FE-E5920F2C4439}"/>
              </a:ext>
            </a:extLst>
          </p:cNvPr>
          <p:cNvSpPr txBox="1"/>
          <p:nvPr/>
        </p:nvSpPr>
        <p:spPr>
          <a:xfrm>
            <a:off x="9196631" y="152188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WYSA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352EE4-442D-C667-D4DF-E469B2ECD4C0}"/>
              </a:ext>
            </a:extLst>
          </p:cNvPr>
          <p:cNvSpPr txBox="1"/>
          <p:nvPr/>
        </p:nvSpPr>
        <p:spPr>
          <a:xfrm>
            <a:off x="10484972" y="148562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31BA89-D3C5-6C83-FC67-37CBBE38ADBB}"/>
              </a:ext>
            </a:extLst>
          </p:cNvPr>
          <p:cNvSpPr txBox="1"/>
          <p:nvPr/>
        </p:nvSpPr>
        <p:spPr>
          <a:xfrm>
            <a:off x="-69051" y="-188675"/>
            <a:ext cx="1040670" cy="1015663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565FCE">
                    <a:alpha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ru-RU" sz="6000" b="1" dirty="0">
              <a:solidFill>
                <a:srgbClr val="565FCE">
                  <a:alpha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8A200C-8ECA-C286-E39F-DFF2EB626E4F}"/>
              </a:ext>
            </a:extLst>
          </p:cNvPr>
          <p:cNvSpPr txBox="1"/>
          <p:nvPr/>
        </p:nvSpPr>
        <p:spPr>
          <a:xfrm>
            <a:off x="635440" y="157574"/>
            <a:ext cx="3062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КОНКУРЕНТЫ</a:t>
            </a:r>
          </a:p>
        </p:txBody>
      </p:sp>
    </p:spTree>
    <p:extLst>
      <p:ext uri="{BB962C8B-B14F-4D97-AF65-F5344CB8AC3E}">
        <p14:creationId xmlns:p14="http://schemas.microsoft.com/office/powerpoint/2010/main" val="4117348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46EA23-E162-956F-465D-A324BD2381F6}"/>
              </a:ext>
            </a:extLst>
          </p:cNvPr>
          <p:cNvSpPr txBox="1"/>
          <p:nvPr/>
        </p:nvSpPr>
        <p:spPr>
          <a:xfrm>
            <a:off x="4396943" y="194081"/>
            <a:ext cx="9813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ПРОБЛЕМА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E7C2B1-3043-0B2E-D3A9-D242AB536F1A}"/>
              </a:ext>
            </a:extLst>
          </p:cNvPr>
          <p:cNvSpPr txBox="1"/>
          <p:nvPr/>
        </p:nvSpPr>
        <p:spPr>
          <a:xfrm>
            <a:off x="5323315" y="194081"/>
            <a:ext cx="6976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РЫНОК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FA9B7B-CDA5-7410-CFCC-9C2217EDF7C3}"/>
              </a:ext>
            </a:extLst>
          </p:cNvPr>
          <p:cNvSpPr txBox="1"/>
          <p:nvPr/>
        </p:nvSpPr>
        <p:spPr>
          <a:xfrm>
            <a:off x="5995928" y="188352"/>
            <a:ext cx="8963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5C3675-A45B-8909-D794-72C3F0A3D4B2}"/>
              </a:ext>
            </a:extLst>
          </p:cNvPr>
          <p:cNvSpPr txBox="1"/>
          <p:nvPr/>
        </p:nvSpPr>
        <p:spPr>
          <a:xfrm>
            <a:off x="6892327" y="188352"/>
            <a:ext cx="1173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КОНКУРЕНТЫ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6129D0-9E0D-53EF-6044-69C4EB4CE037}"/>
              </a:ext>
            </a:extLst>
          </p:cNvPr>
          <p:cNvSpPr txBox="1"/>
          <p:nvPr/>
        </p:nvSpPr>
        <p:spPr>
          <a:xfrm>
            <a:off x="8059252" y="188352"/>
            <a:ext cx="14430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БИЗНЕС-МОДЕЛЬ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A58914-E3DC-7D12-B161-4C9D44B1DF10}"/>
              </a:ext>
            </a:extLst>
          </p:cNvPr>
          <p:cNvSpPr txBox="1"/>
          <p:nvPr/>
        </p:nvSpPr>
        <p:spPr>
          <a:xfrm>
            <a:off x="9491098" y="188352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КОМАНДА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8DF8E5-10B7-F74A-9D6D-8E52D6017636}"/>
              </a:ext>
            </a:extLst>
          </p:cNvPr>
          <p:cNvSpPr txBox="1"/>
          <p:nvPr/>
        </p:nvSpPr>
        <p:spPr>
          <a:xfrm>
            <a:off x="10299936" y="188352"/>
            <a:ext cx="9204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ФИНАНСЫ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E73DC6-1170-EFAB-208B-ABD1FA8FCC43}"/>
              </a:ext>
            </a:extLst>
          </p:cNvPr>
          <p:cNvSpPr txBox="1"/>
          <p:nvPr/>
        </p:nvSpPr>
        <p:spPr>
          <a:xfrm>
            <a:off x="11193307" y="188352"/>
            <a:ext cx="665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РИСКИ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8D74BA-B453-E9F9-4777-68E416497C2D}"/>
              </a:ext>
            </a:extLst>
          </p:cNvPr>
          <p:cNvSpPr txBox="1"/>
          <p:nvPr/>
        </p:nvSpPr>
        <p:spPr>
          <a:xfrm>
            <a:off x="-69051" y="-188675"/>
            <a:ext cx="1040670" cy="1015663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565FCE">
                    <a:alpha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6000" b="1" dirty="0">
                <a:solidFill>
                  <a:srgbClr val="565FCE">
                    <a:alpha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D12AB2-4BBB-F0AD-8420-E52580F51489}"/>
              </a:ext>
            </a:extLst>
          </p:cNvPr>
          <p:cNvSpPr txBox="1"/>
          <p:nvPr/>
        </p:nvSpPr>
        <p:spPr>
          <a:xfrm>
            <a:off x="704020" y="157574"/>
            <a:ext cx="19890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БИЗНЕС</a:t>
            </a:r>
          </a:p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МОДЕЛЬ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3C37D9-FC4E-B36F-6EEE-6FE376B55B3C}"/>
              </a:ext>
            </a:extLst>
          </p:cNvPr>
          <p:cNvSpPr txBox="1"/>
          <p:nvPr/>
        </p:nvSpPr>
        <p:spPr>
          <a:xfrm>
            <a:off x="2043533" y="1948810"/>
            <a:ext cx="193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ПОДПИСКА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026028-A366-52DD-0228-7E9A7BABBCE2}"/>
              </a:ext>
            </a:extLst>
          </p:cNvPr>
          <p:cNvSpPr txBox="1"/>
          <p:nvPr/>
        </p:nvSpPr>
        <p:spPr>
          <a:xfrm>
            <a:off x="2440992" y="2829930"/>
            <a:ext cx="114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МЕСЯЦ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DE898C-AB51-E512-081B-AC8B6F0FC0AC}"/>
              </a:ext>
            </a:extLst>
          </p:cNvPr>
          <p:cNvSpPr txBox="1"/>
          <p:nvPr/>
        </p:nvSpPr>
        <p:spPr>
          <a:xfrm>
            <a:off x="2300213" y="3797427"/>
            <a:ext cx="137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ПОЛГОДА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BF1343-D6E5-CFEE-CDAB-90D4AD6B93BE}"/>
              </a:ext>
            </a:extLst>
          </p:cNvPr>
          <p:cNvSpPr txBox="1"/>
          <p:nvPr/>
        </p:nvSpPr>
        <p:spPr>
          <a:xfrm>
            <a:off x="2495195" y="4648515"/>
            <a:ext cx="98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1A4FD1-8EC8-93BC-A544-D8C0ACF4A934}"/>
              </a:ext>
            </a:extLst>
          </p:cNvPr>
          <p:cNvSpPr txBox="1"/>
          <p:nvPr/>
        </p:nvSpPr>
        <p:spPr>
          <a:xfrm>
            <a:off x="866961" y="5522389"/>
            <a:ext cx="449957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подписку входит: подборка практик, доступ</a:t>
            </a:r>
            <a:endParaRPr lang="en-US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 чат-боту помощнику ИИ, индивидуальный план развития, составление отчетов для 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F19943B-FB26-BF0C-D05E-D5353E8E96E3}"/>
              </a:ext>
            </a:extLst>
          </p:cNvPr>
          <p:cNvSpPr/>
          <p:nvPr/>
        </p:nvSpPr>
        <p:spPr>
          <a:xfrm>
            <a:off x="1849653" y="3220184"/>
            <a:ext cx="2433664" cy="402653"/>
          </a:xfrm>
          <a:prstGeom prst="rect">
            <a:avLst/>
          </a:prstGeom>
          <a:solidFill>
            <a:srgbClr val="5D3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15.400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₽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AD054DF-B2A8-93AC-26EF-1E056CE2ADC8}"/>
              </a:ext>
            </a:extLst>
          </p:cNvPr>
          <p:cNvSpPr/>
          <p:nvPr/>
        </p:nvSpPr>
        <p:spPr>
          <a:xfrm>
            <a:off x="1617587" y="4140021"/>
            <a:ext cx="2976109" cy="402653"/>
          </a:xfrm>
          <a:prstGeom prst="rect">
            <a:avLst/>
          </a:prstGeom>
          <a:solidFill>
            <a:srgbClr val="5D3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69.300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₽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1273DD7-5D8E-9772-585B-B2284783A338}"/>
              </a:ext>
            </a:extLst>
          </p:cNvPr>
          <p:cNvSpPr/>
          <p:nvPr/>
        </p:nvSpPr>
        <p:spPr>
          <a:xfrm>
            <a:off x="1453154" y="5059858"/>
            <a:ext cx="3327189" cy="402653"/>
          </a:xfrm>
          <a:prstGeom prst="rect">
            <a:avLst/>
          </a:prstGeom>
          <a:solidFill>
            <a:srgbClr val="5D3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110.000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₽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80AD82-F03A-3BB6-DE8B-A63633E87FBD}"/>
              </a:ext>
            </a:extLst>
          </p:cNvPr>
          <p:cNvSpPr txBox="1"/>
          <p:nvPr/>
        </p:nvSpPr>
        <p:spPr>
          <a:xfrm>
            <a:off x="3780455" y="3269459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14854E-198E-AA98-462C-83B032119445}"/>
              </a:ext>
            </a:extLst>
          </p:cNvPr>
          <p:cNvSpPr txBox="1"/>
          <p:nvPr/>
        </p:nvSpPr>
        <p:spPr>
          <a:xfrm>
            <a:off x="4005048" y="4174185"/>
            <a:ext cx="629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0ACE12-AAB1-353D-E0B6-E4CDF8342DFA}"/>
              </a:ext>
            </a:extLst>
          </p:cNvPr>
          <p:cNvSpPr txBox="1"/>
          <p:nvPr/>
        </p:nvSpPr>
        <p:spPr>
          <a:xfrm>
            <a:off x="4216204" y="5115218"/>
            <a:ext cx="629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B75217-6E3F-F712-B37E-64AFBAEBC2DF}"/>
              </a:ext>
            </a:extLst>
          </p:cNvPr>
          <p:cNvSpPr txBox="1"/>
          <p:nvPr/>
        </p:nvSpPr>
        <p:spPr>
          <a:xfrm>
            <a:off x="8212553" y="1948810"/>
            <a:ext cx="1669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МЕТРИКИ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6C8AD4-6BF9-D70C-1207-C111C8FECAA1}"/>
              </a:ext>
            </a:extLst>
          </p:cNvPr>
          <p:cNvSpPr txBox="1"/>
          <p:nvPr/>
        </p:nvSpPr>
        <p:spPr>
          <a:xfrm>
            <a:off x="7933755" y="2777132"/>
            <a:ext cx="2279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5D3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ОПЕРАЦИОННЫЕ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F51309-52CD-D659-2D34-1E0F2006A569}"/>
              </a:ext>
            </a:extLst>
          </p:cNvPr>
          <p:cNvSpPr txBox="1"/>
          <p:nvPr/>
        </p:nvSpPr>
        <p:spPr>
          <a:xfrm>
            <a:off x="7907237" y="3757575"/>
            <a:ext cx="2279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5D3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ПРОДУКТОВЫЕ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5217C53-CFD9-509D-36E3-125BB25208AC}"/>
              </a:ext>
            </a:extLst>
          </p:cNvPr>
          <p:cNvSpPr txBox="1"/>
          <p:nvPr/>
        </p:nvSpPr>
        <p:spPr>
          <a:xfrm>
            <a:off x="8411443" y="4745886"/>
            <a:ext cx="1324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5D3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3F8034-97D0-770D-7462-5D6A699A8BD1}"/>
              </a:ext>
            </a:extLst>
          </p:cNvPr>
          <p:cNvSpPr txBox="1"/>
          <p:nvPr/>
        </p:nvSpPr>
        <p:spPr>
          <a:xfrm>
            <a:off x="6639209" y="3077955"/>
            <a:ext cx="48753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точность подбора практик алгоритмами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скорость работы приложений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49F5C95-29AE-65F2-4D99-3E1568FC3F8F}"/>
              </a:ext>
            </a:extLst>
          </p:cNvPr>
          <p:cNvSpPr txBox="1"/>
          <p:nvPr/>
        </p:nvSpPr>
        <p:spPr>
          <a:xfrm>
            <a:off x="4841526" y="4073861"/>
            <a:ext cx="83279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LTV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NPS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CPA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время внутри приложения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AAA77D3-8855-7594-926D-BB47EEFE50FE}"/>
              </a:ext>
            </a:extLst>
          </p:cNvPr>
          <p:cNvSpPr txBox="1"/>
          <p:nvPr/>
        </p:nvSpPr>
        <p:spPr>
          <a:xfrm>
            <a:off x="7455079" y="5087148"/>
            <a:ext cx="32370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Прибыль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ROI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953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>
            <a:extLst>
              <a:ext uri="{FF2B5EF4-FFF2-40B4-BE49-F238E27FC236}">
                <a16:creationId xmlns:a16="http://schemas.microsoft.com/office/drawing/2014/main" id="{3426119D-8BEE-0FFD-2925-52F0F128C3ED}"/>
              </a:ext>
            </a:extLst>
          </p:cNvPr>
          <p:cNvSpPr/>
          <p:nvPr/>
        </p:nvSpPr>
        <p:spPr>
          <a:xfrm>
            <a:off x="2104344" y="968726"/>
            <a:ext cx="3018642" cy="2949006"/>
          </a:xfrm>
          <a:prstGeom prst="ellipse">
            <a:avLst/>
          </a:prstGeom>
          <a:solidFill>
            <a:srgbClr val="5D3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FFA429-4EDE-38D7-F307-A077C969D99E}"/>
              </a:ext>
            </a:extLst>
          </p:cNvPr>
          <p:cNvSpPr txBox="1"/>
          <p:nvPr/>
        </p:nvSpPr>
        <p:spPr>
          <a:xfrm>
            <a:off x="4396943" y="194081"/>
            <a:ext cx="9813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ПРОБЛЕМА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682114-A454-5936-6470-E23159F24F8B}"/>
              </a:ext>
            </a:extLst>
          </p:cNvPr>
          <p:cNvSpPr txBox="1"/>
          <p:nvPr/>
        </p:nvSpPr>
        <p:spPr>
          <a:xfrm>
            <a:off x="5323315" y="194081"/>
            <a:ext cx="6976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РЫНОК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671D29-BB26-38D3-4CE3-4FD27878E8E7}"/>
              </a:ext>
            </a:extLst>
          </p:cNvPr>
          <p:cNvSpPr txBox="1"/>
          <p:nvPr/>
        </p:nvSpPr>
        <p:spPr>
          <a:xfrm>
            <a:off x="5995928" y="188352"/>
            <a:ext cx="8963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74332F-AE98-7A6C-60FC-28E4A7CD0B5B}"/>
              </a:ext>
            </a:extLst>
          </p:cNvPr>
          <p:cNvSpPr txBox="1"/>
          <p:nvPr/>
        </p:nvSpPr>
        <p:spPr>
          <a:xfrm>
            <a:off x="6892327" y="188352"/>
            <a:ext cx="1173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КОНКУРЕНТЫ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A656CB-57CD-5329-45DB-711654AD02E4}"/>
              </a:ext>
            </a:extLst>
          </p:cNvPr>
          <p:cNvSpPr txBox="1"/>
          <p:nvPr/>
        </p:nvSpPr>
        <p:spPr>
          <a:xfrm>
            <a:off x="8059252" y="188352"/>
            <a:ext cx="14125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БИЗНЕС-МОДЕЛЬ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443590-FB20-2627-899A-94262D83273C}"/>
              </a:ext>
            </a:extLst>
          </p:cNvPr>
          <p:cNvSpPr txBox="1"/>
          <p:nvPr/>
        </p:nvSpPr>
        <p:spPr>
          <a:xfrm>
            <a:off x="9491098" y="188352"/>
            <a:ext cx="906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КОМАНДА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3CC72D-B5B9-143A-FC2F-595D58C5F177}"/>
              </a:ext>
            </a:extLst>
          </p:cNvPr>
          <p:cNvSpPr txBox="1"/>
          <p:nvPr/>
        </p:nvSpPr>
        <p:spPr>
          <a:xfrm>
            <a:off x="10299936" y="188352"/>
            <a:ext cx="9204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ФИНАНСЫ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B155C9-ADB5-E119-5973-96F68ECBDCD6}"/>
              </a:ext>
            </a:extLst>
          </p:cNvPr>
          <p:cNvSpPr txBox="1"/>
          <p:nvPr/>
        </p:nvSpPr>
        <p:spPr>
          <a:xfrm>
            <a:off x="11193307" y="188352"/>
            <a:ext cx="665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РИСКИ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826B2B-7843-A63B-A876-04AD27CDBBAE}"/>
              </a:ext>
            </a:extLst>
          </p:cNvPr>
          <p:cNvSpPr txBox="1"/>
          <p:nvPr/>
        </p:nvSpPr>
        <p:spPr>
          <a:xfrm>
            <a:off x="-69051" y="-188675"/>
            <a:ext cx="1040670" cy="1015663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565FCE">
                    <a:alpha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6000" b="1" dirty="0">
                <a:solidFill>
                  <a:srgbClr val="565FCE">
                    <a:alpha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F96D9D-96A6-3993-5B18-B7420C05E1D2}"/>
              </a:ext>
            </a:extLst>
          </p:cNvPr>
          <p:cNvSpPr txBox="1"/>
          <p:nvPr/>
        </p:nvSpPr>
        <p:spPr>
          <a:xfrm>
            <a:off x="704020" y="157574"/>
            <a:ext cx="2276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КОМАНДА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4CBE0CB8-AA7B-82C0-C8F8-933B1558F0E0}"/>
              </a:ext>
            </a:extLst>
          </p:cNvPr>
          <p:cNvSpPr/>
          <p:nvPr/>
        </p:nvSpPr>
        <p:spPr>
          <a:xfrm>
            <a:off x="263820" y="945455"/>
            <a:ext cx="3018642" cy="2949006"/>
          </a:xfrm>
          <a:prstGeom prst="ellipse">
            <a:avLst/>
          </a:prstGeom>
          <a:solidFill>
            <a:srgbClr val="5D3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4F01782-B65C-0937-DF9E-4843E52BBD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39" t="30931" r="36670" b="43039"/>
          <a:stretch/>
        </p:blipFill>
        <p:spPr>
          <a:xfrm>
            <a:off x="379984" y="1088598"/>
            <a:ext cx="2786314" cy="2709263"/>
          </a:xfrm>
          <a:prstGeom prst="ellipse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86E5EFB-414C-8189-9FEA-DFC5A93059B9}"/>
              </a:ext>
            </a:extLst>
          </p:cNvPr>
          <p:cNvSpPr txBox="1"/>
          <p:nvPr/>
        </p:nvSpPr>
        <p:spPr>
          <a:xfrm>
            <a:off x="3464828" y="1696683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</a:p>
        </p:txBody>
      </p:sp>
      <p:pic>
        <p:nvPicPr>
          <p:cNvPr id="26" name="Picture 8">
            <a:extLst>
              <a:ext uri="{FF2B5EF4-FFF2-40B4-BE49-F238E27FC236}">
                <a16:creationId xmlns:a16="http://schemas.microsoft.com/office/drawing/2014/main" id="{F4C782B8-92BE-BE2A-6B64-3404A4395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19" y="5940659"/>
            <a:ext cx="2650674" cy="74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B7EC31D-0379-D3A0-0170-5F8515E77B1C}"/>
              </a:ext>
            </a:extLst>
          </p:cNvPr>
          <p:cNvSpPr txBox="1"/>
          <p:nvPr/>
        </p:nvSpPr>
        <p:spPr>
          <a:xfrm>
            <a:off x="376519" y="5221846"/>
            <a:ext cx="3175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anna.kostrova13@gmail.com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+7 (916) 079-22-86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60B848-81BB-5E62-AA17-9DE665D20875}"/>
              </a:ext>
            </a:extLst>
          </p:cNvPr>
          <p:cNvSpPr txBox="1"/>
          <p:nvPr/>
        </p:nvSpPr>
        <p:spPr>
          <a:xfrm>
            <a:off x="376519" y="4144035"/>
            <a:ext cx="36680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CEO//Founder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«Ментал+»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Концепция, организация команды, бизнес-процессы,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проджект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B3961088-97B5-F8DB-C308-7138C26B2DA7}"/>
              </a:ext>
            </a:extLst>
          </p:cNvPr>
          <p:cNvSpPr/>
          <p:nvPr/>
        </p:nvSpPr>
        <p:spPr>
          <a:xfrm>
            <a:off x="6256658" y="945455"/>
            <a:ext cx="5555358" cy="5575321"/>
          </a:xfrm>
          <a:prstGeom prst="roundRect">
            <a:avLst>
              <a:gd name="adj" fmla="val 9492"/>
            </a:avLst>
          </a:prstGeom>
          <a:solidFill>
            <a:srgbClr val="5D3B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Google Shape;117;p18">
            <a:extLst>
              <a:ext uri="{FF2B5EF4-FFF2-40B4-BE49-F238E27FC236}">
                <a16:creationId xmlns:a16="http://schemas.microsoft.com/office/drawing/2014/main" id="{3D3647E5-FFDB-0E66-5B74-4C766D1C485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26976" y="1039601"/>
            <a:ext cx="1109222" cy="110922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118;p18">
            <a:extLst>
              <a:ext uri="{FF2B5EF4-FFF2-40B4-BE49-F238E27FC236}">
                <a16:creationId xmlns:a16="http://schemas.microsoft.com/office/drawing/2014/main" id="{DA3BE5FF-59FE-BA2E-885E-CC156F3354AD}"/>
              </a:ext>
            </a:extLst>
          </p:cNvPr>
          <p:cNvSpPr txBox="1"/>
          <p:nvPr/>
        </p:nvSpPr>
        <p:spPr>
          <a:xfrm>
            <a:off x="8059252" y="1178128"/>
            <a:ext cx="3074350" cy="683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600" i="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Георгий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sz="1600" i="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Путилов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, </a:t>
            </a:r>
            <a:r>
              <a:rPr lang="en-US" sz="1600" i="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Проектный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менеджер</a:t>
            </a:r>
            <a:endParaRPr dirty="0"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36" name="Google Shape;120;p18">
            <a:extLst>
              <a:ext uri="{FF2B5EF4-FFF2-40B4-BE49-F238E27FC236}">
                <a16:creationId xmlns:a16="http://schemas.microsoft.com/office/drawing/2014/main" id="{01BC9882-77C6-4449-C818-360AB73AC25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26976" y="3857249"/>
            <a:ext cx="1140884" cy="1140884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121;p18">
            <a:extLst>
              <a:ext uri="{FF2B5EF4-FFF2-40B4-BE49-F238E27FC236}">
                <a16:creationId xmlns:a16="http://schemas.microsoft.com/office/drawing/2014/main" id="{F4319AAE-F867-1EB1-7F4D-D0282A339834}"/>
              </a:ext>
            </a:extLst>
          </p:cNvPr>
          <p:cNvSpPr txBox="1"/>
          <p:nvPr/>
        </p:nvSpPr>
        <p:spPr>
          <a:xfrm>
            <a:off x="8059252" y="4084141"/>
            <a:ext cx="2403760" cy="683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600" i="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Евгений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sz="1600" i="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Синявкин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, </a:t>
            </a:r>
            <a:r>
              <a:rPr lang="en-US" sz="1600" i="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Системный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sz="1600" i="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аналитик</a:t>
            </a:r>
            <a:endParaRPr dirty="0"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38" name="Google Shape;123;p18">
            <a:extLst>
              <a:ext uri="{FF2B5EF4-FFF2-40B4-BE49-F238E27FC236}">
                <a16:creationId xmlns:a16="http://schemas.microsoft.com/office/drawing/2014/main" id="{EFD37476-EED6-DC42-8B05-39C83CDD9DD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82607" y="5297735"/>
            <a:ext cx="1140884" cy="114088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124;p18">
            <a:extLst>
              <a:ext uri="{FF2B5EF4-FFF2-40B4-BE49-F238E27FC236}">
                <a16:creationId xmlns:a16="http://schemas.microsoft.com/office/drawing/2014/main" id="{7B9D5889-9525-3087-BC4D-C18A24509AB5}"/>
              </a:ext>
            </a:extLst>
          </p:cNvPr>
          <p:cNvSpPr txBox="1"/>
          <p:nvPr/>
        </p:nvSpPr>
        <p:spPr>
          <a:xfrm>
            <a:off x="8059252" y="5526590"/>
            <a:ext cx="3340456" cy="683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600" i="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Сергей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sz="1600" i="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Пономарев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, </a:t>
            </a:r>
            <a:r>
              <a:rPr lang="en-US" sz="1600" i="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Технический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sz="1600" i="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директор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endParaRPr dirty="0"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40" name="Google Shape;126;p18">
            <a:extLst>
              <a:ext uri="{FF2B5EF4-FFF2-40B4-BE49-F238E27FC236}">
                <a16:creationId xmlns:a16="http://schemas.microsoft.com/office/drawing/2014/main" id="{1DED1E5E-852E-CACB-6D21-AF293AE86BC8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42807" y="2448424"/>
            <a:ext cx="1109222" cy="1109222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127;p18">
            <a:extLst>
              <a:ext uri="{FF2B5EF4-FFF2-40B4-BE49-F238E27FC236}">
                <a16:creationId xmlns:a16="http://schemas.microsoft.com/office/drawing/2014/main" id="{26AFF40C-2785-61DE-AAAA-50678E603B2A}"/>
              </a:ext>
            </a:extLst>
          </p:cNvPr>
          <p:cNvSpPr txBox="1"/>
          <p:nvPr/>
        </p:nvSpPr>
        <p:spPr>
          <a:xfrm>
            <a:off x="8059252" y="2661449"/>
            <a:ext cx="2693653" cy="683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600" i="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Василина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sz="1600" i="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Высоткова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, </a:t>
            </a:r>
            <a:r>
              <a:rPr lang="en-US" sz="1600" i="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Арт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sz="1600" i="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Директор</a:t>
            </a:r>
            <a:endParaRPr dirty="0"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646666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/>
          <p:cNvSpPr/>
          <p:nvPr/>
        </p:nvSpPr>
        <p:spPr>
          <a:xfrm rot="-5417351">
            <a:off x="2428611" y="2821667"/>
            <a:ext cx="3145283" cy="0"/>
          </a:xfrm>
          <a:prstGeom prst="line">
            <a:avLst/>
          </a:prstGeom>
          <a:ln w="47625" cap="flat">
            <a:solidFill>
              <a:srgbClr val="5C3B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n>
                <a:solidFill>
                  <a:srgbClr val="A879FA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9"/>
          <p:cNvSpPr/>
          <p:nvPr/>
        </p:nvSpPr>
        <p:spPr>
          <a:xfrm rot="-5400000">
            <a:off x="6560745" y="2821667"/>
            <a:ext cx="3145243" cy="0"/>
          </a:xfrm>
          <a:prstGeom prst="line">
            <a:avLst/>
          </a:prstGeom>
          <a:ln w="47625" cap="flat">
            <a:solidFill>
              <a:srgbClr val="5C3B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n>
                <a:solidFill>
                  <a:srgbClr val="A879FA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74637" y="4651603"/>
            <a:ext cx="7891410" cy="2044268"/>
            <a:chOff x="0" y="0"/>
            <a:chExt cx="2980251" cy="1760611"/>
          </a:xfrm>
          <a:solidFill>
            <a:srgbClr val="5C3BFF"/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80251" cy="1760611"/>
            </a:xfrm>
            <a:custGeom>
              <a:avLst/>
              <a:gdLst/>
              <a:ahLst/>
              <a:cxnLst/>
              <a:rect l="l" t="t" r="r" b="b"/>
              <a:pathLst>
                <a:path w="2980251" h="1760611">
                  <a:moveTo>
                    <a:pt x="2855790" y="1760611"/>
                  </a:moveTo>
                  <a:lnTo>
                    <a:pt x="124460" y="1760611"/>
                  </a:lnTo>
                  <a:cubicBezTo>
                    <a:pt x="55880" y="1760611"/>
                    <a:pt x="0" y="1704731"/>
                    <a:pt x="0" y="16361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55791" y="0"/>
                  </a:lnTo>
                  <a:cubicBezTo>
                    <a:pt x="2924371" y="0"/>
                    <a:pt x="2980251" y="55880"/>
                    <a:pt x="2980251" y="124460"/>
                  </a:cubicBezTo>
                  <a:lnTo>
                    <a:pt x="2980251" y="1636151"/>
                  </a:lnTo>
                  <a:cubicBezTo>
                    <a:pt x="2980251" y="1704731"/>
                    <a:pt x="2924371" y="1760611"/>
                    <a:pt x="2855791" y="1760611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445173" y="4651603"/>
            <a:ext cx="3460407" cy="2044268"/>
            <a:chOff x="0" y="0"/>
            <a:chExt cx="2980251" cy="1760611"/>
          </a:xfrm>
          <a:solidFill>
            <a:srgbClr val="5C3BFF"/>
          </a:solidFill>
        </p:grpSpPr>
        <p:sp>
          <p:nvSpPr>
            <p:cNvPr id="15" name="Freeform 15"/>
            <p:cNvSpPr/>
            <p:nvPr/>
          </p:nvSpPr>
          <p:spPr>
            <a:xfrm>
              <a:off x="0" y="0"/>
              <a:ext cx="2980251" cy="1760611"/>
            </a:xfrm>
            <a:custGeom>
              <a:avLst/>
              <a:gdLst/>
              <a:ahLst/>
              <a:cxnLst/>
              <a:rect l="l" t="t" r="r" b="b"/>
              <a:pathLst>
                <a:path w="2980251" h="1760611">
                  <a:moveTo>
                    <a:pt x="2855790" y="1760611"/>
                  </a:moveTo>
                  <a:lnTo>
                    <a:pt x="124460" y="1760611"/>
                  </a:lnTo>
                  <a:cubicBezTo>
                    <a:pt x="55880" y="1760611"/>
                    <a:pt x="0" y="1704731"/>
                    <a:pt x="0" y="16361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55791" y="0"/>
                  </a:lnTo>
                  <a:cubicBezTo>
                    <a:pt x="2924371" y="0"/>
                    <a:pt x="2980251" y="55880"/>
                    <a:pt x="2980251" y="124460"/>
                  </a:cubicBezTo>
                  <a:lnTo>
                    <a:pt x="2980251" y="1636151"/>
                  </a:lnTo>
                  <a:cubicBezTo>
                    <a:pt x="2980251" y="1704731"/>
                    <a:pt x="2924371" y="1760611"/>
                    <a:pt x="2855791" y="1760611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 l="4119"/>
          <a:stretch>
            <a:fillRect/>
          </a:stretch>
        </p:blipFill>
        <p:spPr>
          <a:xfrm>
            <a:off x="4181846" y="2099542"/>
            <a:ext cx="999159" cy="1042089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881693" y="1164960"/>
            <a:ext cx="2237224" cy="24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16"/>
              </a:lnSpc>
            </a:pPr>
            <a:r>
              <a:rPr lang="ru-RU" sz="1666" spc="13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ОКУПАЕМОСТЬ</a:t>
            </a:r>
            <a:endParaRPr lang="en-US" sz="1666" spc="135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4604929" y="1143044"/>
            <a:ext cx="2825482" cy="24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16"/>
              </a:lnSpc>
            </a:pPr>
            <a:r>
              <a:rPr lang="ru-RU" sz="1666" spc="13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СУММАРНАЯ ВЫРУЧКА</a:t>
            </a:r>
            <a:endParaRPr lang="en-US" sz="1666" spc="135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5360598" y="2032897"/>
            <a:ext cx="2581671" cy="603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21"/>
              </a:lnSpc>
            </a:pPr>
            <a:r>
              <a:rPr lang="en-US" sz="3200" spc="375" dirty="0">
                <a:solidFill>
                  <a:srgbClr val="5D3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3200" spc="375" dirty="0">
                <a:solidFill>
                  <a:srgbClr val="5D3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spc="375" dirty="0">
                <a:solidFill>
                  <a:srgbClr val="5D3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000</a:t>
            </a:r>
            <a:r>
              <a:rPr lang="ru-RU" sz="3200" spc="375" dirty="0">
                <a:solidFill>
                  <a:srgbClr val="5D3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000</a:t>
            </a:r>
            <a:endParaRPr lang="en-US" sz="3200" spc="375" dirty="0">
              <a:solidFill>
                <a:srgbClr val="5D3B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5360600" y="2678230"/>
            <a:ext cx="2465605" cy="465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7"/>
              </a:lnSpc>
            </a:pPr>
            <a:r>
              <a:rPr lang="ru-RU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первый год запуска первой версии 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SaaS-</a:t>
            </a:r>
            <a:r>
              <a:rPr lang="ru-RU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платформы</a:t>
            </a:r>
            <a:endParaRPr 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2" name="Group 82"/>
          <p:cNvGrpSpPr/>
          <p:nvPr/>
        </p:nvGrpSpPr>
        <p:grpSpPr>
          <a:xfrm>
            <a:off x="8570714" y="5009543"/>
            <a:ext cx="1267556" cy="1267556"/>
            <a:chOff x="0" y="0"/>
            <a:chExt cx="3071580" cy="3071580"/>
          </a:xfrm>
        </p:grpSpPr>
        <p:grpSp>
          <p:nvGrpSpPr>
            <p:cNvPr id="83" name="Group 83"/>
            <p:cNvGrpSpPr>
              <a:grpSpLocks noChangeAspect="1"/>
            </p:cNvGrpSpPr>
            <p:nvPr/>
          </p:nvGrpSpPr>
          <p:grpSpPr>
            <a:xfrm>
              <a:off x="0" y="0"/>
              <a:ext cx="3071580" cy="3071580"/>
              <a:chOff x="0" y="0"/>
              <a:chExt cx="2540000" cy="254000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avLst/>
                <a:gdLst/>
                <a:ahLst/>
                <a:cxnLst/>
                <a:rect l="l" t="t" r="r" b="b"/>
                <a:pathLst>
                  <a:path w="2665449" h="2544070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510035"/>
                    </a:lnTo>
                    <a:cubicBezTo>
                      <a:pt x="1059677" y="508814"/>
                      <a:pt x="806846" y="653783"/>
                      <a:pt x="669968" y="890048"/>
                    </a:cubicBezTo>
                    <a:cubicBezTo>
                      <a:pt x="533090" y="1126313"/>
                      <a:pt x="533090" y="1417757"/>
                      <a:pt x="669968" y="1654022"/>
                    </a:cubicBezTo>
                    <a:cubicBezTo>
                      <a:pt x="806846" y="1890287"/>
                      <a:pt x="1059677" y="2035256"/>
                      <a:pt x="1332725" y="2034035"/>
                    </a:cubicBezTo>
                    <a:cubicBezTo>
                      <a:pt x="1605773" y="2035256"/>
                      <a:pt x="1858604" y="1890287"/>
                      <a:pt x="1995482" y="1654022"/>
                    </a:cubicBezTo>
                    <a:cubicBezTo>
                      <a:pt x="2132360" y="1417757"/>
                      <a:pt x="2132360" y="1126313"/>
                      <a:pt x="1995482" y="890048"/>
                    </a:cubicBezTo>
                    <a:cubicBezTo>
                      <a:pt x="1858604" y="653783"/>
                      <a:pt x="1605773" y="508814"/>
                      <a:pt x="1332725" y="510035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ru-RU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85"/>
              <p:cNvSpPr/>
              <p:nvPr/>
            </p:nvSpPr>
            <p:spPr>
              <a:xfrm>
                <a:off x="260102" y="17180"/>
                <a:ext cx="2320434" cy="2632647"/>
              </a:xfrm>
              <a:custGeom>
                <a:avLst/>
                <a:gdLst/>
                <a:ahLst/>
                <a:cxnLst/>
                <a:rect l="l" t="t" r="r" b="b"/>
                <a:pathLst>
                  <a:path w="2320434" h="2632647">
                    <a:moveTo>
                      <a:pt x="1327398" y="23148"/>
                    </a:moveTo>
                    <a:cubicBezTo>
                      <a:pt x="1850242" y="158146"/>
                      <a:pt x="2230549" y="609002"/>
                      <a:pt x="2275492" y="1147120"/>
                    </a:cubicBezTo>
                    <a:cubicBezTo>
                      <a:pt x="2320434" y="1685237"/>
                      <a:pt x="2020184" y="2192933"/>
                      <a:pt x="1526977" y="2412790"/>
                    </a:cubicBezTo>
                    <a:cubicBezTo>
                      <a:pt x="1033770" y="2632646"/>
                      <a:pt x="455466" y="2516583"/>
                      <a:pt x="85285" y="2123447"/>
                    </a:cubicBezTo>
                    <a:cubicBezTo>
                      <a:pt x="22594" y="2057462"/>
                      <a:pt x="0" y="1962978"/>
                      <a:pt x="26059" y="1875771"/>
                    </a:cubicBezTo>
                    <a:cubicBezTo>
                      <a:pt x="52118" y="1788564"/>
                      <a:pt x="122846" y="1721966"/>
                      <a:pt x="211461" y="1701195"/>
                    </a:cubicBezTo>
                    <a:cubicBezTo>
                      <a:pt x="300076" y="1680423"/>
                      <a:pt x="393032" y="1708653"/>
                      <a:pt x="455130" y="1775196"/>
                    </a:cubicBezTo>
                    <a:cubicBezTo>
                      <a:pt x="677239" y="2011077"/>
                      <a:pt x="1024221" y="2080716"/>
                      <a:pt x="1320145" y="1948802"/>
                    </a:cubicBezTo>
                    <a:cubicBezTo>
                      <a:pt x="1616070" y="1816888"/>
                      <a:pt x="1796220" y="1512270"/>
                      <a:pt x="1769254" y="1189400"/>
                    </a:cubicBezTo>
                    <a:cubicBezTo>
                      <a:pt x="1742289" y="866529"/>
                      <a:pt x="1514104" y="596015"/>
                      <a:pt x="1200398" y="515017"/>
                    </a:cubicBezTo>
                    <a:cubicBezTo>
                      <a:pt x="1112170" y="492657"/>
                      <a:pt x="1042650" y="424799"/>
                      <a:pt x="1018162" y="337138"/>
                    </a:cubicBezTo>
                    <a:cubicBezTo>
                      <a:pt x="993674" y="249478"/>
                      <a:pt x="1017960" y="155414"/>
                      <a:pt x="1081826" y="90567"/>
                    </a:cubicBezTo>
                    <a:cubicBezTo>
                      <a:pt x="1145692" y="25719"/>
                      <a:pt x="1239374" y="0"/>
                      <a:pt x="1327398" y="2314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ru-RU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6" name="TextBox 86"/>
          <p:cNvSpPr txBox="1"/>
          <p:nvPr/>
        </p:nvSpPr>
        <p:spPr>
          <a:xfrm>
            <a:off x="8861536" y="5447985"/>
            <a:ext cx="826591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1"/>
              </a:lnSpc>
            </a:pPr>
            <a:r>
              <a:rPr lang="en-US" sz="2827" spc="22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  <a:r>
              <a:rPr lang="en-US" spc="22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9D79217-6A7D-FCA3-0F45-C094FA301390}"/>
              </a:ext>
            </a:extLst>
          </p:cNvPr>
          <p:cNvSpPr txBox="1"/>
          <p:nvPr/>
        </p:nvSpPr>
        <p:spPr>
          <a:xfrm>
            <a:off x="4396943" y="194081"/>
            <a:ext cx="9813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ПРОБЛЕМА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D0BE126-F0A3-2EEC-7C7D-B221FF3198AD}"/>
              </a:ext>
            </a:extLst>
          </p:cNvPr>
          <p:cNvSpPr txBox="1"/>
          <p:nvPr/>
        </p:nvSpPr>
        <p:spPr>
          <a:xfrm>
            <a:off x="5323315" y="194081"/>
            <a:ext cx="6976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РЫНОК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5CCF27E-68AA-B212-429A-2B98CC711BCE}"/>
              </a:ext>
            </a:extLst>
          </p:cNvPr>
          <p:cNvSpPr txBox="1"/>
          <p:nvPr/>
        </p:nvSpPr>
        <p:spPr>
          <a:xfrm>
            <a:off x="5995928" y="188352"/>
            <a:ext cx="8963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E1E5975-3133-4AC4-3193-F22FF358671B}"/>
              </a:ext>
            </a:extLst>
          </p:cNvPr>
          <p:cNvSpPr txBox="1"/>
          <p:nvPr/>
        </p:nvSpPr>
        <p:spPr>
          <a:xfrm>
            <a:off x="6892327" y="188352"/>
            <a:ext cx="1173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КОНКУРЕНТЫ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EC872AF-CF8C-1C6D-926B-1A3D6A96E69C}"/>
              </a:ext>
            </a:extLst>
          </p:cNvPr>
          <p:cNvSpPr txBox="1"/>
          <p:nvPr/>
        </p:nvSpPr>
        <p:spPr>
          <a:xfrm>
            <a:off x="8059252" y="188352"/>
            <a:ext cx="14125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БИЗНЕС-МОДЕЛЬ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4B58C82-701C-86D5-488C-2AE0CB3B5C18}"/>
              </a:ext>
            </a:extLst>
          </p:cNvPr>
          <p:cNvSpPr txBox="1"/>
          <p:nvPr/>
        </p:nvSpPr>
        <p:spPr>
          <a:xfrm>
            <a:off x="9491098" y="188352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КОМАНДА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DB18D2D-DBBC-5CBF-AE2C-4CD730B1D5A5}"/>
              </a:ext>
            </a:extLst>
          </p:cNvPr>
          <p:cNvSpPr txBox="1"/>
          <p:nvPr/>
        </p:nvSpPr>
        <p:spPr>
          <a:xfrm>
            <a:off x="10299936" y="188352"/>
            <a:ext cx="954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ФИНАНСЫ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E236838-5BDE-2D41-A916-6A5FB261B751}"/>
              </a:ext>
            </a:extLst>
          </p:cNvPr>
          <p:cNvSpPr txBox="1"/>
          <p:nvPr/>
        </p:nvSpPr>
        <p:spPr>
          <a:xfrm>
            <a:off x="11193307" y="188352"/>
            <a:ext cx="665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РИСКИ</a:t>
            </a:r>
          </a:p>
        </p:txBody>
      </p:sp>
      <p:sp>
        <p:nvSpPr>
          <p:cNvPr id="114" name="TextBox 29">
            <a:extLst>
              <a:ext uri="{FF2B5EF4-FFF2-40B4-BE49-F238E27FC236}">
                <a16:creationId xmlns:a16="http://schemas.microsoft.com/office/drawing/2014/main" id="{8AEF0BEC-2624-CF0E-879E-4F33F4B762D0}"/>
              </a:ext>
            </a:extLst>
          </p:cNvPr>
          <p:cNvSpPr txBox="1"/>
          <p:nvPr/>
        </p:nvSpPr>
        <p:spPr>
          <a:xfrm>
            <a:off x="9006957" y="1128027"/>
            <a:ext cx="2401499" cy="24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16"/>
              </a:lnSpc>
            </a:pPr>
            <a:r>
              <a:rPr lang="en-US" sz="1666" spc="13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UNIT-</a:t>
            </a:r>
            <a:r>
              <a:rPr lang="ru-RU" sz="1666" spc="13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ЭКОНОМИКА</a:t>
            </a:r>
            <a:endParaRPr lang="en-US" sz="1666" spc="135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4D058E6-BA59-C7EF-B34B-5D6C1042ACBC}"/>
              </a:ext>
            </a:extLst>
          </p:cNvPr>
          <p:cNvSpPr txBox="1"/>
          <p:nvPr/>
        </p:nvSpPr>
        <p:spPr>
          <a:xfrm>
            <a:off x="-69051" y="-188675"/>
            <a:ext cx="1040670" cy="1015663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565FCE">
                    <a:alpha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6000" b="1" dirty="0">
                <a:solidFill>
                  <a:srgbClr val="565FCE">
                    <a:alpha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B62CC43-8689-15F7-3CFB-38CBBA02F88C}"/>
              </a:ext>
            </a:extLst>
          </p:cNvPr>
          <p:cNvSpPr txBox="1"/>
          <p:nvPr/>
        </p:nvSpPr>
        <p:spPr>
          <a:xfrm>
            <a:off x="704020" y="157574"/>
            <a:ext cx="2419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ФИНАНСЫ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75E129F-32E4-1902-6B74-3A5F3514FB29}"/>
              </a:ext>
            </a:extLst>
          </p:cNvPr>
          <p:cNvSpPr txBox="1"/>
          <p:nvPr/>
        </p:nvSpPr>
        <p:spPr>
          <a:xfrm>
            <a:off x="174637" y="1600394"/>
            <a:ext cx="1114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WACC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B14F346-4EA5-5ADB-76A3-3CA2C35653EB}"/>
              </a:ext>
            </a:extLst>
          </p:cNvPr>
          <p:cNvSpPr txBox="1"/>
          <p:nvPr/>
        </p:nvSpPr>
        <p:spPr>
          <a:xfrm>
            <a:off x="216493" y="2155163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NPV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660FA08-1288-FEF1-141D-98DB8C6FB066}"/>
              </a:ext>
            </a:extLst>
          </p:cNvPr>
          <p:cNvSpPr txBox="1"/>
          <p:nvPr/>
        </p:nvSpPr>
        <p:spPr>
          <a:xfrm>
            <a:off x="227952" y="2769215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BDDFC097-D106-6F99-BA27-B427165B5D7D}"/>
              </a:ext>
            </a:extLst>
          </p:cNvPr>
          <p:cNvSpPr txBox="1"/>
          <p:nvPr/>
        </p:nvSpPr>
        <p:spPr>
          <a:xfrm>
            <a:off x="247468" y="3325814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DPP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24D54CD-B2E4-9A12-93D4-E356378AEF9F}"/>
              </a:ext>
            </a:extLst>
          </p:cNvPr>
          <p:cNvSpPr txBox="1"/>
          <p:nvPr/>
        </p:nvSpPr>
        <p:spPr>
          <a:xfrm>
            <a:off x="247468" y="3861058"/>
            <a:ext cx="72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IRR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20">
            <a:extLst>
              <a:ext uri="{FF2B5EF4-FFF2-40B4-BE49-F238E27FC236}">
                <a16:creationId xmlns:a16="http://schemas.microsoft.com/office/drawing/2014/main" id="{4C24D235-107F-DBDF-AA26-73C928F0A114}"/>
              </a:ext>
            </a:extLst>
          </p:cNvPr>
          <p:cNvSpPr txBox="1"/>
          <p:nvPr/>
        </p:nvSpPr>
        <p:spPr>
          <a:xfrm>
            <a:off x="2584815" y="1587570"/>
            <a:ext cx="1211461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1"/>
              </a:lnSpc>
            </a:pPr>
            <a:r>
              <a:rPr lang="en-US" sz="3227" spc="261" dirty="0">
                <a:solidFill>
                  <a:srgbClr val="5D3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US" spc="261" dirty="0">
                <a:solidFill>
                  <a:srgbClr val="5D3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29" name="TextBox 20">
            <a:extLst>
              <a:ext uri="{FF2B5EF4-FFF2-40B4-BE49-F238E27FC236}">
                <a16:creationId xmlns:a16="http://schemas.microsoft.com/office/drawing/2014/main" id="{B3D8773A-4984-F860-1F65-4B58240DC1C3}"/>
              </a:ext>
            </a:extLst>
          </p:cNvPr>
          <p:cNvSpPr txBox="1"/>
          <p:nvPr/>
        </p:nvSpPr>
        <p:spPr>
          <a:xfrm>
            <a:off x="2578546" y="2142339"/>
            <a:ext cx="1211461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1"/>
              </a:lnSpc>
            </a:pPr>
            <a:r>
              <a:rPr lang="en-US" sz="3227" spc="261" dirty="0">
                <a:solidFill>
                  <a:srgbClr val="5D3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ru-RU" spc="261" dirty="0">
                <a:solidFill>
                  <a:srgbClr val="5D3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endParaRPr lang="en-US" spc="261" dirty="0">
              <a:solidFill>
                <a:srgbClr val="5D3B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TextBox 20">
            <a:extLst>
              <a:ext uri="{FF2B5EF4-FFF2-40B4-BE49-F238E27FC236}">
                <a16:creationId xmlns:a16="http://schemas.microsoft.com/office/drawing/2014/main" id="{929D9B07-A3DD-E0A0-EC06-3C67C52CDC45}"/>
              </a:ext>
            </a:extLst>
          </p:cNvPr>
          <p:cNvSpPr txBox="1"/>
          <p:nvPr/>
        </p:nvSpPr>
        <p:spPr>
          <a:xfrm>
            <a:off x="2578546" y="2697108"/>
            <a:ext cx="1211461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1"/>
              </a:lnSpc>
            </a:pPr>
            <a:r>
              <a:rPr lang="ru-RU" sz="3227" spc="261" dirty="0">
                <a:solidFill>
                  <a:srgbClr val="5D3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3227" spc="261" dirty="0">
                <a:solidFill>
                  <a:srgbClr val="5D3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261" dirty="0">
                <a:solidFill>
                  <a:srgbClr val="5D3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</a:t>
            </a:r>
            <a:endParaRPr lang="en-US" spc="261" dirty="0">
              <a:solidFill>
                <a:srgbClr val="5D3B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20">
            <a:extLst>
              <a:ext uri="{FF2B5EF4-FFF2-40B4-BE49-F238E27FC236}">
                <a16:creationId xmlns:a16="http://schemas.microsoft.com/office/drawing/2014/main" id="{914B8CC6-8123-3864-76CE-7121BAA39A04}"/>
              </a:ext>
            </a:extLst>
          </p:cNvPr>
          <p:cNvSpPr txBox="1"/>
          <p:nvPr/>
        </p:nvSpPr>
        <p:spPr>
          <a:xfrm>
            <a:off x="2578546" y="3251877"/>
            <a:ext cx="1211461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1"/>
              </a:lnSpc>
            </a:pPr>
            <a:r>
              <a:rPr lang="ru-RU" sz="3227" spc="261" dirty="0">
                <a:solidFill>
                  <a:srgbClr val="5D3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3227" spc="261" dirty="0">
                <a:solidFill>
                  <a:srgbClr val="5D3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261" dirty="0">
                <a:solidFill>
                  <a:srgbClr val="5D3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</a:t>
            </a:r>
            <a:endParaRPr lang="en-US" spc="261" dirty="0">
              <a:solidFill>
                <a:srgbClr val="5D3B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20">
            <a:extLst>
              <a:ext uri="{FF2B5EF4-FFF2-40B4-BE49-F238E27FC236}">
                <a16:creationId xmlns:a16="http://schemas.microsoft.com/office/drawing/2014/main" id="{4BDF0C62-D753-221C-9E0F-44F4BF84A7AF}"/>
              </a:ext>
            </a:extLst>
          </p:cNvPr>
          <p:cNvSpPr txBox="1"/>
          <p:nvPr/>
        </p:nvSpPr>
        <p:spPr>
          <a:xfrm>
            <a:off x="2622784" y="3785270"/>
            <a:ext cx="1211461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1"/>
              </a:lnSpc>
            </a:pPr>
            <a:r>
              <a:rPr lang="ru-RU" sz="3227" spc="261" dirty="0">
                <a:solidFill>
                  <a:srgbClr val="5D3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ru-RU" spc="261" dirty="0">
                <a:solidFill>
                  <a:srgbClr val="5D3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pc="261" dirty="0">
              <a:solidFill>
                <a:srgbClr val="5D3B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FDE3238B-2692-7F84-9AD8-73C97407A188}"/>
              </a:ext>
            </a:extLst>
          </p:cNvPr>
          <p:cNvSpPr txBox="1"/>
          <p:nvPr/>
        </p:nvSpPr>
        <p:spPr>
          <a:xfrm>
            <a:off x="8327435" y="1607100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ARPU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TextBox 20">
            <a:extLst>
              <a:ext uri="{FF2B5EF4-FFF2-40B4-BE49-F238E27FC236}">
                <a16:creationId xmlns:a16="http://schemas.microsoft.com/office/drawing/2014/main" id="{519BE348-0525-D44E-5E4D-EB5EC4E4664D}"/>
              </a:ext>
            </a:extLst>
          </p:cNvPr>
          <p:cNvSpPr txBox="1"/>
          <p:nvPr/>
        </p:nvSpPr>
        <p:spPr>
          <a:xfrm>
            <a:off x="10479997" y="1594276"/>
            <a:ext cx="1425581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11"/>
              </a:lnSpc>
            </a:pPr>
            <a:r>
              <a:rPr lang="en-US" sz="3227" spc="261" dirty="0">
                <a:solidFill>
                  <a:srgbClr val="5D3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227" spc="261" dirty="0">
                <a:solidFill>
                  <a:srgbClr val="5D3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pc="261" dirty="0">
                <a:solidFill>
                  <a:srgbClr val="5D3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тр/мес</a:t>
            </a:r>
            <a:endParaRPr lang="en-US" spc="261" dirty="0">
              <a:solidFill>
                <a:srgbClr val="5D3B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112F977-3D2C-880B-E4FE-7315FA0B2ACF}"/>
              </a:ext>
            </a:extLst>
          </p:cNvPr>
          <p:cNvSpPr txBox="1"/>
          <p:nvPr/>
        </p:nvSpPr>
        <p:spPr>
          <a:xfrm>
            <a:off x="8287495" y="2552368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CAC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TextBox 20">
            <a:extLst>
              <a:ext uri="{FF2B5EF4-FFF2-40B4-BE49-F238E27FC236}">
                <a16:creationId xmlns:a16="http://schemas.microsoft.com/office/drawing/2014/main" id="{CBFDC75D-B1CE-44CE-12DA-B7E84154D343}"/>
              </a:ext>
            </a:extLst>
          </p:cNvPr>
          <p:cNvSpPr txBox="1"/>
          <p:nvPr/>
        </p:nvSpPr>
        <p:spPr>
          <a:xfrm>
            <a:off x="10479996" y="2583323"/>
            <a:ext cx="1425581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11"/>
              </a:lnSpc>
            </a:pPr>
            <a:r>
              <a:rPr lang="ru-RU" sz="3227" spc="261" dirty="0">
                <a:solidFill>
                  <a:srgbClr val="5D3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2100 </a:t>
            </a:r>
            <a:r>
              <a:rPr lang="ru-RU" spc="261" dirty="0">
                <a:solidFill>
                  <a:srgbClr val="5D3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en-US" spc="261" dirty="0">
              <a:solidFill>
                <a:srgbClr val="5D3B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88886D9-4DE0-DAAA-601A-2FD63747490C}"/>
              </a:ext>
            </a:extLst>
          </p:cNvPr>
          <p:cNvSpPr txBox="1"/>
          <p:nvPr/>
        </p:nvSpPr>
        <p:spPr>
          <a:xfrm>
            <a:off x="8327954" y="3454207"/>
            <a:ext cx="795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CPA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TextBox 20">
            <a:extLst>
              <a:ext uri="{FF2B5EF4-FFF2-40B4-BE49-F238E27FC236}">
                <a16:creationId xmlns:a16="http://schemas.microsoft.com/office/drawing/2014/main" id="{2D87B176-9FE0-E3EF-95C5-0A01377A2BE6}"/>
              </a:ext>
            </a:extLst>
          </p:cNvPr>
          <p:cNvSpPr txBox="1"/>
          <p:nvPr/>
        </p:nvSpPr>
        <p:spPr>
          <a:xfrm>
            <a:off x="10479997" y="3484544"/>
            <a:ext cx="1425581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11"/>
              </a:lnSpc>
            </a:pPr>
            <a:r>
              <a:rPr lang="ru-RU" sz="3227" spc="261" dirty="0">
                <a:solidFill>
                  <a:srgbClr val="5D3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 </a:t>
            </a:r>
            <a:r>
              <a:rPr lang="ru-RU" spc="261" dirty="0">
                <a:solidFill>
                  <a:srgbClr val="5D3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en-US" spc="261" dirty="0">
              <a:solidFill>
                <a:srgbClr val="5D3B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33">
            <a:extLst>
              <a:ext uri="{FF2B5EF4-FFF2-40B4-BE49-F238E27FC236}">
                <a16:creationId xmlns:a16="http://schemas.microsoft.com/office/drawing/2014/main" id="{E6E76666-3344-0EA8-CE1C-E2B3E6464DE0}"/>
              </a:ext>
            </a:extLst>
          </p:cNvPr>
          <p:cNvSpPr txBox="1"/>
          <p:nvPr/>
        </p:nvSpPr>
        <p:spPr>
          <a:xfrm>
            <a:off x="8416912" y="1942004"/>
            <a:ext cx="2465605" cy="465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7"/>
              </a:lnSpc>
            </a:pPr>
            <a:r>
              <a:rPr lang="ru-RU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выручка</a:t>
            </a:r>
          </a:p>
          <a:p>
            <a:pPr>
              <a:lnSpc>
                <a:spcPts val="1867"/>
              </a:lnSpc>
            </a:pPr>
            <a:r>
              <a:rPr lang="ru-RU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 пользователя</a:t>
            </a:r>
            <a:endParaRPr 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TextBox 33">
            <a:extLst>
              <a:ext uri="{FF2B5EF4-FFF2-40B4-BE49-F238E27FC236}">
                <a16:creationId xmlns:a16="http://schemas.microsoft.com/office/drawing/2014/main" id="{139E3ACB-FBFD-DEAD-836A-B241C4D9483F}"/>
              </a:ext>
            </a:extLst>
          </p:cNvPr>
          <p:cNvSpPr txBox="1"/>
          <p:nvPr/>
        </p:nvSpPr>
        <p:spPr>
          <a:xfrm>
            <a:off x="8383223" y="2923117"/>
            <a:ext cx="2465605" cy="409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133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Стоимость </a:t>
            </a:r>
          </a:p>
          <a:p>
            <a:r>
              <a:rPr lang="ru-RU" sz="133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привлечения клиента</a:t>
            </a:r>
            <a:endParaRPr lang="en-US" sz="13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TextBox 33">
            <a:extLst>
              <a:ext uri="{FF2B5EF4-FFF2-40B4-BE49-F238E27FC236}">
                <a16:creationId xmlns:a16="http://schemas.microsoft.com/office/drawing/2014/main" id="{EC84B90C-5CB5-7F8D-44E6-769EA5CE9C25}"/>
              </a:ext>
            </a:extLst>
          </p:cNvPr>
          <p:cNvSpPr txBox="1"/>
          <p:nvPr/>
        </p:nvSpPr>
        <p:spPr>
          <a:xfrm>
            <a:off x="8405688" y="3863519"/>
            <a:ext cx="2465605" cy="409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133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Стоимость </a:t>
            </a:r>
          </a:p>
          <a:p>
            <a:r>
              <a:rPr lang="ru-RU" sz="1330" dirty="0">
                <a:latin typeface="Arial" panose="020B0604020202020204" pitchFamily="34" charset="0"/>
                <a:cs typeface="Arial" panose="020B0604020202020204" pitchFamily="34" charset="0"/>
              </a:rPr>
              <a:t>за действие</a:t>
            </a:r>
            <a:endParaRPr lang="en-US" sz="13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519778C9-81C6-A4AD-1E13-FFE497B4E06E}"/>
              </a:ext>
            </a:extLst>
          </p:cNvPr>
          <p:cNvSpPr txBox="1"/>
          <p:nvPr/>
        </p:nvSpPr>
        <p:spPr>
          <a:xfrm>
            <a:off x="227952" y="4614504"/>
            <a:ext cx="3373231" cy="21184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бота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Запуск трафика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 версия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Упаковка кейсов/презентация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Продажа подписки в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B2B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Стрелка вправо 143">
            <a:extLst>
              <a:ext uri="{FF2B5EF4-FFF2-40B4-BE49-F238E27FC236}">
                <a16:creationId xmlns:a16="http://schemas.microsoft.com/office/drawing/2014/main" id="{EF9A8B96-C3C2-535B-EC13-4B11B0DDBEC8}"/>
              </a:ext>
            </a:extLst>
          </p:cNvPr>
          <p:cNvSpPr/>
          <p:nvPr/>
        </p:nvSpPr>
        <p:spPr>
          <a:xfrm>
            <a:off x="3404899" y="4725926"/>
            <a:ext cx="978408" cy="33776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Стрелка вправо 144">
            <a:extLst>
              <a:ext uri="{FF2B5EF4-FFF2-40B4-BE49-F238E27FC236}">
                <a16:creationId xmlns:a16="http://schemas.microsoft.com/office/drawing/2014/main" id="{E8C49918-8A19-33B1-0DEB-07466B2A5361}"/>
              </a:ext>
            </a:extLst>
          </p:cNvPr>
          <p:cNvSpPr/>
          <p:nvPr/>
        </p:nvSpPr>
        <p:spPr>
          <a:xfrm>
            <a:off x="4153102" y="5138012"/>
            <a:ext cx="1842826" cy="31752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Стрелка вправо 145">
            <a:extLst>
              <a:ext uri="{FF2B5EF4-FFF2-40B4-BE49-F238E27FC236}">
                <a16:creationId xmlns:a16="http://schemas.microsoft.com/office/drawing/2014/main" id="{6271554A-2B1B-DE59-1B17-839DDE6D0CC8}"/>
              </a:ext>
            </a:extLst>
          </p:cNvPr>
          <p:cNvSpPr/>
          <p:nvPr/>
        </p:nvSpPr>
        <p:spPr>
          <a:xfrm>
            <a:off x="5044770" y="5504854"/>
            <a:ext cx="978408" cy="33776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Стрелка вправо 146">
            <a:extLst>
              <a:ext uri="{FF2B5EF4-FFF2-40B4-BE49-F238E27FC236}">
                <a16:creationId xmlns:a16="http://schemas.microsoft.com/office/drawing/2014/main" id="{9DEA2EAA-2FCA-19DC-3914-6F064B3126C0}"/>
              </a:ext>
            </a:extLst>
          </p:cNvPr>
          <p:cNvSpPr/>
          <p:nvPr/>
        </p:nvSpPr>
        <p:spPr>
          <a:xfrm>
            <a:off x="6038471" y="5850904"/>
            <a:ext cx="1787733" cy="33776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Стрелка вправо 147">
            <a:extLst>
              <a:ext uri="{FF2B5EF4-FFF2-40B4-BE49-F238E27FC236}">
                <a16:creationId xmlns:a16="http://schemas.microsoft.com/office/drawing/2014/main" id="{098E5712-2E21-6C08-4A19-04BD76BF7C2C}"/>
              </a:ext>
            </a:extLst>
          </p:cNvPr>
          <p:cNvSpPr/>
          <p:nvPr/>
        </p:nvSpPr>
        <p:spPr>
          <a:xfrm>
            <a:off x="6892327" y="6277099"/>
            <a:ext cx="978408" cy="33776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CD787A8F-D873-26CF-8D63-889E3BF7D128}"/>
              </a:ext>
            </a:extLst>
          </p:cNvPr>
          <p:cNvSpPr txBox="1"/>
          <p:nvPr/>
        </p:nvSpPr>
        <p:spPr>
          <a:xfrm>
            <a:off x="9963811" y="4682174"/>
            <a:ext cx="20002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Компаний нуждаются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визуализации данных и мониторинга улучшений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4D3B58D-97AE-EA52-D867-1E99FDD1B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720" y="3359691"/>
            <a:ext cx="1112362" cy="11123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3360AF-DF22-82D7-51CA-58979993C2FA}"/>
              </a:ext>
            </a:extLst>
          </p:cNvPr>
          <p:cNvSpPr txBox="1"/>
          <p:nvPr/>
        </p:nvSpPr>
        <p:spPr>
          <a:xfrm>
            <a:off x="4396943" y="194081"/>
            <a:ext cx="9813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ПРОБЛЕМА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1F9BF3-657F-99A1-A008-4A8FE086D6AB}"/>
              </a:ext>
            </a:extLst>
          </p:cNvPr>
          <p:cNvSpPr txBox="1"/>
          <p:nvPr/>
        </p:nvSpPr>
        <p:spPr>
          <a:xfrm>
            <a:off x="5323315" y="194081"/>
            <a:ext cx="6976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РЫНОК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7B4840-8086-C969-B58C-A6B5B7895EBE}"/>
              </a:ext>
            </a:extLst>
          </p:cNvPr>
          <p:cNvSpPr txBox="1"/>
          <p:nvPr/>
        </p:nvSpPr>
        <p:spPr>
          <a:xfrm>
            <a:off x="5995928" y="188352"/>
            <a:ext cx="8963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38A415-E5EA-62C6-BEC5-386A6515852E}"/>
              </a:ext>
            </a:extLst>
          </p:cNvPr>
          <p:cNvSpPr txBox="1"/>
          <p:nvPr/>
        </p:nvSpPr>
        <p:spPr>
          <a:xfrm>
            <a:off x="6892327" y="188352"/>
            <a:ext cx="1173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КОНКУРЕНТЫ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187027-704F-0125-6B97-915CF4063C46}"/>
              </a:ext>
            </a:extLst>
          </p:cNvPr>
          <p:cNvSpPr txBox="1"/>
          <p:nvPr/>
        </p:nvSpPr>
        <p:spPr>
          <a:xfrm>
            <a:off x="8059252" y="188352"/>
            <a:ext cx="14125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БИЗНЕС-МОДЕЛЬ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549868-D231-39C8-40A2-1A86CCF3E72B}"/>
              </a:ext>
            </a:extLst>
          </p:cNvPr>
          <p:cNvSpPr txBox="1"/>
          <p:nvPr/>
        </p:nvSpPr>
        <p:spPr>
          <a:xfrm>
            <a:off x="9491098" y="188352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КОМАНДА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720B37-6B6E-556D-563E-1AC90425B047}"/>
              </a:ext>
            </a:extLst>
          </p:cNvPr>
          <p:cNvSpPr txBox="1"/>
          <p:nvPr/>
        </p:nvSpPr>
        <p:spPr>
          <a:xfrm>
            <a:off x="10299936" y="188352"/>
            <a:ext cx="954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ФИНАНСЫ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8BB383-7B5B-CFF3-6DDF-577EE1466D9F}"/>
              </a:ext>
            </a:extLst>
          </p:cNvPr>
          <p:cNvSpPr txBox="1"/>
          <p:nvPr/>
        </p:nvSpPr>
        <p:spPr>
          <a:xfrm>
            <a:off x="11193307" y="188352"/>
            <a:ext cx="665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РИСКИ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5F334F-4A2A-C4F6-7E79-FA5C8481F4EE}"/>
              </a:ext>
            </a:extLst>
          </p:cNvPr>
          <p:cNvSpPr txBox="1"/>
          <p:nvPr/>
        </p:nvSpPr>
        <p:spPr>
          <a:xfrm>
            <a:off x="-69051" y="-188675"/>
            <a:ext cx="1040670" cy="1015663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565FCE">
                    <a:alpha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6000" b="1" dirty="0">
                <a:solidFill>
                  <a:srgbClr val="565FCE">
                    <a:alpha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96E42A-4C3B-A8CF-11CA-EE72AB29AC58}"/>
              </a:ext>
            </a:extLst>
          </p:cNvPr>
          <p:cNvSpPr txBox="1"/>
          <p:nvPr/>
        </p:nvSpPr>
        <p:spPr>
          <a:xfrm>
            <a:off x="704020" y="157574"/>
            <a:ext cx="1595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РИСКИ</a:t>
            </a:r>
          </a:p>
        </p:txBody>
      </p: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D2CA23CE-E885-B92A-4EF1-67110A4441E8}"/>
              </a:ext>
            </a:extLst>
          </p:cNvPr>
          <p:cNvGrpSpPr/>
          <p:nvPr/>
        </p:nvGrpSpPr>
        <p:grpSpPr>
          <a:xfrm>
            <a:off x="273770" y="1522436"/>
            <a:ext cx="4822239" cy="4510920"/>
            <a:chOff x="2748426" y="1457539"/>
            <a:chExt cx="4822239" cy="4510920"/>
          </a:xfrm>
        </p:grpSpPr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6587DBEC-4596-C7F8-C8A0-D654E421FC75}"/>
                </a:ext>
              </a:extLst>
            </p:cNvPr>
            <p:cNvGrpSpPr/>
            <p:nvPr/>
          </p:nvGrpSpPr>
          <p:grpSpPr>
            <a:xfrm>
              <a:off x="2748426" y="1457539"/>
              <a:ext cx="4822239" cy="4510920"/>
              <a:chOff x="6375539" y="1694853"/>
              <a:chExt cx="4822239" cy="4510920"/>
            </a:xfrm>
          </p:grpSpPr>
          <p:sp>
            <p:nvSpPr>
              <p:cNvPr id="95" name="object 15">
                <a:extLst>
                  <a:ext uri="{FF2B5EF4-FFF2-40B4-BE49-F238E27FC236}">
                    <a16:creationId xmlns:a16="http://schemas.microsoft.com/office/drawing/2014/main" id="{250804BA-0516-94E9-CDE1-A30FEA0C8364}"/>
                  </a:ext>
                </a:extLst>
              </p:cNvPr>
              <p:cNvSpPr/>
              <p:nvPr/>
            </p:nvSpPr>
            <p:spPr>
              <a:xfrm>
                <a:off x="7075228" y="1694853"/>
                <a:ext cx="45719" cy="3789833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4001135">
                    <a:moveTo>
                      <a:pt x="38152" y="0"/>
                    </a:moveTo>
                    <a:lnTo>
                      <a:pt x="0" y="76174"/>
                    </a:lnTo>
                    <a:lnTo>
                      <a:pt x="25400" y="76187"/>
                    </a:lnTo>
                    <a:lnTo>
                      <a:pt x="22680" y="4000830"/>
                    </a:lnTo>
                    <a:lnTo>
                      <a:pt x="48080" y="4000855"/>
                    </a:lnTo>
                    <a:lnTo>
                      <a:pt x="50800" y="76212"/>
                    </a:lnTo>
                    <a:lnTo>
                      <a:pt x="76193" y="76212"/>
                    </a:lnTo>
                    <a:lnTo>
                      <a:pt x="38152" y="0"/>
                    </a:lnTo>
                    <a:close/>
                  </a:path>
                  <a:path w="76200" h="4001135">
                    <a:moveTo>
                      <a:pt x="76193" y="76212"/>
                    </a:moveTo>
                    <a:lnTo>
                      <a:pt x="50800" y="76212"/>
                    </a:lnTo>
                    <a:lnTo>
                      <a:pt x="76200" y="76225"/>
                    </a:lnTo>
                    <a:close/>
                  </a:path>
                </a:pathLst>
              </a:custGeom>
              <a:solidFill>
                <a:srgbClr val="404040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object 16">
                <a:extLst>
                  <a:ext uri="{FF2B5EF4-FFF2-40B4-BE49-F238E27FC236}">
                    <a16:creationId xmlns:a16="http://schemas.microsoft.com/office/drawing/2014/main" id="{9912DB3E-36B0-5A14-02DF-6A4ECF551417}"/>
                  </a:ext>
                </a:extLst>
              </p:cNvPr>
              <p:cNvSpPr/>
              <p:nvPr/>
            </p:nvSpPr>
            <p:spPr>
              <a:xfrm>
                <a:off x="7093138" y="5463554"/>
                <a:ext cx="410464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4104640" h="76200">
                    <a:moveTo>
                      <a:pt x="40" y="18872"/>
                    </a:moveTo>
                    <a:lnTo>
                      <a:pt x="0" y="44272"/>
                    </a:lnTo>
                    <a:lnTo>
                      <a:pt x="4028012" y="50800"/>
                    </a:lnTo>
                    <a:lnTo>
                      <a:pt x="4027961" y="76200"/>
                    </a:lnTo>
                    <a:lnTo>
                      <a:pt x="4104224" y="38227"/>
                    </a:lnTo>
                    <a:lnTo>
                      <a:pt x="4078677" y="25400"/>
                    </a:lnTo>
                    <a:lnTo>
                      <a:pt x="4028050" y="25400"/>
                    </a:lnTo>
                    <a:lnTo>
                      <a:pt x="40" y="18872"/>
                    </a:lnTo>
                    <a:close/>
                  </a:path>
                  <a:path w="4104640" h="76200">
                    <a:moveTo>
                      <a:pt x="4028088" y="0"/>
                    </a:moveTo>
                    <a:lnTo>
                      <a:pt x="4028050" y="25400"/>
                    </a:lnTo>
                    <a:lnTo>
                      <a:pt x="4078677" y="25400"/>
                    </a:lnTo>
                    <a:lnTo>
                      <a:pt x="4028088" y="0"/>
                    </a:lnTo>
                    <a:close/>
                  </a:path>
                </a:pathLst>
              </a:custGeom>
              <a:solidFill>
                <a:srgbClr val="404040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object 17">
                <a:extLst>
                  <a:ext uri="{FF2B5EF4-FFF2-40B4-BE49-F238E27FC236}">
                    <a16:creationId xmlns:a16="http://schemas.microsoft.com/office/drawing/2014/main" id="{B3DFF027-22B6-E544-5A05-3AFFD81705A7}"/>
                  </a:ext>
                </a:extLst>
              </p:cNvPr>
              <p:cNvSpPr/>
              <p:nvPr/>
            </p:nvSpPr>
            <p:spPr>
              <a:xfrm>
                <a:off x="7097369" y="4282150"/>
                <a:ext cx="1213485" cy="1213485"/>
              </a:xfrm>
              <a:custGeom>
                <a:avLst/>
                <a:gdLst/>
                <a:ahLst/>
                <a:cxnLst/>
                <a:rect l="l" t="t" r="r" b="b"/>
                <a:pathLst>
                  <a:path w="1213485" h="1213485">
                    <a:moveTo>
                      <a:pt x="0" y="0"/>
                    </a:moveTo>
                    <a:lnTo>
                      <a:pt x="1212979" y="0"/>
                    </a:lnTo>
                    <a:lnTo>
                      <a:pt x="1212979" y="1212977"/>
                    </a:lnTo>
                    <a:lnTo>
                      <a:pt x="0" y="12129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A2FF">
                  <a:alpha val="61000"/>
                </a:srgbClr>
              </a:solidFill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object 19">
                <a:extLst>
                  <a:ext uri="{FF2B5EF4-FFF2-40B4-BE49-F238E27FC236}">
                    <a16:creationId xmlns:a16="http://schemas.microsoft.com/office/drawing/2014/main" id="{FB4BEE6A-4C4F-0980-4C69-DDEA4101543C}"/>
                  </a:ext>
                </a:extLst>
              </p:cNvPr>
              <p:cNvSpPr/>
              <p:nvPr/>
            </p:nvSpPr>
            <p:spPr>
              <a:xfrm>
                <a:off x="8310349" y="4282150"/>
                <a:ext cx="1213485" cy="1213485"/>
              </a:xfrm>
              <a:custGeom>
                <a:avLst/>
                <a:gdLst/>
                <a:ahLst/>
                <a:cxnLst/>
                <a:rect l="l" t="t" r="r" b="b"/>
                <a:pathLst>
                  <a:path w="1213485" h="1213485">
                    <a:moveTo>
                      <a:pt x="0" y="0"/>
                    </a:moveTo>
                    <a:lnTo>
                      <a:pt x="1212977" y="0"/>
                    </a:lnTo>
                    <a:lnTo>
                      <a:pt x="1212977" y="1212977"/>
                    </a:lnTo>
                    <a:lnTo>
                      <a:pt x="0" y="12129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71FF">
                  <a:alpha val="67000"/>
                </a:srgbClr>
              </a:solidFill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object 21">
                <a:extLst>
                  <a:ext uri="{FF2B5EF4-FFF2-40B4-BE49-F238E27FC236}">
                    <a16:creationId xmlns:a16="http://schemas.microsoft.com/office/drawing/2014/main" id="{07005437-89D9-E709-2C4F-E4CEE22AC3A7}"/>
                  </a:ext>
                </a:extLst>
              </p:cNvPr>
              <p:cNvSpPr/>
              <p:nvPr/>
            </p:nvSpPr>
            <p:spPr>
              <a:xfrm>
                <a:off x="9517372" y="4271201"/>
                <a:ext cx="1213485" cy="1213485"/>
              </a:xfrm>
              <a:custGeom>
                <a:avLst/>
                <a:gdLst/>
                <a:ahLst/>
                <a:cxnLst/>
                <a:rect l="l" t="t" r="r" b="b"/>
                <a:pathLst>
                  <a:path w="1213485" h="1213485">
                    <a:moveTo>
                      <a:pt x="0" y="0"/>
                    </a:moveTo>
                    <a:lnTo>
                      <a:pt x="1212977" y="0"/>
                    </a:lnTo>
                    <a:lnTo>
                      <a:pt x="1212977" y="1212977"/>
                    </a:lnTo>
                    <a:lnTo>
                      <a:pt x="0" y="12129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71FF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object 23">
                <a:extLst>
                  <a:ext uri="{FF2B5EF4-FFF2-40B4-BE49-F238E27FC236}">
                    <a16:creationId xmlns:a16="http://schemas.microsoft.com/office/drawing/2014/main" id="{5C9BA5D8-AF55-48DE-7E56-A360AE296AD1}"/>
                  </a:ext>
                </a:extLst>
              </p:cNvPr>
              <p:cNvSpPr/>
              <p:nvPr/>
            </p:nvSpPr>
            <p:spPr>
              <a:xfrm>
                <a:off x="7093159" y="1858901"/>
                <a:ext cx="1213485" cy="1213485"/>
              </a:xfrm>
              <a:custGeom>
                <a:avLst/>
                <a:gdLst/>
                <a:ahLst/>
                <a:cxnLst/>
                <a:rect l="l" t="t" r="r" b="b"/>
                <a:pathLst>
                  <a:path w="1213485" h="1213485">
                    <a:moveTo>
                      <a:pt x="0" y="0"/>
                    </a:moveTo>
                    <a:lnTo>
                      <a:pt x="1212985" y="0"/>
                    </a:lnTo>
                    <a:lnTo>
                      <a:pt x="1212985" y="1212989"/>
                    </a:lnTo>
                    <a:lnTo>
                      <a:pt x="0" y="12129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71FF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object 25">
                <a:extLst>
                  <a:ext uri="{FF2B5EF4-FFF2-40B4-BE49-F238E27FC236}">
                    <a16:creationId xmlns:a16="http://schemas.microsoft.com/office/drawing/2014/main" id="{F9E72F7B-0E86-EF7E-0250-0FB334170C78}"/>
                  </a:ext>
                </a:extLst>
              </p:cNvPr>
              <p:cNvSpPr/>
              <p:nvPr/>
            </p:nvSpPr>
            <p:spPr>
              <a:xfrm>
                <a:off x="8306145" y="1858901"/>
                <a:ext cx="1213485" cy="1213485"/>
              </a:xfrm>
              <a:custGeom>
                <a:avLst/>
                <a:gdLst/>
                <a:ahLst/>
                <a:cxnLst/>
                <a:rect l="l" t="t" r="r" b="b"/>
                <a:pathLst>
                  <a:path w="1213485" h="1213485">
                    <a:moveTo>
                      <a:pt x="0" y="0"/>
                    </a:moveTo>
                    <a:lnTo>
                      <a:pt x="1212977" y="0"/>
                    </a:lnTo>
                    <a:lnTo>
                      <a:pt x="1212977" y="1212989"/>
                    </a:lnTo>
                    <a:lnTo>
                      <a:pt x="0" y="12129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B51B8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object 27">
                <a:extLst>
                  <a:ext uri="{FF2B5EF4-FFF2-40B4-BE49-F238E27FC236}">
                    <a16:creationId xmlns:a16="http://schemas.microsoft.com/office/drawing/2014/main" id="{DF2B9CAA-439A-F854-1177-D12E6EE3981A}"/>
                  </a:ext>
                </a:extLst>
              </p:cNvPr>
              <p:cNvSpPr/>
              <p:nvPr/>
            </p:nvSpPr>
            <p:spPr>
              <a:xfrm>
                <a:off x="9519122" y="1858901"/>
                <a:ext cx="1213485" cy="1213485"/>
              </a:xfrm>
              <a:custGeom>
                <a:avLst/>
                <a:gdLst/>
                <a:ahLst/>
                <a:cxnLst/>
                <a:rect l="l" t="t" r="r" b="b"/>
                <a:pathLst>
                  <a:path w="1213485" h="1213485">
                    <a:moveTo>
                      <a:pt x="0" y="0"/>
                    </a:moveTo>
                    <a:lnTo>
                      <a:pt x="1212977" y="0"/>
                    </a:lnTo>
                    <a:lnTo>
                      <a:pt x="1212977" y="1212989"/>
                    </a:lnTo>
                    <a:lnTo>
                      <a:pt x="0" y="12129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2E5E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object 29">
                <a:extLst>
                  <a:ext uri="{FF2B5EF4-FFF2-40B4-BE49-F238E27FC236}">
                    <a16:creationId xmlns:a16="http://schemas.microsoft.com/office/drawing/2014/main" id="{F1D3C57B-6599-3C81-750B-1607812914C3}"/>
                  </a:ext>
                </a:extLst>
              </p:cNvPr>
              <p:cNvSpPr/>
              <p:nvPr/>
            </p:nvSpPr>
            <p:spPr>
              <a:xfrm>
                <a:off x="7093159" y="3070531"/>
                <a:ext cx="1213485" cy="1213485"/>
              </a:xfrm>
              <a:custGeom>
                <a:avLst/>
                <a:gdLst/>
                <a:ahLst/>
                <a:cxnLst/>
                <a:rect l="l" t="t" r="r" b="b"/>
                <a:pathLst>
                  <a:path w="1213485" h="1213485">
                    <a:moveTo>
                      <a:pt x="0" y="0"/>
                    </a:moveTo>
                    <a:lnTo>
                      <a:pt x="1212985" y="0"/>
                    </a:lnTo>
                    <a:lnTo>
                      <a:pt x="1212985" y="1212977"/>
                    </a:lnTo>
                    <a:lnTo>
                      <a:pt x="0" y="12129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A1FF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object 31">
                <a:extLst>
                  <a:ext uri="{FF2B5EF4-FFF2-40B4-BE49-F238E27FC236}">
                    <a16:creationId xmlns:a16="http://schemas.microsoft.com/office/drawing/2014/main" id="{199FEF93-89BC-0E98-2545-1C2DD0B79674}"/>
                  </a:ext>
                </a:extLst>
              </p:cNvPr>
              <p:cNvSpPr/>
              <p:nvPr/>
            </p:nvSpPr>
            <p:spPr>
              <a:xfrm>
                <a:off x="8306145" y="3070531"/>
                <a:ext cx="1213485" cy="1213485"/>
              </a:xfrm>
              <a:custGeom>
                <a:avLst/>
                <a:gdLst/>
                <a:ahLst/>
                <a:cxnLst/>
                <a:rect l="l" t="t" r="r" b="b"/>
                <a:pathLst>
                  <a:path w="1213485" h="1213485">
                    <a:moveTo>
                      <a:pt x="0" y="0"/>
                    </a:moveTo>
                    <a:lnTo>
                      <a:pt x="1212977" y="0"/>
                    </a:lnTo>
                    <a:lnTo>
                      <a:pt x="1212977" y="1212977"/>
                    </a:lnTo>
                    <a:lnTo>
                      <a:pt x="0" y="12129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71FF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object 33">
                <a:extLst>
                  <a:ext uri="{FF2B5EF4-FFF2-40B4-BE49-F238E27FC236}">
                    <a16:creationId xmlns:a16="http://schemas.microsoft.com/office/drawing/2014/main" id="{048B8FE1-04B8-AD23-DEC1-9E30BBBC9344}"/>
                  </a:ext>
                </a:extLst>
              </p:cNvPr>
              <p:cNvSpPr/>
              <p:nvPr/>
            </p:nvSpPr>
            <p:spPr>
              <a:xfrm>
                <a:off x="9519122" y="3070531"/>
                <a:ext cx="1213485" cy="1213485"/>
              </a:xfrm>
              <a:custGeom>
                <a:avLst/>
                <a:gdLst/>
                <a:ahLst/>
                <a:cxnLst/>
                <a:rect l="l" t="t" r="r" b="b"/>
                <a:pathLst>
                  <a:path w="1213485" h="1213485">
                    <a:moveTo>
                      <a:pt x="0" y="0"/>
                    </a:moveTo>
                    <a:lnTo>
                      <a:pt x="1212977" y="0"/>
                    </a:lnTo>
                    <a:lnTo>
                      <a:pt x="1212977" y="1212977"/>
                    </a:lnTo>
                    <a:lnTo>
                      <a:pt x="0" y="12129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B51B8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object 35">
                <a:extLst>
                  <a:ext uri="{FF2B5EF4-FFF2-40B4-BE49-F238E27FC236}">
                    <a16:creationId xmlns:a16="http://schemas.microsoft.com/office/drawing/2014/main" id="{541D2698-8088-9A5B-1FB2-DE6E3D9E0D3A}"/>
                  </a:ext>
                </a:extLst>
              </p:cNvPr>
              <p:cNvSpPr txBox="1"/>
              <p:nvPr/>
            </p:nvSpPr>
            <p:spPr>
              <a:xfrm>
                <a:off x="8537006" y="6008283"/>
                <a:ext cx="685165" cy="19749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spcBef>
                    <a:spcPts val="100"/>
                  </a:spcBef>
                </a:pPr>
                <a:r>
                  <a:rPr sz="1200" b="1" spc="-5" dirty="0">
                    <a:latin typeface="Arial" panose="020B0604020202020204" pitchFamily="34" charset="0"/>
                    <a:cs typeface="Arial" panose="020B0604020202020204" pitchFamily="34" charset="0"/>
                  </a:rPr>
                  <a:t>В</a:t>
                </a:r>
                <a:r>
                  <a:rPr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sz="1200" b="1" spc="-5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ян</a:t>
                </a:r>
                <a:r>
                  <a:rPr sz="1200" b="1" spc="-5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е</a:t>
                </a:r>
                <a:endParaRPr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object 36">
                <a:extLst>
                  <a:ext uri="{FF2B5EF4-FFF2-40B4-BE49-F238E27FC236}">
                    <a16:creationId xmlns:a16="http://schemas.microsoft.com/office/drawing/2014/main" id="{D5FB7E27-82DB-3964-9489-239EAE069720}"/>
                  </a:ext>
                </a:extLst>
              </p:cNvPr>
              <p:cNvSpPr txBox="1"/>
              <p:nvPr/>
            </p:nvSpPr>
            <p:spPr>
              <a:xfrm>
                <a:off x="6375539" y="3111936"/>
                <a:ext cx="179536" cy="1004569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12700">
                  <a:lnSpc>
                    <a:spcPts val="1425"/>
                  </a:lnSpc>
                </a:pPr>
                <a:r>
                  <a:rPr sz="1200" b="1" spc="-10" dirty="0">
                    <a:latin typeface="Arial" panose="020B0604020202020204" pitchFamily="34" charset="0"/>
                    <a:cs typeface="Arial" panose="020B0604020202020204" pitchFamily="34" charset="0"/>
                  </a:rPr>
                  <a:t>Вероятность</a:t>
                </a:r>
                <a:endParaRPr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object 37">
                <a:extLst>
                  <a:ext uri="{FF2B5EF4-FFF2-40B4-BE49-F238E27FC236}">
                    <a16:creationId xmlns:a16="http://schemas.microsoft.com/office/drawing/2014/main" id="{3A7E59A5-B3A2-EB5F-4E77-DF7C75102085}"/>
                  </a:ext>
                </a:extLst>
              </p:cNvPr>
              <p:cNvSpPr txBox="1"/>
              <p:nvPr/>
            </p:nvSpPr>
            <p:spPr>
              <a:xfrm>
                <a:off x="7263178" y="5605908"/>
                <a:ext cx="564515" cy="19749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spcBef>
                    <a:spcPts val="100"/>
                  </a:spcBef>
                </a:pPr>
                <a:r>
                  <a:rPr sz="1200" spc="-5" dirty="0">
                    <a:latin typeface="Arial" panose="020B0604020202020204" pitchFamily="34" charset="0"/>
                    <a:cs typeface="Arial" panose="020B0604020202020204" pitchFamily="34" charset="0"/>
                  </a:rPr>
                  <a:t>С</a:t>
                </a:r>
                <a:r>
                  <a:rPr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sz="1200" spc="-10" dirty="0">
                    <a:latin typeface="Arial" panose="020B0604020202020204" pitchFamily="34" charset="0"/>
                    <a:cs typeface="Arial" panose="020B0604020202020204" pitchFamily="34" charset="0"/>
                  </a:rPr>
                  <a:t>а</a:t>
                </a:r>
                <a:r>
                  <a:rPr sz="1200" spc="-5" dirty="0">
                    <a:latin typeface="Arial" panose="020B0604020202020204" pitchFamily="34" charset="0"/>
                    <a:cs typeface="Arial" panose="020B0604020202020204" pitchFamily="34" charset="0"/>
                  </a:rPr>
                  <a:t>б</a:t>
                </a:r>
                <a:r>
                  <a:rPr sz="1200" spc="-10" dirty="0">
                    <a:latin typeface="Arial" panose="020B0604020202020204" pitchFamily="34" charset="0"/>
                    <a:cs typeface="Arial" panose="020B0604020202020204" pitchFamily="34" charset="0"/>
                  </a:rPr>
                  <a:t>о</a:t>
                </a:r>
                <a:r>
                  <a:rPr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е</a:t>
                </a:r>
                <a:endParaRPr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object 38">
                <a:extLst>
                  <a:ext uri="{FF2B5EF4-FFF2-40B4-BE49-F238E27FC236}">
                    <a16:creationId xmlns:a16="http://schemas.microsoft.com/office/drawing/2014/main" id="{0B4BC667-C89D-D564-21B2-3B02E68789A9}"/>
                  </a:ext>
                </a:extLst>
              </p:cNvPr>
              <p:cNvSpPr txBox="1"/>
              <p:nvPr/>
            </p:nvSpPr>
            <p:spPr>
              <a:xfrm>
                <a:off x="8519288" y="5628164"/>
                <a:ext cx="641350" cy="19749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spcBef>
                    <a:spcPts val="100"/>
                  </a:spcBef>
                </a:pPr>
                <a:r>
                  <a:rPr sz="1200" spc="-5" dirty="0">
                    <a:latin typeface="Arial" panose="020B0604020202020204" pitchFamily="34" charset="0"/>
                    <a:cs typeface="Arial" panose="020B0604020202020204" pitchFamily="34" charset="0"/>
                  </a:rPr>
                  <a:t>Ср</a:t>
                </a:r>
                <a:r>
                  <a:rPr sz="1200" spc="-35" dirty="0">
                    <a:latin typeface="Arial" panose="020B0604020202020204" pitchFamily="34" charset="0"/>
                    <a:cs typeface="Arial" panose="020B0604020202020204" pitchFamily="34" charset="0"/>
                  </a:rPr>
                  <a:t>е</a:t>
                </a:r>
                <a:r>
                  <a:rPr sz="1200" spc="-5" dirty="0">
                    <a:latin typeface="Arial" panose="020B0604020202020204" pitchFamily="34" charset="0"/>
                    <a:cs typeface="Arial" panose="020B0604020202020204" pitchFamily="34" charset="0"/>
                  </a:rPr>
                  <a:t>днее</a:t>
                </a:r>
                <a:endParaRPr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object 39">
                <a:extLst>
                  <a:ext uri="{FF2B5EF4-FFF2-40B4-BE49-F238E27FC236}">
                    <a16:creationId xmlns:a16="http://schemas.microsoft.com/office/drawing/2014/main" id="{64003F97-68AF-5C2F-4453-33E32FBD07FD}"/>
                  </a:ext>
                </a:extLst>
              </p:cNvPr>
              <p:cNvSpPr txBox="1"/>
              <p:nvPr/>
            </p:nvSpPr>
            <p:spPr>
              <a:xfrm>
                <a:off x="9775408" y="5639935"/>
                <a:ext cx="641985" cy="19749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spcBef>
                    <a:spcPts val="100"/>
                  </a:spcBef>
                </a:pPr>
                <a:r>
                  <a:rPr sz="1200" spc="-5" dirty="0">
                    <a:latin typeface="Arial" panose="020B0604020202020204" pitchFamily="34" charset="0"/>
                    <a:cs typeface="Arial" panose="020B0604020202020204" pitchFamily="34" charset="0"/>
                  </a:rPr>
                  <a:t>С</a:t>
                </a:r>
                <a:r>
                  <a:rPr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ил</a:t>
                </a:r>
                <a:r>
                  <a:rPr sz="1200" spc="-5" dirty="0">
                    <a:latin typeface="Arial" panose="020B0604020202020204" pitchFamily="34" charset="0"/>
                    <a:cs typeface="Arial" panose="020B0604020202020204" pitchFamily="34" charset="0"/>
                  </a:rPr>
                  <a:t>ьн</a:t>
                </a:r>
                <a:r>
                  <a:rPr sz="1200" spc="-10" dirty="0">
                    <a:latin typeface="Arial" panose="020B0604020202020204" pitchFamily="34" charset="0"/>
                    <a:cs typeface="Arial" panose="020B0604020202020204" pitchFamily="34" charset="0"/>
                  </a:rPr>
                  <a:t>о</a:t>
                </a:r>
                <a:r>
                  <a:rPr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е</a:t>
                </a:r>
                <a:endParaRPr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object 40">
                <a:extLst>
                  <a:ext uri="{FF2B5EF4-FFF2-40B4-BE49-F238E27FC236}">
                    <a16:creationId xmlns:a16="http://schemas.microsoft.com/office/drawing/2014/main" id="{C05B9190-DC1E-B2DD-B551-5BA0274247F2}"/>
                  </a:ext>
                </a:extLst>
              </p:cNvPr>
              <p:cNvSpPr txBox="1"/>
              <p:nvPr/>
            </p:nvSpPr>
            <p:spPr>
              <a:xfrm>
                <a:off x="6797661" y="4646474"/>
                <a:ext cx="179536" cy="558800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12700">
                  <a:lnSpc>
                    <a:spcPts val="1425"/>
                  </a:lnSpc>
                </a:pPr>
                <a:r>
                  <a:rPr sz="1200" spc="-5" dirty="0">
                    <a:latin typeface="Arial" panose="020B0604020202020204" pitchFamily="34" charset="0"/>
                    <a:cs typeface="Arial" panose="020B0604020202020204" pitchFamily="34" charset="0"/>
                  </a:rPr>
                  <a:t>С</a:t>
                </a:r>
                <a:r>
                  <a:rPr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sz="1200" spc="-10" dirty="0">
                    <a:latin typeface="Arial" panose="020B0604020202020204" pitchFamily="34" charset="0"/>
                    <a:cs typeface="Arial" panose="020B0604020202020204" pitchFamily="34" charset="0"/>
                  </a:rPr>
                  <a:t>а</a:t>
                </a:r>
                <a:r>
                  <a:rPr sz="1200" spc="-30" dirty="0">
                    <a:latin typeface="Arial" panose="020B0604020202020204" pitchFamily="34" charset="0"/>
                    <a:cs typeface="Arial" panose="020B0604020202020204" pitchFamily="34" charset="0"/>
                  </a:rPr>
                  <a:t>б</a:t>
                </a:r>
                <a:r>
                  <a:rPr sz="1200" spc="-10" dirty="0">
                    <a:latin typeface="Arial" panose="020B0604020202020204" pitchFamily="34" charset="0"/>
                    <a:cs typeface="Arial" panose="020B0604020202020204" pitchFamily="34" charset="0"/>
                  </a:rPr>
                  <a:t>а</a:t>
                </a:r>
                <a:r>
                  <a:rPr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я</a:t>
                </a:r>
                <a:endParaRPr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object 41">
                <a:extLst>
                  <a:ext uri="{FF2B5EF4-FFF2-40B4-BE49-F238E27FC236}">
                    <a16:creationId xmlns:a16="http://schemas.microsoft.com/office/drawing/2014/main" id="{DE7CFE3E-EA6E-C94F-D638-5BE9FE92BCE4}"/>
                  </a:ext>
                </a:extLst>
              </p:cNvPr>
              <p:cNvSpPr txBox="1"/>
              <p:nvPr/>
            </p:nvSpPr>
            <p:spPr>
              <a:xfrm>
                <a:off x="6800026" y="3319702"/>
                <a:ext cx="179536" cy="638175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12700">
                  <a:lnSpc>
                    <a:spcPts val="1425"/>
                  </a:lnSpc>
                </a:pPr>
                <a:r>
                  <a:rPr sz="1200" spc="-5" dirty="0">
                    <a:latin typeface="Arial" panose="020B0604020202020204" pitchFamily="34" charset="0"/>
                    <a:cs typeface="Arial" panose="020B0604020202020204" pitchFamily="34" charset="0"/>
                  </a:rPr>
                  <a:t>С</a:t>
                </a:r>
                <a:r>
                  <a:rPr sz="1200" spc="-10" dirty="0">
                    <a:latin typeface="Arial" panose="020B0604020202020204" pitchFamily="34" charset="0"/>
                    <a:cs typeface="Arial" panose="020B0604020202020204" pitchFamily="34" charset="0"/>
                  </a:rPr>
                  <a:t>р</a:t>
                </a:r>
                <a:r>
                  <a:rPr sz="1200" spc="-35" dirty="0">
                    <a:latin typeface="Arial" panose="020B0604020202020204" pitchFamily="34" charset="0"/>
                    <a:cs typeface="Arial" panose="020B0604020202020204" pitchFamily="34" charset="0"/>
                  </a:rPr>
                  <a:t>е</a:t>
                </a:r>
                <a:r>
                  <a:rPr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д</a:t>
                </a:r>
                <a:r>
                  <a:rPr sz="1200" spc="-5" dirty="0">
                    <a:latin typeface="Arial" panose="020B0604020202020204" pitchFamily="34" charset="0"/>
                    <a:cs typeface="Arial" panose="020B0604020202020204" pitchFamily="34" charset="0"/>
                  </a:rPr>
                  <a:t>н</a:t>
                </a:r>
                <a:r>
                  <a:rPr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яя</a:t>
                </a:r>
                <a:endParaRPr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object 42">
                <a:extLst>
                  <a:ext uri="{FF2B5EF4-FFF2-40B4-BE49-F238E27FC236}">
                    <a16:creationId xmlns:a16="http://schemas.microsoft.com/office/drawing/2014/main" id="{8D4EF1A2-0306-E4C7-A486-D469BD8EDCD3}"/>
                  </a:ext>
                </a:extLst>
              </p:cNvPr>
              <p:cNvSpPr txBox="1"/>
              <p:nvPr/>
            </p:nvSpPr>
            <p:spPr>
              <a:xfrm>
                <a:off x="6785684" y="2131346"/>
                <a:ext cx="179536" cy="640080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12700">
                  <a:lnSpc>
                    <a:spcPts val="1425"/>
                  </a:lnSpc>
                </a:pPr>
                <a:r>
                  <a:rPr sz="1200" spc="-5" dirty="0">
                    <a:latin typeface="Arial" panose="020B0604020202020204" pitchFamily="34" charset="0"/>
                    <a:cs typeface="Arial" panose="020B0604020202020204" pitchFamily="34" charset="0"/>
                  </a:rPr>
                  <a:t>С</a:t>
                </a:r>
                <a:r>
                  <a:rPr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ил</a:t>
                </a:r>
                <a:r>
                  <a:rPr sz="1200" spc="-5" dirty="0">
                    <a:latin typeface="Arial" panose="020B0604020202020204" pitchFamily="34" charset="0"/>
                    <a:cs typeface="Arial" panose="020B0604020202020204" pitchFamily="34" charset="0"/>
                  </a:rPr>
                  <a:t>ьн</a:t>
                </a:r>
                <a:r>
                  <a:rPr sz="1200" spc="-10" dirty="0">
                    <a:latin typeface="Arial" panose="020B0604020202020204" pitchFamily="34" charset="0"/>
                    <a:cs typeface="Arial" panose="020B0604020202020204" pitchFamily="34" charset="0"/>
                  </a:rPr>
                  <a:t>а</a:t>
                </a:r>
                <a:r>
                  <a:rPr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я</a:t>
                </a:r>
                <a:endParaRPr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6" name="Группа 75">
              <a:extLst>
                <a:ext uri="{FF2B5EF4-FFF2-40B4-BE49-F238E27FC236}">
                  <a16:creationId xmlns:a16="http://schemas.microsoft.com/office/drawing/2014/main" id="{1649A83B-826E-6096-66CA-E087D9789771}"/>
                </a:ext>
              </a:extLst>
            </p:cNvPr>
            <p:cNvGrpSpPr/>
            <p:nvPr/>
          </p:nvGrpSpPr>
          <p:grpSpPr>
            <a:xfrm rot="19886323">
              <a:off x="5223016" y="3594791"/>
              <a:ext cx="1196700" cy="583551"/>
              <a:chOff x="3466614" y="2475562"/>
              <a:chExt cx="1196700" cy="583551"/>
            </a:xfrm>
          </p:grpSpPr>
          <p:sp>
            <p:nvSpPr>
              <p:cNvPr id="89" name="object 55">
                <a:extLst>
                  <a:ext uri="{FF2B5EF4-FFF2-40B4-BE49-F238E27FC236}">
                    <a16:creationId xmlns:a16="http://schemas.microsoft.com/office/drawing/2014/main" id="{A533BC47-A201-0367-651F-6D4C76A79DD3}"/>
                  </a:ext>
                </a:extLst>
              </p:cNvPr>
              <p:cNvSpPr/>
              <p:nvPr/>
            </p:nvSpPr>
            <p:spPr>
              <a:xfrm>
                <a:off x="4159759" y="2546033"/>
                <a:ext cx="503555" cy="513080"/>
              </a:xfrm>
              <a:custGeom>
                <a:avLst/>
                <a:gdLst/>
                <a:ahLst/>
                <a:cxnLst/>
                <a:rect l="l" t="t" r="r" b="b"/>
                <a:pathLst>
                  <a:path w="503554" h="513080">
                    <a:moveTo>
                      <a:pt x="0" y="256240"/>
                    </a:moveTo>
                    <a:lnTo>
                      <a:pt x="4056" y="210180"/>
                    </a:lnTo>
                    <a:lnTo>
                      <a:pt x="15750" y="166829"/>
                    </a:lnTo>
                    <a:lnTo>
                      <a:pt x="34371" y="126911"/>
                    </a:lnTo>
                    <a:lnTo>
                      <a:pt x="59208" y="91148"/>
                    </a:lnTo>
                    <a:lnTo>
                      <a:pt x="89551" y="60264"/>
                    </a:lnTo>
                    <a:lnTo>
                      <a:pt x="124687" y="34984"/>
                    </a:lnTo>
                    <a:lnTo>
                      <a:pt x="163907" y="16031"/>
                    </a:lnTo>
                    <a:lnTo>
                      <a:pt x="206498" y="4128"/>
                    </a:lnTo>
                    <a:lnTo>
                      <a:pt x="251751" y="0"/>
                    </a:lnTo>
                    <a:lnTo>
                      <a:pt x="297003" y="4128"/>
                    </a:lnTo>
                    <a:lnTo>
                      <a:pt x="339595" y="16031"/>
                    </a:lnTo>
                    <a:lnTo>
                      <a:pt x="378815" y="34984"/>
                    </a:lnTo>
                    <a:lnTo>
                      <a:pt x="413951" y="60264"/>
                    </a:lnTo>
                    <a:lnTo>
                      <a:pt x="444294" y="91148"/>
                    </a:lnTo>
                    <a:lnTo>
                      <a:pt x="469131" y="126911"/>
                    </a:lnTo>
                    <a:lnTo>
                      <a:pt x="487753" y="166829"/>
                    </a:lnTo>
                    <a:lnTo>
                      <a:pt x="499447" y="210180"/>
                    </a:lnTo>
                    <a:lnTo>
                      <a:pt x="503503" y="256240"/>
                    </a:lnTo>
                    <a:lnTo>
                      <a:pt x="499447" y="302299"/>
                    </a:lnTo>
                    <a:lnTo>
                      <a:pt x="487753" y="345650"/>
                    </a:lnTo>
                    <a:lnTo>
                      <a:pt x="469131" y="385569"/>
                    </a:lnTo>
                    <a:lnTo>
                      <a:pt x="444294" y="421332"/>
                    </a:lnTo>
                    <a:lnTo>
                      <a:pt x="413951" y="452215"/>
                    </a:lnTo>
                    <a:lnTo>
                      <a:pt x="378815" y="477495"/>
                    </a:lnTo>
                    <a:lnTo>
                      <a:pt x="339595" y="496449"/>
                    </a:lnTo>
                    <a:lnTo>
                      <a:pt x="297003" y="508351"/>
                    </a:lnTo>
                    <a:lnTo>
                      <a:pt x="251751" y="512480"/>
                    </a:lnTo>
                    <a:lnTo>
                      <a:pt x="206498" y="508351"/>
                    </a:lnTo>
                    <a:lnTo>
                      <a:pt x="163907" y="496449"/>
                    </a:lnTo>
                    <a:lnTo>
                      <a:pt x="124687" y="477495"/>
                    </a:lnTo>
                    <a:lnTo>
                      <a:pt x="89551" y="452215"/>
                    </a:lnTo>
                    <a:lnTo>
                      <a:pt x="59208" y="421332"/>
                    </a:lnTo>
                    <a:lnTo>
                      <a:pt x="34371" y="385569"/>
                    </a:lnTo>
                    <a:lnTo>
                      <a:pt x="15750" y="345650"/>
                    </a:lnTo>
                    <a:lnTo>
                      <a:pt x="4056" y="302299"/>
                    </a:lnTo>
                    <a:lnTo>
                      <a:pt x="0" y="256240"/>
                    </a:lnTo>
                    <a:close/>
                  </a:path>
                </a:pathLst>
              </a:custGeom>
              <a:ln w="19050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object 56">
                <a:extLst>
                  <a:ext uri="{FF2B5EF4-FFF2-40B4-BE49-F238E27FC236}">
                    <a16:creationId xmlns:a16="http://schemas.microsoft.com/office/drawing/2014/main" id="{006B0BA9-38A5-DD33-C69A-8D8C2599049E}"/>
                  </a:ext>
                </a:extLst>
              </p:cNvPr>
              <p:cNvSpPr txBox="1"/>
              <p:nvPr/>
            </p:nvSpPr>
            <p:spPr>
              <a:xfrm rot="1713677">
                <a:off x="4350376" y="2653010"/>
                <a:ext cx="140335" cy="28982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>
                  <a:spcBef>
                    <a:spcPts val="100"/>
                  </a:spcBef>
                </a:pPr>
                <a:r>
                  <a:rPr lang="ru-RU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object 57">
                <a:extLst>
                  <a:ext uri="{FF2B5EF4-FFF2-40B4-BE49-F238E27FC236}">
                    <a16:creationId xmlns:a16="http://schemas.microsoft.com/office/drawing/2014/main" id="{E71C801E-EBE0-F45F-E57F-8106B4CA2330}"/>
                  </a:ext>
                </a:extLst>
              </p:cNvPr>
              <p:cNvSpPr/>
              <p:nvPr/>
            </p:nvSpPr>
            <p:spPr>
              <a:xfrm rot="2145573">
                <a:off x="3466614" y="2475562"/>
                <a:ext cx="625299" cy="536365"/>
              </a:xfrm>
              <a:custGeom>
                <a:avLst/>
                <a:gdLst/>
                <a:ahLst/>
                <a:cxnLst/>
                <a:rect l="l" t="t" r="r" b="b"/>
                <a:pathLst>
                  <a:path w="474979" h="226060">
                    <a:moveTo>
                      <a:pt x="53975" y="155892"/>
                    </a:moveTo>
                    <a:lnTo>
                      <a:pt x="0" y="221792"/>
                    </a:lnTo>
                    <a:lnTo>
                      <a:pt x="85115" y="225437"/>
                    </a:lnTo>
                    <a:lnTo>
                      <a:pt x="74739" y="202260"/>
                    </a:lnTo>
                    <a:lnTo>
                      <a:pt x="126545" y="179069"/>
                    </a:lnTo>
                    <a:lnTo>
                      <a:pt x="64350" y="179069"/>
                    </a:lnTo>
                    <a:lnTo>
                      <a:pt x="53975" y="155892"/>
                    </a:lnTo>
                    <a:close/>
                  </a:path>
                  <a:path w="474979" h="226060">
                    <a:moveTo>
                      <a:pt x="464413" y="0"/>
                    </a:moveTo>
                    <a:lnTo>
                      <a:pt x="64350" y="179069"/>
                    </a:lnTo>
                    <a:lnTo>
                      <a:pt x="126545" y="179069"/>
                    </a:lnTo>
                    <a:lnTo>
                      <a:pt x="474802" y="23177"/>
                    </a:lnTo>
                    <a:lnTo>
                      <a:pt x="46441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2BFCFBE9-5473-40AE-C6C5-F91E8589F7AF}"/>
                </a:ext>
              </a:extLst>
            </p:cNvPr>
            <p:cNvGrpSpPr/>
            <p:nvPr/>
          </p:nvGrpSpPr>
          <p:grpSpPr>
            <a:xfrm>
              <a:off x="4122562" y="2155440"/>
              <a:ext cx="2770093" cy="2208028"/>
              <a:chOff x="1382448" y="2643242"/>
              <a:chExt cx="2770093" cy="2208028"/>
            </a:xfrm>
          </p:grpSpPr>
          <p:sp>
            <p:nvSpPr>
              <p:cNvPr id="86" name="object 55">
                <a:extLst>
                  <a:ext uri="{FF2B5EF4-FFF2-40B4-BE49-F238E27FC236}">
                    <a16:creationId xmlns:a16="http://schemas.microsoft.com/office/drawing/2014/main" id="{BD01E7E1-B855-37AA-8D8D-7DA5E90854E8}"/>
                  </a:ext>
                </a:extLst>
              </p:cNvPr>
              <p:cNvSpPr/>
              <p:nvPr/>
            </p:nvSpPr>
            <p:spPr>
              <a:xfrm>
                <a:off x="3648986" y="3306106"/>
                <a:ext cx="503555" cy="513080"/>
              </a:xfrm>
              <a:custGeom>
                <a:avLst/>
                <a:gdLst/>
                <a:ahLst/>
                <a:cxnLst/>
                <a:rect l="l" t="t" r="r" b="b"/>
                <a:pathLst>
                  <a:path w="503554" h="513080">
                    <a:moveTo>
                      <a:pt x="0" y="256240"/>
                    </a:moveTo>
                    <a:lnTo>
                      <a:pt x="4056" y="210180"/>
                    </a:lnTo>
                    <a:lnTo>
                      <a:pt x="15750" y="166829"/>
                    </a:lnTo>
                    <a:lnTo>
                      <a:pt x="34371" y="126911"/>
                    </a:lnTo>
                    <a:lnTo>
                      <a:pt x="59208" y="91148"/>
                    </a:lnTo>
                    <a:lnTo>
                      <a:pt x="89551" y="60264"/>
                    </a:lnTo>
                    <a:lnTo>
                      <a:pt x="124687" y="34984"/>
                    </a:lnTo>
                    <a:lnTo>
                      <a:pt x="163907" y="16031"/>
                    </a:lnTo>
                    <a:lnTo>
                      <a:pt x="206498" y="4128"/>
                    </a:lnTo>
                    <a:lnTo>
                      <a:pt x="251751" y="0"/>
                    </a:lnTo>
                    <a:lnTo>
                      <a:pt x="297003" y="4128"/>
                    </a:lnTo>
                    <a:lnTo>
                      <a:pt x="339595" y="16031"/>
                    </a:lnTo>
                    <a:lnTo>
                      <a:pt x="378815" y="34984"/>
                    </a:lnTo>
                    <a:lnTo>
                      <a:pt x="413951" y="60264"/>
                    </a:lnTo>
                    <a:lnTo>
                      <a:pt x="444294" y="91148"/>
                    </a:lnTo>
                    <a:lnTo>
                      <a:pt x="469131" y="126911"/>
                    </a:lnTo>
                    <a:lnTo>
                      <a:pt x="487753" y="166829"/>
                    </a:lnTo>
                    <a:lnTo>
                      <a:pt x="499447" y="210180"/>
                    </a:lnTo>
                    <a:lnTo>
                      <a:pt x="503503" y="256240"/>
                    </a:lnTo>
                    <a:lnTo>
                      <a:pt x="499447" y="302299"/>
                    </a:lnTo>
                    <a:lnTo>
                      <a:pt x="487753" y="345650"/>
                    </a:lnTo>
                    <a:lnTo>
                      <a:pt x="469131" y="385569"/>
                    </a:lnTo>
                    <a:lnTo>
                      <a:pt x="444294" y="421332"/>
                    </a:lnTo>
                    <a:lnTo>
                      <a:pt x="413951" y="452215"/>
                    </a:lnTo>
                    <a:lnTo>
                      <a:pt x="378815" y="477495"/>
                    </a:lnTo>
                    <a:lnTo>
                      <a:pt x="339595" y="496449"/>
                    </a:lnTo>
                    <a:lnTo>
                      <a:pt x="297003" y="508351"/>
                    </a:lnTo>
                    <a:lnTo>
                      <a:pt x="251751" y="512480"/>
                    </a:lnTo>
                    <a:lnTo>
                      <a:pt x="206498" y="508351"/>
                    </a:lnTo>
                    <a:lnTo>
                      <a:pt x="163907" y="496449"/>
                    </a:lnTo>
                    <a:lnTo>
                      <a:pt x="124687" y="477495"/>
                    </a:lnTo>
                    <a:lnTo>
                      <a:pt x="89551" y="452215"/>
                    </a:lnTo>
                    <a:lnTo>
                      <a:pt x="59208" y="421332"/>
                    </a:lnTo>
                    <a:lnTo>
                      <a:pt x="34371" y="385569"/>
                    </a:lnTo>
                    <a:lnTo>
                      <a:pt x="15750" y="345650"/>
                    </a:lnTo>
                    <a:lnTo>
                      <a:pt x="4056" y="302299"/>
                    </a:lnTo>
                    <a:lnTo>
                      <a:pt x="0" y="256240"/>
                    </a:lnTo>
                    <a:close/>
                  </a:path>
                </a:pathLst>
              </a:custGeom>
              <a:ln w="19050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object 56">
                <a:extLst>
                  <a:ext uri="{FF2B5EF4-FFF2-40B4-BE49-F238E27FC236}">
                    <a16:creationId xmlns:a16="http://schemas.microsoft.com/office/drawing/2014/main" id="{C2BE699C-BC75-3042-8154-A82DBA44653F}"/>
                  </a:ext>
                </a:extLst>
              </p:cNvPr>
              <p:cNvSpPr txBox="1"/>
              <p:nvPr/>
            </p:nvSpPr>
            <p:spPr>
              <a:xfrm>
                <a:off x="3837238" y="3412481"/>
                <a:ext cx="140335" cy="2997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>
                  <a:spcBef>
                    <a:spcPts val="100"/>
                  </a:spcBef>
                </a:pPr>
                <a:r>
                  <a:rPr lang="ru-RU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object 57">
                <a:extLst>
                  <a:ext uri="{FF2B5EF4-FFF2-40B4-BE49-F238E27FC236}">
                    <a16:creationId xmlns:a16="http://schemas.microsoft.com/office/drawing/2014/main" id="{A684EA9A-DD9D-67B8-34A4-31FD90766746}"/>
                  </a:ext>
                </a:extLst>
              </p:cNvPr>
              <p:cNvSpPr/>
              <p:nvPr/>
            </p:nvSpPr>
            <p:spPr>
              <a:xfrm rot="17583145">
                <a:off x="3505660" y="4070360"/>
                <a:ext cx="799901" cy="374867"/>
              </a:xfrm>
              <a:custGeom>
                <a:avLst/>
                <a:gdLst/>
                <a:ahLst/>
                <a:cxnLst/>
                <a:rect l="l" t="t" r="r" b="b"/>
                <a:pathLst>
                  <a:path w="474979" h="226060">
                    <a:moveTo>
                      <a:pt x="53975" y="155892"/>
                    </a:moveTo>
                    <a:lnTo>
                      <a:pt x="0" y="221792"/>
                    </a:lnTo>
                    <a:lnTo>
                      <a:pt x="85115" y="225437"/>
                    </a:lnTo>
                    <a:lnTo>
                      <a:pt x="74739" y="202260"/>
                    </a:lnTo>
                    <a:lnTo>
                      <a:pt x="126545" y="179069"/>
                    </a:lnTo>
                    <a:lnTo>
                      <a:pt x="64350" y="179069"/>
                    </a:lnTo>
                    <a:lnTo>
                      <a:pt x="53975" y="155892"/>
                    </a:lnTo>
                    <a:close/>
                  </a:path>
                  <a:path w="474979" h="226060">
                    <a:moveTo>
                      <a:pt x="464413" y="0"/>
                    </a:moveTo>
                    <a:lnTo>
                      <a:pt x="64350" y="179069"/>
                    </a:lnTo>
                    <a:lnTo>
                      <a:pt x="126545" y="179069"/>
                    </a:lnTo>
                    <a:lnTo>
                      <a:pt x="474802" y="23177"/>
                    </a:lnTo>
                    <a:lnTo>
                      <a:pt x="46441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object 55">
                <a:extLst>
                  <a:ext uri="{FF2B5EF4-FFF2-40B4-BE49-F238E27FC236}">
                    <a16:creationId xmlns:a16="http://schemas.microsoft.com/office/drawing/2014/main" id="{B1A2580E-A23B-A9E2-ADA4-07D09C5B95F8}"/>
                  </a:ext>
                </a:extLst>
              </p:cNvPr>
              <p:cNvSpPr/>
              <p:nvPr/>
            </p:nvSpPr>
            <p:spPr>
              <a:xfrm>
                <a:off x="1907309" y="2820743"/>
                <a:ext cx="503555" cy="513080"/>
              </a:xfrm>
              <a:custGeom>
                <a:avLst/>
                <a:gdLst/>
                <a:ahLst/>
                <a:cxnLst/>
                <a:rect l="l" t="t" r="r" b="b"/>
                <a:pathLst>
                  <a:path w="503554" h="513080">
                    <a:moveTo>
                      <a:pt x="0" y="256240"/>
                    </a:moveTo>
                    <a:lnTo>
                      <a:pt x="4056" y="210180"/>
                    </a:lnTo>
                    <a:lnTo>
                      <a:pt x="15750" y="166829"/>
                    </a:lnTo>
                    <a:lnTo>
                      <a:pt x="34371" y="126911"/>
                    </a:lnTo>
                    <a:lnTo>
                      <a:pt x="59208" y="91148"/>
                    </a:lnTo>
                    <a:lnTo>
                      <a:pt x="89551" y="60264"/>
                    </a:lnTo>
                    <a:lnTo>
                      <a:pt x="124687" y="34984"/>
                    </a:lnTo>
                    <a:lnTo>
                      <a:pt x="163907" y="16031"/>
                    </a:lnTo>
                    <a:lnTo>
                      <a:pt x="206498" y="4128"/>
                    </a:lnTo>
                    <a:lnTo>
                      <a:pt x="251751" y="0"/>
                    </a:lnTo>
                    <a:lnTo>
                      <a:pt x="297003" y="4128"/>
                    </a:lnTo>
                    <a:lnTo>
                      <a:pt x="339595" y="16031"/>
                    </a:lnTo>
                    <a:lnTo>
                      <a:pt x="378815" y="34984"/>
                    </a:lnTo>
                    <a:lnTo>
                      <a:pt x="413951" y="60264"/>
                    </a:lnTo>
                    <a:lnTo>
                      <a:pt x="444294" y="91148"/>
                    </a:lnTo>
                    <a:lnTo>
                      <a:pt x="469131" y="126911"/>
                    </a:lnTo>
                    <a:lnTo>
                      <a:pt x="487753" y="166829"/>
                    </a:lnTo>
                    <a:lnTo>
                      <a:pt x="499447" y="210180"/>
                    </a:lnTo>
                    <a:lnTo>
                      <a:pt x="503503" y="256240"/>
                    </a:lnTo>
                    <a:lnTo>
                      <a:pt x="499447" y="302299"/>
                    </a:lnTo>
                    <a:lnTo>
                      <a:pt x="487753" y="345650"/>
                    </a:lnTo>
                    <a:lnTo>
                      <a:pt x="469131" y="385569"/>
                    </a:lnTo>
                    <a:lnTo>
                      <a:pt x="444294" y="421332"/>
                    </a:lnTo>
                    <a:lnTo>
                      <a:pt x="413951" y="452215"/>
                    </a:lnTo>
                    <a:lnTo>
                      <a:pt x="378815" y="477495"/>
                    </a:lnTo>
                    <a:lnTo>
                      <a:pt x="339595" y="496449"/>
                    </a:lnTo>
                    <a:lnTo>
                      <a:pt x="297003" y="508351"/>
                    </a:lnTo>
                    <a:lnTo>
                      <a:pt x="251751" y="512480"/>
                    </a:lnTo>
                    <a:lnTo>
                      <a:pt x="206498" y="508351"/>
                    </a:lnTo>
                    <a:lnTo>
                      <a:pt x="163907" y="496449"/>
                    </a:lnTo>
                    <a:lnTo>
                      <a:pt x="124687" y="477495"/>
                    </a:lnTo>
                    <a:lnTo>
                      <a:pt x="89551" y="452215"/>
                    </a:lnTo>
                    <a:lnTo>
                      <a:pt x="59208" y="421332"/>
                    </a:lnTo>
                    <a:lnTo>
                      <a:pt x="34371" y="385569"/>
                    </a:lnTo>
                    <a:lnTo>
                      <a:pt x="15750" y="345650"/>
                    </a:lnTo>
                    <a:lnTo>
                      <a:pt x="4056" y="302299"/>
                    </a:lnTo>
                    <a:lnTo>
                      <a:pt x="0" y="256240"/>
                    </a:lnTo>
                    <a:close/>
                  </a:path>
                </a:pathLst>
              </a:custGeom>
              <a:ln w="19050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object 56">
                <a:extLst>
                  <a:ext uri="{FF2B5EF4-FFF2-40B4-BE49-F238E27FC236}">
                    <a16:creationId xmlns:a16="http://schemas.microsoft.com/office/drawing/2014/main" id="{591E98C9-F106-80C4-77BE-D0FBC203B1C8}"/>
                  </a:ext>
                </a:extLst>
              </p:cNvPr>
              <p:cNvSpPr txBox="1"/>
              <p:nvPr/>
            </p:nvSpPr>
            <p:spPr>
              <a:xfrm>
                <a:off x="2081893" y="2925721"/>
                <a:ext cx="140335" cy="2997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>
                  <a:spcBef>
                    <a:spcPts val="100"/>
                  </a:spcBef>
                </a:pPr>
                <a:r>
                  <a:rPr lang="ru-RU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object 55">
                <a:extLst>
                  <a:ext uri="{FF2B5EF4-FFF2-40B4-BE49-F238E27FC236}">
                    <a16:creationId xmlns:a16="http://schemas.microsoft.com/office/drawing/2014/main" id="{FE20C259-9ED1-3D7B-7B4B-FB83B1F3399A}"/>
                  </a:ext>
                </a:extLst>
              </p:cNvPr>
              <p:cNvSpPr/>
              <p:nvPr/>
            </p:nvSpPr>
            <p:spPr>
              <a:xfrm>
                <a:off x="2791324" y="2643242"/>
                <a:ext cx="503555" cy="513080"/>
              </a:xfrm>
              <a:custGeom>
                <a:avLst/>
                <a:gdLst/>
                <a:ahLst/>
                <a:cxnLst/>
                <a:rect l="l" t="t" r="r" b="b"/>
                <a:pathLst>
                  <a:path w="503554" h="513080">
                    <a:moveTo>
                      <a:pt x="0" y="256240"/>
                    </a:moveTo>
                    <a:lnTo>
                      <a:pt x="4056" y="210180"/>
                    </a:lnTo>
                    <a:lnTo>
                      <a:pt x="15750" y="166829"/>
                    </a:lnTo>
                    <a:lnTo>
                      <a:pt x="34371" y="126911"/>
                    </a:lnTo>
                    <a:lnTo>
                      <a:pt x="59208" y="91148"/>
                    </a:lnTo>
                    <a:lnTo>
                      <a:pt x="89551" y="60264"/>
                    </a:lnTo>
                    <a:lnTo>
                      <a:pt x="124687" y="34984"/>
                    </a:lnTo>
                    <a:lnTo>
                      <a:pt x="163907" y="16031"/>
                    </a:lnTo>
                    <a:lnTo>
                      <a:pt x="206498" y="4128"/>
                    </a:lnTo>
                    <a:lnTo>
                      <a:pt x="251751" y="0"/>
                    </a:lnTo>
                    <a:lnTo>
                      <a:pt x="297003" y="4128"/>
                    </a:lnTo>
                    <a:lnTo>
                      <a:pt x="339595" y="16031"/>
                    </a:lnTo>
                    <a:lnTo>
                      <a:pt x="378815" y="34984"/>
                    </a:lnTo>
                    <a:lnTo>
                      <a:pt x="413951" y="60264"/>
                    </a:lnTo>
                    <a:lnTo>
                      <a:pt x="444294" y="91148"/>
                    </a:lnTo>
                    <a:lnTo>
                      <a:pt x="469131" y="126911"/>
                    </a:lnTo>
                    <a:lnTo>
                      <a:pt x="487753" y="166829"/>
                    </a:lnTo>
                    <a:lnTo>
                      <a:pt x="499447" y="210180"/>
                    </a:lnTo>
                    <a:lnTo>
                      <a:pt x="503503" y="256240"/>
                    </a:lnTo>
                    <a:lnTo>
                      <a:pt x="499447" y="302299"/>
                    </a:lnTo>
                    <a:lnTo>
                      <a:pt x="487753" y="345650"/>
                    </a:lnTo>
                    <a:lnTo>
                      <a:pt x="469131" y="385569"/>
                    </a:lnTo>
                    <a:lnTo>
                      <a:pt x="444294" y="421332"/>
                    </a:lnTo>
                    <a:lnTo>
                      <a:pt x="413951" y="452215"/>
                    </a:lnTo>
                    <a:lnTo>
                      <a:pt x="378815" y="477495"/>
                    </a:lnTo>
                    <a:lnTo>
                      <a:pt x="339595" y="496449"/>
                    </a:lnTo>
                    <a:lnTo>
                      <a:pt x="297003" y="508351"/>
                    </a:lnTo>
                    <a:lnTo>
                      <a:pt x="251751" y="512480"/>
                    </a:lnTo>
                    <a:lnTo>
                      <a:pt x="206498" y="508351"/>
                    </a:lnTo>
                    <a:lnTo>
                      <a:pt x="163907" y="496449"/>
                    </a:lnTo>
                    <a:lnTo>
                      <a:pt x="124687" y="477495"/>
                    </a:lnTo>
                    <a:lnTo>
                      <a:pt x="89551" y="452215"/>
                    </a:lnTo>
                    <a:lnTo>
                      <a:pt x="59208" y="421332"/>
                    </a:lnTo>
                    <a:lnTo>
                      <a:pt x="34371" y="385569"/>
                    </a:lnTo>
                    <a:lnTo>
                      <a:pt x="15750" y="345650"/>
                    </a:lnTo>
                    <a:lnTo>
                      <a:pt x="4056" y="302299"/>
                    </a:lnTo>
                    <a:lnTo>
                      <a:pt x="0" y="256240"/>
                    </a:lnTo>
                    <a:close/>
                  </a:path>
                </a:pathLst>
              </a:custGeom>
              <a:ln w="19050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object 56">
                <a:extLst>
                  <a:ext uri="{FF2B5EF4-FFF2-40B4-BE49-F238E27FC236}">
                    <a16:creationId xmlns:a16="http://schemas.microsoft.com/office/drawing/2014/main" id="{8B340F4B-2C0C-E760-B91E-38B323E476BE}"/>
                  </a:ext>
                </a:extLst>
              </p:cNvPr>
              <p:cNvSpPr txBox="1"/>
              <p:nvPr/>
            </p:nvSpPr>
            <p:spPr>
              <a:xfrm>
                <a:off x="2965908" y="2748220"/>
                <a:ext cx="140335" cy="2997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>
                  <a:spcBef>
                    <a:spcPts val="100"/>
                  </a:spcBef>
                </a:pPr>
                <a:r>
                  <a:rPr lang="ru-RU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object 55">
                <a:extLst>
                  <a:ext uri="{FF2B5EF4-FFF2-40B4-BE49-F238E27FC236}">
                    <a16:creationId xmlns:a16="http://schemas.microsoft.com/office/drawing/2014/main" id="{60069D9E-6D97-8283-BA56-0608A2A6D285}"/>
                  </a:ext>
                </a:extLst>
              </p:cNvPr>
              <p:cNvSpPr/>
              <p:nvPr/>
            </p:nvSpPr>
            <p:spPr>
              <a:xfrm>
                <a:off x="1703497" y="4054501"/>
                <a:ext cx="503555" cy="513080"/>
              </a:xfrm>
              <a:custGeom>
                <a:avLst/>
                <a:gdLst/>
                <a:ahLst/>
                <a:cxnLst/>
                <a:rect l="l" t="t" r="r" b="b"/>
                <a:pathLst>
                  <a:path w="503554" h="513080">
                    <a:moveTo>
                      <a:pt x="0" y="256240"/>
                    </a:moveTo>
                    <a:lnTo>
                      <a:pt x="4056" y="210180"/>
                    </a:lnTo>
                    <a:lnTo>
                      <a:pt x="15750" y="166829"/>
                    </a:lnTo>
                    <a:lnTo>
                      <a:pt x="34371" y="126911"/>
                    </a:lnTo>
                    <a:lnTo>
                      <a:pt x="59208" y="91148"/>
                    </a:lnTo>
                    <a:lnTo>
                      <a:pt x="89551" y="60264"/>
                    </a:lnTo>
                    <a:lnTo>
                      <a:pt x="124687" y="34984"/>
                    </a:lnTo>
                    <a:lnTo>
                      <a:pt x="163907" y="16031"/>
                    </a:lnTo>
                    <a:lnTo>
                      <a:pt x="206498" y="4128"/>
                    </a:lnTo>
                    <a:lnTo>
                      <a:pt x="251751" y="0"/>
                    </a:lnTo>
                    <a:lnTo>
                      <a:pt x="297003" y="4128"/>
                    </a:lnTo>
                    <a:lnTo>
                      <a:pt x="339595" y="16031"/>
                    </a:lnTo>
                    <a:lnTo>
                      <a:pt x="378815" y="34984"/>
                    </a:lnTo>
                    <a:lnTo>
                      <a:pt x="413951" y="60264"/>
                    </a:lnTo>
                    <a:lnTo>
                      <a:pt x="444294" y="91148"/>
                    </a:lnTo>
                    <a:lnTo>
                      <a:pt x="469131" y="126911"/>
                    </a:lnTo>
                    <a:lnTo>
                      <a:pt x="487753" y="166829"/>
                    </a:lnTo>
                    <a:lnTo>
                      <a:pt x="499447" y="210180"/>
                    </a:lnTo>
                    <a:lnTo>
                      <a:pt x="503503" y="256240"/>
                    </a:lnTo>
                    <a:lnTo>
                      <a:pt x="499447" y="302299"/>
                    </a:lnTo>
                    <a:lnTo>
                      <a:pt x="487753" y="345650"/>
                    </a:lnTo>
                    <a:lnTo>
                      <a:pt x="469131" y="385569"/>
                    </a:lnTo>
                    <a:lnTo>
                      <a:pt x="444294" y="421332"/>
                    </a:lnTo>
                    <a:lnTo>
                      <a:pt x="413951" y="452215"/>
                    </a:lnTo>
                    <a:lnTo>
                      <a:pt x="378815" y="477495"/>
                    </a:lnTo>
                    <a:lnTo>
                      <a:pt x="339595" y="496449"/>
                    </a:lnTo>
                    <a:lnTo>
                      <a:pt x="297003" y="508351"/>
                    </a:lnTo>
                    <a:lnTo>
                      <a:pt x="251751" y="512480"/>
                    </a:lnTo>
                    <a:lnTo>
                      <a:pt x="206498" y="508351"/>
                    </a:lnTo>
                    <a:lnTo>
                      <a:pt x="163907" y="496449"/>
                    </a:lnTo>
                    <a:lnTo>
                      <a:pt x="124687" y="477495"/>
                    </a:lnTo>
                    <a:lnTo>
                      <a:pt x="89551" y="452215"/>
                    </a:lnTo>
                    <a:lnTo>
                      <a:pt x="59208" y="421332"/>
                    </a:lnTo>
                    <a:lnTo>
                      <a:pt x="34371" y="385569"/>
                    </a:lnTo>
                    <a:lnTo>
                      <a:pt x="15750" y="345650"/>
                    </a:lnTo>
                    <a:lnTo>
                      <a:pt x="4056" y="302299"/>
                    </a:lnTo>
                    <a:lnTo>
                      <a:pt x="0" y="256240"/>
                    </a:lnTo>
                    <a:close/>
                  </a:path>
                </a:pathLst>
              </a:custGeom>
              <a:ln w="19050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object 56">
                <a:extLst>
                  <a:ext uri="{FF2B5EF4-FFF2-40B4-BE49-F238E27FC236}">
                    <a16:creationId xmlns:a16="http://schemas.microsoft.com/office/drawing/2014/main" id="{068E5BAC-B2E7-2B05-ADF0-BD96309C25FE}"/>
                  </a:ext>
                </a:extLst>
              </p:cNvPr>
              <p:cNvSpPr txBox="1"/>
              <p:nvPr/>
            </p:nvSpPr>
            <p:spPr>
              <a:xfrm>
                <a:off x="1878081" y="4159479"/>
                <a:ext cx="140335" cy="2997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>
                  <a:spcBef>
                    <a:spcPts val="100"/>
                  </a:spcBef>
                </a:pPr>
                <a:r>
                  <a:rPr lang="ru-RU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object 57">
                <a:extLst>
                  <a:ext uri="{FF2B5EF4-FFF2-40B4-BE49-F238E27FC236}">
                    <a16:creationId xmlns:a16="http://schemas.microsoft.com/office/drawing/2014/main" id="{B00B4826-9AF0-2845-9475-1BC83F6CC70A}"/>
                  </a:ext>
                </a:extLst>
              </p:cNvPr>
              <p:cNvSpPr/>
              <p:nvPr/>
            </p:nvSpPr>
            <p:spPr>
              <a:xfrm rot="19194180">
                <a:off x="1497335" y="4650762"/>
                <a:ext cx="427848" cy="200508"/>
              </a:xfrm>
              <a:custGeom>
                <a:avLst/>
                <a:gdLst/>
                <a:ahLst/>
                <a:cxnLst/>
                <a:rect l="l" t="t" r="r" b="b"/>
                <a:pathLst>
                  <a:path w="474979" h="226060">
                    <a:moveTo>
                      <a:pt x="53975" y="155892"/>
                    </a:moveTo>
                    <a:lnTo>
                      <a:pt x="0" y="221792"/>
                    </a:lnTo>
                    <a:lnTo>
                      <a:pt x="85115" y="225437"/>
                    </a:lnTo>
                    <a:lnTo>
                      <a:pt x="74739" y="202260"/>
                    </a:lnTo>
                    <a:lnTo>
                      <a:pt x="126545" y="179069"/>
                    </a:lnTo>
                    <a:lnTo>
                      <a:pt x="64350" y="179069"/>
                    </a:lnTo>
                    <a:lnTo>
                      <a:pt x="53975" y="155892"/>
                    </a:lnTo>
                    <a:close/>
                  </a:path>
                  <a:path w="474979" h="226060">
                    <a:moveTo>
                      <a:pt x="464413" y="0"/>
                    </a:moveTo>
                    <a:lnTo>
                      <a:pt x="64350" y="179069"/>
                    </a:lnTo>
                    <a:lnTo>
                      <a:pt x="126545" y="179069"/>
                    </a:lnTo>
                    <a:lnTo>
                      <a:pt x="474802" y="23177"/>
                    </a:lnTo>
                    <a:lnTo>
                      <a:pt x="46441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object 57">
                <a:extLst>
                  <a:ext uri="{FF2B5EF4-FFF2-40B4-BE49-F238E27FC236}">
                    <a16:creationId xmlns:a16="http://schemas.microsoft.com/office/drawing/2014/main" id="{A2767D9E-E1D2-FE30-DCA5-AE891D090876}"/>
                  </a:ext>
                </a:extLst>
              </p:cNvPr>
              <p:cNvSpPr/>
              <p:nvPr/>
            </p:nvSpPr>
            <p:spPr>
              <a:xfrm rot="19497349">
                <a:off x="2268392" y="3286186"/>
                <a:ext cx="799901" cy="374867"/>
              </a:xfrm>
              <a:custGeom>
                <a:avLst/>
                <a:gdLst/>
                <a:ahLst/>
                <a:cxnLst/>
                <a:rect l="l" t="t" r="r" b="b"/>
                <a:pathLst>
                  <a:path w="474979" h="226060">
                    <a:moveTo>
                      <a:pt x="53975" y="155892"/>
                    </a:moveTo>
                    <a:lnTo>
                      <a:pt x="0" y="221792"/>
                    </a:lnTo>
                    <a:lnTo>
                      <a:pt x="85115" y="225437"/>
                    </a:lnTo>
                    <a:lnTo>
                      <a:pt x="74739" y="202260"/>
                    </a:lnTo>
                    <a:lnTo>
                      <a:pt x="126545" y="179069"/>
                    </a:lnTo>
                    <a:lnTo>
                      <a:pt x="64350" y="179069"/>
                    </a:lnTo>
                    <a:lnTo>
                      <a:pt x="53975" y="155892"/>
                    </a:lnTo>
                    <a:close/>
                  </a:path>
                  <a:path w="474979" h="226060">
                    <a:moveTo>
                      <a:pt x="464413" y="0"/>
                    </a:moveTo>
                    <a:lnTo>
                      <a:pt x="64350" y="179069"/>
                    </a:lnTo>
                    <a:lnTo>
                      <a:pt x="126545" y="179069"/>
                    </a:lnTo>
                    <a:lnTo>
                      <a:pt x="474802" y="23177"/>
                    </a:lnTo>
                    <a:lnTo>
                      <a:pt x="46441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object 57">
                <a:extLst>
                  <a:ext uri="{FF2B5EF4-FFF2-40B4-BE49-F238E27FC236}">
                    <a16:creationId xmlns:a16="http://schemas.microsoft.com/office/drawing/2014/main" id="{928032CA-A2BE-B60A-0045-AD4A931D042D}"/>
                  </a:ext>
                </a:extLst>
              </p:cNvPr>
              <p:cNvSpPr/>
              <p:nvPr/>
            </p:nvSpPr>
            <p:spPr>
              <a:xfrm rot="19497349">
                <a:off x="1382448" y="3481122"/>
                <a:ext cx="799901" cy="374867"/>
              </a:xfrm>
              <a:custGeom>
                <a:avLst/>
                <a:gdLst/>
                <a:ahLst/>
                <a:cxnLst/>
                <a:rect l="l" t="t" r="r" b="b"/>
                <a:pathLst>
                  <a:path w="474979" h="226060">
                    <a:moveTo>
                      <a:pt x="53975" y="155892"/>
                    </a:moveTo>
                    <a:lnTo>
                      <a:pt x="0" y="221792"/>
                    </a:lnTo>
                    <a:lnTo>
                      <a:pt x="85115" y="225437"/>
                    </a:lnTo>
                    <a:lnTo>
                      <a:pt x="74739" y="202260"/>
                    </a:lnTo>
                    <a:lnTo>
                      <a:pt x="126545" y="179069"/>
                    </a:lnTo>
                    <a:lnTo>
                      <a:pt x="64350" y="179069"/>
                    </a:lnTo>
                    <a:lnTo>
                      <a:pt x="53975" y="155892"/>
                    </a:lnTo>
                    <a:close/>
                  </a:path>
                  <a:path w="474979" h="226060">
                    <a:moveTo>
                      <a:pt x="464413" y="0"/>
                    </a:moveTo>
                    <a:lnTo>
                      <a:pt x="64350" y="179069"/>
                    </a:lnTo>
                    <a:lnTo>
                      <a:pt x="126545" y="179069"/>
                    </a:lnTo>
                    <a:lnTo>
                      <a:pt x="474802" y="23177"/>
                    </a:lnTo>
                    <a:lnTo>
                      <a:pt x="46441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5B5BE38E-8C59-5985-F963-D1766924E632}"/>
              </a:ext>
            </a:extLst>
          </p:cNvPr>
          <p:cNvSpPr txBox="1"/>
          <p:nvPr/>
        </p:nvSpPr>
        <p:spPr>
          <a:xfrm>
            <a:off x="5378915" y="1669957"/>
            <a:ext cx="28794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Финансовые риски</a:t>
            </a:r>
          </a:p>
          <a:p>
            <a:pPr marL="342900" indent="-342900"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Кадровые риски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риски</a:t>
            </a:r>
          </a:p>
          <a:p>
            <a:pPr marL="342900" indent="-342900"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Юридические риски</a:t>
            </a:r>
          </a:p>
          <a:p>
            <a:pPr marL="342900" indent="-342900"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Репутационные риски</a:t>
            </a:r>
          </a:p>
        </p:txBody>
      </p:sp>
      <p:sp>
        <p:nvSpPr>
          <p:cNvPr id="125" name="Скругленный прямоугольник 124">
            <a:extLst>
              <a:ext uri="{FF2B5EF4-FFF2-40B4-BE49-F238E27FC236}">
                <a16:creationId xmlns:a16="http://schemas.microsoft.com/office/drawing/2014/main" id="{E800007C-7A5D-0EEB-16B5-1D3B9307B521}"/>
              </a:ext>
            </a:extLst>
          </p:cNvPr>
          <p:cNvSpPr/>
          <p:nvPr/>
        </p:nvSpPr>
        <p:spPr>
          <a:xfrm>
            <a:off x="5309861" y="1490663"/>
            <a:ext cx="3114658" cy="1798633"/>
          </a:xfrm>
          <a:prstGeom prst="roundRect">
            <a:avLst>
              <a:gd name="adj" fmla="val 10234"/>
            </a:avLst>
          </a:prstGeom>
          <a:noFill/>
          <a:ln w="28575">
            <a:solidFill>
              <a:srgbClr val="5D3B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Скругленный прямоугольник 126">
            <a:extLst>
              <a:ext uri="{FF2B5EF4-FFF2-40B4-BE49-F238E27FC236}">
                <a16:creationId xmlns:a16="http://schemas.microsoft.com/office/drawing/2014/main" id="{016B9F45-ECF4-8F05-CD7D-D8D2FD14F538}"/>
              </a:ext>
            </a:extLst>
          </p:cNvPr>
          <p:cNvSpPr/>
          <p:nvPr/>
        </p:nvSpPr>
        <p:spPr>
          <a:xfrm>
            <a:off x="8672262" y="1509304"/>
            <a:ext cx="3114658" cy="1798633"/>
          </a:xfrm>
          <a:prstGeom prst="roundRect">
            <a:avLst>
              <a:gd name="adj" fmla="val 10234"/>
            </a:avLst>
          </a:prstGeom>
          <a:noFill/>
          <a:ln w="28575">
            <a:solidFill>
              <a:srgbClr val="5D3B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9CE4212-460C-F223-74AB-EF73BBB670EA}"/>
              </a:ext>
            </a:extLst>
          </p:cNvPr>
          <p:cNvSpPr txBox="1"/>
          <p:nvPr/>
        </p:nvSpPr>
        <p:spPr>
          <a:xfrm>
            <a:off x="8666525" y="1681417"/>
            <a:ext cx="31146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Основные риски связаны </a:t>
            </a:r>
          </a:p>
          <a:p>
            <a:r>
              <a:rPr lang="ru-RU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копированием продукта </a:t>
            </a:r>
            <a:r>
              <a:rPr 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IT</a:t>
            </a:r>
            <a:r>
              <a:rPr lang="ru-RU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-компаниями в виду простого дизайна</a:t>
            </a:r>
          </a:p>
          <a:p>
            <a:r>
              <a:rPr lang="ru-RU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 концепции</a:t>
            </a:r>
          </a:p>
        </p:txBody>
      </p:sp>
      <p:sp>
        <p:nvSpPr>
          <p:cNvPr id="130" name="Скругленный прямоугольник 129">
            <a:extLst>
              <a:ext uri="{FF2B5EF4-FFF2-40B4-BE49-F238E27FC236}">
                <a16:creationId xmlns:a16="http://schemas.microsoft.com/office/drawing/2014/main" id="{AE013679-F9BF-D107-4711-9C385DD45D14}"/>
              </a:ext>
            </a:extLst>
          </p:cNvPr>
          <p:cNvSpPr/>
          <p:nvPr/>
        </p:nvSpPr>
        <p:spPr>
          <a:xfrm>
            <a:off x="5270593" y="3492504"/>
            <a:ext cx="3114658" cy="2540852"/>
          </a:xfrm>
          <a:prstGeom prst="roundRect">
            <a:avLst>
              <a:gd name="adj" fmla="val 10234"/>
            </a:avLst>
          </a:prstGeom>
          <a:noFill/>
          <a:ln w="28575">
            <a:solidFill>
              <a:srgbClr val="5D3B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Скругленный прямоугольник 130">
            <a:extLst>
              <a:ext uri="{FF2B5EF4-FFF2-40B4-BE49-F238E27FC236}">
                <a16:creationId xmlns:a16="http://schemas.microsoft.com/office/drawing/2014/main" id="{909C26F6-076D-0DE8-C5EE-2D46A31841D3}"/>
              </a:ext>
            </a:extLst>
          </p:cNvPr>
          <p:cNvSpPr/>
          <p:nvPr/>
        </p:nvSpPr>
        <p:spPr>
          <a:xfrm>
            <a:off x="8660580" y="3480929"/>
            <a:ext cx="3114658" cy="2552427"/>
          </a:xfrm>
          <a:prstGeom prst="roundRect">
            <a:avLst>
              <a:gd name="adj" fmla="val 10234"/>
            </a:avLst>
          </a:prstGeom>
          <a:noFill/>
          <a:ln w="28575">
            <a:solidFill>
              <a:srgbClr val="5D3B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329FDBB-6929-A3F0-9CD1-0A21C521F9B6}"/>
              </a:ext>
            </a:extLst>
          </p:cNvPr>
          <p:cNvSpPr txBox="1"/>
          <p:nvPr/>
        </p:nvSpPr>
        <p:spPr>
          <a:xfrm>
            <a:off x="5291124" y="3583903"/>
            <a:ext cx="3171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ПОТЕНЦИАЛЬНЫЕ РИСКИ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BAE6F4D-757C-3345-7E30-ED1085153FA5}"/>
              </a:ext>
            </a:extLst>
          </p:cNvPr>
          <p:cNvSpPr txBox="1"/>
          <p:nvPr/>
        </p:nvSpPr>
        <p:spPr>
          <a:xfrm>
            <a:off x="9169626" y="3521010"/>
            <a:ext cx="226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НИВЕЛИРОВАНИЕ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DE07D2B9-A5F7-A41D-0FA4-E032DE738EE2}"/>
              </a:ext>
            </a:extLst>
          </p:cNvPr>
          <p:cNvSpPr txBox="1"/>
          <p:nvPr/>
        </p:nvSpPr>
        <p:spPr>
          <a:xfrm>
            <a:off x="5300562" y="3877416"/>
            <a:ext cx="31146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Банкротство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Легкость копирования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Нарушение интеллектуальных прав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Рост цен на сервера и обслуживание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Нехватка специалистов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360D88C-21D8-1E1F-EAB8-E5EBBB6B920F}"/>
              </a:ext>
            </a:extLst>
          </p:cNvPr>
          <p:cNvSpPr txBox="1"/>
          <p:nvPr/>
        </p:nvSpPr>
        <p:spPr>
          <a:xfrm>
            <a:off x="8666525" y="3762089"/>
            <a:ext cx="31923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Расширение клиентской базы через создание пакетов услуг;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Широкая сеть поставщиков ИТ-услуг;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Улучшение функционала;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кадров</a:t>
            </a:r>
          </a:p>
        </p:txBody>
      </p:sp>
    </p:spTree>
    <p:extLst>
      <p:ext uri="{BB962C8B-B14F-4D97-AF65-F5344CB8AC3E}">
        <p14:creationId xmlns:p14="http://schemas.microsoft.com/office/powerpoint/2010/main" val="1662345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689</Words>
  <Application>Microsoft Macintosh PowerPoint</Application>
  <PresentationFormat>Широкоэкранный</PresentationFormat>
  <Paragraphs>303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Montserrat SemiBold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29</cp:revision>
  <dcterms:created xsi:type="dcterms:W3CDTF">2024-05-27T12:18:37Z</dcterms:created>
  <dcterms:modified xsi:type="dcterms:W3CDTF">2024-05-31T21:22:50Z</dcterms:modified>
</cp:coreProperties>
</file>