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9" r:id="rId3"/>
    <p:sldId id="257" r:id="rId4"/>
    <p:sldId id="25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8" r:id="rId13"/>
    <p:sldId id="277" r:id="rId14"/>
    <p:sldId id="279" r:id="rId15"/>
    <p:sldId id="280" r:id="rId16"/>
    <p:sldId id="281" r:id="rId17"/>
    <p:sldId id="28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189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175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04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3098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64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158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839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321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807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03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573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09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664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434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858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931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119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3922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3017" y="733654"/>
            <a:ext cx="10087604" cy="2980162"/>
          </a:xfrm>
        </p:spPr>
        <p:txBody>
          <a:bodyPr>
            <a:normAutofit fontScale="90000"/>
          </a:bodyPr>
          <a:lstStyle/>
          <a:p>
            <a:pPr indent="269875" algn="ctr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27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ФГБОУ ВО «Российский экономический университет</a:t>
            </a:r>
            <a:br>
              <a:rPr lang="ru-RU" sz="27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им. </a:t>
            </a:r>
            <a:r>
              <a:rPr lang="ru-RU" sz="27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Г.В.Плеханова</a:t>
            </a:r>
            <a:r>
              <a:rPr lang="ru-RU" sz="27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Тульский филиал</a:t>
            </a:r>
            <a:r>
              <a:rPr lang="ru-RU" sz="27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cap="all" dirty="0" smtClean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Разработка бизнес-плана для проекта </a:t>
            </a:r>
            <a:r>
              <a:rPr lang="ru-RU" sz="3600" b="1" cap="all" dirty="0" err="1" smtClean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стартап</a:t>
            </a:r>
            <a:r>
              <a:rPr lang="ru-RU" sz="3600" b="1" cap="all" dirty="0" err="1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3600" b="1" cap="all" dirty="0" smtClean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cap="all" dirty="0" smtClean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cap="all" dirty="0" smtClean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студии </a:t>
            </a:r>
            <a:r>
              <a:rPr lang="ru-RU" sz="4000" b="1" cap="all" dirty="0" err="1" smtClean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маникюра«</a:t>
            </a:r>
            <a:r>
              <a:rPr lang="ru-RU" sz="4000" b="1" cap="all" dirty="0" err="1" smtClean="0">
                <a:solidFill>
                  <a:srgbClr val="FFFF00"/>
                </a:solidFill>
              </a:rPr>
              <a:t>Silk</a:t>
            </a:r>
            <a:r>
              <a:rPr lang="ru-RU" sz="4000" b="1" cap="all" dirty="0" smtClean="0">
                <a:solidFill>
                  <a:srgbClr val="FFFF00"/>
                </a:solidFill>
              </a:rPr>
              <a:t> </a:t>
            </a:r>
            <a:r>
              <a:rPr lang="ru-RU" sz="4000" b="1" cap="all" dirty="0" err="1" smtClean="0">
                <a:solidFill>
                  <a:srgbClr val="FFFF00"/>
                </a:solidFill>
              </a:rPr>
              <a:t>Nails</a:t>
            </a:r>
            <a:r>
              <a:rPr lang="ru-RU" sz="4000" b="1" cap="all" dirty="0" smtClean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4000" b="1" cap="all" dirty="0" smtClean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b="1" cap="all" dirty="0" smtClean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b="1" cap="all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419" y="4032133"/>
            <a:ext cx="9448800" cy="2088794"/>
          </a:xfrm>
        </p:spPr>
        <p:txBody>
          <a:bodyPr>
            <a:normAutofit fontScale="92500" lnSpcReduction="10000"/>
          </a:bodyPr>
          <a:lstStyle/>
          <a:p>
            <a:r>
              <a:rPr lang="ru-RU" sz="2600" b="1" dirty="0" smtClean="0">
                <a:solidFill>
                  <a:srgbClr val="FFFF00"/>
                </a:solidFill>
              </a:rPr>
              <a:t>Выполнила студентка 4 курса ЗУФО, Направление </a:t>
            </a:r>
            <a:r>
              <a:rPr lang="ru-RU" sz="2600" b="1" dirty="0" smtClean="0">
                <a:solidFill>
                  <a:srgbClr val="FFFF00"/>
                </a:solidFill>
              </a:rPr>
              <a:t>«Экономика», </a:t>
            </a:r>
            <a:r>
              <a:rPr lang="ru-RU" sz="2600" b="1" dirty="0" smtClean="0">
                <a:solidFill>
                  <a:srgbClr val="FFFF00"/>
                </a:solidFill>
              </a:rPr>
              <a:t>профиль «Финансы и кредит»</a:t>
            </a:r>
          </a:p>
          <a:p>
            <a:pPr algn="ctr"/>
            <a:r>
              <a:rPr lang="ru-RU" sz="2600" b="1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Страхова Дарья Юрьевна</a:t>
            </a:r>
            <a:endParaRPr lang="ru-RU" i="1" dirty="0" smtClean="0">
              <a:latin typeface="Arial Black" panose="020B0A04020102020204" pitchFamily="34" charset="0"/>
            </a:endParaRPr>
          </a:p>
          <a:p>
            <a:endParaRPr lang="ru-RU" sz="2200" b="1" dirty="0" smtClean="0">
              <a:solidFill>
                <a:srgbClr val="FFFF00"/>
              </a:solidFill>
            </a:endParaRPr>
          </a:p>
          <a:p>
            <a:r>
              <a:rPr lang="ru-RU" sz="2200" b="1" dirty="0" smtClean="0">
                <a:solidFill>
                  <a:srgbClr val="FFFF00"/>
                </a:solidFill>
              </a:rPr>
              <a:t>Научный </a:t>
            </a:r>
            <a:r>
              <a:rPr lang="ru-RU" sz="2200" b="1" dirty="0" smtClean="0">
                <a:solidFill>
                  <a:srgbClr val="FFFF00"/>
                </a:solidFill>
              </a:rPr>
              <a:t>руководитель: </a:t>
            </a:r>
            <a:r>
              <a:rPr lang="ru-RU" sz="2200" b="1" dirty="0" err="1" smtClean="0">
                <a:solidFill>
                  <a:srgbClr val="FFFF00"/>
                </a:solidFill>
              </a:rPr>
              <a:t>к.т.н.,Якушин</a:t>
            </a:r>
            <a:r>
              <a:rPr lang="ru-RU" sz="2200" b="1" dirty="0" smtClean="0">
                <a:solidFill>
                  <a:srgbClr val="FFFF00"/>
                </a:solidFill>
              </a:rPr>
              <a:t> Дмитрий Иванович</a:t>
            </a:r>
            <a:endParaRPr lang="ru-RU" sz="2200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0308" y="268794"/>
            <a:ext cx="2758679" cy="9297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7505" y="4420199"/>
            <a:ext cx="2690191" cy="231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37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Финансовый план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6199" y="1152983"/>
            <a:ext cx="8884545" cy="542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092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Ежемесячные затраты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120" y="1252330"/>
            <a:ext cx="11167478" cy="514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006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Оборудование для </a:t>
            </a:r>
            <a:r>
              <a:rPr lang="ru-RU" dirty="0" err="1" smtClean="0">
                <a:solidFill>
                  <a:srgbClr val="FFC000"/>
                </a:solidFill>
              </a:rPr>
              <a:t>стартапа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Оборудование для открытия студии маникюра «</a:t>
            </a:r>
            <a:r>
              <a:rPr lang="ru-RU" dirty="0" err="1"/>
              <a:t>Silk</a:t>
            </a:r>
            <a:r>
              <a:rPr lang="ru-RU" dirty="0"/>
              <a:t>  </a:t>
            </a:r>
            <a:r>
              <a:rPr lang="ru-RU" dirty="0" err="1"/>
              <a:t>Nails</a:t>
            </a:r>
            <a:r>
              <a:rPr lang="ru-RU" dirty="0"/>
              <a:t>»</a:t>
            </a:r>
          </a:p>
          <a:p>
            <a:r>
              <a:rPr lang="ru-RU" dirty="0"/>
              <a:t>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178" y="1337300"/>
            <a:ext cx="8626588" cy="516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98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883280" cy="140053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Выручка от реализации услуг за 3 </a:t>
            </a:r>
            <a:r>
              <a:rPr lang="ru-RU" dirty="0" err="1" smtClean="0">
                <a:solidFill>
                  <a:srgbClr val="FFC000"/>
                </a:solidFill>
              </a:rPr>
              <a:t>мес.работы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328" y="1853247"/>
            <a:ext cx="11744671" cy="520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67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525" y="0"/>
            <a:ext cx="9404723" cy="140053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Фонд оплаты труда сотрудников студии маникюра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549"/>
          <a:stretch/>
        </p:blipFill>
        <p:spPr>
          <a:xfrm>
            <a:off x="109540" y="1659465"/>
            <a:ext cx="11860250" cy="452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73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3800" y="91473"/>
            <a:ext cx="9404723" cy="140053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Затраты на открытие студии </a:t>
            </a:r>
            <a:r>
              <a:rPr lang="ru-RU" dirty="0" err="1" smtClean="0">
                <a:solidFill>
                  <a:srgbClr val="FFC000"/>
                </a:solidFill>
              </a:rPr>
              <a:t>маниюкра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001"/>
          <a:stretch/>
        </p:blipFill>
        <p:spPr>
          <a:xfrm>
            <a:off x="460086" y="1492003"/>
            <a:ext cx="11483558" cy="540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33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260967" cy="140053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Расчет окупаемости проекта за 2 года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018"/>
          <a:stretch/>
        </p:blipFill>
        <p:spPr>
          <a:xfrm>
            <a:off x="189625" y="1365954"/>
            <a:ext cx="11891996" cy="498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96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719" y="0"/>
            <a:ext cx="11320602" cy="140053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Чистая прибыль студии маникюра 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за 2 года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719" y="1400529"/>
            <a:ext cx="10604985" cy="5340541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>
            <a:off x="948267" y="4944533"/>
            <a:ext cx="1241777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696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Цель </a:t>
            </a:r>
            <a:r>
              <a:rPr lang="ru-RU" b="1" dirty="0" err="1" smtClean="0">
                <a:solidFill>
                  <a:srgbClr val="FFFF00"/>
                </a:solidFill>
              </a:rPr>
              <a:t>стартапа</a:t>
            </a:r>
            <a:r>
              <a:rPr lang="ru-RU" b="1" dirty="0" smtClean="0">
                <a:solidFill>
                  <a:srgbClr val="FFFF00"/>
                </a:solidFill>
              </a:rPr>
              <a:t> и стратегия его создания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18052" y="2052918"/>
            <a:ext cx="11350487" cy="4195481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FFFF00"/>
                </a:solidFill>
              </a:rPr>
              <a:t>Цель в </a:t>
            </a:r>
            <a:r>
              <a:rPr lang="ru-RU" sz="2400" b="1" dirty="0">
                <a:solidFill>
                  <a:srgbClr val="FFFF00"/>
                </a:solidFill>
              </a:rPr>
              <a:t>создании студии маникюра «</a:t>
            </a:r>
            <a:r>
              <a:rPr lang="ru-RU" sz="2400" b="1" dirty="0" err="1">
                <a:solidFill>
                  <a:srgbClr val="FFFF00"/>
                </a:solidFill>
              </a:rPr>
              <a:t>Silk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Nails</a:t>
            </a:r>
            <a:r>
              <a:rPr lang="ru-RU" sz="2400" b="1" dirty="0">
                <a:solidFill>
                  <a:srgbClr val="FFFF00"/>
                </a:solidFill>
              </a:rPr>
              <a:t>», где будут предоставляться качественные услуги по проведению маникюра и уходу за </a:t>
            </a:r>
            <a:r>
              <a:rPr lang="ru-RU" sz="2400" b="1" dirty="0" smtClean="0">
                <a:solidFill>
                  <a:srgbClr val="FFFF00"/>
                </a:solidFill>
              </a:rPr>
              <a:t>ногтями</a:t>
            </a:r>
          </a:p>
          <a:p>
            <a:pPr algn="just"/>
            <a:r>
              <a:rPr lang="ru-RU" sz="2400" b="1" dirty="0">
                <a:solidFill>
                  <a:srgbClr val="FFFF00"/>
                </a:solidFill>
              </a:rPr>
              <a:t>Стратегия </a:t>
            </a:r>
            <a:r>
              <a:rPr lang="ru-RU" sz="2400" b="1" dirty="0" smtClean="0">
                <a:solidFill>
                  <a:srgbClr val="FFFF00"/>
                </a:solidFill>
              </a:rPr>
              <a:t>включают </a:t>
            </a:r>
            <a:r>
              <a:rPr lang="ru-RU" sz="2400" b="1" dirty="0">
                <a:solidFill>
                  <a:srgbClr val="FFFF00"/>
                </a:solidFill>
              </a:rPr>
              <a:t>в себя: анализ </a:t>
            </a:r>
            <a:r>
              <a:rPr lang="ru-RU" sz="2400" b="1" dirty="0" smtClean="0">
                <a:solidFill>
                  <a:srgbClr val="FFFF00"/>
                </a:solidFill>
              </a:rPr>
              <a:t>рынка </a:t>
            </a:r>
            <a:r>
              <a:rPr lang="ru-RU" sz="2400" b="1" dirty="0">
                <a:solidFill>
                  <a:srgbClr val="FFFF00"/>
                </a:solidFill>
              </a:rPr>
              <a:t>маникюра в регионе, изучение конкурентной среды и потребностей </a:t>
            </a:r>
            <a:r>
              <a:rPr lang="ru-RU" sz="2400" b="1" dirty="0" smtClean="0">
                <a:solidFill>
                  <a:srgbClr val="FFFF00"/>
                </a:solidFill>
              </a:rPr>
              <a:t>потенциальных </a:t>
            </a:r>
            <a:r>
              <a:rPr lang="ru-RU" sz="2400" b="1" dirty="0">
                <a:solidFill>
                  <a:srgbClr val="FFFF00"/>
                </a:solidFill>
              </a:rPr>
              <a:t>клиентов, разработку финансового плана с прогнозом продаж, расходов, доходов и инвестиций, маркетинговую стратегию, включая рекламу и </a:t>
            </a:r>
            <a:r>
              <a:rPr lang="ru-RU" sz="2400" b="1" dirty="0" smtClean="0">
                <a:solidFill>
                  <a:srgbClr val="FFFF00"/>
                </a:solidFill>
              </a:rPr>
              <a:t>использование </a:t>
            </a:r>
            <a:r>
              <a:rPr lang="ru-RU" sz="2400" b="1" dirty="0">
                <a:solidFill>
                  <a:srgbClr val="FFFF00"/>
                </a:solidFill>
              </a:rPr>
              <a:t>социальных сетей, и описание процессов работы салона, включая </a:t>
            </a:r>
            <a:r>
              <a:rPr lang="ru-RU" sz="2400" b="1" dirty="0" smtClean="0">
                <a:solidFill>
                  <a:srgbClr val="FFFF00"/>
                </a:solidFill>
              </a:rPr>
              <a:t>оборудование</a:t>
            </a:r>
            <a:r>
              <a:rPr lang="ru-RU" sz="2400" b="1" dirty="0">
                <a:solidFill>
                  <a:srgbClr val="FFFF00"/>
                </a:solidFill>
              </a:rPr>
              <a:t>, ассортимент услуг и управление персоналом.</a:t>
            </a:r>
          </a:p>
        </p:txBody>
      </p:sp>
    </p:spTree>
    <p:extLst>
      <p:ext uri="{BB962C8B-B14F-4D97-AF65-F5344CB8AC3E}">
        <p14:creationId xmlns:p14="http://schemas.microsoft.com/office/powerpoint/2010/main" val="3883772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Актуальность исследования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1615596"/>
            <a:ext cx="10923037" cy="4195481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FF00"/>
                </a:solidFill>
              </a:rPr>
              <a:t>Во-первых, </a:t>
            </a:r>
            <a:r>
              <a:rPr lang="ru-RU" sz="2800" dirty="0" smtClean="0">
                <a:solidFill>
                  <a:srgbClr val="FFFF00"/>
                </a:solidFill>
              </a:rPr>
              <a:t>разнообразие </a:t>
            </a:r>
            <a:r>
              <a:rPr lang="ru-RU" sz="2800" dirty="0">
                <a:solidFill>
                  <a:srgbClr val="FFFF00"/>
                </a:solidFill>
              </a:rPr>
              <a:t>услуг и техник ногтевого дизайна, </a:t>
            </a:r>
            <a:r>
              <a:rPr lang="ru-RU" sz="2800" dirty="0" smtClean="0">
                <a:solidFill>
                  <a:srgbClr val="FFFF00"/>
                </a:solidFill>
              </a:rPr>
              <a:t>предлагаемых </a:t>
            </a:r>
            <a:r>
              <a:rPr lang="ru-RU" sz="2800" dirty="0">
                <a:solidFill>
                  <a:srgbClr val="FFFF00"/>
                </a:solidFill>
              </a:rPr>
              <a:t>салонами. </a:t>
            </a:r>
            <a:endParaRPr lang="ru-RU" sz="2800" dirty="0" smtClean="0">
              <a:solidFill>
                <a:srgbClr val="FFFF00"/>
              </a:solidFill>
            </a:endParaRPr>
          </a:p>
          <a:p>
            <a:r>
              <a:rPr lang="ru-RU" sz="2800" dirty="0" smtClean="0">
                <a:solidFill>
                  <a:srgbClr val="FFFF00"/>
                </a:solidFill>
              </a:rPr>
              <a:t>Во-вторых</a:t>
            </a:r>
            <a:r>
              <a:rPr lang="ru-RU" sz="2800" dirty="0">
                <a:solidFill>
                  <a:srgbClr val="FFFF00"/>
                </a:solidFill>
              </a:rPr>
              <a:t>, популярность нейл-индустрии обусловлена спросом на качественные и долговечные материалы для наращивания и укрепления </a:t>
            </a:r>
            <a:r>
              <a:rPr lang="ru-RU" sz="2800" dirty="0" smtClean="0">
                <a:solidFill>
                  <a:srgbClr val="FFFF00"/>
                </a:solidFill>
              </a:rPr>
              <a:t>ногтей</a:t>
            </a:r>
            <a:r>
              <a:rPr lang="ru-RU" sz="2800" dirty="0">
                <a:solidFill>
                  <a:srgbClr val="FFFF00"/>
                </a:solidFill>
              </a:rPr>
              <a:t>. </a:t>
            </a:r>
            <a:endParaRPr lang="ru-RU" sz="2800" dirty="0" smtClean="0">
              <a:solidFill>
                <a:srgbClr val="FFFF00"/>
              </a:solidFill>
            </a:endParaRPr>
          </a:p>
          <a:p>
            <a:r>
              <a:rPr lang="ru-RU" sz="2800" dirty="0" smtClean="0">
                <a:solidFill>
                  <a:srgbClr val="FFFF00"/>
                </a:solidFill>
              </a:rPr>
              <a:t>В-третьих</a:t>
            </a:r>
            <a:r>
              <a:rPr lang="ru-RU" sz="2800" dirty="0">
                <a:solidFill>
                  <a:srgbClr val="FFFF00"/>
                </a:solidFill>
              </a:rPr>
              <a:t>, современные технологии позволяют создавать продукты, которые не только делают ногти красивыми, но и ухаживают за ними, обеспечивая их </a:t>
            </a:r>
            <a:r>
              <a:rPr lang="ru-RU" sz="2800" dirty="0" smtClean="0">
                <a:solidFill>
                  <a:srgbClr val="FFFF00"/>
                </a:solidFill>
              </a:rPr>
              <a:t>здоровье </a:t>
            </a:r>
            <a:r>
              <a:rPr lang="ru-RU" sz="2800" dirty="0">
                <a:solidFill>
                  <a:srgbClr val="FFFF00"/>
                </a:solidFill>
              </a:rPr>
              <a:t>и прочность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6780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7285" y="277382"/>
            <a:ext cx="10840280" cy="1233366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rgbClr val="FFFF00"/>
                </a:solidFill>
              </a:rPr>
              <a:t>Основные элементы бизнес-модели </a:t>
            </a:r>
            <a:r>
              <a:rPr lang="ru-RU" sz="3200" b="1" i="1" dirty="0" smtClean="0">
                <a:solidFill>
                  <a:srgbClr val="FFFF00"/>
                </a:solidFill>
              </a:rPr>
              <a:t>создания студии маникюра по А.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Остервальдеру</a:t>
            </a:r>
            <a:r>
              <a:rPr lang="ru-RU" sz="3200" b="1" i="1" dirty="0" smtClean="0">
                <a:solidFill>
                  <a:srgbClr val="FFFF00"/>
                </a:solidFill>
              </a:rPr>
              <a:t> и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П.Пинье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55412"/>
            <a:ext cx="12052852" cy="4802588"/>
          </a:xfrm>
        </p:spPr>
        <p:txBody>
          <a:bodyPr>
            <a:normAutofit/>
          </a:bodyPr>
          <a:lstStyle/>
          <a:p>
            <a:r>
              <a:rPr lang="ru-RU" i="1" dirty="0" smtClean="0"/>
              <a:t>:</a:t>
            </a:r>
            <a:endParaRPr lang="ru-RU" dirty="0"/>
          </a:p>
          <a:p>
            <a:r>
              <a:rPr lang="ru-RU" i="1" dirty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87" y="1510748"/>
            <a:ext cx="11449877" cy="524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91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476" y="0"/>
            <a:ext cx="11340480" cy="140053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Характеристика </a:t>
            </a:r>
            <a:r>
              <a:rPr lang="ru-RU" dirty="0" err="1" smtClean="0">
                <a:solidFill>
                  <a:srgbClr val="FFFF00"/>
                </a:solidFill>
              </a:rPr>
              <a:t>стартапа</a:t>
            </a:r>
            <a:r>
              <a:rPr lang="ru-RU" dirty="0" smtClean="0">
                <a:solidFill>
                  <a:srgbClr val="FFFF00"/>
                </a:solidFill>
              </a:rPr>
              <a:t> и показатели экономической эффективности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34587"/>
            <a:ext cx="11767930" cy="5004752"/>
          </a:xfrm>
        </p:spPr>
        <p:txBody>
          <a:bodyPr>
            <a:normAutofit fontScale="92500"/>
          </a:bodyPr>
          <a:lstStyle/>
          <a:p>
            <a:r>
              <a:rPr lang="ru-RU" dirty="0"/>
              <a:t> </a:t>
            </a:r>
            <a:r>
              <a:rPr lang="ru-RU" b="1" dirty="0">
                <a:solidFill>
                  <a:srgbClr val="FFFF00"/>
                </a:solidFill>
              </a:rPr>
              <a:t>Горизонт расчета реализации </a:t>
            </a:r>
            <a:r>
              <a:rPr lang="ru-RU" b="1" dirty="0" err="1">
                <a:solidFill>
                  <a:srgbClr val="FFFF00"/>
                </a:solidFill>
              </a:rPr>
              <a:t>стартап</a:t>
            </a:r>
            <a:r>
              <a:rPr lang="ru-RU" b="1" dirty="0">
                <a:solidFill>
                  <a:srgbClr val="FFFF00"/>
                </a:solidFill>
              </a:rPr>
              <a:t>-проекта </a:t>
            </a:r>
            <a:r>
              <a:rPr lang="ru-RU" b="1" dirty="0" smtClean="0">
                <a:solidFill>
                  <a:srgbClr val="FFFF00"/>
                </a:solidFill>
              </a:rPr>
              <a:t>2 </a:t>
            </a:r>
            <a:r>
              <a:rPr lang="ru-RU" b="1" dirty="0">
                <a:solidFill>
                  <a:srgbClr val="FFFF00"/>
                </a:solidFill>
              </a:rPr>
              <a:t>года с момента запуска проекта. </a:t>
            </a:r>
          </a:p>
          <a:p>
            <a:r>
              <a:rPr lang="ru-RU" b="1" dirty="0">
                <a:solidFill>
                  <a:srgbClr val="FFFF00"/>
                </a:solidFill>
              </a:rPr>
              <a:t>   Источниками финансирования </a:t>
            </a:r>
            <a:r>
              <a:rPr lang="ru-RU" b="1" dirty="0" err="1">
                <a:solidFill>
                  <a:srgbClr val="FFFF00"/>
                </a:solidFill>
              </a:rPr>
              <a:t>стартапа</a:t>
            </a:r>
            <a:r>
              <a:rPr lang="ru-RU" b="1" dirty="0">
                <a:solidFill>
                  <a:srgbClr val="FFFF00"/>
                </a:solidFill>
              </a:rPr>
              <a:t> являются собственные и заемные средства.</a:t>
            </a:r>
          </a:p>
          <a:p>
            <a:r>
              <a:rPr lang="ru-RU" b="1" dirty="0">
                <a:solidFill>
                  <a:srgbClr val="FFFF00"/>
                </a:solidFill>
              </a:rPr>
              <a:t>   </a:t>
            </a:r>
            <a:r>
              <a:rPr lang="ru-RU" b="1" i="1" dirty="0">
                <a:solidFill>
                  <a:srgbClr val="FFFF00"/>
                </a:solidFill>
              </a:rPr>
              <a:t>Интегральные показатели экономической эффективности </a:t>
            </a:r>
            <a:r>
              <a:rPr lang="ru-RU" b="1" i="1" dirty="0" err="1">
                <a:solidFill>
                  <a:srgbClr val="FFFF00"/>
                </a:solidFill>
              </a:rPr>
              <a:t>стартап</a:t>
            </a:r>
            <a:r>
              <a:rPr lang="ru-RU" b="1" i="1" dirty="0">
                <a:solidFill>
                  <a:srgbClr val="FFFF00"/>
                </a:solidFill>
              </a:rPr>
              <a:t>-проекта</a:t>
            </a:r>
            <a:r>
              <a:rPr lang="ru-RU" b="1" dirty="0">
                <a:solidFill>
                  <a:srgbClr val="FFFF00"/>
                </a:solidFill>
              </a:rPr>
              <a:t>: </a:t>
            </a:r>
          </a:p>
          <a:p>
            <a:r>
              <a:rPr lang="ru-RU" b="1" dirty="0">
                <a:solidFill>
                  <a:srgbClr val="FFFF00"/>
                </a:solidFill>
              </a:rPr>
              <a:t>1.	Первоначальные вложения в бизнес — 650 000 рублей.</a:t>
            </a:r>
          </a:p>
          <a:p>
            <a:r>
              <a:rPr lang="ru-RU" b="1" dirty="0">
                <a:solidFill>
                  <a:srgbClr val="FFFF00"/>
                </a:solidFill>
              </a:rPr>
              <a:t>2.	Срок выхода на точку безубыточности — 3 месяца</a:t>
            </a:r>
          </a:p>
          <a:p>
            <a:r>
              <a:rPr lang="ru-RU" b="1" dirty="0">
                <a:solidFill>
                  <a:srgbClr val="FFFF00"/>
                </a:solidFill>
              </a:rPr>
              <a:t>3.	Рентабельность продаж — 7%</a:t>
            </a:r>
          </a:p>
          <a:p>
            <a:r>
              <a:rPr lang="ru-RU" b="1" dirty="0">
                <a:solidFill>
                  <a:srgbClr val="FFFF00"/>
                </a:solidFill>
              </a:rPr>
              <a:t>4.	Чистая текущая стоимость (NPV)- 1240509 руб. </a:t>
            </a:r>
          </a:p>
          <a:p>
            <a:r>
              <a:rPr lang="ru-RU" b="1" dirty="0">
                <a:solidFill>
                  <a:srgbClr val="FFFF00"/>
                </a:solidFill>
              </a:rPr>
              <a:t>5.	Внутренняя норма доходности (IRR): 75,55 %</a:t>
            </a:r>
          </a:p>
          <a:p>
            <a:r>
              <a:rPr lang="ru-RU" b="1" dirty="0">
                <a:solidFill>
                  <a:srgbClr val="FFFF00"/>
                </a:solidFill>
              </a:rPr>
              <a:t>6.	Срок окупаемости (</a:t>
            </a:r>
            <a:r>
              <a:rPr lang="ru-RU" b="1" dirty="0" err="1">
                <a:solidFill>
                  <a:srgbClr val="FFFF00"/>
                </a:solidFill>
              </a:rPr>
              <a:t>Payback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period</a:t>
            </a:r>
            <a:r>
              <a:rPr lang="ru-RU" b="1" dirty="0">
                <a:solidFill>
                  <a:srgbClr val="FFFF00"/>
                </a:solidFill>
              </a:rPr>
              <a:t>): 7 мес.</a:t>
            </a:r>
          </a:p>
          <a:p>
            <a:r>
              <a:rPr lang="ru-RU" b="1" dirty="0">
                <a:solidFill>
                  <a:srgbClr val="FFFF00"/>
                </a:solidFill>
              </a:rPr>
              <a:t>7.	Чистая прибыль нарастающим итогом составит: 2 145 709 руб.</a:t>
            </a:r>
          </a:p>
          <a:p>
            <a:r>
              <a:rPr lang="ru-RU" b="1" dirty="0">
                <a:solidFill>
                  <a:srgbClr val="FFFF00"/>
                </a:solidFill>
              </a:rPr>
              <a:t>      Данный вид бизнеса будет зарегистрирован в форме индивидуального </a:t>
            </a:r>
            <a:r>
              <a:rPr lang="ru-RU" b="1" dirty="0" smtClean="0">
                <a:solidFill>
                  <a:srgbClr val="FFFF00"/>
                </a:solidFill>
              </a:rPr>
              <a:t>предпринимательства</a:t>
            </a:r>
            <a:r>
              <a:rPr lang="ru-RU" b="1" dirty="0">
                <a:solidFill>
                  <a:srgbClr val="FFFF00"/>
                </a:solidFill>
              </a:rPr>
              <a:t>. Система налогообложения — УСН, тип «Доходы минус </a:t>
            </a:r>
            <a:r>
              <a:rPr lang="ru-RU" b="1" dirty="0" smtClean="0">
                <a:solidFill>
                  <a:srgbClr val="FFFF00"/>
                </a:solidFill>
              </a:rPr>
              <a:t>расходы</a:t>
            </a:r>
            <a:r>
              <a:rPr lang="ru-RU" b="1" dirty="0">
                <a:solidFill>
                  <a:srgbClr val="FFFF00"/>
                </a:solidFill>
              </a:rPr>
              <a:t>». </a:t>
            </a:r>
          </a:p>
        </p:txBody>
      </p:sp>
    </p:spTree>
    <p:extLst>
      <p:ext uri="{BB962C8B-B14F-4D97-AF65-F5344CB8AC3E}">
        <p14:creationId xmlns:p14="http://schemas.microsoft.com/office/powerpoint/2010/main" val="1941024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Риски бизнеса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790" y="1416814"/>
            <a:ext cx="11983210" cy="5282160"/>
          </a:xfrm>
        </p:spPr>
        <p:txBody>
          <a:bodyPr/>
          <a:lstStyle/>
          <a:p>
            <a:r>
              <a:rPr lang="ru-RU" dirty="0"/>
              <a:t> 1</a:t>
            </a:r>
            <a:r>
              <a:rPr lang="ru-RU" sz="2400" b="1" dirty="0">
                <a:solidFill>
                  <a:srgbClr val="FFC000"/>
                </a:solidFill>
              </a:rPr>
              <a:t>.  Конкуренция существующих салонов красоты и студий маникюра на </a:t>
            </a:r>
            <a:r>
              <a:rPr lang="ru-RU" sz="2400" b="1" dirty="0" err="1">
                <a:solidFill>
                  <a:srgbClr val="FFC000"/>
                </a:solidFill>
              </a:rPr>
              <a:t>рын-ке</a:t>
            </a:r>
            <a:r>
              <a:rPr lang="ru-RU" sz="2400" b="1" dirty="0">
                <a:solidFill>
                  <a:srgbClr val="FFC000"/>
                </a:solidFill>
              </a:rPr>
              <a:t>.</a:t>
            </a:r>
          </a:p>
          <a:p>
            <a:r>
              <a:rPr lang="ru-RU" sz="2400" b="1" dirty="0">
                <a:solidFill>
                  <a:srgbClr val="FFC000"/>
                </a:solidFill>
              </a:rPr>
              <a:t>    2. Недостаток достаточного спроса на услуги маникюра в выбранном рай-</a:t>
            </a:r>
            <a:r>
              <a:rPr lang="ru-RU" sz="2400" b="1" dirty="0" err="1">
                <a:solidFill>
                  <a:srgbClr val="FFC000"/>
                </a:solidFill>
              </a:rPr>
              <a:t>оне</a:t>
            </a:r>
            <a:r>
              <a:rPr lang="ru-RU" sz="2400" b="1" dirty="0">
                <a:solidFill>
                  <a:srgbClr val="FFC000"/>
                </a:solidFill>
              </a:rPr>
              <a:t>.</a:t>
            </a:r>
          </a:p>
          <a:p>
            <a:r>
              <a:rPr lang="ru-RU" sz="2400" b="1" dirty="0">
                <a:solidFill>
                  <a:srgbClr val="FFC000"/>
                </a:solidFill>
              </a:rPr>
              <a:t>      3.    Обеспечение квалифицированного персонала и обучение новых </a:t>
            </a:r>
            <a:r>
              <a:rPr lang="ru-RU" sz="2400" b="1" dirty="0" err="1">
                <a:solidFill>
                  <a:srgbClr val="FFC000"/>
                </a:solidFill>
              </a:rPr>
              <a:t>специа</a:t>
            </a:r>
            <a:r>
              <a:rPr lang="ru-RU" sz="2400" b="1" dirty="0">
                <a:solidFill>
                  <a:srgbClr val="FFC000"/>
                </a:solidFill>
              </a:rPr>
              <a:t>-листов.</a:t>
            </a:r>
          </a:p>
          <a:p>
            <a:r>
              <a:rPr lang="ru-RU" sz="2400" b="1" dirty="0">
                <a:solidFill>
                  <a:srgbClr val="FFC000"/>
                </a:solidFill>
              </a:rPr>
              <a:t> 4. Рост стоимости материалов и оборудования при начальном внедрении и за-траты на рекламу и маркетинг для привлечения клиентов.</a:t>
            </a:r>
          </a:p>
          <a:p>
            <a:r>
              <a:rPr lang="ru-RU" sz="2400" b="1" dirty="0">
                <a:solidFill>
                  <a:srgbClr val="FFC000"/>
                </a:solidFill>
              </a:rPr>
              <a:t>     5. Ограничения внедрения новых технологий и оборудования из-за </a:t>
            </a:r>
            <a:r>
              <a:rPr lang="ru-RU" sz="2400" b="1" dirty="0" err="1">
                <a:solidFill>
                  <a:srgbClr val="FFC000"/>
                </a:solidFill>
              </a:rPr>
              <a:t>техниче-ских</a:t>
            </a:r>
            <a:r>
              <a:rPr lang="ru-RU" sz="2400" b="1" dirty="0">
                <a:solidFill>
                  <a:srgbClr val="FFC000"/>
                </a:solidFill>
              </a:rPr>
              <a:t>, экологических или финансовых препятствий. </a:t>
            </a:r>
          </a:p>
        </p:txBody>
      </p:sp>
    </p:spTree>
    <p:extLst>
      <p:ext uri="{BB962C8B-B14F-4D97-AF65-F5344CB8AC3E}">
        <p14:creationId xmlns:p14="http://schemas.microsoft.com/office/powerpoint/2010/main" val="2760426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086" y="0"/>
            <a:ext cx="9404723" cy="140053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Описание продукта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086" y="1152983"/>
            <a:ext cx="11101940" cy="5705017"/>
          </a:xfrm>
        </p:spPr>
        <p:txBody>
          <a:bodyPr>
            <a:normAutofit/>
          </a:bodyPr>
          <a:lstStyle/>
          <a:p>
            <a:r>
              <a:rPr lang="ru-RU" dirty="0"/>
              <a:t>Основные услуги включают </a:t>
            </a:r>
            <a:endParaRPr lang="ru-RU" dirty="0" smtClean="0"/>
          </a:p>
          <a:p>
            <a:r>
              <a:rPr lang="ru-RU" dirty="0" smtClean="0"/>
              <a:t>уход </a:t>
            </a:r>
            <a:r>
              <a:rPr lang="ru-RU" dirty="0"/>
              <a:t>за ногтями и кожей рук, включая </a:t>
            </a:r>
            <a:r>
              <a:rPr lang="ru-RU" dirty="0" err="1"/>
              <a:t>скрабы</a:t>
            </a:r>
            <a:r>
              <a:rPr lang="ru-RU" dirty="0"/>
              <a:t>, маски, обертывания, массаж, моделирование и укрепление ногтей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дизайнерский мани-</a:t>
            </a:r>
            <a:r>
              <a:rPr lang="ru-RU" dirty="0" err="1"/>
              <a:t>кюр</a:t>
            </a:r>
            <a:r>
              <a:rPr lang="ru-RU" dirty="0"/>
              <a:t> и педикюр. </a:t>
            </a:r>
            <a:endParaRPr lang="ru-RU" dirty="0" smtClean="0"/>
          </a:p>
          <a:p>
            <a:r>
              <a:rPr lang="ru-RU" dirty="0" smtClean="0"/>
              <a:t>Дополнительные </a:t>
            </a:r>
            <a:r>
              <a:rPr lang="ru-RU" dirty="0"/>
              <a:t>услуги </a:t>
            </a:r>
            <a:r>
              <a:rPr lang="ru-RU" dirty="0" smtClean="0"/>
              <a:t>включают:</a:t>
            </a:r>
          </a:p>
          <a:p>
            <a:r>
              <a:rPr lang="ru-RU" dirty="0" smtClean="0"/>
              <a:t> </a:t>
            </a:r>
            <a:r>
              <a:rPr lang="ru-RU" dirty="0"/>
              <a:t>SPA-процедуры, </a:t>
            </a:r>
            <a:r>
              <a:rPr lang="ru-RU" dirty="0" err="1"/>
              <a:t>пилинг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ароматический </a:t>
            </a:r>
            <a:r>
              <a:rPr lang="ru-RU" dirty="0"/>
              <a:t>массаж, </a:t>
            </a:r>
            <a:endParaRPr lang="ru-RU" dirty="0" smtClean="0"/>
          </a:p>
          <a:p>
            <a:r>
              <a:rPr lang="ru-RU" dirty="0" smtClean="0"/>
              <a:t>лечение </a:t>
            </a:r>
            <a:r>
              <a:rPr lang="ru-RU" dirty="0"/>
              <a:t>ногтей и другие. </a:t>
            </a:r>
            <a:endParaRPr lang="ru-RU" dirty="0" smtClean="0"/>
          </a:p>
          <a:p>
            <a:r>
              <a:rPr lang="ru-RU" dirty="0" smtClean="0"/>
              <a:t>Планируется   </a:t>
            </a:r>
            <a:r>
              <a:rPr lang="ru-RU" dirty="0"/>
              <a:t>применение такой важной </a:t>
            </a:r>
            <a:endParaRPr lang="ru-RU" dirty="0" smtClean="0"/>
          </a:p>
          <a:p>
            <a:r>
              <a:rPr lang="ru-RU" dirty="0" smtClean="0"/>
              <a:t>медицинской </a:t>
            </a:r>
            <a:r>
              <a:rPr lang="ru-RU" dirty="0"/>
              <a:t>процедуры, как парафинотерапия, т.е. метод альтернатив-ной медицины, теплолечение с применением нагретого парафина в качестве теп-</a:t>
            </a:r>
            <a:r>
              <a:rPr lang="ru-RU" dirty="0" err="1"/>
              <a:t>лоносителя</a:t>
            </a:r>
            <a:r>
              <a:rPr lang="ru-RU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7859" y="2038155"/>
            <a:ext cx="4033294" cy="277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111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140053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Оценка конкурентов и конкурентной среды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938" y="1575840"/>
            <a:ext cx="11419992" cy="4195481"/>
          </a:xfrm>
        </p:spPr>
        <p:txBody>
          <a:bodyPr>
            <a:normAutofit fontScale="92500"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При </a:t>
            </a:r>
            <a:r>
              <a:rPr lang="ru-RU" sz="2400" b="1" dirty="0">
                <a:solidFill>
                  <a:srgbClr val="FFC000"/>
                </a:solidFill>
              </a:rPr>
              <a:t>создании </a:t>
            </a:r>
            <a:r>
              <a:rPr lang="ru-RU" sz="2400" b="1" dirty="0" err="1">
                <a:solidFill>
                  <a:srgbClr val="FFC000"/>
                </a:solidFill>
              </a:rPr>
              <a:t>стартапа</a:t>
            </a:r>
            <a:r>
              <a:rPr lang="ru-RU" sz="2400" b="1" dirty="0">
                <a:solidFill>
                  <a:srgbClr val="FFC000"/>
                </a:solidFill>
              </a:rPr>
              <a:t> планируется, что студия маникюра "</a:t>
            </a:r>
            <a:r>
              <a:rPr lang="ru-RU" sz="2400" b="1" dirty="0" err="1">
                <a:solidFill>
                  <a:srgbClr val="FFC000"/>
                </a:solidFill>
              </a:rPr>
              <a:t>Silk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Nails</a:t>
            </a:r>
            <a:r>
              <a:rPr lang="ru-RU" sz="2400" b="1" dirty="0">
                <a:solidFill>
                  <a:srgbClr val="FFC000"/>
                </a:solidFill>
              </a:rPr>
              <a:t>" будет располагаться   по адресу  Тульская область, </a:t>
            </a:r>
            <a:r>
              <a:rPr lang="ru-RU" sz="2400" b="1" dirty="0" err="1">
                <a:solidFill>
                  <a:srgbClr val="FFC000"/>
                </a:solidFill>
              </a:rPr>
              <a:t>г.Новомосковск</a:t>
            </a:r>
            <a:r>
              <a:rPr lang="ru-RU" sz="2400" b="1" dirty="0">
                <a:solidFill>
                  <a:srgbClr val="FFC000"/>
                </a:solidFill>
              </a:rPr>
              <a:t> в новостроящемся  ЖК «Престиж», </a:t>
            </a:r>
            <a:r>
              <a:rPr lang="ru-RU" sz="2400" b="1" dirty="0" err="1">
                <a:solidFill>
                  <a:srgbClr val="FFC000"/>
                </a:solidFill>
              </a:rPr>
              <a:t>ул.Донская</a:t>
            </a:r>
            <a:r>
              <a:rPr lang="ru-RU" sz="2400" b="1" dirty="0">
                <a:solidFill>
                  <a:srgbClr val="FFC000"/>
                </a:solidFill>
              </a:rPr>
              <a:t>, д.6а,корп </a:t>
            </a:r>
            <a:r>
              <a:rPr lang="ru-RU" sz="2400" b="1" dirty="0" smtClean="0">
                <a:solidFill>
                  <a:srgbClr val="FFC000"/>
                </a:solidFill>
              </a:rPr>
              <a:t>1</a:t>
            </a:r>
          </a:p>
          <a:p>
            <a:r>
              <a:rPr lang="ru-RU" sz="2400" b="1" dirty="0">
                <a:solidFill>
                  <a:srgbClr val="FFC000"/>
                </a:solidFill>
              </a:rPr>
              <a:t> Основными конкурентами студии маникюра на данной территории </a:t>
            </a:r>
            <a:r>
              <a:rPr lang="ru-RU" sz="2400" b="1" dirty="0" smtClean="0">
                <a:solidFill>
                  <a:srgbClr val="FFC000"/>
                </a:solidFill>
              </a:rPr>
              <a:t>являются </a:t>
            </a:r>
            <a:r>
              <a:rPr lang="ru-RU" sz="2400" b="1" dirty="0">
                <a:solidFill>
                  <a:srgbClr val="FFC000"/>
                </a:solidFill>
              </a:rPr>
              <a:t>3 салона: </a:t>
            </a:r>
            <a:endParaRPr lang="ru-RU" sz="2400" b="1" dirty="0" smtClean="0">
              <a:solidFill>
                <a:srgbClr val="FFC000"/>
              </a:solidFill>
            </a:endParaRPr>
          </a:p>
          <a:p>
            <a:r>
              <a:rPr lang="ru-RU" sz="2400" b="1" dirty="0" smtClean="0">
                <a:solidFill>
                  <a:srgbClr val="FFC000"/>
                </a:solidFill>
              </a:rPr>
              <a:t>ногтевая </a:t>
            </a:r>
            <a:r>
              <a:rPr lang="ru-RU" sz="2400" b="1" dirty="0">
                <a:solidFill>
                  <a:srgbClr val="FFC000"/>
                </a:solidFill>
              </a:rPr>
              <a:t>студия СК Киви, расположенная на ул. Трудовых резервов, 33,  </a:t>
            </a:r>
            <a:endParaRPr lang="ru-RU" sz="2400" b="1" dirty="0" smtClean="0">
              <a:solidFill>
                <a:srgbClr val="FFC000"/>
              </a:solidFill>
            </a:endParaRPr>
          </a:p>
          <a:p>
            <a:r>
              <a:rPr lang="ru-RU" sz="2400" b="1" dirty="0" smtClean="0">
                <a:solidFill>
                  <a:srgbClr val="FFC000"/>
                </a:solidFill>
              </a:rPr>
              <a:t>ногтевая </a:t>
            </a:r>
            <a:r>
              <a:rPr lang="ru-RU" sz="2400" b="1" dirty="0">
                <a:solidFill>
                  <a:srgbClr val="FFC000"/>
                </a:solidFill>
              </a:rPr>
              <a:t>студия «</a:t>
            </a:r>
            <a:r>
              <a:rPr lang="ru-RU" sz="2400" b="1" dirty="0" err="1">
                <a:solidFill>
                  <a:srgbClr val="FFC000"/>
                </a:solidFill>
              </a:rPr>
              <a:t>Темникова</a:t>
            </a:r>
            <a:r>
              <a:rPr lang="ru-RU" sz="2400" b="1" dirty="0">
                <a:solidFill>
                  <a:srgbClr val="FFC000"/>
                </a:solidFill>
              </a:rPr>
              <a:t>», расположенный по адресу ул. Московская, 19-й </a:t>
            </a:r>
            <a:endParaRPr lang="ru-RU" sz="2400" b="1" dirty="0" smtClean="0">
              <a:solidFill>
                <a:srgbClr val="FFC000"/>
              </a:solidFill>
            </a:endParaRPr>
          </a:p>
          <a:p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>
                <a:solidFill>
                  <a:srgbClr val="FFC000"/>
                </a:solidFill>
              </a:rPr>
              <a:t>ногтевая студия «</a:t>
            </a:r>
            <a:r>
              <a:rPr lang="ru-RU" sz="2400" b="1" dirty="0" err="1">
                <a:solidFill>
                  <a:srgbClr val="FFC000"/>
                </a:solidFill>
              </a:rPr>
              <a:t>Lоva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Nails</a:t>
            </a:r>
            <a:r>
              <a:rPr lang="ru-RU" sz="2400" b="1" dirty="0">
                <a:solidFill>
                  <a:srgbClr val="FFC000"/>
                </a:solidFill>
              </a:rPr>
              <a:t>», расположенная на ул. Трудовые резервы</a:t>
            </a:r>
          </a:p>
        </p:txBody>
      </p:sp>
    </p:spTree>
    <p:extLst>
      <p:ext uri="{BB962C8B-B14F-4D97-AF65-F5344CB8AC3E}">
        <p14:creationId xmlns:p14="http://schemas.microsoft.com/office/powerpoint/2010/main" val="1092177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746" y="0"/>
            <a:ext cx="9404723" cy="140053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SWOT-анализ студии маникюра «</a:t>
            </a:r>
            <a:r>
              <a:rPr lang="ru-RU" dirty="0" err="1">
                <a:solidFill>
                  <a:srgbClr val="FFC000"/>
                </a:solidFill>
              </a:rPr>
              <a:t>Silk</a:t>
            </a:r>
            <a:r>
              <a:rPr lang="ru-RU" dirty="0">
                <a:solidFill>
                  <a:srgbClr val="FFC000"/>
                </a:solidFill>
              </a:rPr>
              <a:t>  </a:t>
            </a:r>
            <a:r>
              <a:rPr lang="ru-RU" dirty="0" err="1">
                <a:solidFill>
                  <a:srgbClr val="FFC000"/>
                </a:solidFill>
              </a:rPr>
              <a:t>Nails</a:t>
            </a:r>
            <a:r>
              <a:rPr lang="ru-RU" dirty="0">
                <a:solidFill>
                  <a:srgbClr val="FFC000"/>
                </a:solidFill>
              </a:rPr>
              <a:t>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746" y="1400530"/>
            <a:ext cx="10644741" cy="542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624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49</TotalTime>
  <Words>510</Words>
  <Application>Microsoft Office PowerPoint</Application>
  <PresentationFormat>Широкоэкранный</PresentationFormat>
  <Paragraphs>61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Century Gothic</vt:lpstr>
      <vt:lpstr>Times New Roman</vt:lpstr>
      <vt:lpstr>Wingdings 3</vt:lpstr>
      <vt:lpstr>Ион</vt:lpstr>
      <vt:lpstr> ФГБОУ ВО «Российский экономический университет  им. Г.В.Плеханова Тульский филиал  Разработка бизнес-плана для проекта стартапа студии маникюра«Silk Nails» </vt:lpstr>
      <vt:lpstr>Цель стартапа и стратегия его создания</vt:lpstr>
      <vt:lpstr>Актуальность исследования </vt:lpstr>
      <vt:lpstr>Основные элементы бизнес-модели создания студии маникюра по А. Остервальдеру и П.Пинье</vt:lpstr>
      <vt:lpstr>Характеристика стартапа и показатели экономической эффективности</vt:lpstr>
      <vt:lpstr>Риски бизнеса</vt:lpstr>
      <vt:lpstr>Описание продукта</vt:lpstr>
      <vt:lpstr>Оценка конкурентов и конкурентной среды</vt:lpstr>
      <vt:lpstr>SWOT-анализ студии маникюра «Silk  Nails»</vt:lpstr>
      <vt:lpstr>Финансовый план</vt:lpstr>
      <vt:lpstr>Ежемесячные затраты</vt:lpstr>
      <vt:lpstr>Оборудование для стартапа</vt:lpstr>
      <vt:lpstr>Выручка от реализации услуг за 3 мес.работы</vt:lpstr>
      <vt:lpstr>Фонд оплаты труда сотрудников студии маникюра</vt:lpstr>
      <vt:lpstr>Затраты на открытие студии маниюкра</vt:lpstr>
      <vt:lpstr>Расчет окупаемости проекта за 2 года</vt:lpstr>
      <vt:lpstr>Чистая прибыль студии маникюра  за 2 года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бизнес-плана для проекта стартапа «Магазин спортивных товаров  «СпортИТ-Импульс»</dc:title>
  <dc:creator>311</dc:creator>
  <cp:lastModifiedBy>311</cp:lastModifiedBy>
  <cp:revision>9</cp:revision>
  <dcterms:created xsi:type="dcterms:W3CDTF">2024-03-04T12:22:04Z</dcterms:created>
  <dcterms:modified xsi:type="dcterms:W3CDTF">2024-03-06T08:07:15Z</dcterms:modified>
</cp:coreProperties>
</file>