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83" r:id="rId3"/>
    <p:sldId id="282" r:id="rId4"/>
    <p:sldId id="540" r:id="rId5"/>
    <p:sldId id="542" r:id="rId6"/>
    <p:sldId id="541" r:id="rId7"/>
    <p:sldId id="284" r:id="rId8"/>
    <p:sldId id="287" r:id="rId9"/>
    <p:sldId id="256" r:id="rId10"/>
    <p:sldId id="257" r:id="rId11"/>
    <p:sldId id="259" r:id="rId12"/>
    <p:sldId id="538" r:id="rId13"/>
    <p:sldId id="258" r:id="rId14"/>
    <p:sldId id="28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D50"/>
    <a:srgbClr val="C69F5A"/>
    <a:srgbClr val="AB1F03"/>
    <a:srgbClr val="7F7F7F"/>
    <a:srgbClr val="D7EAFB"/>
    <a:srgbClr val="D2D5DC"/>
    <a:srgbClr val="ECEDF0"/>
    <a:srgbClr val="727584"/>
    <a:srgbClr val="FFFFFF"/>
    <a:srgbClr val="E7E8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CE6607-5B1F-9B77-EED2-DDF2E5BA37B5}" v="875" dt="2025-05-25T11:17:56.104"/>
    <p1510:client id="{850B4ED6-7310-5387-34A5-CCB43B2E6F17}" v="15" dt="2025-05-25T11:23:31.845"/>
    <p1510:client id="{E1483316-38E6-5C66-9D09-19FF69BC09BB}" v="5" dt="2025-05-25T11:19:05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3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AD3E-D4E2-460A-81E1-57A20C9B450A}" type="datetimeFigureOut">
              <a:rPr lang="ru-RU" smtClean="0"/>
              <a:t>25.05.2025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8D3061-9593-44D4-A63C-E5B85802C7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609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5656C-9098-495A-B384-ED28FBC6162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4067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AAE5A-F614-47DE-A925-E1F7D2473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671A44C-D8F6-4830-9878-DF7D49655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F6B97BC-6465-443A-9026-4FA637517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B970EC-860E-4C78-AD71-541469ED0376}" type="datetime1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DCBCEE-4208-4DA9-8B82-196D8D445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95572C-FB11-40AD-87F0-1A1D00147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9398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0C598B-E1C9-453A-85FA-2FC629BEE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8BB4E1-B5B6-4FA2-B655-F0DCFC409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D1576D-4B86-47F6-B944-CDAE43B3F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A71D3-5B33-46CE-8E6E-9584A60344DD}" type="datetime1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04B19F-BB5E-4517-ABDF-DF12AD5C0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E7DD52-4E01-4F36-8126-6B0E60AB2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557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2601C4-7CE6-4F44-81AA-A4A3E222D2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C2ABB75-E830-4124-8194-5F16365F9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B15BE6-1F4B-455D-837B-3AC931907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89182D-0122-4295-B86E-9E770C731C90}" type="datetime1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D10EB3-2304-46EA-B4B7-75D434FF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206F26-F674-45D9-93AE-0D23577E4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29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2166551" y="923367"/>
            <a:ext cx="1639330" cy="3080222"/>
          </a:xfrm>
          <a:custGeom>
            <a:avLst/>
            <a:gdLst>
              <a:gd name="connsiteX0" fmla="*/ 0 w 1639330"/>
              <a:gd name="connsiteY0" fmla="*/ 0 h 3080222"/>
              <a:gd name="connsiteX1" fmla="*/ 157778 w 1639330"/>
              <a:gd name="connsiteY1" fmla="*/ 0 h 3080222"/>
              <a:gd name="connsiteX2" fmla="*/ 1639330 w 1639330"/>
              <a:gd name="connsiteY2" fmla="*/ 220146 h 3080222"/>
              <a:gd name="connsiteX3" fmla="*/ 1639330 w 1639330"/>
              <a:gd name="connsiteY3" fmla="*/ 3080222 h 3080222"/>
              <a:gd name="connsiteX4" fmla="*/ 0 w 1639330"/>
              <a:gd name="connsiteY4" fmla="*/ 3035203 h 3080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9330" h="3080222">
                <a:moveTo>
                  <a:pt x="0" y="0"/>
                </a:moveTo>
                <a:lnTo>
                  <a:pt x="157778" y="0"/>
                </a:lnTo>
                <a:lnTo>
                  <a:pt x="1639330" y="220146"/>
                </a:lnTo>
                <a:lnTo>
                  <a:pt x="1639330" y="3080222"/>
                </a:lnTo>
                <a:lnTo>
                  <a:pt x="0" y="303520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C85D30-5662-4059-9254-835C42DAC22A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6E2BD65-140D-42F5-B002-2F5DD63D674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ADECD71-0B34-4AC1-B5B5-14DAC525E7A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FF67841-85ED-4314-8393-618A675114E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1AF8B5-D34D-4E66-B9B5-139B5D3CD0F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2883348-F40A-4BD3-A94B-F2B392E1CEF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8A36B-3BBE-4E11-9F6E-8D12F9D5D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105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6AEA03E-BE4E-43BF-90FC-57EB9D71643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17DD059-C6C3-45B4-A12A-86D6CD71133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CAA0F7B-B554-47E5-B243-1281B3895A4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8C47FCE-827B-4292-BF2C-155065F9AF6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D97BAFF-1521-485F-8323-6DAFF973E9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0EEF0BE-FF2C-47FF-8F55-F2F2361C8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DA0911-48E1-40C9-91F2-331E12C6E9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69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1924013" y="1457289"/>
            <a:ext cx="3146752" cy="4187053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7C853CE-DDE4-4358-9CFD-9B5C4ECD551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63A2A69-8E81-40E7-8260-7A8E3B84E8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0AE9C65-4E5F-451D-B38A-D233CFB09DB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B3DEA22-C625-44C2-8EF5-1D8D5B618B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4CFB73B-C0DD-4195-97E8-985491BBABE0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17C0BBD-A0AE-4606-BA36-70B4F939DA25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96617-A544-42D5-B401-0EB725FC4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6083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4124965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124967" y="10410"/>
            <a:ext cx="4111829" cy="3595652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236797" y="10410"/>
            <a:ext cx="3956817" cy="3595652"/>
          </a:xfrm>
        </p:spPr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3651ED4-0870-434D-8226-898E09BDA5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BA671A-728E-46E0-870F-DED05F16E65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2602E79-D8BC-43C8-87E9-F2E0BFA995C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4FDA7C9-260E-48DE-9127-DADB310E519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B0D39F9-4CE6-473C-9A3B-6C882011CE5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124ACFE-6F21-40C6-A875-9C09389D9D6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3BA6820-AF7E-4A99-AA8B-5919CD7A60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74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10410"/>
            <a:ext cx="12192000" cy="4054596"/>
          </a:xfrm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6820A0-09B4-4953-ADA1-B86B45D0D9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EE5AD0D-F2A2-4A15-8B2E-3C2FA92FD5D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323AB2E-FC23-4700-B382-3649A2AC4AF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5EADBB0-BE6D-4962-A735-D11D16783D99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61CFD7-ADA5-4210-B6CB-5A67494C96E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7BA1F2-DF1C-49C9-82E7-28B26AE34E1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FF47C7-4DDE-45BA-A64F-03462FEC00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6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442976"/>
            <a:ext cx="12192000" cy="3415024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45435" y="2810828"/>
            <a:ext cx="1706394" cy="296651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25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2" y="2"/>
            <a:ext cx="8911527" cy="6858001"/>
          </a:xfrm>
          <a:custGeom>
            <a:avLst/>
            <a:gdLst>
              <a:gd name="connsiteX0" fmla="*/ 0 w 8911527"/>
              <a:gd name="connsiteY0" fmla="*/ 0 h 6858001"/>
              <a:gd name="connsiteX1" fmla="*/ 8911527 w 8911527"/>
              <a:gd name="connsiteY1" fmla="*/ 0 h 6858001"/>
              <a:gd name="connsiteX2" fmla="*/ 8911527 w 8911527"/>
              <a:gd name="connsiteY2" fmla="*/ 5633 h 6858001"/>
              <a:gd name="connsiteX3" fmla="*/ 6143 w 8911527"/>
              <a:gd name="connsiteY3" fmla="*/ 6858001 h 6858001"/>
              <a:gd name="connsiteX4" fmla="*/ 0 w 8911527"/>
              <a:gd name="connsiteY4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911527" h="6858001">
                <a:moveTo>
                  <a:pt x="0" y="0"/>
                </a:moveTo>
                <a:lnTo>
                  <a:pt x="8911527" y="0"/>
                </a:lnTo>
                <a:lnTo>
                  <a:pt x="8911527" y="5633"/>
                </a:lnTo>
                <a:lnTo>
                  <a:pt x="6143" y="6858001"/>
                </a:lnTo>
                <a:lnTo>
                  <a:pt x="0" y="68580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9AEA8A-E1CD-4D09-A558-D99A290050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25A278F-D2A0-4AFA-B4AF-52467F2396A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DDC2DDA-B8DB-4E05-A376-02896C5598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0C7BAF0-9AA1-4BEB-8507-CFDDF6652A8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77FFE8F-A5C5-4476-B8B4-1F0E7FA269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050404-9DD4-46EC-8D0B-64A3BEDA138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999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0"/>
          </p:nvPr>
        </p:nvSpPr>
        <p:spPr>
          <a:xfrm>
            <a:off x="-3" y="-4"/>
            <a:ext cx="12192003" cy="4702628"/>
          </a:xfrm>
          <a:custGeom>
            <a:avLst/>
            <a:gdLst>
              <a:gd name="connsiteX0" fmla="*/ 0 w 12192002"/>
              <a:gd name="connsiteY0" fmla="*/ 0 h 4702628"/>
              <a:gd name="connsiteX1" fmla="*/ 12192002 w 12192002"/>
              <a:gd name="connsiteY1" fmla="*/ 0 h 4702628"/>
              <a:gd name="connsiteX2" fmla="*/ 12192002 w 12192002"/>
              <a:gd name="connsiteY2" fmla="*/ 3477435 h 4702628"/>
              <a:gd name="connsiteX3" fmla="*/ 256972 w 12192002"/>
              <a:gd name="connsiteY3" fmla="*/ 4702628 h 4702628"/>
              <a:gd name="connsiteX4" fmla="*/ 0 w 12192002"/>
              <a:gd name="connsiteY4" fmla="*/ 4702628 h 47026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2" h="4702628">
                <a:moveTo>
                  <a:pt x="0" y="0"/>
                </a:moveTo>
                <a:lnTo>
                  <a:pt x="12192002" y="0"/>
                </a:lnTo>
                <a:lnTo>
                  <a:pt x="12192002" y="3477435"/>
                </a:lnTo>
                <a:lnTo>
                  <a:pt x="256972" y="4702628"/>
                </a:lnTo>
                <a:lnTo>
                  <a:pt x="0" y="47026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2F52FB2-B6E8-4DDF-8B59-38BBBE70912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4EF2DC6-6304-4CFE-83A3-D6C9A7FE30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F7982D7-8F5D-46A9-8B48-00C8BBB180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6BF3DD6-3623-4472-9C66-73DF299B6F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980D2E2-45DD-418E-9815-7FF85E514E0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189C213-9E9E-407D-9484-0AF2492B076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2B340-AB02-4287-8B1C-B11566351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2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91DEE6-B82F-4E8F-B683-27BD0971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5A8030-AC05-4EE2-AD37-CF062FC836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6FCF93-FCBC-4D60-9E45-06432BA11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C6D5C-05C2-42FE-862B-01C977FD93D1}" type="datetime1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A734A-F88D-49F7-BDCA-211FA5F8E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1B4103-3469-42CA-94D1-F80CF80A7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4378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11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738256"/>
          </a:xfrm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A247F2B-11C0-449F-A25C-D824503BD34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6952CC8-7AC0-4157-85BE-836BAF286E46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4407E77-DBD4-46A9-8744-69B7E5458D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E4C3996-B144-44F1-9AF4-7F0C84FA55A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BDC301F-165C-476F-BA1C-3FB771C17A2A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B30282-2922-4AD4-A04B-229DE505350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F3F8210-9A8B-4585-AF0A-01214F406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810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09600" y="1451614"/>
            <a:ext cx="10972800" cy="332569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6" name="Group 5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" name="Rectangle 6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5DFE284-9DD6-4208-9A64-BDE7429DF7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981E90-6B6E-43E0-95BA-EE8514CC63E3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C7E5C1-0E39-4443-8795-2B6ADECFD0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1EBA7A-9636-408B-88B2-FC751D10BE0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20992F1-18C4-4C6B-85F5-BAA2784A1F4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217EEDA-F658-46BD-A029-8954FE3C51A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B9D0AC7-0454-4873-A966-F1BAF320B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7920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0" y="1835151"/>
            <a:ext cx="6096000" cy="318769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72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14613" y="1318188"/>
            <a:ext cx="4221623" cy="4221623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3B3622-BD81-4A84-8A1B-8595E96AE0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817E76B-C3AF-4339-B7EE-5C5AAF39452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9FDE8FF-69AB-4D05-8113-84A3500B925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63DAB24-E568-4830-8920-9B67A5ADC5A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FA5BC56-CE7F-464E-9B3B-496111C8276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9B76B2E-754E-4845-9898-5C3315E21A9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3B31B87-BBE3-4252-AC8A-2BC01C7C2223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573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C5E25C8-DE33-40D6-987A-EC7B87DB732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41454DD-1ADF-4887-93DC-3F8D4D08A19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62A60B-DADD-48E5-80B4-DAE099702ADC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50F0241-E145-44D1-9A6B-1358A5AF2E5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11C5596-8397-414A-AFC0-85F28ABC0F1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2FF3E1-0503-4CE4-8777-A604EF63A53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93D4B9F-43B8-4DA5-9258-3822B8CEF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20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711700" y="1446213"/>
            <a:ext cx="2752725" cy="5411787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9BC128B-1872-4198-AD89-ADBB3F3320D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59C6778-FC71-4474-B48C-65BE1A15BE8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9583BF-3C3F-48EC-8E91-257F81CAEB3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6CB7390-A9AE-49BA-9879-5AEC6E487F4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FC6959B-38BE-4F20-95D1-A8488E410FE7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A9061620-CA42-4EA8-8939-4231BB94F15A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66CD581-5A51-4ED5-AE27-D997E02151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613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3942877" y="1884784"/>
            <a:ext cx="2271312" cy="4958929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5769847" y="1899071"/>
            <a:ext cx="2271312" cy="4958929"/>
          </a:xfrm>
        </p:spPr>
        <p:txBody>
          <a:bodyPr/>
          <a:lstStyle/>
          <a:p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A90B6B9-E33A-4953-B34A-20BE24D21B4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8F9F75A-83E4-4B39-9F4A-234AD45CFEE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9B30BEB-52DD-4A84-93D4-419899A40F5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20B01A9-6C79-47B1-B677-967B2C96E93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3129EC-6CB1-441E-AC5B-7F409EF8121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846F8381-A3CF-4086-8AB8-17B33AB7D15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2566B745-EFB6-43AC-A20D-CAEABC5533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72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80113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616474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431811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9247148" y="1616991"/>
            <a:ext cx="2143676" cy="20993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11CE855-4D14-4432-8967-B4CB81F49E2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42B8ACD-9ADF-4F9B-A327-AC08A9975AD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0AB73D2-661B-44E9-84F2-D3C0D79889C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70B646B-E571-4256-9010-042FC125ECB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72B605-3AAA-406D-B35F-D9903A6A514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C787B04-8C71-44FD-BE73-C688C844C7D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FFDDBADD-FC82-4EE4-89EE-B1F6F02DE8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77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ED1EC5C-685B-4115-8C24-A1337D0A547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7364D36-1B51-40C9-B78F-FE19AAAA0FA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0EF8DCF-F21D-414A-AD0E-ACB8AC856EF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7C38-523B-45AD-ABE0-4A6AFED92E4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B220B86-3381-4744-9340-EDD4FDC7277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D6893204-AF0F-44D4-B5CC-83ED7621DC5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35FFA8-C897-40B8-AB40-94CEBDF9C5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0619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9ECA7-D242-4F4B-ABD4-F901728E2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7ED342-9C06-4F47-AC1E-6C3E06161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228353-B0F3-4F39-B010-E50FDF485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6F90E-6AF7-42E0-87D2-F1FD3E84A1C0}" type="datetime1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841A63-BE40-478A-8242-551209949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B8D7AB-7758-4364-B334-84AF62E0A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7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870186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2173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6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003277" y="1557603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0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4340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1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003391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7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2137073" y="4810326"/>
            <a:ext cx="1262443" cy="12775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0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2587D5-3254-44A1-8B84-B1E11966AE2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B6C3D48B-FE93-46F1-84B6-5953BDC6736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12B820B-D38D-44E3-B809-F8260F6339C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0F4EE133-2ABA-4B77-8322-7DE74FFE4BD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1A8A5D92-7F6E-4BD8-AF7D-EA493D30D623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1" name="Slide Number Placeholder 5">
            <a:extLst>
              <a:ext uri="{FF2B5EF4-FFF2-40B4-BE49-F238E27FC236}">
                <a16:creationId xmlns:a16="http://schemas.microsoft.com/office/drawing/2014/main" id="{F5B859E4-64B1-4195-B2BD-3B359865647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ED857E90-73B2-49CD-A28C-AAF7308785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93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31060" y="1945180"/>
            <a:ext cx="4141805" cy="2522809"/>
          </a:xfrm>
        </p:spPr>
        <p:txBody>
          <a:bodyPr/>
          <a:lstStyle/>
          <a:p>
            <a:endParaRPr lang="en-US"/>
          </a:p>
        </p:txBody>
      </p:sp>
      <p:grpSp>
        <p:nvGrpSpPr>
          <p:cNvPr id="2" name="Group 1"/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9" name="Rectangle 3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0" name="Rectangle 3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1" name="Rectangle 4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43" name="Slide Number Placeholder 5"/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63A117-C269-405A-ACE0-0CCF7F83E9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748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16903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32089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915775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62962" y="2212376"/>
            <a:ext cx="1697847" cy="1697847"/>
          </a:xfrm>
        </p:spPr>
        <p:txBody>
          <a:bodyPr/>
          <a:lstStyle/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CE3EC6-599D-4A96-A2AE-0C1D6C99FC8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6F0A80E-23E8-4BCA-AA87-32C789F1DAB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514BCCC-5741-425F-A426-FF5CB8A2A25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1340BF7-FECD-4023-A5B8-43C1C9B47D2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4C50449-8C13-4A70-BFE9-B4917C0DA7D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799ED5DB-0DE3-41B2-816B-B84B12E51F0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CAE0A0C3-1C57-4578-A6FD-009B42838B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86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1" y="1704975"/>
            <a:ext cx="6524625" cy="362902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420709" y="2756246"/>
            <a:ext cx="6771291" cy="2578121"/>
          </a:xfrm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FCE56E-A1F4-48C9-83B1-E7AE7D25F494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C035EA6-29AE-4614-87C6-54EEEC3B9DC5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33B4688-DEF0-42B3-972B-2F063A01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82CFF80-5CDC-442E-9122-9D684A38D84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E67585B-D6BD-485A-8C16-D6857B4DBE5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976DD763-768B-4976-B561-CB6C20B04A7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1D2B4531-B211-49A1-BAD0-DE5D8EE30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D267D1E9-6C82-4449-8F8F-CAA68C0AC2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A06E301-8B72-4704-A25B-E681FE708960}"/>
              </a:ext>
            </a:extLst>
          </p:cNvPr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3E53F8-254A-4331-B67F-D40530AD502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F2D7CC4-EA9B-467D-AC4B-F5BD67EE934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BF5F0DB-6FB3-46F4-926A-07140533F3B5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15CCB3-75A2-4365-BE90-772DB50CD05F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313128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267197" y="1351658"/>
            <a:ext cx="1657607" cy="165580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273030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748771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145126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1645654" y="3917636"/>
            <a:ext cx="1308679" cy="130509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0D47AA7-CE5B-4280-8BEB-AAA1178A8A7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CDD907-5DE2-4338-ACD1-F95D8ADB348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FB8EEDD-E6E2-4C0C-B489-59FA3325CBE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03E39FC-4422-41D1-8D21-0AE293FD77E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A4AC54D-488D-40C9-83A5-83678C730638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6" name="Slide Number Placeholder 5">
            <a:extLst>
              <a:ext uri="{FF2B5EF4-FFF2-40B4-BE49-F238E27FC236}">
                <a16:creationId xmlns:a16="http://schemas.microsoft.com/office/drawing/2014/main" id="{BB0AA1AC-B0C5-4F2F-ACC2-A8F4951260D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E1C12BB7-C127-44B5-800A-5AA7F84F30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327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3"/>
          </p:nvPr>
        </p:nvSpPr>
        <p:spPr>
          <a:xfrm>
            <a:off x="10358" y="2329756"/>
            <a:ext cx="12171287" cy="3262714"/>
          </a:xfrm>
          <a:custGeom>
            <a:avLst/>
            <a:gdLst>
              <a:gd name="connsiteX0" fmla="*/ 6085643 w 12171286"/>
              <a:gd name="connsiteY0" fmla="*/ 0 h 3262714"/>
              <a:gd name="connsiteX1" fmla="*/ 7578497 w 12171286"/>
              <a:gd name="connsiteY1" fmla="*/ 996359 h 3262714"/>
              <a:gd name="connsiteX2" fmla="*/ 7579257 w 12171286"/>
              <a:gd name="connsiteY2" fmla="*/ 998823 h 3262714"/>
              <a:gd name="connsiteX3" fmla="*/ 12171286 w 12171286"/>
              <a:gd name="connsiteY3" fmla="*/ 998823 h 3262714"/>
              <a:gd name="connsiteX4" fmla="*/ 12171286 w 12171286"/>
              <a:gd name="connsiteY4" fmla="*/ 2248100 h 3262714"/>
              <a:gd name="connsiteX5" fmla="*/ 7584125 w 12171286"/>
              <a:gd name="connsiteY5" fmla="*/ 2248100 h 3262714"/>
              <a:gd name="connsiteX6" fmla="*/ 7578497 w 12171286"/>
              <a:gd name="connsiteY6" fmla="*/ 2266355 h 3262714"/>
              <a:gd name="connsiteX7" fmla="*/ 6085643 w 12171286"/>
              <a:gd name="connsiteY7" fmla="*/ 3262714 h 3262714"/>
              <a:gd name="connsiteX8" fmla="*/ 4592790 w 12171286"/>
              <a:gd name="connsiteY8" fmla="*/ 2266355 h 3262714"/>
              <a:gd name="connsiteX9" fmla="*/ 4587162 w 12171286"/>
              <a:gd name="connsiteY9" fmla="*/ 2248100 h 3262714"/>
              <a:gd name="connsiteX10" fmla="*/ 0 w 12171286"/>
              <a:gd name="connsiteY10" fmla="*/ 2248100 h 3262714"/>
              <a:gd name="connsiteX11" fmla="*/ 0 w 12171286"/>
              <a:gd name="connsiteY11" fmla="*/ 998823 h 3262714"/>
              <a:gd name="connsiteX12" fmla="*/ 4592030 w 12171286"/>
              <a:gd name="connsiteY12" fmla="*/ 998823 h 3262714"/>
              <a:gd name="connsiteX13" fmla="*/ 4592790 w 12171286"/>
              <a:gd name="connsiteY13" fmla="*/ 996359 h 3262714"/>
              <a:gd name="connsiteX14" fmla="*/ 6085643 w 12171286"/>
              <a:gd name="connsiteY14" fmla="*/ 0 h 3262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71286" h="3262714">
                <a:moveTo>
                  <a:pt x="6085643" y="0"/>
                </a:moveTo>
                <a:cubicBezTo>
                  <a:pt x="6756742" y="0"/>
                  <a:pt x="7332541" y="410840"/>
                  <a:pt x="7578497" y="996359"/>
                </a:cubicBezTo>
                <a:lnTo>
                  <a:pt x="7579257" y="998823"/>
                </a:lnTo>
                <a:lnTo>
                  <a:pt x="12171286" y="998823"/>
                </a:lnTo>
                <a:lnTo>
                  <a:pt x="12171286" y="2248100"/>
                </a:lnTo>
                <a:lnTo>
                  <a:pt x="7584125" y="2248100"/>
                </a:lnTo>
                <a:lnTo>
                  <a:pt x="7578497" y="2266355"/>
                </a:lnTo>
                <a:cubicBezTo>
                  <a:pt x="7332541" y="2851874"/>
                  <a:pt x="6756742" y="3262714"/>
                  <a:pt x="6085643" y="3262714"/>
                </a:cubicBezTo>
                <a:cubicBezTo>
                  <a:pt x="5414545" y="3262714"/>
                  <a:pt x="4838746" y="2851874"/>
                  <a:pt x="4592790" y="2266355"/>
                </a:cubicBezTo>
                <a:lnTo>
                  <a:pt x="4587162" y="2248100"/>
                </a:lnTo>
                <a:lnTo>
                  <a:pt x="0" y="2248100"/>
                </a:lnTo>
                <a:lnTo>
                  <a:pt x="0" y="998823"/>
                </a:lnTo>
                <a:lnTo>
                  <a:pt x="4592030" y="998823"/>
                </a:lnTo>
                <a:lnTo>
                  <a:pt x="4592790" y="996359"/>
                </a:lnTo>
                <a:cubicBezTo>
                  <a:pt x="4838746" y="410840"/>
                  <a:pt x="5414545" y="0"/>
                  <a:pt x="608564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ED1315-A0A8-4988-BA83-2931077C602B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DAEEB97-78BA-4798-AC7E-0A618EF8C05D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E6500A5-2F97-4AA2-9299-0EEBBBFAF97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BACF7CC-3B28-4409-859E-16B78E03E7B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FE6AE78-53FB-47CC-BD0C-4EF4E074B22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09612AA2-B5AC-4E68-ABE7-329221275BC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652E00BA-746A-4A6D-9717-F6916A9144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99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751814" y="2758023"/>
            <a:ext cx="2786135" cy="2807858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0F42C08-08BF-4736-B654-5224E762F54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95AE76A-D814-4078-97BE-2CE22CADF6A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EB152CF-9FFD-4012-AF68-DCECDF93FFF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1EDE850-E2A3-4151-931B-A5260FA2F00E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85FCE66-3F0B-40E5-A983-96459DC2454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8526FEA-B544-49AC-8639-9F44097C073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7724CD-5306-4063-B425-18AEFE30135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66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icture Placeholder 51"/>
          <p:cNvSpPr>
            <a:spLocks noGrp="1"/>
          </p:cNvSpPr>
          <p:nvPr>
            <p:ph type="pic" sz="quarter" idx="11"/>
          </p:nvPr>
        </p:nvSpPr>
        <p:spPr>
          <a:xfrm rot="18900000">
            <a:off x="-473213" y="1277160"/>
            <a:ext cx="13503649" cy="4678030"/>
          </a:xfrm>
          <a:custGeom>
            <a:avLst/>
            <a:gdLst>
              <a:gd name="connsiteX0" fmla="*/ 9526855 w 13503649"/>
              <a:gd name="connsiteY0" fmla="*/ 0 h 4678030"/>
              <a:gd name="connsiteX1" fmla="*/ 13503649 w 13503649"/>
              <a:gd name="connsiteY1" fmla="*/ 3976795 h 4678030"/>
              <a:gd name="connsiteX2" fmla="*/ 12802415 w 13503649"/>
              <a:gd name="connsiteY2" fmla="*/ 4678030 h 4678030"/>
              <a:gd name="connsiteX3" fmla="*/ 4488357 w 13503649"/>
              <a:gd name="connsiteY3" fmla="*/ 4678030 h 4678030"/>
              <a:gd name="connsiteX4" fmla="*/ 0 w 13503649"/>
              <a:gd name="connsiteY4" fmla="*/ 189673 h 4678030"/>
              <a:gd name="connsiteX5" fmla="*/ 189671 w 13503649"/>
              <a:gd name="connsiteY5" fmla="*/ 1 h 46780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503649" h="4678030">
                <a:moveTo>
                  <a:pt x="9526855" y="0"/>
                </a:moveTo>
                <a:lnTo>
                  <a:pt x="13503649" y="3976795"/>
                </a:lnTo>
                <a:lnTo>
                  <a:pt x="12802415" y="4678030"/>
                </a:lnTo>
                <a:lnTo>
                  <a:pt x="4488357" y="4678030"/>
                </a:lnTo>
                <a:lnTo>
                  <a:pt x="0" y="189673"/>
                </a:lnTo>
                <a:lnTo>
                  <a:pt x="189671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BEBCA7B-726E-4870-A298-D03C44B350F8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73E9027-632A-4E4B-8FBB-10090DE010E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B3596B-6E6F-4DDF-8413-B370AF5165D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C4DF5E5-BAED-4488-BB92-0F6539615FD3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62D5657-B44A-4609-851D-92CA78ED4F5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7F684CFD-8748-4008-8718-7136D7BE7C3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25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551251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067624 h 6858000"/>
              <a:gd name="connsiteX3" fmla="*/ 6401624 w 12192000"/>
              <a:gd name="connsiteY3" fmla="*/ 6858000 h 6858000"/>
              <a:gd name="connsiteX4" fmla="*/ 0 w 12192000"/>
              <a:gd name="connsiteY4" fmla="*/ 6858000 h 6858000"/>
              <a:gd name="connsiteX5" fmla="*/ 0 w 12192000"/>
              <a:gd name="connsiteY5" fmla="*/ 6551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6551251" y="0"/>
                </a:moveTo>
                <a:lnTo>
                  <a:pt x="12192000" y="0"/>
                </a:lnTo>
                <a:lnTo>
                  <a:pt x="12192000" y="1067624"/>
                </a:lnTo>
                <a:lnTo>
                  <a:pt x="6401624" y="6858000"/>
                </a:lnTo>
                <a:lnTo>
                  <a:pt x="0" y="6858000"/>
                </a:lnTo>
                <a:lnTo>
                  <a:pt x="0" y="65512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02320F1-E31E-452C-96C5-3BEDB782EED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0E173EF-CA12-4863-A788-1C6ACD23360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13D0C0F-A7A8-492C-9ADA-20470023479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725E1A-A0C5-4750-8F41-FC631CFD4A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755029-5A72-43D3-A3D1-0CB672689104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6C18F20-9DB7-47D4-A3D9-FAB3FDF6149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7229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36136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493605" y="1831398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493605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40231" y="4105115"/>
            <a:ext cx="1800000" cy="180046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4" name="Text Placeholder 6"/>
          <p:cNvSpPr>
            <a:spLocks noGrp="1"/>
          </p:cNvSpPr>
          <p:nvPr userDrawn="1">
            <p:ph type="body" sz="quarter" idx="10"/>
          </p:nvPr>
        </p:nvSpPr>
        <p:spPr>
          <a:xfrm>
            <a:off x="62930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BC06E3-FD6C-463C-AF5B-B583DA22D1C1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C49FFF9-A629-4ED6-BB94-D36698739D4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505630A-4B09-48FD-A486-2CDD33A3C0C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48E9DBF-9A3F-42BD-9D0D-1323318778A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56846CDA-B4B7-4C48-B659-6BB2C16BD7E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F917641B-67C7-44DE-8385-48BCF7F63F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8BAC0-4A8C-4E72-8616-74008A4AC3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93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AF773-EE69-4A0D-97F3-669813B1B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5F3297-55C6-44DF-B10B-9FAD121255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1EC04DC-CAF2-42D0-9CA1-1E5D0963F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404C13-2580-4E34-8EEC-705090948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04E1B-7144-4401-B52E-C6BACF4BA89E}" type="datetime1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C81E36-FA43-4FC3-9414-19E79BF99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13B18DF-7240-4AE3-B44F-3100BF003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88204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06846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026629" y="2505999"/>
            <a:ext cx="1646457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982186" y="3429000"/>
            <a:ext cx="1661093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500525" y="3429000"/>
            <a:ext cx="1656215" cy="1656214"/>
          </a:xfrm>
        </p:spPr>
        <p:txBody>
          <a:bodyPr/>
          <a:lstStyle/>
          <a:p>
            <a:endParaRPr lang="en-US"/>
          </a:p>
        </p:txBody>
      </p: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92B8CD8-F8E0-457D-A29E-543475622BD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A4C88F-4EBA-49A6-B877-1189A12B11F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BAE5062-1E3D-4888-97AE-B7C0560D8FE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A48A05-FE70-4C51-8052-5A9162342B1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9C2B82-3D97-41E4-8712-9DC88D59540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A8BCCF12-642E-4C2A-BB11-110C45FD062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F9C2193-7E37-4CFD-8140-BD7BB8F2B9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44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349432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27018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3963810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sp>
        <p:nvSpPr>
          <p:cNvPr id="5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670646" y="1889470"/>
            <a:ext cx="1606789" cy="162000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endParaRPr lang="en-US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AF546C7-4EE0-45A6-B82D-985D009E20E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73A48FB-BDB6-49A1-9170-245EB356123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17F8627-52CD-498C-9DFD-7D487099464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9D0C0BC-074E-4D87-B67B-07445F449DE0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7CA4DAAF-EFAE-4BB9-ABA1-AD3E131ECAE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FDFFDB42-EEE2-4DCA-AE70-D560DDD4D53D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808CA547-ACBA-4F12-BA65-0A1755CDDC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65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062287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77940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508216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6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9225333" y="1849761"/>
            <a:ext cx="1881888" cy="1860431"/>
          </a:xfrm>
          <a:prstGeom prst="ellipse">
            <a:avLst/>
          </a:prstGeom>
        </p:spPr>
        <p:txBody>
          <a:bodyPr/>
          <a:lstStyle/>
          <a:p>
            <a:endParaRPr lang="id-ID"/>
          </a:p>
        </p:txBody>
      </p:sp>
      <p:grpSp>
        <p:nvGrpSpPr>
          <p:cNvPr id="45" name="Group 4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6" name="Rectangle 4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7" name="Rectangle 4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8" name="Rectangle 4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761D86-B1F7-44E9-84D2-2E436B314580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143CA9-969E-4BDA-9F4E-78EA52357C9A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86C7C1-883B-4079-B685-35712A9938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540A298-F2DB-4570-A6A6-0B2FD9D2E27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C2CD1BD-4043-441C-9CD7-7B8A0E08F9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27D97973-EEEA-4C46-A93E-985871D2C8C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EBCA0602-8D47-4BF9-A06F-2D4E66C5B9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24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287">
          <p15:clr>
            <a:srgbClr val="FBAE40"/>
          </p15:clr>
        </p15:guide>
        <p15:guide id="4" pos="393">
          <p15:clr>
            <a:srgbClr val="FBAE40"/>
          </p15:clr>
        </p15:guide>
        <p15:guide id="5" orient="horz" pos="436">
          <p15:clr>
            <a:srgbClr val="FBAE40"/>
          </p15:clr>
        </p15:guide>
        <p15:guide id="6" orient="horz" pos="388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0024" cy="3434976"/>
          </a:xfrm>
        </p:spPr>
      </p:sp>
      <p:sp>
        <p:nvSpPr>
          <p:cNvPr id="60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6090024" y="3447537"/>
            <a:ext cx="6101976" cy="3410465"/>
          </a:xfrm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BBB368-F663-4B9F-BA58-18ACB81881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85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29309" y="1533871"/>
            <a:ext cx="5446028" cy="2735838"/>
          </a:xfrm>
        </p:spPr>
        <p:txBody>
          <a:bodyPr/>
          <a:lstStyle/>
          <a:p>
            <a:endParaRPr lang="en-US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650849" y="4385763"/>
            <a:ext cx="2424488" cy="1789482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214819" y="1533873"/>
            <a:ext cx="2787759" cy="1785041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20599" y="3429000"/>
            <a:ext cx="5323703" cy="274624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6A66393-7A9B-4D85-AD31-654414EC6C4F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3E9B397-587D-4F3A-8225-BD70321B3A2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5669B72-270D-4BC4-84B8-6E71657E5715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B2AA2F-EB23-412A-9EEA-8848DCCD7164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7F1AF15-7428-4E84-9514-15DADAA3237E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CC82DED-2CCA-4F49-93C3-9E74D2E65722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1B3FC10-A7BC-4BDF-9894-453AF2B08C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478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1162031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756204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349502" y="1789986"/>
            <a:ext cx="2671813" cy="3484737"/>
          </a:xfrm>
        </p:spPr>
        <p:txBody>
          <a:bodyPr/>
          <a:lstStyle/>
          <a:p>
            <a:endParaRPr lang="en-US"/>
          </a:p>
        </p:txBody>
      </p:sp>
      <p:grpSp>
        <p:nvGrpSpPr>
          <p:cNvPr id="81" name="Group 8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82" name="Rectangle 8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3" name="Rectangle 8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4" name="Rectangle 8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D1DFD18-ABB7-4D5A-8FDC-94E7345AFA0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4E05CB1-4B9C-496D-9E0C-56862984A0D0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74EF3A6-C5CB-4BEA-A8BC-0A0301E85A1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AC586A7D-117E-4503-A16E-5CC805A729C7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67191F3-B7CE-4F0A-B436-8017BCD34FAB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D88A7B07-8F66-47DF-9F1D-D75AD64D383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271DC6D-78F8-47A3-8F3E-58F8322A5A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14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41520" y="2116442"/>
            <a:ext cx="2150577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6816383" y="2116442"/>
            <a:ext cx="2153179" cy="3675157"/>
          </a:xfrm>
        </p:spPr>
        <p:txBody>
          <a:bodyPr/>
          <a:lstStyle/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991245" y="2116442"/>
            <a:ext cx="2139019" cy="1519283"/>
          </a:xfrm>
        </p:spPr>
        <p:txBody>
          <a:bodyPr/>
          <a:lstStyle/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8991245" y="3635723"/>
            <a:ext cx="2139019" cy="2155874"/>
          </a:xfrm>
        </p:spPr>
        <p:txBody>
          <a:bodyPr/>
          <a:lstStyle/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1061736" y="3944039"/>
            <a:ext cx="3569656" cy="1847558"/>
          </a:xfrm>
        </p:spPr>
        <p:txBody>
          <a:bodyPr/>
          <a:lstStyle/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061736" y="2116441"/>
            <a:ext cx="3569656" cy="1827598"/>
          </a:xfrm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8CF1F4-A372-4730-9FC7-939BB96F25B2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29BFC2-E661-4FEB-80BD-93780E52BCB8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741D428-D8C2-49A5-9241-0E12458FD8E4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6D0DDC4-675C-4A90-9EEA-392539EE2A0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AA0A55-7867-48CD-940C-CE0ED9C6B00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B7B0E760-230A-41FE-944A-C4E459890E1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776584-1835-4994-966C-1CD306B05C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4980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714837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3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14837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7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7972930" y="4541539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sp>
        <p:nvSpPr>
          <p:cNvPr id="26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7972930" y="1655946"/>
            <a:ext cx="1503876" cy="150387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en-US"/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2" name="Rectangle 91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3" name="Rectangle 92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4" name="Rectangle 93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1CEC620-3009-4B25-9064-EEC59FD53DF3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8B0755D-D033-4690-8B0F-678F76448ECE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83EA5A0-56EB-462B-8686-95C9E69F4683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79096CD-11F9-455A-9583-DB61A5E40A5C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10480CC-1269-432A-9A03-047B06F2B99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F5C505BD-082D-4452-B453-17C372F5C580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E35E174-3BBD-41E1-9B2F-397CBDF9A8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4556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icture Placeholder 26"/>
          <p:cNvSpPr>
            <a:spLocks noGrp="1"/>
          </p:cNvSpPr>
          <p:nvPr>
            <p:ph type="pic" sz="quarter" idx="13"/>
          </p:nvPr>
        </p:nvSpPr>
        <p:spPr>
          <a:xfrm>
            <a:off x="9220111" y="1855959"/>
            <a:ext cx="1919003" cy="1942663"/>
          </a:xfrm>
          <a:prstGeom prst="ellipse">
            <a:avLst/>
          </a:prstGeom>
        </p:spPr>
      </p:sp>
      <p:sp>
        <p:nvSpPr>
          <p:cNvPr id="8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50018" y="1858089"/>
            <a:ext cx="1936823" cy="1942664"/>
          </a:xfrm>
          <a:prstGeom prst="ellipse">
            <a:avLst/>
          </a:prstGeom>
        </p:spPr>
      </p:sp>
      <p:sp>
        <p:nvSpPr>
          <p:cNvPr id="88" name="Picture Placeholder 24"/>
          <p:cNvSpPr>
            <a:spLocks noGrp="1"/>
          </p:cNvSpPr>
          <p:nvPr>
            <p:ph type="pic" sz="quarter" idx="11"/>
          </p:nvPr>
        </p:nvSpPr>
        <p:spPr>
          <a:xfrm>
            <a:off x="3794017" y="1852693"/>
            <a:ext cx="1937915" cy="1918962"/>
          </a:xfrm>
          <a:prstGeom prst="ellipse">
            <a:avLst/>
          </a:prstGeom>
        </p:spPr>
      </p:sp>
      <p:sp>
        <p:nvSpPr>
          <p:cNvPr id="89" name="Picture Placeholder 25"/>
          <p:cNvSpPr>
            <a:spLocks noGrp="1"/>
          </p:cNvSpPr>
          <p:nvPr>
            <p:ph type="pic" sz="quarter" idx="12"/>
          </p:nvPr>
        </p:nvSpPr>
        <p:spPr>
          <a:xfrm>
            <a:off x="6589662" y="1899932"/>
            <a:ext cx="1923220" cy="1903270"/>
          </a:xfrm>
          <a:prstGeom prst="ellipse">
            <a:avLst/>
          </a:prstGeom>
        </p:spPr>
      </p:sp>
      <p:grpSp>
        <p:nvGrpSpPr>
          <p:cNvPr id="47" name="Group 46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8" name="Rectangle 47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49" name="Rectangle 48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5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D146F20-5011-4692-BAD8-0DE6968DD5E6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1BC9975-3311-4AE2-98DD-33BFBF8C0467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8B43872-0FD5-4965-93F9-5D07D8B99AAA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CA27C30C-9408-43C6-83E3-FEDE089E8331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1FD1463-9ABE-4F60-AD55-70908BE510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F43293D6-479D-42CC-891E-98A41C602038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F3D7F1C0-8444-43ED-ACED-FD9E63151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5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062285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818499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523777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9257968" y="1757570"/>
            <a:ext cx="1852043" cy="1871316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grpSp>
        <p:nvGrpSpPr>
          <p:cNvPr id="95" name="Group 94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96" name="Rectangle 95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7" name="Rectangle 96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8" name="Rectangle 97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F7F198C-0100-4F10-B41F-54EDAD0CB86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AEA511B-BA52-4A2D-A6BC-BDE228F521BC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282CA5F-0989-4F93-9150-ABD21179D98E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D07F267-BE80-421C-A76F-B62656AB84A2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BF53A707-119F-40B4-AFC2-6F117B80A7B5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D2178896-63D9-447B-86B4-A3145901F08F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FA7E42EE-259E-45C3-9208-F33FDD6724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248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DC380E-1C0E-4261-9F50-4DB085798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72E56F-D9BA-4443-AE1B-64A47027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E6378-7C5F-49A0-9335-AD01E52ECE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26DB0C0-41EF-4B7F-9E18-EACD736AD6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25EC559-9169-4628-9831-253D216BF4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724FB6F-AB6C-40B1-976B-E05C81654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5B63-DCEA-496E-B35D-EFD293917B6B}" type="datetime1">
              <a:rPr lang="ru-RU" smtClean="0"/>
              <a:t>25.05.2025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C546BB4-CC8E-40BC-98A5-84325FDFB4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D3F3243-51B4-495F-A6E4-2471B5160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8642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6096000" cy="3429000"/>
          </a:xfrm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4751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/>
          <p:cNvSpPr>
            <a:spLocks noGrp="1"/>
          </p:cNvSpPr>
          <p:nvPr>
            <p:ph type="pic" sz="quarter" idx="11"/>
          </p:nvPr>
        </p:nvSpPr>
        <p:spPr>
          <a:xfrm>
            <a:off x="4035013" y="2380436"/>
            <a:ext cx="4120984" cy="2481264"/>
          </a:xfrm>
        </p:spPr>
        <p:txBody>
          <a:bodyPr/>
          <a:lstStyle/>
          <a:p>
            <a:endParaRPr lang="en-US"/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74" name="Rectangle 73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5" name="Rectangle 74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6" name="Rectangle 75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5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DF22E8-C27D-48A2-91ED-919FE4B2E487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D7592E1-5859-42FD-86AC-698515250F1B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01C75F4-0C8C-4201-BE78-C92596E0C491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5344C6-7184-494A-8A2A-D90A056380C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EBAFE9D-61FC-4DA0-AE8B-9D8C82CB115C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B319BACA-42F7-4B15-9160-2C9403DEBD07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9022C28-8684-4056-929F-04BB714B3C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328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3871419" y="769257"/>
            <a:ext cx="2610275" cy="1642420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599014" y="2"/>
            <a:ext cx="2610275" cy="241167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599014" y="2536326"/>
            <a:ext cx="261027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26756" y="2536326"/>
            <a:ext cx="2865245" cy="1803731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599014" y="4464704"/>
            <a:ext cx="2610275" cy="2393297"/>
          </a:xfrm>
          <a:ln w="19050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6D17325-1AE7-4BEB-BCAF-6756C1E17F79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CDBDB1D-C396-4794-A488-B372622491D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E611C6-80C7-4E79-98E4-AEA3CA076058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77FECEB-85F1-44AA-AC2C-46AEBBB009AB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22C7D7F-A190-4AF5-8BD0-87DEB3F2731D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5CF171E1-FBD4-4FA7-BA37-465AA432EA1C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D14C0C3-FB82-47AB-A791-153EE50720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236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30" name="Picture Placeholder 1"/>
          <p:cNvSpPr>
            <a:spLocks noGrp="1"/>
          </p:cNvSpPr>
          <p:nvPr>
            <p:ph type="pic" sz="quarter" idx="15"/>
          </p:nvPr>
        </p:nvSpPr>
        <p:spPr>
          <a:xfrm>
            <a:off x="623889" y="1538966"/>
            <a:ext cx="10944225" cy="3436886"/>
          </a:xfrm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A242B61-64A5-4403-A3CC-81939436305C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F7821E3C-2C20-4849-A6F9-994B519B1022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97E5F60-AA4B-44F5-9ACB-37DA571ED7B2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1AD0FA8-D481-4584-8E69-EBB257BBA7B8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CFCD9BB-65A3-47BB-A427-452CDB723899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5B8C69DF-1186-41A8-88F8-80DE1E8DC51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AFD8C745-99E1-4476-B183-877F70EE78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618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338671" y="2502466"/>
            <a:ext cx="9514661" cy="2696333"/>
          </a:xfr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C7C1E8F-EB6B-4A42-BE27-F7DEE52B930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6AE7BDE-F416-4EC0-BB9C-41BD37547D81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113EB21-E932-47AE-98CA-1F5731D90697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EA21FA7-A8E0-4BAE-82B3-A23D1C188CE6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D0A354-5F20-40D2-9907-E74FC1FE7A71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42EF5CF-1CBE-4C8D-8D38-885883FBDFF1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1764296-2EFC-4738-87A7-32C6C9FC2A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115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/>
          <p:cNvSpPr>
            <a:spLocks noGrp="1"/>
          </p:cNvSpPr>
          <p:nvPr>
            <p:ph type="pic" sz="quarter" idx="21"/>
          </p:nvPr>
        </p:nvSpPr>
        <p:spPr>
          <a:xfrm>
            <a:off x="3017434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1386118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651830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7917545" y="2108200"/>
            <a:ext cx="2888343" cy="2633068"/>
          </a:xfrm>
          <a:prstGeom prst="triangle">
            <a:avLst/>
          </a:prstGeom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sp>
        <p:nvSpPr>
          <p:cNvPr id="54" name="Picture Placeholder 53"/>
          <p:cNvSpPr>
            <a:spLocks noGrp="1"/>
          </p:cNvSpPr>
          <p:nvPr>
            <p:ph type="pic" sz="quarter" idx="22"/>
          </p:nvPr>
        </p:nvSpPr>
        <p:spPr>
          <a:xfrm>
            <a:off x="6283147" y="2108200"/>
            <a:ext cx="2891423" cy="2620012"/>
          </a:xfrm>
          <a:custGeom>
            <a:avLst/>
            <a:gdLst>
              <a:gd name="connsiteX0" fmla="*/ 0 w 2891422"/>
              <a:gd name="connsiteY0" fmla="*/ 0 h 2620012"/>
              <a:gd name="connsiteX1" fmla="*/ 2891422 w 2891422"/>
              <a:gd name="connsiteY1" fmla="*/ 0 h 2620012"/>
              <a:gd name="connsiteX2" fmla="*/ 1454696 w 2891422"/>
              <a:gd name="connsiteY2" fmla="*/ 2620012 h 2620012"/>
              <a:gd name="connsiteX3" fmla="*/ 1436727 w 2891422"/>
              <a:gd name="connsiteY3" fmla="*/ 2620012 h 2620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91422" h="2620012">
                <a:moveTo>
                  <a:pt x="0" y="0"/>
                </a:moveTo>
                <a:lnTo>
                  <a:pt x="2891422" y="0"/>
                </a:lnTo>
                <a:lnTo>
                  <a:pt x="1454696" y="2620012"/>
                </a:lnTo>
                <a:lnTo>
                  <a:pt x="1436727" y="2620012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400"/>
            </a:lvl1pPr>
          </a:lstStyle>
          <a:p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7844D36-2F89-4C25-9BF5-F7883D09FC5D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E1DA6FF-6B38-4006-AEDF-DABAE3826084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E316A36E-3B90-46A6-8059-EE10638074DF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953D85B-F462-4D41-9E6C-11D9343D4D5D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1877685-7E74-4A4C-A49C-8B921B88FC32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5" name="Slide Number Placeholder 5">
            <a:extLst>
              <a:ext uri="{FF2B5EF4-FFF2-40B4-BE49-F238E27FC236}">
                <a16:creationId xmlns:a16="http://schemas.microsoft.com/office/drawing/2014/main" id="{AADD42B1-D726-4E8D-AF48-75446D3F1D1E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A886E114-6336-43CD-B189-9E37E67696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756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5074344" y="3253650"/>
            <a:ext cx="2043315" cy="204331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grpSp>
        <p:nvGrpSpPr>
          <p:cNvPr id="48" name="Group 47"/>
          <p:cNvGrpSpPr/>
          <p:nvPr userDrawn="1"/>
        </p:nvGrpSpPr>
        <p:grpSpPr>
          <a:xfrm>
            <a:off x="733071" y="695262"/>
            <a:ext cx="458165" cy="67611"/>
            <a:chOff x="11008409" y="6143528"/>
            <a:chExt cx="352370" cy="102724"/>
          </a:xfrm>
        </p:grpSpPr>
        <p:sp>
          <p:nvSpPr>
            <p:cNvPr id="49" name="Rectangle 48"/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0" name="Rectangle 49"/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1" name="Rectangle 50"/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624067" y="828174"/>
            <a:ext cx="3468560" cy="454025"/>
          </a:xfrm>
        </p:spPr>
        <p:txBody>
          <a:bodyPr anchor="ctr">
            <a:noAutofit/>
          </a:bodyPr>
          <a:lstStyle>
            <a:lvl1pPr marL="0" indent="0">
              <a:buNone/>
              <a:defRPr sz="3200">
                <a:latin typeface="+mj-lt"/>
              </a:defRPr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  <a:lvl5pPr marL="1828754" indent="0">
              <a:buNone/>
              <a:defRPr/>
            </a:lvl5pPr>
          </a:lstStyle>
          <a:p>
            <a:pPr lvl="0"/>
            <a:r>
              <a:rPr lang="en-US"/>
              <a:t>Click to edit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C4DBB9-EB64-40FB-A439-689476F50845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4CC19D1-DFD7-4D61-85A5-3E808B6AC609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F0ECC8-A514-4147-8BBE-DCEA69985079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00B177-D559-40EC-B932-0C9595AEA74A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0D83D92-D939-4951-8861-55A7EF14B0D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0B2B5974-5B4E-4ADE-84EC-65F3E2B4A879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66E9DF01-DB0C-4136-B8B2-136F7A2BB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553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B2D5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7ED9956-30EA-4E13-BF44-53B2391A5A4E}"/>
              </a:ext>
            </a:extLst>
          </p:cNvPr>
          <p:cNvGrpSpPr/>
          <p:nvPr userDrawn="1"/>
        </p:nvGrpSpPr>
        <p:grpSpPr>
          <a:xfrm rot="5400000">
            <a:off x="11390346" y="6494322"/>
            <a:ext cx="309814" cy="45719"/>
            <a:chOff x="11008409" y="6143528"/>
            <a:chExt cx="352370" cy="102724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0BE7F8E-A6E0-479D-9F32-716994C06B0F}"/>
                </a:ext>
              </a:extLst>
            </p:cNvPr>
            <p:cNvSpPr/>
            <p:nvPr userDrawn="1"/>
          </p:nvSpPr>
          <p:spPr>
            <a:xfrm>
              <a:off x="11008409" y="6143528"/>
              <a:ext cx="54850" cy="10272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8F056F-0609-4F11-A285-EC043EC56C60}"/>
                </a:ext>
              </a:extLst>
            </p:cNvPr>
            <p:cNvSpPr/>
            <p:nvPr userDrawn="1"/>
          </p:nvSpPr>
          <p:spPr>
            <a:xfrm>
              <a:off x="11107582" y="6143528"/>
              <a:ext cx="54850" cy="10272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1C6A382-ACCE-4DBF-B402-DBA2AC134A5F}"/>
                </a:ext>
              </a:extLst>
            </p:cNvPr>
            <p:cNvSpPr/>
            <p:nvPr userDrawn="1"/>
          </p:nvSpPr>
          <p:spPr>
            <a:xfrm>
              <a:off x="11206756" y="6143528"/>
              <a:ext cx="54850" cy="10272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527219B-A3A8-487D-AF43-FB566507B766}"/>
                </a:ext>
              </a:extLst>
            </p:cNvPr>
            <p:cNvSpPr/>
            <p:nvPr/>
          </p:nvSpPr>
          <p:spPr>
            <a:xfrm>
              <a:off x="11305929" y="6143528"/>
              <a:ext cx="54850" cy="102724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EBAC6541-EEB2-48DC-BCE0-0D2ECF12214B}"/>
              </a:ext>
            </a:extLst>
          </p:cNvPr>
          <p:cNvSpPr txBox="1">
            <a:spLocks/>
          </p:cNvSpPr>
          <p:nvPr userDrawn="1"/>
        </p:nvSpPr>
        <p:spPr>
          <a:xfrm>
            <a:off x="10947534" y="6285562"/>
            <a:ext cx="502604" cy="4328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d-ID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96CAF5E-82FD-46C1-8113-274199A6E6F4}" type="slidenum">
              <a:rPr lang="id-ID" sz="1400" smtClean="0">
                <a:solidFill>
                  <a:schemeClr val="tx1"/>
                </a:solidFill>
                <a:latin typeface="Playfair Display" pitchFamily="2" charset="0"/>
              </a:rPr>
              <a:pPr algn="r"/>
              <a:t>‹#›</a:t>
            </a:fld>
            <a:endParaRPr lang="id-ID" sz="1400">
              <a:solidFill>
                <a:schemeClr val="tx1"/>
              </a:solidFill>
              <a:latin typeface="Playfair Display" pitchFamily="2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51FC9CC-0526-4053-9E08-B0BFA91FA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168812" y="6162017"/>
            <a:ext cx="601625" cy="546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3868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959014"/>
            <a:ext cx="12192000" cy="65089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039391"/>
            <a:ext cx="9144000" cy="803274"/>
          </a:xfrm>
        </p:spPr>
        <p:txBody>
          <a:bodyPr anchor="ctr">
            <a:normAutofit/>
          </a:bodyPr>
          <a:lstStyle>
            <a:lvl1pPr algn="ctr">
              <a:defRPr sz="4000">
                <a:solidFill>
                  <a:srgbClr val="0B2D50"/>
                </a:solidFill>
                <a:latin typeface="Playfair Display Black" pitchFamily="2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686771"/>
            <a:ext cx="9144000" cy="54448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750">
                <a:solidFill>
                  <a:srgbClr val="0B2D5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-36936" y="-37421"/>
            <a:ext cx="12266018" cy="3539133"/>
          </a:xfr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>
            <a:normAutofit/>
          </a:bodyPr>
          <a:lstStyle>
            <a:lvl1pPr>
              <a:defRPr sz="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endParaRPr lang="id-ID"/>
          </a:p>
        </p:txBody>
      </p:sp>
      <p:grpSp>
        <p:nvGrpSpPr>
          <p:cNvPr id="6" name="Group 56">
            <a:extLst>
              <a:ext uri="{FF2B5EF4-FFF2-40B4-BE49-F238E27FC236}">
                <a16:creationId xmlns:a16="http://schemas.microsoft.com/office/drawing/2014/main" id="{81A400FB-46CB-4769-B0B4-1380F7A6196A}"/>
              </a:ext>
            </a:extLst>
          </p:cNvPr>
          <p:cNvGrpSpPr/>
          <p:nvPr userDrawn="1"/>
        </p:nvGrpSpPr>
        <p:grpSpPr>
          <a:xfrm>
            <a:off x="0" y="3501712"/>
            <a:ext cx="12192000" cy="139741"/>
            <a:chOff x="0" y="0"/>
            <a:chExt cx="24555161" cy="403998"/>
          </a:xfrm>
        </p:grpSpPr>
        <p:sp>
          <p:nvSpPr>
            <p:cNvPr id="8" name="Shape 52">
              <a:extLst>
                <a:ext uri="{FF2B5EF4-FFF2-40B4-BE49-F238E27FC236}">
                  <a16:creationId xmlns:a16="http://schemas.microsoft.com/office/drawing/2014/main" id="{70AF84F1-D225-4FFC-8A47-FAD965DC8244}"/>
                </a:ext>
              </a:extLst>
            </p:cNvPr>
            <p:cNvSpPr/>
            <p:nvPr/>
          </p:nvSpPr>
          <p:spPr>
            <a:xfrm>
              <a:off x="0" y="0"/>
              <a:ext cx="6151243" cy="403999"/>
            </a:xfrm>
            <a:prstGeom prst="rect">
              <a:avLst/>
            </a:prstGeom>
            <a:solidFill>
              <a:srgbClr val="AACFF4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0" name="Shape 53">
              <a:extLst>
                <a:ext uri="{FF2B5EF4-FFF2-40B4-BE49-F238E27FC236}">
                  <a16:creationId xmlns:a16="http://schemas.microsoft.com/office/drawing/2014/main" id="{5205361A-2938-4C34-A706-9EB5708D38CB}"/>
                </a:ext>
              </a:extLst>
            </p:cNvPr>
            <p:cNvSpPr/>
            <p:nvPr/>
          </p:nvSpPr>
          <p:spPr>
            <a:xfrm>
              <a:off x="6134639" y="0"/>
              <a:ext cx="6151244" cy="403998"/>
            </a:xfrm>
            <a:prstGeom prst="rect">
              <a:avLst/>
            </a:prstGeom>
            <a:solidFill>
              <a:srgbClr val="4F9BE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1" name="Shape 54">
              <a:extLst>
                <a:ext uri="{FF2B5EF4-FFF2-40B4-BE49-F238E27FC236}">
                  <a16:creationId xmlns:a16="http://schemas.microsoft.com/office/drawing/2014/main" id="{0C2DCF6D-1388-469F-8AA6-0331CCF90B5D}"/>
                </a:ext>
              </a:extLst>
            </p:cNvPr>
            <p:cNvSpPr/>
            <p:nvPr/>
          </p:nvSpPr>
          <p:spPr>
            <a:xfrm>
              <a:off x="12269279" y="0"/>
              <a:ext cx="6151244" cy="403998"/>
            </a:xfrm>
            <a:prstGeom prst="rect">
              <a:avLst/>
            </a:prstGeom>
            <a:solidFill>
              <a:srgbClr val="134D87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  <p:sp>
          <p:nvSpPr>
            <p:cNvPr id="12" name="Shape 55">
              <a:extLst>
                <a:ext uri="{FF2B5EF4-FFF2-40B4-BE49-F238E27FC236}">
                  <a16:creationId xmlns:a16="http://schemas.microsoft.com/office/drawing/2014/main" id="{1A37394D-C332-4286-AC02-30F77FC8A10D}"/>
                </a:ext>
              </a:extLst>
            </p:cNvPr>
            <p:cNvSpPr/>
            <p:nvPr/>
          </p:nvSpPr>
          <p:spPr>
            <a:xfrm>
              <a:off x="18403918" y="0"/>
              <a:ext cx="6151244" cy="403998"/>
            </a:xfrm>
            <a:prstGeom prst="rect">
              <a:avLst/>
            </a:prstGeom>
            <a:solidFill>
              <a:srgbClr val="0B2D50"/>
            </a:solidFill>
            <a:ln w="12700" cap="flat">
              <a:noFill/>
              <a:miter lim="400000"/>
            </a:ln>
            <a:effectLst/>
          </p:spPr>
          <p:txBody>
            <a:bodyPr wrap="square" lIns="19050" tIns="19050" rIns="19050" bIns="19050" numCol="1" anchor="ctr">
              <a:noAutofit/>
            </a:bodyPr>
            <a:lstStyle/>
            <a:p>
              <a:endParaRPr sz="2000"/>
            </a:p>
          </p:txBody>
        </p:sp>
      </p:grpSp>
    </p:spTree>
    <p:extLst>
      <p:ext uri="{BB962C8B-B14F-4D97-AF65-F5344CB8AC3E}">
        <p14:creationId xmlns:p14="http://schemas.microsoft.com/office/powerpoint/2010/main" val="19429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1C8E23-520B-4266-AE1D-67F5C8035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861DFA-05E8-40F2-87DB-DE52D670E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1A11B-C75E-4D47-AC56-12CD7873E1A0}" type="datetime1">
              <a:rPr lang="ru-RU" smtClean="0"/>
              <a:t>25.05.2025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0DF3A2F-3ADD-4CD8-99D7-DEA267EC8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A32A016-787A-452C-AD51-804ED7444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577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B49DE22-7D5A-492D-807B-1EF1506EC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F4037-9687-4A27-90D2-2E770288A671}" type="datetime1">
              <a:rPr lang="ru-RU" smtClean="0"/>
              <a:t>25.05.2025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5C5DE3-3CD1-4D00-B5D9-ED89E3474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63B6BFC-1181-4C12-A6ED-4943ED8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00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F6ED9C-7A1F-4C74-B103-B0A5F573A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FEA02-F3B8-4604-B3CD-F37D006381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EBB1FC-69DD-4CC8-878B-891D4FA43D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95EA34-2DA7-4A49-BE55-18622FB6B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6E46-8C15-49B3-B8F5-AA54675B90B4}" type="datetime1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CB8E1C-FEB6-47AC-9459-30510A46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7E426A-EB1A-4D59-82FE-374740DB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398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FEAA4-6C64-4161-AA73-00EA1C324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A302402-212F-4EDD-8015-9E1F0D9322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E9C9A8-052E-4069-9CF2-353192E72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45B972-56A0-4D71-9188-451F4E48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97FA6-29B7-4EB9-959E-3C9277D70070}" type="datetime1">
              <a:rPr lang="ru-RU" smtClean="0"/>
              <a:t>25.05.2025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C2DF97E-2FE8-4511-8E93-B5E7A4B8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237234-01F2-4C2F-AEC9-5711340AC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93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theme" Target="../theme/theme2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EE1B21-4C5E-435F-9246-B3CCF52AB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0E7C8B-E0C1-4A40-83B2-3A47A8C11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D5574D-D804-4A5A-B16E-669895306A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E2350-7076-4AD6-A9E3-7F489C92E38D}" type="datetime1">
              <a:rPr lang="ru-RU" smtClean="0"/>
              <a:t>25.05.2025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603355-B2D1-47A3-8096-FB5B4FBC71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0759F3-7DC1-4F8D-8640-0E50710D9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4FF5B-EC31-4260-BC73-B698F9B6DD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747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440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B2D50"/>
          </a:solidFill>
          <a:latin typeface="Playfair Display Black" pitchFamily="2" charset="0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9BA4B8E2-9C29-421E-9280-15EA4FDBE646}"/>
              </a:ext>
            </a:extLst>
          </p:cNvPr>
          <p:cNvSpPr txBox="1">
            <a:spLocks/>
          </p:cNvSpPr>
          <p:nvPr/>
        </p:nvSpPr>
        <p:spPr>
          <a:xfrm>
            <a:off x="446991" y="3431164"/>
            <a:ext cx="9505076" cy="68993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/>
                <a:ea typeface="Verdana"/>
                <a:cs typeface="Arial"/>
              </a:rPr>
              <a:t>Стартап "КРБ"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1FD6353-61E0-BE29-95B2-DFFD8F8E36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43DE6A94-9DCE-D390-93F3-E8548A0E0DB6}"/>
              </a:ext>
            </a:extLst>
          </p:cNvPr>
          <p:cNvSpPr txBox="1">
            <a:spLocks/>
          </p:cNvSpPr>
          <p:nvPr/>
        </p:nvSpPr>
        <p:spPr>
          <a:xfrm>
            <a:off x="2271261" y="5599008"/>
            <a:ext cx="9505076" cy="64120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 Black"/>
                <a:ea typeface="Verdana"/>
                <a:cs typeface="Arial"/>
              </a:rPr>
              <a:t>Доцу Елена Николаевна</a:t>
            </a:r>
          </a:p>
          <a:p>
            <a:pPr marL="12700" algn="r">
              <a:lnSpc>
                <a:spcPct val="100000"/>
              </a:lnSpc>
              <a:spcBef>
                <a:spcPts val="100"/>
              </a:spcBef>
            </a:pPr>
            <a:r>
              <a:rPr lang="ru-RU" sz="2000" b="1" dirty="0">
                <a:solidFill>
                  <a:schemeClr val="bg1"/>
                </a:solidFill>
                <a:latin typeface="Arial Black"/>
                <a:ea typeface="Verdana"/>
                <a:cs typeface="Arial"/>
              </a:rPr>
              <a:t>Кузнецова Ольга Андреевна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61AC2E43-C8B6-1C3B-611D-BE1484DEDA43}"/>
              </a:ext>
            </a:extLst>
          </p:cNvPr>
          <p:cNvSpPr txBox="1">
            <a:spLocks/>
          </p:cNvSpPr>
          <p:nvPr/>
        </p:nvSpPr>
        <p:spPr>
          <a:xfrm>
            <a:off x="439252" y="4219488"/>
            <a:ext cx="9505076" cy="44371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Слоган: "Копейка рубль бережет"</a:t>
            </a:r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774E4D6-CA79-F195-B167-EA45C55A58F5}"/>
              </a:ext>
            </a:extLst>
          </p:cNvPr>
          <p:cNvSpPr txBox="1">
            <a:spLocks/>
          </p:cNvSpPr>
          <p:nvPr/>
        </p:nvSpPr>
        <p:spPr>
          <a:xfrm>
            <a:off x="415663" y="5276485"/>
            <a:ext cx="7047125" cy="101002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>
                <a:solidFill>
                  <a:srgbClr val="C69F5A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Мобильный финансовый помощник для централизованного управления личными финансами с </a:t>
            </a:r>
            <a:r>
              <a:rPr lang="ru-RU" sz="2400" dirty="0" err="1">
                <a:solidFill>
                  <a:srgbClr val="C69F5A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мультибанковской</a:t>
            </a:r>
            <a:r>
              <a:rPr lang="ru-RU" sz="2400" dirty="0">
                <a:solidFill>
                  <a:srgbClr val="C69F5A"/>
                </a:solidFill>
                <a:latin typeface="Arial" panose="020B0604020202020204" pitchFamily="34" charset="0"/>
                <a:ea typeface="+mj-lt"/>
                <a:cs typeface="Arial" panose="020B0604020202020204" pitchFamily="34" charset="0"/>
              </a:rPr>
              <a:t> интеграцией</a:t>
            </a:r>
          </a:p>
        </p:txBody>
      </p:sp>
      <p:pic>
        <p:nvPicPr>
          <p:cNvPr id="9" name="Рисунок 15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2DEECBF5-8F51-6BE4-D9BA-D9EF937797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77" b="17498"/>
          <a:stretch/>
        </p:blipFill>
        <p:spPr>
          <a:xfrm>
            <a:off x="-17109" y="0"/>
            <a:ext cx="12207329" cy="325858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BC921FA-607B-2DC9-7478-7DBA47019103}"/>
              </a:ext>
            </a:extLst>
          </p:cNvPr>
          <p:cNvCxnSpPr/>
          <p:nvPr/>
        </p:nvCxnSpPr>
        <p:spPr>
          <a:xfrm flipV="1">
            <a:off x="1780" y="3231208"/>
            <a:ext cx="12215301" cy="52471"/>
          </a:xfrm>
          <a:prstGeom prst="straightConnector1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lace and date">
            <a:extLst>
              <a:ext uri="{FF2B5EF4-FFF2-40B4-BE49-F238E27FC236}">
                <a16:creationId xmlns:a16="http://schemas.microsoft.com/office/drawing/2014/main" id="{961C1D83-0C90-DBB6-6006-AD2ACE6DC746}"/>
              </a:ext>
            </a:extLst>
          </p:cNvPr>
          <p:cNvSpPr txBox="1"/>
          <p:nvPr/>
        </p:nvSpPr>
        <p:spPr>
          <a:xfrm>
            <a:off x="5347496" y="6419906"/>
            <a:ext cx="12939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D2D5D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Москва, 2025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A33430-98A0-D0D0-D969-276CC64CC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0985" y="3446509"/>
            <a:ext cx="1787576" cy="191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29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FA5DA2B2-C837-4583-B242-6C77AFF82B7B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3" name="page number">
              <a:extLst>
                <a:ext uri="{FF2B5EF4-FFF2-40B4-BE49-F238E27FC236}">
                  <a16:creationId xmlns:a16="http://schemas.microsoft.com/office/drawing/2014/main" id="{8A5DCED1-D207-4A65-848C-5A719205EC1E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10</a:t>
              </a:fld>
              <a:endParaRPr lang="ru-RU" sz="160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" name="rectangles">
              <a:extLst>
                <a:ext uri="{FF2B5EF4-FFF2-40B4-BE49-F238E27FC236}">
                  <a16:creationId xmlns:a16="http://schemas.microsoft.com/office/drawing/2014/main" id="{0056026D-1B63-4795-81F9-B1829D8AC35E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1079BDA7-AC52-43A5-B014-E47684D2BA1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AA49FBEC-B4CE-4E26-8A9B-2260CB811822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8470A84A-1D8A-49B2-A7E8-90CED99AD4EF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FBDDA4B8-B9D7-4283-B143-2AA3DDCD6D22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" name="rectangles">
            <a:extLst>
              <a:ext uri="{FF2B5EF4-FFF2-40B4-BE49-F238E27FC236}">
                <a16:creationId xmlns:a16="http://schemas.microsoft.com/office/drawing/2014/main" id="{091BBA51-C0EF-70B3-C75B-AFB3E63EB82B}"/>
              </a:ext>
            </a:extLst>
          </p:cNvPr>
          <p:cNvGrpSpPr/>
          <p:nvPr/>
        </p:nvGrpSpPr>
        <p:grpSpPr>
          <a:xfrm>
            <a:off x="-1" y="906758"/>
            <a:ext cx="12192000" cy="189470"/>
            <a:chOff x="0" y="2512541"/>
            <a:chExt cx="12192000" cy="189470"/>
          </a:xfrm>
        </p:grpSpPr>
        <p:sp>
          <p:nvSpPr>
            <p:cNvPr id="3" name="Rectangle 1">
              <a:extLst>
                <a:ext uri="{FF2B5EF4-FFF2-40B4-BE49-F238E27FC236}">
                  <a16:creationId xmlns:a16="http://schemas.microsoft.com/office/drawing/2014/main" id="{3BCEF49B-F83A-C99C-3BAC-A3AB2147E9A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E9816994-000D-0484-0F82-455ABA8C061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F7F0E9F5-6310-FCE1-7688-A8BAB18EE93D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Rectangle 4">
              <a:extLst>
                <a:ext uri="{FF2B5EF4-FFF2-40B4-BE49-F238E27FC236}">
                  <a16:creationId xmlns:a16="http://schemas.microsoft.com/office/drawing/2014/main" id="{EBE7E763-5D8D-A0CB-45F3-F59DE60313E4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1" name="main title">
            <a:extLst>
              <a:ext uri="{FF2B5EF4-FFF2-40B4-BE49-F238E27FC236}">
                <a16:creationId xmlns:a16="http://schemas.microsoft.com/office/drawing/2014/main" id="{CE5089E3-1176-58E5-615A-9DCE550F6C52}"/>
              </a:ext>
            </a:extLst>
          </p:cNvPr>
          <p:cNvSpPr txBox="1"/>
          <p:nvPr/>
        </p:nvSpPr>
        <p:spPr>
          <a:xfrm>
            <a:off x="2004173" y="137317"/>
            <a:ext cx="81836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B2D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Финансовые показатели</a:t>
            </a:r>
          </a:p>
        </p:txBody>
      </p:sp>
      <p:sp>
        <p:nvSpPr>
          <p:cNvPr id="23" name="main title">
            <a:extLst>
              <a:ext uri="{FF2B5EF4-FFF2-40B4-BE49-F238E27FC236}">
                <a16:creationId xmlns:a16="http://schemas.microsoft.com/office/drawing/2014/main" id="{A169EB16-06AD-15FC-5922-D058368628D7}"/>
              </a:ext>
            </a:extLst>
          </p:cNvPr>
          <p:cNvSpPr txBox="1"/>
          <p:nvPr/>
        </p:nvSpPr>
        <p:spPr>
          <a:xfrm>
            <a:off x="1630917" y="2521170"/>
            <a:ext cx="11381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NPV</a:t>
            </a: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62A96DCD-0996-03A0-231A-3BB79F39624F}"/>
              </a:ext>
            </a:extLst>
          </p:cNvPr>
          <p:cNvSpPr/>
          <p:nvPr/>
        </p:nvSpPr>
        <p:spPr>
          <a:xfrm>
            <a:off x="827968" y="2336323"/>
            <a:ext cx="2592964" cy="2450830"/>
          </a:xfrm>
          <a:prstGeom prst="ellipse">
            <a:avLst/>
          </a:prstGeom>
          <a:solidFill>
            <a:srgbClr val="D7EAFB">
              <a:alpha val="49020"/>
            </a:srgbClr>
          </a:solidFill>
          <a:ln w="57150">
            <a:solidFill>
              <a:srgbClr val="0B2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main title">
            <a:extLst>
              <a:ext uri="{FF2B5EF4-FFF2-40B4-BE49-F238E27FC236}">
                <a16:creationId xmlns:a16="http://schemas.microsoft.com/office/drawing/2014/main" id="{987E6C9B-3493-5112-1F4A-67EA89C8670C}"/>
              </a:ext>
            </a:extLst>
          </p:cNvPr>
          <p:cNvSpPr txBox="1"/>
          <p:nvPr/>
        </p:nvSpPr>
        <p:spPr>
          <a:xfrm>
            <a:off x="3685878" y="1702684"/>
            <a:ext cx="6351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ROI</a:t>
            </a:r>
          </a:p>
        </p:txBody>
      </p:sp>
      <p:sp>
        <p:nvSpPr>
          <p:cNvPr id="25" name="main title">
            <a:extLst>
              <a:ext uri="{FF2B5EF4-FFF2-40B4-BE49-F238E27FC236}">
                <a16:creationId xmlns:a16="http://schemas.microsoft.com/office/drawing/2014/main" id="{5A036C51-9871-A61E-52B7-596E670EDF62}"/>
              </a:ext>
            </a:extLst>
          </p:cNvPr>
          <p:cNvSpPr txBox="1"/>
          <p:nvPr/>
        </p:nvSpPr>
        <p:spPr>
          <a:xfrm>
            <a:off x="3267043" y="4204069"/>
            <a:ext cx="617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DCF</a:t>
            </a: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E8676EE-FED2-F78D-AF25-0239937C620B}"/>
              </a:ext>
            </a:extLst>
          </p:cNvPr>
          <p:cNvSpPr/>
          <p:nvPr/>
        </p:nvSpPr>
        <p:spPr>
          <a:xfrm>
            <a:off x="2917771" y="1579641"/>
            <a:ext cx="2217435" cy="2172088"/>
          </a:xfrm>
          <a:prstGeom prst="ellipse">
            <a:avLst/>
          </a:prstGeom>
          <a:solidFill>
            <a:srgbClr val="C69F5A">
              <a:alpha val="50196"/>
            </a:srgbClr>
          </a:solidFill>
          <a:ln w="57150">
            <a:solidFill>
              <a:srgbClr val="0B2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7B1DF55B-338B-491F-A5D8-77894093A43F}"/>
              </a:ext>
            </a:extLst>
          </p:cNvPr>
          <p:cNvSpPr/>
          <p:nvPr/>
        </p:nvSpPr>
        <p:spPr>
          <a:xfrm>
            <a:off x="2445571" y="3991084"/>
            <a:ext cx="1818043" cy="1807285"/>
          </a:xfrm>
          <a:prstGeom prst="ellipse">
            <a:avLst/>
          </a:prstGeom>
          <a:solidFill>
            <a:srgbClr val="7F7F7F">
              <a:alpha val="50196"/>
            </a:srgbClr>
          </a:solidFill>
          <a:ln w="57150">
            <a:solidFill>
              <a:srgbClr val="0B2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main title">
            <a:extLst>
              <a:ext uri="{FF2B5EF4-FFF2-40B4-BE49-F238E27FC236}">
                <a16:creationId xmlns:a16="http://schemas.microsoft.com/office/drawing/2014/main" id="{B3B25DAB-80D8-53D3-8DD9-194637B70217}"/>
              </a:ext>
            </a:extLst>
          </p:cNvPr>
          <p:cNvSpPr txBox="1"/>
          <p:nvPr/>
        </p:nvSpPr>
        <p:spPr>
          <a:xfrm>
            <a:off x="4940493" y="3327638"/>
            <a:ext cx="764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IRR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9FCA32D-7012-3CF9-1077-91DFA51B7F2F}"/>
              </a:ext>
            </a:extLst>
          </p:cNvPr>
          <p:cNvSpPr/>
          <p:nvPr/>
        </p:nvSpPr>
        <p:spPr>
          <a:xfrm>
            <a:off x="4026488" y="3178709"/>
            <a:ext cx="2592964" cy="2450830"/>
          </a:xfrm>
          <a:prstGeom prst="ellipse">
            <a:avLst/>
          </a:prstGeom>
          <a:solidFill>
            <a:srgbClr val="AB1F03">
              <a:alpha val="50196"/>
            </a:srgbClr>
          </a:solidFill>
          <a:ln w="57150">
            <a:solidFill>
              <a:srgbClr val="0B2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main title">
            <a:extLst>
              <a:ext uri="{FF2B5EF4-FFF2-40B4-BE49-F238E27FC236}">
                <a16:creationId xmlns:a16="http://schemas.microsoft.com/office/drawing/2014/main" id="{4C2A8D14-1134-3C4A-2E01-CB76910C6B1C}"/>
              </a:ext>
            </a:extLst>
          </p:cNvPr>
          <p:cNvSpPr txBox="1"/>
          <p:nvPr/>
        </p:nvSpPr>
        <p:spPr>
          <a:xfrm>
            <a:off x="3610348" y="244814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155%</a:t>
            </a:r>
          </a:p>
        </p:txBody>
      </p:sp>
      <p:sp>
        <p:nvSpPr>
          <p:cNvPr id="32" name="main title">
            <a:extLst>
              <a:ext uri="{FF2B5EF4-FFF2-40B4-BE49-F238E27FC236}">
                <a16:creationId xmlns:a16="http://schemas.microsoft.com/office/drawing/2014/main" id="{99EE6FB9-8757-7387-155B-FDE7D88A4BFC}"/>
              </a:ext>
            </a:extLst>
          </p:cNvPr>
          <p:cNvSpPr txBox="1"/>
          <p:nvPr/>
        </p:nvSpPr>
        <p:spPr>
          <a:xfrm>
            <a:off x="4940493" y="4105858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69%</a:t>
            </a:r>
          </a:p>
        </p:txBody>
      </p:sp>
      <p:sp>
        <p:nvSpPr>
          <p:cNvPr id="33" name="main title">
            <a:extLst>
              <a:ext uri="{FF2B5EF4-FFF2-40B4-BE49-F238E27FC236}">
                <a16:creationId xmlns:a16="http://schemas.microsoft.com/office/drawing/2014/main" id="{51E7EC33-F73A-D2F0-2B16-6EFFDB802F76}"/>
              </a:ext>
            </a:extLst>
          </p:cNvPr>
          <p:cNvSpPr txBox="1"/>
          <p:nvPr/>
        </p:nvSpPr>
        <p:spPr>
          <a:xfrm>
            <a:off x="2941632" y="4694671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43 </a:t>
            </a:r>
            <a:r>
              <a:rPr lang="ru-RU" sz="20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млн</a:t>
            </a:r>
            <a:r>
              <a:rPr lang="en-US" sz="20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</a:p>
        </p:txBody>
      </p:sp>
      <p:sp>
        <p:nvSpPr>
          <p:cNvPr id="34" name="main title">
            <a:extLst>
              <a:ext uri="{FF2B5EF4-FFF2-40B4-BE49-F238E27FC236}">
                <a16:creationId xmlns:a16="http://schemas.microsoft.com/office/drawing/2014/main" id="{98387445-5D52-6AA1-7578-FD47BA8C5C82}"/>
              </a:ext>
            </a:extLst>
          </p:cNvPr>
          <p:cNvSpPr txBox="1"/>
          <p:nvPr/>
        </p:nvSpPr>
        <p:spPr>
          <a:xfrm>
            <a:off x="964018" y="5927239"/>
            <a:ext cx="15905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*</a:t>
            </a:r>
            <a:r>
              <a:rPr lang="ru-RU" sz="20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на третий год</a:t>
            </a:r>
            <a:endParaRPr lang="en-US" sz="2000" dirty="0">
              <a:solidFill>
                <a:srgbClr val="0B2D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5" name="main title">
            <a:extLst>
              <a:ext uri="{FF2B5EF4-FFF2-40B4-BE49-F238E27FC236}">
                <a16:creationId xmlns:a16="http://schemas.microsoft.com/office/drawing/2014/main" id="{C9E7030E-D1F3-E7FC-87A1-0DCCB444936D}"/>
              </a:ext>
            </a:extLst>
          </p:cNvPr>
          <p:cNvSpPr txBox="1"/>
          <p:nvPr/>
        </p:nvSpPr>
        <p:spPr>
          <a:xfrm>
            <a:off x="1208694" y="3188716"/>
            <a:ext cx="20466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rgbClr val="0B2D5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1,8 млн*</a:t>
            </a:r>
            <a:endParaRPr lang="en-US" sz="4400" dirty="0">
              <a:solidFill>
                <a:srgbClr val="0B2D50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6" name="main title">
            <a:extLst>
              <a:ext uri="{FF2B5EF4-FFF2-40B4-BE49-F238E27FC236}">
                <a16:creationId xmlns:a16="http://schemas.microsoft.com/office/drawing/2014/main" id="{D4E20F7A-2794-0AE1-8B6A-ACBA07688200}"/>
              </a:ext>
            </a:extLst>
          </p:cNvPr>
          <p:cNvSpPr txBox="1"/>
          <p:nvPr/>
        </p:nvSpPr>
        <p:spPr>
          <a:xfrm>
            <a:off x="5903313" y="1579641"/>
            <a:ext cx="5718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Точка безубыточности достигается на 21-й месяц</a:t>
            </a:r>
            <a:endParaRPr lang="en-US" sz="2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main title">
            <a:extLst>
              <a:ext uri="{FF2B5EF4-FFF2-40B4-BE49-F238E27FC236}">
                <a16:creationId xmlns:a16="http://schemas.microsoft.com/office/drawing/2014/main" id="{6128F649-B2D4-9771-9F2A-9CF3187165AF}"/>
              </a:ext>
            </a:extLst>
          </p:cNvPr>
          <p:cNvSpPr txBox="1"/>
          <p:nvPr/>
        </p:nvSpPr>
        <p:spPr>
          <a:xfrm>
            <a:off x="7208907" y="3063456"/>
            <a:ext cx="46116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Ключевые показатели эффективности указывают на высокую окупаемость стартап-проекта, его устойчивость к рыночным рискам и способность генерировать существенный финансовый результат в среднесрочной перспективе. </a:t>
            </a:r>
            <a:endParaRPr lang="en-US" sz="240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170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0" y="1507946"/>
            <a:ext cx="9079454" cy="38421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69F5A">
                  <a:lumMod val="20000"/>
                  <a:lumOff val="80000"/>
                </a:srgb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0" name="Text Placeholder 4"/>
          <p:cNvSpPr txBox="1">
            <a:spLocks/>
          </p:cNvSpPr>
          <p:nvPr/>
        </p:nvSpPr>
        <p:spPr>
          <a:xfrm>
            <a:off x="629307" y="384457"/>
            <a:ext cx="4257018" cy="454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4400" b="1" dirty="0">
                <a:solidFill>
                  <a:srgbClr val="C69F5A"/>
                </a:solidFill>
                <a:latin typeface="Arial Black" panose="020B0604020202020204" pitchFamily="34" charset="0"/>
                <a:ea typeface="Roboto" panose="02000000000000000000" pitchFamily="2" charset="0"/>
                <a:cs typeface="Arial Black" panose="020B0604020202020204" pitchFamily="34" charset="0"/>
              </a:rPr>
              <a:t>Инвестиции</a:t>
            </a:r>
            <a:endParaRPr kumimoji="0" lang="en-US" sz="4400" b="1" u="none" strike="noStrike" kern="1200" cap="none" spc="0" normalizeH="0" baseline="0" noProof="0" dirty="0">
              <a:ln>
                <a:noFill/>
              </a:ln>
              <a:solidFill>
                <a:srgbClr val="C69F5A"/>
              </a:solidFill>
              <a:effectLst/>
              <a:uLnTx/>
              <a:uFillTx/>
              <a:latin typeface="Arial Black" panose="020B0604020202020204" pitchFamily="34" charset="0"/>
              <a:ea typeface="Roboto" panose="020000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80229" y="5700958"/>
            <a:ext cx="5204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Текст аннотации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34"/>
          <p:cNvSpPr txBox="1"/>
          <p:nvPr/>
        </p:nvSpPr>
        <p:spPr>
          <a:xfrm>
            <a:off x="380228" y="5434742"/>
            <a:ext cx="520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d-ID"/>
            </a:defPPr>
            <a:lvl1pPr marL="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6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2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8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3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4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60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7" algn="l" defTabSz="914332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0B2D50"/>
                </a:solidFill>
                <a:effectLst/>
                <a:uLnTx/>
                <a:uFillTx/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Потребность в финансировании, помимо указанных инвестиций, составляет 45 млн</a:t>
            </a:r>
            <a:endParaRPr kumimoji="0" lang="id-ID" sz="1600" b="0" i="0" u="none" strike="noStrike" kern="1200" cap="none" spc="0" normalizeH="0" baseline="0" noProof="0" dirty="0">
              <a:ln>
                <a:noFill/>
              </a:ln>
              <a:solidFill>
                <a:srgbClr val="0B2D50"/>
              </a:solidFill>
              <a:effectLst/>
              <a:uLnTx/>
              <a:uFillTx/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0ADF698-7453-B03A-EEB0-6D9DE790D3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на открытом воздухе, облако, небо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47FD2B0E-8B98-E938-2339-A821F2D07A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609" y="1507946"/>
            <a:ext cx="2560591" cy="3842107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74D2BF4-36E1-40EC-DF43-3A591197E6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2556484"/>
              </p:ext>
            </p:extLst>
          </p:nvPr>
        </p:nvGraphicFramePr>
        <p:xfrm>
          <a:off x="380229" y="1807285"/>
          <a:ext cx="8354979" cy="3249490"/>
        </p:xfrm>
        <a:graphic>
          <a:graphicData uri="http://schemas.openxmlformats.org/drawingml/2006/table">
            <a:tbl>
              <a:tblPr/>
              <a:tblGrid>
                <a:gridCol w="2784993">
                  <a:extLst>
                    <a:ext uri="{9D8B030D-6E8A-4147-A177-3AD203B41FA5}">
                      <a16:colId xmlns:a16="http://schemas.microsoft.com/office/drawing/2014/main" val="4281779163"/>
                    </a:ext>
                  </a:extLst>
                </a:gridCol>
                <a:gridCol w="2784993">
                  <a:extLst>
                    <a:ext uri="{9D8B030D-6E8A-4147-A177-3AD203B41FA5}">
                      <a16:colId xmlns:a16="http://schemas.microsoft.com/office/drawing/2014/main" val="1439537996"/>
                    </a:ext>
                  </a:extLst>
                </a:gridCol>
                <a:gridCol w="2784993">
                  <a:extLst>
                    <a:ext uri="{9D8B030D-6E8A-4147-A177-3AD203B41FA5}">
                      <a16:colId xmlns:a16="http://schemas.microsoft.com/office/drawing/2014/main" val="3309096779"/>
                    </a:ext>
                  </a:extLst>
                </a:gridCol>
              </a:tblGrid>
              <a:tr h="500988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Привлеченные средства</a:t>
                      </a:r>
                      <a:r>
                        <a:rPr lang="ru-RU" sz="16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Комментарий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392335"/>
                  </a:ext>
                </a:extLst>
              </a:tr>
              <a:tr h="500988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1-й мес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4 000 000 ₽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Кредит под 17,5% годовых на 5 лет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2893752"/>
                  </a:ext>
                </a:extLst>
              </a:tr>
              <a:tr h="98811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3-й </a:t>
                      </a:r>
                      <a:r>
                        <a:rPr lang="ru-RU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</a:t>
                      </a:r>
                      <a:r>
                        <a:rPr lang="ru-RU" sz="16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16 000 000 ₽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Акселерационные программы + финансирование инвестора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1276125"/>
                  </a:ext>
                </a:extLst>
              </a:tr>
              <a:tr h="25742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6-й мес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2 000 000 ₽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Государственный грант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9437243"/>
                  </a:ext>
                </a:extLst>
              </a:tr>
              <a:tr h="500988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15-й мес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15 000 000 ₽ 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Финансирование инвестора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1973894"/>
                  </a:ext>
                </a:extLst>
              </a:tr>
              <a:tr h="500988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27-й </a:t>
                      </a:r>
                      <a:r>
                        <a:rPr lang="ru-RU" sz="1600" b="0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</a:t>
                      </a:r>
                      <a:r>
                        <a:rPr lang="ru-RU" sz="16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15 000 000 ₽ </a:t>
                      </a:r>
                      <a:r>
                        <a:rPr lang="ru-RU" sz="1600" b="0" i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564"/>
                        </a:lnSpc>
                        <a:buNone/>
                      </a:pPr>
                      <a:r>
                        <a:rPr lang="ru-RU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Финансирование инвестора</a:t>
                      </a:r>
                      <a:r>
                        <a:rPr lang="ru-RU" sz="1600" b="0" i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11563" marR="11563" marT="5782" marB="5782" anchor="ctr">
                    <a:lnL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185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4724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page number">
            <a:extLst>
              <a:ext uri="{FF2B5EF4-FFF2-40B4-BE49-F238E27FC236}">
                <a16:creationId xmlns:a16="http://schemas.microsoft.com/office/drawing/2014/main" id="{B28D3DDD-2019-4A46-8173-ECEBF80E33C9}"/>
              </a:ext>
            </a:extLst>
          </p:cNvPr>
          <p:cNvGrpSpPr/>
          <p:nvPr/>
        </p:nvGrpSpPr>
        <p:grpSpPr>
          <a:xfrm>
            <a:off x="11330613" y="6242955"/>
            <a:ext cx="549398" cy="365125"/>
            <a:chOff x="11330613" y="6242955"/>
            <a:chExt cx="54939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3689201C-ABA9-4EBA-A73A-6E207833A1B1}"/>
                </a:ext>
              </a:extLst>
            </p:cNvPr>
            <p:cNvSpPr txBox="1">
              <a:spLocks/>
            </p:cNvSpPr>
            <p:nvPr/>
          </p:nvSpPr>
          <p:spPr>
            <a:xfrm>
              <a:off x="11330613" y="6242955"/>
              <a:ext cx="48991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CD3985F-2452-4F03-850E-A4FC7076815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F15D4055-4E08-4A47-B5D4-2E177AE07242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BAB32B64-DA02-412B-A2DA-7ED54B336E6F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0E87604C-A64C-4753-B1E4-AB8F688FA3E9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9BC4203F-029D-4DB5-ADBB-1464AA1F9E4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9" name="main title">
            <a:extLst>
              <a:ext uri="{FF2B5EF4-FFF2-40B4-BE49-F238E27FC236}">
                <a16:creationId xmlns:a16="http://schemas.microsoft.com/office/drawing/2014/main" id="{0B4C9E35-AB13-4F32-BED2-010BED965F54}"/>
              </a:ext>
            </a:extLst>
          </p:cNvPr>
          <p:cNvGrpSpPr/>
          <p:nvPr/>
        </p:nvGrpSpPr>
        <p:grpSpPr>
          <a:xfrm>
            <a:off x="762000" y="365248"/>
            <a:ext cx="6040389" cy="769441"/>
            <a:chOff x="762000" y="365248"/>
            <a:chExt cx="6040389" cy="769441"/>
          </a:xfrm>
        </p:grpSpPr>
        <p:grpSp>
          <p:nvGrpSpPr>
            <p:cNvPr id="17" name="rectangles">
              <a:extLst>
                <a:ext uri="{FF2B5EF4-FFF2-40B4-BE49-F238E27FC236}">
                  <a16:creationId xmlns:a16="http://schemas.microsoft.com/office/drawing/2014/main" id="{C7D6965F-9067-4A6A-B4DB-37B370178E01}"/>
                </a:ext>
              </a:extLst>
            </p:cNvPr>
            <p:cNvGrpSpPr/>
            <p:nvPr/>
          </p:nvGrpSpPr>
          <p:grpSpPr>
            <a:xfrm>
              <a:off x="762000" y="635794"/>
              <a:ext cx="461677" cy="69056"/>
              <a:chOff x="762000" y="635794"/>
              <a:chExt cx="461677" cy="69056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370E1AF-ADA0-4814-8BAE-2DE79F71A59D}"/>
                  </a:ext>
                </a:extLst>
              </p:cNvPr>
              <p:cNvSpPr/>
              <p:nvPr/>
            </p:nvSpPr>
            <p:spPr>
              <a:xfrm>
                <a:off x="762000" y="635794"/>
                <a:ext cx="78580" cy="69056"/>
              </a:xfrm>
              <a:prstGeom prst="rect">
                <a:avLst/>
              </a:prstGeom>
              <a:solidFill>
                <a:srgbClr val="2986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0815BEA4-FB2C-4882-AE36-F030EB27FADA}"/>
                  </a:ext>
                </a:extLst>
              </p:cNvPr>
              <p:cNvSpPr/>
              <p:nvPr/>
            </p:nvSpPr>
            <p:spPr>
              <a:xfrm>
                <a:off x="890531" y="635794"/>
                <a:ext cx="78580" cy="69056"/>
              </a:xfrm>
              <a:prstGeom prst="rect">
                <a:avLst/>
              </a:prstGeom>
              <a:solidFill>
                <a:srgbClr val="0A2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D3949626-101E-42B5-B152-7325488C0CD8}"/>
                  </a:ext>
                </a:extLst>
              </p:cNvPr>
              <p:cNvSpPr/>
              <p:nvPr/>
            </p:nvSpPr>
            <p:spPr>
              <a:xfrm>
                <a:off x="1017814" y="635794"/>
                <a:ext cx="78580" cy="69056"/>
              </a:xfrm>
              <a:prstGeom prst="rect">
                <a:avLst/>
              </a:prstGeom>
              <a:solidFill>
                <a:srgbClr val="86BAE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884DC3D0-3F59-4F45-BAB6-277AC2D64E02}"/>
                  </a:ext>
                </a:extLst>
              </p:cNvPr>
              <p:cNvSpPr/>
              <p:nvPr/>
            </p:nvSpPr>
            <p:spPr>
              <a:xfrm>
                <a:off x="1145097" y="635794"/>
                <a:ext cx="78580" cy="69056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main title">
              <a:extLst>
                <a:ext uri="{FF2B5EF4-FFF2-40B4-BE49-F238E27FC236}">
                  <a16:creationId xmlns:a16="http://schemas.microsoft.com/office/drawing/2014/main" id="{5730460A-2796-441E-9D16-7DD06F266191}"/>
                </a:ext>
              </a:extLst>
            </p:cNvPr>
            <p:cNvSpPr txBox="1"/>
            <p:nvPr/>
          </p:nvSpPr>
          <p:spPr>
            <a:xfrm>
              <a:off x="1452848" y="365248"/>
              <a:ext cx="534954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b="1" dirty="0">
                  <a:solidFill>
                    <a:srgbClr val="0B2D5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Матрица рисков</a:t>
              </a:r>
            </a:p>
          </p:txBody>
        </p:sp>
      </p:grpSp>
      <p:cxnSp>
        <p:nvCxnSpPr>
          <p:cNvPr id="35" name="line">
            <a:extLst>
              <a:ext uri="{FF2B5EF4-FFF2-40B4-BE49-F238E27FC236}">
                <a16:creationId xmlns:a16="http://schemas.microsoft.com/office/drawing/2014/main" id="{7FBAC77D-B0D7-42AA-B879-CBA7337073A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9525" cap="rnd">
            <a:solidFill>
              <a:srgbClr val="D2D5DC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145A458-DEDB-05C4-577F-8E742DFB1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985" y="29503"/>
            <a:ext cx="1843835" cy="1037410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E8973499-85B2-1CF1-3034-652C4EFFF6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8091745"/>
              </p:ext>
            </p:extLst>
          </p:nvPr>
        </p:nvGraphicFramePr>
        <p:xfrm>
          <a:off x="611061" y="1721224"/>
          <a:ext cx="11209464" cy="4250518"/>
        </p:xfrm>
        <a:graphic>
          <a:graphicData uri="http://schemas.openxmlformats.org/drawingml/2006/table">
            <a:tbl>
              <a:tblPr/>
              <a:tblGrid>
                <a:gridCol w="333484">
                  <a:extLst>
                    <a:ext uri="{9D8B030D-6E8A-4147-A177-3AD203B41FA5}">
                      <a16:colId xmlns:a16="http://schemas.microsoft.com/office/drawing/2014/main" val="2433283766"/>
                    </a:ext>
                  </a:extLst>
                </a:gridCol>
                <a:gridCol w="2775473">
                  <a:extLst>
                    <a:ext uri="{9D8B030D-6E8A-4147-A177-3AD203B41FA5}">
                      <a16:colId xmlns:a16="http://schemas.microsoft.com/office/drawing/2014/main" val="2563454544"/>
                    </a:ext>
                  </a:extLst>
                </a:gridCol>
                <a:gridCol w="1368349">
                  <a:extLst>
                    <a:ext uri="{9D8B030D-6E8A-4147-A177-3AD203B41FA5}">
                      <a16:colId xmlns:a16="http://schemas.microsoft.com/office/drawing/2014/main" val="2533512574"/>
                    </a:ext>
                  </a:extLst>
                </a:gridCol>
                <a:gridCol w="1396366">
                  <a:extLst>
                    <a:ext uri="{9D8B030D-6E8A-4147-A177-3AD203B41FA5}">
                      <a16:colId xmlns:a16="http://schemas.microsoft.com/office/drawing/2014/main" val="1555724544"/>
                    </a:ext>
                  </a:extLst>
                </a:gridCol>
                <a:gridCol w="1764254">
                  <a:extLst>
                    <a:ext uri="{9D8B030D-6E8A-4147-A177-3AD203B41FA5}">
                      <a16:colId xmlns:a16="http://schemas.microsoft.com/office/drawing/2014/main" val="1215138349"/>
                    </a:ext>
                  </a:extLst>
                </a:gridCol>
                <a:gridCol w="3571538">
                  <a:extLst>
                    <a:ext uri="{9D8B030D-6E8A-4147-A177-3AD203B41FA5}">
                      <a16:colId xmlns:a16="http://schemas.microsoft.com/office/drawing/2014/main" val="3774542239"/>
                    </a:ext>
                  </a:extLst>
                </a:gridCol>
              </a:tblGrid>
              <a:tr h="29210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Риск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Вероятность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Воздействие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Уровень риска</a:t>
                      </a: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Меры предотвращения и реагирования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8285040"/>
                  </a:ext>
                </a:extLst>
              </a:tr>
              <a:tr h="481534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Сбой или изменение банковских </a:t>
                      </a:r>
                      <a:r>
                        <a:rPr lang="en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 </a:t>
                      </a:r>
                      <a:endParaRPr lang="en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Контракты с банками, резервные источники, универсальные коннекторы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5621724"/>
                  </a:ext>
                </a:extLst>
              </a:tr>
              <a:tr h="373287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Утечка пользовательских данных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en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AES-256, 2FA, </a:t>
                      </a: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аудит, соответствие ФЗ-152, </a:t>
                      </a:r>
                      <a:r>
                        <a:rPr lang="en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DevSecOps </a:t>
                      </a:r>
                      <a:endParaRPr lang="en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9569690"/>
                  </a:ext>
                </a:extLst>
              </a:tr>
              <a:tr h="346226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Недофинансирование проекта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Многоэтапное финансирование, партнёрства, гранты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8305528"/>
                  </a:ext>
                </a:extLst>
              </a:tr>
              <a:tr h="535658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Уход ключевых сотрудников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0,4 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в компании (опционы), резерв кандидатов, документирование процессов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882148"/>
                  </a:ext>
                </a:extLst>
              </a:tr>
              <a:tr h="45447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Форс-мажоры: санкции, облака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en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Yandex Cloud, </a:t>
                      </a: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локальные серверы, импортонезависимые решения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3344460"/>
                  </a:ext>
                </a:extLst>
              </a:tr>
              <a:tr h="373287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Регуляторные ограничения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0,6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Юридическая экспертиза, регистрация в Роскомнадзоре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4066645"/>
                  </a:ext>
                </a:extLst>
              </a:tr>
              <a:tr h="400349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Низкая конверсия в платную модель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4,2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en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Freemium-</a:t>
                      </a: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модель, сегментация пользователей, </a:t>
                      </a:r>
                      <a:r>
                        <a:rPr lang="en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A/B </a:t>
                      </a: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тесты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7489355"/>
                  </a:ext>
                </a:extLst>
              </a:tr>
              <a:tr h="454472"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8 </a:t>
                      </a:r>
                      <a:endParaRPr lang="ru-RU" sz="1400" b="0" i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Потеря доверия пользователей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1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>
                        <a:lnSpc>
                          <a:spcPts val="1350"/>
                        </a:lnSpc>
                        <a:buNone/>
                      </a:pP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Прозрачная политика, обратная связь, </a:t>
                      </a:r>
                      <a:r>
                        <a:rPr lang="en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SMM, </a:t>
                      </a:r>
                      <a:r>
                        <a:rPr lang="ru-RU" sz="1400" b="0" i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публикации кейсов </a:t>
                      </a:r>
                      <a:endParaRPr lang="ru-RU" sz="1400" b="0" i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153714"/>
                  </a:ext>
                </a:extLst>
              </a:tr>
            </a:tbl>
          </a:graphicData>
        </a:graphic>
      </p:graphicFrame>
      <p:sp>
        <p:nvSpPr>
          <p:cNvPr id="11" name="Прямоугольный треугольник 10">
            <a:extLst>
              <a:ext uri="{FF2B5EF4-FFF2-40B4-BE49-F238E27FC236}">
                <a16:creationId xmlns:a16="http://schemas.microsoft.com/office/drawing/2014/main" id="{E0F86393-B24D-3924-9454-21C8157CEEDA}"/>
              </a:ext>
            </a:extLst>
          </p:cNvPr>
          <p:cNvSpPr/>
          <p:nvPr/>
        </p:nvSpPr>
        <p:spPr>
          <a:xfrm>
            <a:off x="0" y="5625403"/>
            <a:ext cx="3320361" cy="1232597"/>
          </a:xfrm>
          <a:prstGeom prst="rt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13B0B55C-8978-8A16-4FD1-A560D8B9EDA0}"/>
              </a:ext>
            </a:extLst>
          </p:cNvPr>
          <p:cNvSpPr/>
          <p:nvPr/>
        </p:nvSpPr>
        <p:spPr>
          <a:xfrm>
            <a:off x="9742896" y="-1112975"/>
            <a:ext cx="3665346" cy="2425408"/>
          </a:xfrm>
          <a:prstGeom prst="ellipse">
            <a:avLst/>
          </a:prstGeom>
          <a:noFill/>
          <a:ln w="38100">
            <a:solidFill>
              <a:srgbClr val="AB1F03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оловина рамки 21">
            <a:extLst>
              <a:ext uri="{FF2B5EF4-FFF2-40B4-BE49-F238E27FC236}">
                <a16:creationId xmlns:a16="http://schemas.microsoft.com/office/drawing/2014/main" id="{C6E1D59F-34DB-85DC-4FFC-6D0EEB55CE63}"/>
              </a:ext>
            </a:extLst>
          </p:cNvPr>
          <p:cNvSpPr/>
          <p:nvPr/>
        </p:nvSpPr>
        <p:spPr>
          <a:xfrm>
            <a:off x="0" y="1134689"/>
            <a:ext cx="1223669" cy="1004644"/>
          </a:xfrm>
          <a:prstGeom prst="halfFrame">
            <a:avLst>
              <a:gd name="adj1" fmla="val 33333"/>
              <a:gd name="adj2" fmla="val 3547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18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rectangles">
            <a:extLst>
              <a:ext uri="{FF2B5EF4-FFF2-40B4-BE49-F238E27FC236}">
                <a16:creationId xmlns:a16="http://schemas.microsoft.com/office/drawing/2014/main" id="{1D3C2D23-841F-4EF9-9B7C-3DBFE0203329}"/>
              </a:ext>
            </a:extLst>
          </p:cNvPr>
          <p:cNvGrpSpPr/>
          <p:nvPr/>
        </p:nvGrpSpPr>
        <p:grpSpPr>
          <a:xfrm>
            <a:off x="-1" y="3683163"/>
            <a:ext cx="12192000" cy="189470"/>
            <a:chOff x="0" y="2512541"/>
            <a:chExt cx="12192000" cy="189470"/>
          </a:xfrm>
        </p:grpSpPr>
        <p:sp>
          <p:nvSpPr>
            <p:cNvPr id="7" name="Rectangle 1">
              <a:extLst>
                <a:ext uri="{FF2B5EF4-FFF2-40B4-BE49-F238E27FC236}">
                  <a16:creationId xmlns:a16="http://schemas.microsoft.com/office/drawing/2014/main" id="{7608F51B-46F0-4C77-93AF-513543D4814D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2">
              <a:extLst>
                <a:ext uri="{FF2B5EF4-FFF2-40B4-BE49-F238E27FC236}">
                  <a16:creationId xmlns:a16="http://schemas.microsoft.com/office/drawing/2014/main" id="{35A7F428-4552-495D-A7C8-4BA941ACBA26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FB906F2-1BD0-4E7C-867B-D7BD45BE9038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Rectangle 4">
              <a:extLst>
                <a:ext uri="{FF2B5EF4-FFF2-40B4-BE49-F238E27FC236}">
                  <a16:creationId xmlns:a16="http://schemas.microsoft.com/office/drawing/2014/main" id="{7884C471-BC70-4F0A-97DE-139CC61B5FF7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8A1E8062-5803-4264-83E2-CBFD1FAFAD4D}"/>
              </a:ext>
            </a:extLst>
          </p:cNvPr>
          <p:cNvSpPr txBox="1"/>
          <p:nvPr/>
        </p:nvSpPr>
        <p:spPr>
          <a:xfrm>
            <a:off x="2390497" y="4098882"/>
            <a:ext cx="74110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B2D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Спасибо за внимание!</a:t>
            </a:r>
          </a:p>
        </p:txBody>
      </p:sp>
      <p:grpSp>
        <p:nvGrpSpPr>
          <p:cNvPr id="13" name="page number">
            <a:extLst>
              <a:ext uri="{FF2B5EF4-FFF2-40B4-BE49-F238E27FC236}">
                <a16:creationId xmlns:a16="http://schemas.microsoft.com/office/drawing/2014/main" id="{1EDF4B45-6154-4F2B-8437-69BB7CFA105A}"/>
              </a:ext>
            </a:extLst>
          </p:cNvPr>
          <p:cNvGrpSpPr/>
          <p:nvPr/>
        </p:nvGrpSpPr>
        <p:grpSpPr>
          <a:xfrm>
            <a:off x="11348815" y="6242955"/>
            <a:ext cx="531196" cy="365125"/>
            <a:chOff x="11422855" y="6242955"/>
            <a:chExt cx="457156" cy="365125"/>
          </a:xfrm>
        </p:grpSpPr>
        <p:sp>
          <p:nvSpPr>
            <p:cNvPr id="14" name="page number">
              <a:extLst>
                <a:ext uri="{FF2B5EF4-FFF2-40B4-BE49-F238E27FC236}">
                  <a16:creationId xmlns:a16="http://schemas.microsoft.com/office/drawing/2014/main" id="{30B463D4-820E-41EF-BF3C-976EFADAF976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13</a:t>
              </a:fld>
              <a:endParaRPr lang="ru-RU" sz="160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" name="rectangles">
              <a:extLst>
                <a:ext uri="{FF2B5EF4-FFF2-40B4-BE49-F238E27FC236}">
                  <a16:creationId xmlns:a16="http://schemas.microsoft.com/office/drawing/2014/main" id="{CAC44492-119C-41B4-AA7C-EC0D23746605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DA7939C7-5B3A-4DCD-927C-44A3B4AF1D76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rectangle">
                <a:extLst>
                  <a:ext uri="{FF2B5EF4-FFF2-40B4-BE49-F238E27FC236}">
                    <a16:creationId xmlns:a16="http://schemas.microsoft.com/office/drawing/2014/main" id="{CDBCABD0-266F-4415-856E-4EC9AD5E93B8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7FC3A1E2-F2DB-45DE-8010-8D1B818102C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rectangle">
                <a:extLst>
                  <a:ext uri="{FF2B5EF4-FFF2-40B4-BE49-F238E27FC236}">
                    <a16:creationId xmlns:a16="http://schemas.microsoft.com/office/drawing/2014/main" id="{B7D6BF6D-EDA6-4E0D-BC64-8F42699E4DCC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3" name="Рисунок 2" descr="Изображение выглядит как на открытом воздухе, небо, дерево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ACC04C5-144B-47C9-D097-0E04A102D7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87"/>
          <a:stretch/>
        </p:blipFill>
        <p:spPr>
          <a:xfrm>
            <a:off x="-1" y="-1672435"/>
            <a:ext cx="12192000" cy="5355598"/>
          </a:xfrm>
          <a:prstGeom prst="rect">
            <a:avLst/>
          </a:prstGeom>
        </p:spPr>
      </p:pic>
      <p:sp>
        <p:nvSpPr>
          <p:cNvPr id="2" name="main title">
            <a:extLst>
              <a:ext uri="{FF2B5EF4-FFF2-40B4-BE49-F238E27FC236}">
                <a16:creationId xmlns:a16="http://schemas.microsoft.com/office/drawing/2014/main" id="{F1008029-856C-CFBD-87FC-F6C61BD160E4}"/>
              </a:ext>
            </a:extLst>
          </p:cNvPr>
          <p:cNvSpPr txBox="1"/>
          <p:nvPr/>
        </p:nvSpPr>
        <p:spPr>
          <a:xfrm>
            <a:off x="269834" y="5137354"/>
            <a:ext cx="674889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Контактная информация:</a:t>
            </a:r>
          </a:p>
          <a:p>
            <a:endParaRPr lang="ru-RU" sz="2600" b="1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Доцу Елена Николаевна +79775996617, </a:t>
            </a:r>
            <a:r>
              <a:rPr lang="en-US" sz="1600" b="1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dotsu_lena@mail.ru</a:t>
            </a:r>
            <a:endParaRPr lang="en-US" sz="1600" b="1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Кузнецова Ольга Андреевна +79150063088, </a:t>
            </a:r>
            <a:r>
              <a:rPr lang="en" sz="1600" b="1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oldjeslife@gmail</a:t>
            </a:r>
            <a:r>
              <a:rPr lang="ru-RU" sz="1600" b="1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" sz="1600" b="1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endParaRPr lang="ru-RU" sz="1600" b="1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751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>
            <a:extLst>
              <a:ext uri="{FF2B5EF4-FFF2-40B4-BE49-F238E27FC236}">
                <a16:creationId xmlns:a16="http://schemas.microsoft.com/office/drawing/2014/main" id="{33D9D8AE-2625-C750-C223-76EF66F58630}"/>
              </a:ext>
            </a:extLst>
          </p:cNvPr>
          <p:cNvSpPr/>
          <p:nvPr/>
        </p:nvSpPr>
        <p:spPr>
          <a:xfrm>
            <a:off x="3779761" y="223761"/>
            <a:ext cx="4336142" cy="1155095"/>
          </a:xfrm>
          <a:prstGeom prst="ellipse">
            <a:avLst/>
          </a:prstGeom>
          <a:solidFill>
            <a:schemeClr val="bg1"/>
          </a:solidFill>
          <a:ln w="57150">
            <a:solidFill>
              <a:srgbClr val="C69F5A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185893238">
                  <a:custGeom>
                    <a:avLst/>
                    <a:gdLst>
                      <a:gd name="connsiteX0" fmla="*/ 0 w 4336142"/>
                      <a:gd name="connsiteY0" fmla="*/ 577548 h 1155095"/>
                      <a:gd name="connsiteX1" fmla="*/ 2168071 w 4336142"/>
                      <a:gd name="connsiteY1" fmla="*/ 0 h 1155095"/>
                      <a:gd name="connsiteX2" fmla="*/ 4336142 w 4336142"/>
                      <a:gd name="connsiteY2" fmla="*/ 577548 h 1155095"/>
                      <a:gd name="connsiteX3" fmla="*/ 2168071 w 4336142"/>
                      <a:gd name="connsiteY3" fmla="*/ 1155096 h 1155095"/>
                      <a:gd name="connsiteX4" fmla="*/ 0 w 4336142"/>
                      <a:gd name="connsiteY4" fmla="*/ 577548 h 11550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336142" h="1155095" fill="none" extrusionOk="0">
                        <a:moveTo>
                          <a:pt x="0" y="577548"/>
                        </a:moveTo>
                        <a:cubicBezTo>
                          <a:pt x="128796" y="220950"/>
                          <a:pt x="1072757" y="-133183"/>
                          <a:pt x="2168071" y="0"/>
                        </a:cubicBezTo>
                        <a:cubicBezTo>
                          <a:pt x="3381554" y="7160"/>
                          <a:pt x="4341373" y="241738"/>
                          <a:pt x="4336142" y="577548"/>
                        </a:cubicBezTo>
                        <a:cubicBezTo>
                          <a:pt x="4354865" y="1042211"/>
                          <a:pt x="3227865" y="1072342"/>
                          <a:pt x="2168071" y="1155096"/>
                        </a:cubicBezTo>
                        <a:cubicBezTo>
                          <a:pt x="960465" y="1161193"/>
                          <a:pt x="7221" y="834185"/>
                          <a:pt x="0" y="577548"/>
                        </a:cubicBezTo>
                        <a:close/>
                      </a:path>
                      <a:path w="4336142" h="1155095" stroke="0" extrusionOk="0">
                        <a:moveTo>
                          <a:pt x="0" y="577548"/>
                        </a:moveTo>
                        <a:cubicBezTo>
                          <a:pt x="117773" y="320434"/>
                          <a:pt x="840174" y="-150996"/>
                          <a:pt x="2168071" y="0"/>
                        </a:cubicBezTo>
                        <a:cubicBezTo>
                          <a:pt x="3384501" y="56164"/>
                          <a:pt x="4348021" y="214909"/>
                          <a:pt x="4336142" y="577548"/>
                        </a:cubicBezTo>
                        <a:cubicBezTo>
                          <a:pt x="4308489" y="785737"/>
                          <a:pt x="3529817" y="1155631"/>
                          <a:pt x="2168071" y="1155096"/>
                        </a:cubicBezTo>
                        <a:cubicBezTo>
                          <a:pt x="935004" y="1125170"/>
                          <a:pt x="-30580" y="883888"/>
                          <a:pt x="0" y="577548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4088B4-5DF0-4591-9CFB-0EEE406C7D19}"/>
              </a:ext>
            </a:extLst>
          </p:cNvPr>
          <p:cNvSpPr txBox="1"/>
          <p:nvPr/>
        </p:nvSpPr>
        <p:spPr>
          <a:xfrm>
            <a:off x="4299806" y="453615"/>
            <a:ext cx="4019247" cy="68993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az-Cyrl-AZ" sz="4400" b="1" spc="-15">
                <a:solidFill>
                  <a:srgbClr val="0B2D50"/>
                </a:solidFill>
                <a:latin typeface="Arial Black"/>
                <a:cs typeface="Arial"/>
              </a:rPr>
              <a:t>Проблемы</a:t>
            </a:r>
            <a:endParaRPr lang="en-US" sz="4400" b="1" spc="-135">
              <a:solidFill>
                <a:srgbClr val="0B2D50"/>
              </a:solidFill>
              <a:latin typeface="Arial Black"/>
              <a:cs typeface="Arial" panose="020B0604020202020204" pitchFamily="34" charset="0"/>
            </a:endParaRPr>
          </a:p>
        </p:txBody>
      </p:sp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sp>
        <p:nvSpPr>
          <p:cNvPr id="19" name="object 5">
            <a:extLst>
              <a:ext uri="{FF2B5EF4-FFF2-40B4-BE49-F238E27FC236}">
                <a16:creationId xmlns:a16="http://schemas.microsoft.com/office/drawing/2014/main" id="{4D42F379-B4C2-8ABB-A5E5-364C41FF6A2F}"/>
              </a:ext>
            </a:extLst>
          </p:cNvPr>
          <p:cNvSpPr txBox="1"/>
          <p:nvPr/>
        </p:nvSpPr>
        <p:spPr>
          <a:xfrm>
            <a:off x="415117" y="1518863"/>
            <a:ext cx="3579850" cy="2455991"/>
          </a:xfrm>
          <a:prstGeom prst="roundRect">
            <a:avLst/>
          </a:prstGeom>
          <a:solidFill>
            <a:srgbClr val="C69F5A"/>
          </a:solidFill>
        </p:spPr>
        <p:txBody>
          <a:bodyPr vert="horz" wrap="square" lIns="0" tIns="3810" rIns="0" bIns="0" rtlCol="0" anchor="ctr">
            <a:spAutoFit/>
          </a:bodyPr>
          <a:lstStyle/>
          <a:p>
            <a:pPr marL="253365" algn="ctr"/>
            <a:endParaRPr lang="ru-RU" sz="24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/>
            <a:r>
              <a:rPr lang="ru-RU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ецентрализация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информации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финансовых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потоках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физических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253365" algn="ctr"/>
            <a:endParaRPr lang="en-US" sz="24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ject 5">
            <a:extLst>
              <a:ext uri="{FF2B5EF4-FFF2-40B4-BE49-F238E27FC236}">
                <a16:creationId xmlns:a16="http://schemas.microsoft.com/office/drawing/2014/main" id="{45B2817E-2771-2C07-7A30-E0491F32E62B}"/>
              </a:ext>
            </a:extLst>
          </p:cNvPr>
          <p:cNvSpPr txBox="1"/>
          <p:nvPr/>
        </p:nvSpPr>
        <p:spPr>
          <a:xfrm>
            <a:off x="4027828" y="3685963"/>
            <a:ext cx="4239381" cy="2864614"/>
          </a:xfrm>
          <a:prstGeom prst="roundRect">
            <a:avLst/>
          </a:prstGeom>
          <a:solidFill>
            <a:srgbClr val="C69F5A"/>
          </a:solidFill>
        </p:spPr>
        <p:txBody>
          <a:bodyPr vert="horz" wrap="square" lIns="0" tIns="3810" rIns="0" bIns="0" rtlCol="0" anchor="t">
            <a:spAutoFit/>
          </a:bodyPr>
          <a:lstStyle/>
          <a:p>
            <a:pPr marL="253365"/>
            <a:endParaRPr lang="en-US" sz="24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/>
            <a:r>
              <a:rPr lang="ru-RU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тсутствие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контроля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этих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потоков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полной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мере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из-за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перенасыщения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рынка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онлайн-банкинга</a:t>
            </a:r>
            <a:endParaRPr lang="en-US" sz="24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 algn="ctr"/>
            <a:endParaRPr lang="en-US" sz="24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bject 5">
            <a:extLst>
              <a:ext uri="{FF2B5EF4-FFF2-40B4-BE49-F238E27FC236}">
                <a16:creationId xmlns:a16="http://schemas.microsoft.com/office/drawing/2014/main" id="{E4C0C2BC-C620-33F5-DBE9-321236E96346}"/>
              </a:ext>
            </a:extLst>
          </p:cNvPr>
          <p:cNvSpPr txBox="1"/>
          <p:nvPr/>
        </p:nvSpPr>
        <p:spPr>
          <a:xfrm>
            <a:off x="8343438" y="1518862"/>
            <a:ext cx="2905655" cy="2455991"/>
          </a:xfrm>
          <a:prstGeom prst="roundRect">
            <a:avLst/>
          </a:prstGeom>
          <a:solidFill>
            <a:srgbClr val="C69F5A"/>
          </a:solidFill>
        </p:spPr>
        <p:txBody>
          <a:bodyPr vert="horz" wrap="square" lIns="0" tIns="3810" rIns="0" bIns="0" rtlCol="0" anchor="t">
            <a:spAutoFit/>
          </a:bodyPr>
          <a:lstStyle/>
          <a:p>
            <a:pPr marL="253365" algn="ctr"/>
            <a:endParaRPr lang="en-US" sz="24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/>
            <a:r>
              <a:rPr lang="ru-RU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еобходимость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планирования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en-US" sz="2400" spc="30" dirty="0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spc="30" dirty="0" err="1">
                <a:solidFill>
                  <a:srgbClr val="0B2D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инвестиций</a:t>
            </a:r>
            <a:endParaRPr lang="en-US" sz="2400" spc="30" dirty="0">
              <a:solidFill>
                <a:srgbClr val="0B2D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3365" algn="ctr"/>
            <a:endParaRPr lang="en-US" sz="2400" spc="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B602B05-A85E-584D-AAB1-BE16666710C7}"/>
              </a:ext>
            </a:extLst>
          </p:cNvPr>
          <p:cNvSpPr/>
          <p:nvPr/>
        </p:nvSpPr>
        <p:spPr>
          <a:xfrm>
            <a:off x="9168191" y="4432905"/>
            <a:ext cx="6398380" cy="5424713"/>
          </a:xfrm>
          <a:custGeom>
            <a:avLst/>
            <a:gdLst>
              <a:gd name="connsiteX0" fmla="*/ 0 w 6398380"/>
              <a:gd name="connsiteY0" fmla="*/ 2712357 h 5424713"/>
              <a:gd name="connsiteX1" fmla="*/ 3199190 w 6398380"/>
              <a:gd name="connsiteY1" fmla="*/ 0 h 5424713"/>
              <a:gd name="connsiteX2" fmla="*/ 6398380 w 6398380"/>
              <a:gd name="connsiteY2" fmla="*/ 2712357 h 5424713"/>
              <a:gd name="connsiteX3" fmla="*/ 3199190 w 6398380"/>
              <a:gd name="connsiteY3" fmla="*/ 5424714 h 5424713"/>
              <a:gd name="connsiteX4" fmla="*/ 0 w 6398380"/>
              <a:gd name="connsiteY4" fmla="*/ 2712357 h 5424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98380" h="5424713" fill="none" extrusionOk="0">
                <a:moveTo>
                  <a:pt x="0" y="2712357"/>
                </a:moveTo>
                <a:cubicBezTo>
                  <a:pt x="237690" y="1144924"/>
                  <a:pt x="1522562" y="-117732"/>
                  <a:pt x="3199190" y="0"/>
                </a:cubicBezTo>
                <a:cubicBezTo>
                  <a:pt x="5078465" y="50022"/>
                  <a:pt x="6487932" y="926080"/>
                  <a:pt x="6398380" y="2712357"/>
                </a:cubicBezTo>
                <a:cubicBezTo>
                  <a:pt x="6449881" y="4611102"/>
                  <a:pt x="4637999" y="5227417"/>
                  <a:pt x="3199190" y="5424714"/>
                </a:cubicBezTo>
                <a:cubicBezTo>
                  <a:pt x="1273970" y="5519255"/>
                  <a:pt x="8832" y="4134107"/>
                  <a:pt x="0" y="2712357"/>
                </a:cubicBezTo>
                <a:close/>
              </a:path>
              <a:path w="6398380" h="5424713" stroke="0" extrusionOk="0">
                <a:moveTo>
                  <a:pt x="0" y="2712357"/>
                </a:moveTo>
                <a:cubicBezTo>
                  <a:pt x="56036" y="1243796"/>
                  <a:pt x="1247861" y="-213431"/>
                  <a:pt x="3199190" y="0"/>
                </a:cubicBezTo>
                <a:cubicBezTo>
                  <a:pt x="4985147" y="56331"/>
                  <a:pt x="6421038" y="1131075"/>
                  <a:pt x="6398380" y="2712357"/>
                </a:cubicBezTo>
                <a:cubicBezTo>
                  <a:pt x="6368744" y="4091624"/>
                  <a:pt x="5368894" y="5426026"/>
                  <a:pt x="3199190" y="5424714"/>
                </a:cubicBezTo>
                <a:cubicBezTo>
                  <a:pt x="1221345" y="5247729"/>
                  <a:pt x="-40333" y="4193690"/>
                  <a:pt x="0" y="2712357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C69F5A"/>
            </a:solidFill>
            <a:extLst>
              <a:ext uri="{C807C97D-BFC1-408E-A445-0C87EB9F89A2}">
                <ask:lineSketchStyleProps xmlns:ask="http://schemas.microsoft.com/office/drawing/2018/sketchyshapes" sd="2185893238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119">
            <a:extLst>
              <a:ext uri="{FF2B5EF4-FFF2-40B4-BE49-F238E27FC236}">
                <a16:creationId xmlns:a16="http://schemas.microsoft.com/office/drawing/2014/main" id="{88019EA0-FD4C-311A-D97C-685E750B7334}"/>
              </a:ext>
            </a:extLst>
          </p:cNvPr>
          <p:cNvSpPr/>
          <p:nvPr/>
        </p:nvSpPr>
        <p:spPr>
          <a:xfrm>
            <a:off x="9796266" y="4631708"/>
            <a:ext cx="1260993" cy="2226292"/>
          </a:xfrm>
          <a:custGeom>
            <a:avLst/>
            <a:gdLst>
              <a:gd name="connsiteX0" fmla="*/ 539617 w 1260993"/>
              <a:gd name="connsiteY0" fmla="*/ 0 h 2226292"/>
              <a:gd name="connsiteX1" fmla="*/ 633049 w 1260993"/>
              <a:gd name="connsiteY1" fmla="*/ 37008 h 2226292"/>
              <a:gd name="connsiteX2" fmla="*/ 629235 w 1260993"/>
              <a:gd name="connsiteY2" fmla="*/ 222998 h 2226292"/>
              <a:gd name="connsiteX3" fmla="*/ 494093 w 1260993"/>
              <a:gd name="connsiteY3" fmla="*/ 354306 h 2226292"/>
              <a:gd name="connsiteX4" fmla="*/ 442369 w 1260993"/>
              <a:gd name="connsiteY4" fmla="*/ 404562 h 2226292"/>
              <a:gd name="connsiteX5" fmla="*/ 1087506 w 1260993"/>
              <a:gd name="connsiteY5" fmla="*/ 404562 h 2226292"/>
              <a:gd name="connsiteX6" fmla="*/ 1108465 w 1260993"/>
              <a:gd name="connsiteY6" fmla="*/ 408794 h 2226292"/>
              <a:gd name="connsiteX7" fmla="*/ 1129409 w 1260993"/>
              <a:gd name="connsiteY7" fmla="*/ 404565 h 2226292"/>
              <a:gd name="connsiteX8" fmla="*/ 1260993 w 1260993"/>
              <a:gd name="connsiteY8" fmla="*/ 536149 h 2226292"/>
              <a:gd name="connsiteX9" fmla="*/ 1260992 w 1260993"/>
              <a:gd name="connsiteY9" fmla="*/ 2225978 h 2226292"/>
              <a:gd name="connsiteX10" fmla="*/ 1260929 w 1260993"/>
              <a:gd name="connsiteY10" fmla="*/ 2226292 h 2226292"/>
              <a:gd name="connsiteX11" fmla="*/ 997889 w 1260993"/>
              <a:gd name="connsiteY11" fmla="*/ 2226292 h 2226292"/>
              <a:gd name="connsiteX12" fmla="*/ 997825 w 1260993"/>
              <a:gd name="connsiteY12" fmla="*/ 2225977 h 2226292"/>
              <a:gd name="connsiteX13" fmla="*/ 997825 w 1260993"/>
              <a:gd name="connsiteY13" fmla="*/ 667730 h 2226292"/>
              <a:gd name="connsiteX14" fmla="*/ 441391 w 1260993"/>
              <a:gd name="connsiteY14" fmla="*/ 667730 h 2226292"/>
              <a:gd name="connsiteX15" fmla="*/ 518389 w 1260993"/>
              <a:gd name="connsiteY15" fmla="*/ 745302 h 2226292"/>
              <a:gd name="connsiteX16" fmla="*/ 621608 w 1260993"/>
              <a:gd name="connsiteY16" fmla="*/ 849292 h 2226292"/>
              <a:gd name="connsiteX17" fmla="*/ 617794 w 1260993"/>
              <a:gd name="connsiteY17" fmla="*/ 1035282 h 2226292"/>
              <a:gd name="connsiteX18" fmla="*/ 434744 w 1260993"/>
              <a:gd name="connsiteY18" fmla="*/ 1031486 h 2226292"/>
              <a:gd name="connsiteX19" fmla="*/ 38135 w 1260993"/>
              <a:gd name="connsiteY19" fmla="*/ 629140 h 2226292"/>
              <a:gd name="connsiteX20" fmla="*/ 0 w 1260993"/>
              <a:gd name="connsiteY20" fmla="*/ 526655 h 2226292"/>
              <a:gd name="connsiteX21" fmla="*/ 38135 w 1260993"/>
              <a:gd name="connsiteY21" fmla="*/ 431763 h 2226292"/>
              <a:gd name="connsiteX22" fmla="*/ 446185 w 1260993"/>
              <a:gd name="connsiteY22" fmla="*/ 37008 h 2226292"/>
              <a:gd name="connsiteX23" fmla="*/ 539617 w 1260993"/>
              <a:gd name="connsiteY23" fmla="*/ 0 h 222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60993" h="2226292">
                <a:moveTo>
                  <a:pt x="539617" y="0"/>
                </a:moveTo>
                <a:cubicBezTo>
                  <a:pt x="572985" y="0"/>
                  <a:pt x="606354" y="12336"/>
                  <a:pt x="633049" y="37008"/>
                </a:cubicBezTo>
                <a:cubicBezTo>
                  <a:pt x="682625" y="90148"/>
                  <a:pt x="678811" y="173654"/>
                  <a:pt x="629235" y="222998"/>
                </a:cubicBezTo>
                <a:cubicBezTo>
                  <a:pt x="629235" y="222998"/>
                  <a:pt x="629235" y="222998"/>
                  <a:pt x="494093" y="354306"/>
                </a:cubicBezTo>
                <a:lnTo>
                  <a:pt x="442369" y="404562"/>
                </a:lnTo>
                <a:lnTo>
                  <a:pt x="1087506" y="404562"/>
                </a:lnTo>
                <a:lnTo>
                  <a:pt x="1108465" y="408794"/>
                </a:lnTo>
                <a:lnTo>
                  <a:pt x="1129409" y="404565"/>
                </a:lnTo>
                <a:cubicBezTo>
                  <a:pt x="1202081" y="404565"/>
                  <a:pt x="1260993" y="463477"/>
                  <a:pt x="1260993" y="536149"/>
                </a:cubicBezTo>
                <a:cubicBezTo>
                  <a:pt x="1260993" y="1099425"/>
                  <a:pt x="1260992" y="1662702"/>
                  <a:pt x="1260992" y="2225978"/>
                </a:cubicBezTo>
                <a:lnTo>
                  <a:pt x="1260929" y="2226292"/>
                </a:lnTo>
                <a:lnTo>
                  <a:pt x="997889" y="2226292"/>
                </a:lnTo>
                <a:lnTo>
                  <a:pt x="997825" y="2225977"/>
                </a:lnTo>
                <a:lnTo>
                  <a:pt x="997825" y="667730"/>
                </a:lnTo>
                <a:lnTo>
                  <a:pt x="441391" y="667730"/>
                </a:lnTo>
                <a:lnTo>
                  <a:pt x="518389" y="745302"/>
                </a:lnTo>
                <a:cubicBezTo>
                  <a:pt x="548316" y="775453"/>
                  <a:pt x="582519" y="809911"/>
                  <a:pt x="621608" y="849292"/>
                </a:cubicBezTo>
                <a:cubicBezTo>
                  <a:pt x="671184" y="902432"/>
                  <a:pt x="671184" y="985938"/>
                  <a:pt x="617794" y="1035282"/>
                </a:cubicBezTo>
                <a:cubicBezTo>
                  <a:pt x="564405" y="1084626"/>
                  <a:pt x="484320" y="1084626"/>
                  <a:pt x="434744" y="1031486"/>
                </a:cubicBezTo>
                <a:cubicBezTo>
                  <a:pt x="434744" y="1031486"/>
                  <a:pt x="434744" y="1031486"/>
                  <a:pt x="38135" y="629140"/>
                </a:cubicBezTo>
                <a:cubicBezTo>
                  <a:pt x="11440" y="598774"/>
                  <a:pt x="0" y="564613"/>
                  <a:pt x="0" y="526655"/>
                </a:cubicBezTo>
                <a:cubicBezTo>
                  <a:pt x="0" y="492494"/>
                  <a:pt x="11440" y="458333"/>
                  <a:pt x="38135" y="431763"/>
                </a:cubicBezTo>
                <a:cubicBezTo>
                  <a:pt x="38135" y="431763"/>
                  <a:pt x="38135" y="431763"/>
                  <a:pt x="446185" y="37008"/>
                </a:cubicBezTo>
                <a:cubicBezTo>
                  <a:pt x="472880" y="12336"/>
                  <a:pt x="506248" y="0"/>
                  <a:pt x="539617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page number">
            <a:extLst>
              <a:ext uri="{FF2B5EF4-FFF2-40B4-BE49-F238E27FC236}">
                <a16:creationId xmlns:a16="http://schemas.microsoft.com/office/drawing/2014/main" id="{F138A3FA-F869-37E4-CDCE-27FA89ADF2D6}"/>
              </a:ext>
            </a:extLst>
          </p:cNvPr>
          <p:cNvGrpSpPr/>
          <p:nvPr/>
        </p:nvGrpSpPr>
        <p:grpSpPr>
          <a:xfrm>
            <a:off x="11330613" y="6242955"/>
            <a:ext cx="549398" cy="365125"/>
            <a:chOff x="11330613" y="6242955"/>
            <a:chExt cx="549398" cy="365125"/>
          </a:xfrm>
        </p:grpSpPr>
        <p:sp>
          <p:nvSpPr>
            <p:cNvPr id="8" name="page number">
              <a:extLst>
                <a:ext uri="{FF2B5EF4-FFF2-40B4-BE49-F238E27FC236}">
                  <a16:creationId xmlns:a16="http://schemas.microsoft.com/office/drawing/2014/main" id="{BE25D3D9-E7F0-0AC0-9284-42093E9C6015}"/>
                </a:ext>
              </a:extLst>
            </p:cNvPr>
            <p:cNvSpPr txBox="1">
              <a:spLocks/>
            </p:cNvSpPr>
            <p:nvPr/>
          </p:nvSpPr>
          <p:spPr>
            <a:xfrm>
              <a:off x="11330613" y="6242955"/>
              <a:ext cx="48991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2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9" name="rectangles">
              <a:extLst>
                <a:ext uri="{FF2B5EF4-FFF2-40B4-BE49-F238E27FC236}">
                  <a16:creationId xmlns:a16="http://schemas.microsoft.com/office/drawing/2014/main" id="{1DFAA29E-2557-D2E7-6AAB-51618AE0766A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8" name="rectangle">
                <a:extLst>
                  <a:ext uri="{FF2B5EF4-FFF2-40B4-BE49-F238E27FC236}">
                    <a16:creationId xmlns:a16="http://schemas.microsoft.com/office/drawing/2014/main" id="{4BFB0819-AF4F-9D00-4EB2-D487CA8147FF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rectangle">
                <a:extLst>
                  <a:ext uri="{FF2B5EF4-FFF2-40B4-BE49-F238E27FC236}">
                    <a16:creationId xmlns:a16="http://schemas.microsoft.com/office/drawing/2014/main" id="{8BE1399B-C8FF-D9B8-42CF-FEF018BCE9A0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rectangle">
                <a:extLst>
                  <a:ext uri="{FF2B5EF4-FFF2-40B4-BE49-F238E27FC236}">
                    <a16:creationId xmlns:a16="http://schemas.microsoft.com/office/drawing/2014/main" id="{24F8277A-F87D-C074-8964-F4693279278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3" name="rectangle">
                <a:extLst>
                  <a:ext uri="{FF2B5EF4-FFF2-40B4-BE49-F238E27FC236}">
                    <a16:creationId xmlns:a16="http://schemas.microsoft.com/office/drawing/2014/main" id="{F5344085-3770-86E5-7629-7688889C3C69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9866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1B1E88E0-6857-EE7C-F67F-58E4430D57D1}"/>
              </a:ext>
            </a:extLst>
          </p:cNvPr>
          <p:cNvSpPr/>
          <p:nvPr/>
        </p:nvSpPr>
        <p:spPr>
          <a:xfrm>
            <a:off x="459619" y="2427668"/>
            <a:ext cx="11272761" cy="292225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CA4ADA5F-E627-93DB-DA26-DF62712C18A7}"/>
              </a:ext>
            </a:extLst>
          </p:cNvPr>
          <p:cNvSpPr/>
          <p:nvPr/>
        </p:nvSpPr>
        <p:spPr>
          <a:xfrm>
            <a:off x="3858381" y="435428"/>
            <a:ext cx="3689048" cy="113695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Arial"/>
            </a:endParaRPr>
          </a:p>
        </p:txBody>
      </p:sp>
      <p:sp>
        <p:nvSpPr>
          <p:cNvPr id="59" name="rectangle">
            <a:extLst>
              <a:ext uri="{FF2B5EF4-FFF2-40B4-BE49-F238E27FC236}">
                <a16:creationId xmlns:a16="http://schemas.microsoft.com/office/drawing/2014/main" id="{D4E7003E-0B8A-E550-BA8D-9CE3834E08F6}"/>
              </a:ext>
            </a:extLst>
          </p:cNvPr>
          <p:cNvSpPr/>
          <p:nvPr/>
        </p:nvSpPr>
        <p:spPr>
          <a:xfrm>
            <a:off x="904686" y="4780627"/>
            <a:ext cx="178654" cy="176356"/>
          </a:xfrm>
          <a:prstGeom prst="roundRect">
            <a:avLst/>
          </a:prstGeom>
          <a:solidFill>
            <a:srgbClr val="C69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rectangle">
            <a:extLst>
              <a:ext uri="{FF2B5EF4-FFF2-40B4-BE49-F238E27FC236}">
                <a16:creationId xmlns:a16="http://schemas.microsoft.com/office/drawing/2014/main" id="{591DD193-F121-F4BD-14B3-D2FB2D1C83E9}"/>
              </a:ext>
            </a:extLst>
          </p:cNvPr>
          <p:cNvSpPr/>
          <p:nvPr/>
        </p:nvSpPr>
        <p:spPr>
          <a:xfrm>
            <a:off x="910713" y="4387692"/>
            <a:ext cx="178654" cy="176356"/>
          </a:xfrm>
          <a:prstGeom prst="roundRect">
            <a:avLst/>
          </a:prstGeom>
          <a:solidFill>
            <a:srgbClr val="C69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rectangle">
            <a:extLst>
              <a:ext uri="{FF2B5EF4-FFF2-40B4-BE49-F238E27FC236}">
                <a16:creationId xmlns:a16="http://schemas.microsoft.com/office/drawing/2014/main" id="{2AF96C58-18B0-E8FC-3624-38F942E21B00}"/>
              </a:ext>
            </a:extLst>
          </p:cNvPr>
          <p:cNvSpPr/>
          <p:nvPr/>
        </p:nvSpPr>
        <p:spPr>
          <a:xfrm>
            <a:off x="904686" y="3692118"/>
            <a:ext cx="178654" cy="176356"/>
          </a:xfrm>
          <a:prstGeom prst="roundRect">
            <a:avLst/>
          </a:prstGeom>
          <a:solidFill>
            <a:srgbClr val="C69F5A"/>
          </a:solidFill>
          <a:ln>
            <a:solidFill>
              <a:srgbClr val="C69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344088B4-5DF0-4591-9CFB-0EEE406C7D19}"/>
              </a:ext>
            </a:extLst>
          </p:cNvPr>
          <p:cNvSpPr txBox="1"/>
          <p:nvPr/>
        </p:nvSpPr>
        <p:spPr>
          <a:xfrm>
            <a:off x="917161" y="2522647"/>
            <a:ext cx="10769764" cy="75148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r>
              <a:rPr lang="ru-RU" sz="2400" spc="-15" dirty="0">
                <a:solidFill>
                  <a:srgbClr val="C69F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Приложение, функции которого будут соответствовать следующим параметрам:</a:t>
            </a:r>
            <a:endParaRPr lang="en-US" sz="2400" dirty="0">
              <a:solidFill>
                <a:srgbClr val="C69F5A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grpSp>
        <p:nvGrpSpPr>
          <p:cNvPr id="10" name="page number">
            <a:extLst>
              <a:ext uri="{FF2B5EF4-FFF2-40B4-BE49-F238E27FC236}">
                <a16:creationId xmlns:a16="http://schemas.microsoft.com/office/drawing/2014/main" id="{81A9C515-2922-46EE-9595-987FE1A9680C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11" name="page number">
              <a:extLst>
                <a:ext uri="{FF2B5EF4-FFF2-40B4-BE49-F238E27FC236}">
                  <a16:creationId xmlns:a16="http://schemas.microsoft.com/office/drawing/2014/main" id="{F1E26E1E-6172-40E1-ADD5-64457458687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3</a:t>
              </a:fld>
              <a:endParaRPr lang="ru-RU" sz="160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rectangles">
              <a:extLst>
                <a:ext uri="{FF2B5EF4-FFF2-40B4-BE49-F238E27FC236}">
                  <a16:creationId xmlns:a16="http://schemas.microsoft.com/office/drawing/2014/main" id="{F863B706-6EB9-4B6B-8A89-756CA429D8ED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67D06FD4-79D9-4C6C-AB08-EB37D878B76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BF2211AF-C66F-4CCA-A780-5E80FAE39454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F70AFA75-21D9-4813-8C2B-A8AE316B9422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rectangle">
                <a:extLst>
                  <a:ext uri="{FF2B5EF4-FFF2-40B4-BE49-F238E27FC236}">
                    <a16:creationId xmlns:a16="http://schemas.microsoft.com/office/drawing/2014/main" id="{C675F99D-7D60-4462-8147-6B0833673273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7" name="Рисунок 16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6A21CF10-051E-12E8-7FFC-2821B4BC5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sp>
        <p:nvSpPr>
          <p:cNvPr id="3" name="object 5">
            <a:extLst>
              <a:ext uri="{FF2B5EF4-FFF2-40B4-BE49-F238E27FC236}">
                <a16:creationId xmlns:a16="http://schemas.microsoft.com/office/drawing/2014/main" id="{64D7EE55-081A-218E-0AEC-BF852DE4BA8F}"/>
              </a:ext>
            </a:extLst>
          </p:cNvPr>
          <p:cNvSpPr txBox="1"/>
          <p:nvPr/>
        </p:nvSpPr>
        <p:spPr>
          <a:xfrm>
            <a:off x="1309308" y="3521569"/>
            <a:ext cx="8619276" cy="149015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r>
              <a:rPr lang="ru-RU" sz="2400" spc="-15" dirty="0">
                <a:solidFill>
                  <a:srgbClr val="C69F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интеграция разрозненной информации о финансах пользователя </a:t>
            </a:r>
          </a:p>
          <a:p>
            <a:r>
              <a:rPr lang="ru-RU" sz="2400" spc="-15" dirty="0">
                <a:solidFill>
                  <a:srgbClr val="C69F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упрощение контроля и управления финансами</a:t>
            </a:r>
          </a:p>
          <a:p>
            <a:r>
              <a:rPr lang="ru-RU" sz="2400" spc="-15" dirty="0">
                <a:solidFill>
                  <a:srgbClr val="C69F5A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улучшение финансового планирования</a:t>
            </a:r>
            <a:endParaRPr lang="en-US" sz="2400" dirty="0">
              <a:solidFill>
                <a:srgbClr val="C69F5A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61" name="object 5">
            <a:extLst>
              <a:ext uri="{FF2B5EF4-FFF2-40B4-BE49-F238E27FC236}">
                <a16:creationId xmlns:a16="http://schemas.microsoft.com/office/drawing/2014/main" id="{96450EA4-D109-68E3-32E7-5DB44750A7BA}"/>
              </a:ext>
            </a:extLst>
          </p:cNvPr>
          <p:cNvSpPr txBox="1"/>
          <p:nvPr/>
        </p:nvSpPr>
        <p:spPr>
          <a:xfrm>
            <a:off x="4281663" y="610853"/>
            <a:ext cx="4019247" cy="68993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az-Cyrl-AZ" sz="4400" b="1" spc="-15" dirty="0">
                <a:solidFill>
                  <a:srgbClr val="C69F5A"/>
                </a:solidFill>
                <a:latin typeface="Arial Black"/>
                <a:cs typeface="Arial"/>
              </a:rPr>
              <a:t>Решение</a:t>
            </a:r>
            <a:endParaRPr lang="en-US" sz="4400" b="1" spc="-135" dirty="0">
              <a:solidFill>
                <a:srgbClr val="C69F5A"/>
              </a:solidFill>
              <a:latin typeface="Arial Black"/>
              <a:cs typeface="Arial" panose="020B0604020202020204" pitchFamily="34" charset="0"/>
            </a:endParaRPr>
          </a:p>
        </p:txBody>
      </p:sp>
      <p:cxnSp>
        <p:nvCxnSpPr>
          <p:cNvPr id="64" name="Connector: Curved 63">
            <a:extLst>
              <a:ext uri="{FF2B5EF4-FFF2-40B4-BE49-F238E27FC236}">
                <a16:creationId xmlns:a16="http://schemas.microsoft.com/office/drawing/2014/main" id="{31F634AC-0626-9F6C-40A9-00178225A89C}"/>
              </a:ext>
            </a:extLst>
          </p:cNvPr>
          <p:cNvCxnSpPr/>
          <p:nvPr/>
        </p:nvCxnSpPr>
        <p:spPr>
          <a:xfrm>
            <a:off x="-1" y="-2"/>
            <a:ext cx="2618618" cy="234647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or: Curved 64">
            <a:extLst>
              <a:ext uri="{FF2B5EF4-FFF2-40B4-BE49-F238E27FC236}">
                <a16:creationId xmlns:a16="http://schemas.microsoft.com/office/drawing/2014/main" id="{14CE7595-5204-E258-7720-DE09B4D32D66}"/>
              </a:ext>
            </a:extLst>
          </p:cNvPr>
          <p:cNvCxnSpPr>
            <a:cxnSpLocks/>
          </p:cNvCxnSpPr>
          <p:nvPr/>
        </p:nvCxnSpPr>
        <p:spPr>
          <a:xfrm flipH="1" flipV="1">
            <a:off x="9627805" y="5527521"/>
            <a:ext cx="1590527" cy="1959427"/>
          </a:xfrm>
          <a:prstGeom prst="curvedConnector3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444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page number">
            <a:extLst>
              <a:ext uri="{FF2B5EF4-FFF2-40B4-BE49-F238E27FC236}">
                <a16:creationId xmlns:a16="http://schemas.microsoft.com/office/drawing/2014/main" id="{F80A22A7-C5A6-02AE-C3A7-25E8B57165F6}"/>
              </a:ext>
            </a:extLst>
          </p:cNvPr>
          <p:cNvGrpSpPr/>
          <p:nvPr/>
        </p:nvGrpSpPr>
        <p:grpSpPr>
          <a:xfrm>
            <a:off x="11330613" y="6242955"/>
            <a:ext cx="549398" cy="365125"/>
            <a:chOff x="11330613" y="6242955"/>
            <a:chExt cx="549398" cy="365125"/>
          </a:xfrm>
        </p:grpSpPr>
        <p:sp>
          <p:nvSpPr>
            <p:cNvPr id="4" name="page number">
              <a:extLst>
                <a:ext uri="{FF2B5EF4-FFF2-40B4-BE49-F238E27FC236}">
                  <a16:creationId xmlns:a16="http://schemas.microsoft.com/office/drawing/2014/main" id="{94513949-C7BB-5B1D-551A-7EAAAB33A9DF}"/>
                </a:ext>
              </a:extLst>
            </p:cNvPr>
            <p:cNvSpPr txBox="1">
              <a:spLocks/>
            </p:cNvSpPr>
            <p:nvPr/>
          </p:nvSpPr>
          <p:spPr>
            <a:xfrm>
              <a:off x="11330613" y="6242955"/>
              <a:ext cx="48991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4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" name="rectangles">
              <a:extLst>
                <a:ext uri="{FF2B5EF4-FFF2-40B4-BE49-F238E27FC236}">
                  <a16:creationId xmlns:a16="http://schemas.microsoft.com/office/drawing/2014/main" id="{6626CB57-95C9-F6A9-83A4-C274D92B7627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6" name="rectangle">
                <a:extLst>
                  <a:ext uri="{FF2B5EF4-FFF2-40B4-BE49-F238E27FC236}">
                    <a16:creationId xmlns:a16="http://schemas.microsoft.com/office/drawing/2014/main" id="{7A85663B-47A1-F247-F2E1-98E1F3ABC75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F8B2BD46-0001-0F7C-5790-F7DFAB06F01B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32B52448-63EA-5327-C72B-C284EAE02BA8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BF9F3A64-7C42-6272-6045-825D1FCFC3F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0" name="Рисунок 9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C760408A-AAAD-E699-2F9F-7E40FC00C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  <p:sp>
        <p:nvSpPr>
          <p:cNvPr id="11" name="main title">
            <a:extLst>
              <a:ext uri="{FF2B5EF4-FFF2-40B4-BE49-F238E27FC236}">
                <a16:creationId xmlns:a16="http://schemas.microsoft.com/office/drawing/2014/main" id="{66E82BBD-AB20-7796-86B1-AEDAD4E196D1}"/>
              </a:ext>
            </a:extLst>
          </p:cNvPr>
          <p:cNvSpPr txBox="1"/>
          <p:nvPr/>
        </p:nvSpPr>
        <p:spPr>
          <a:xfrm>
            <a:off x="304800" y="179660"/>
            <a:ext cx="277511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B2D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Продукт</a:t>
            </a:r>
          </a:p>
        </p:txBody>
      </p:sp>
      <p:pic>
        <p:nvPicPr>
          <p:cNvPr id="13" name="Рисунок 12" descr="Изображение выглядит как текст, снимок экрана, программное обеспечение, Операционная систем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D43680B-99C5-BFF0-356A-4228500218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786" y="1130175"/>
            <a:ext cx="2978326" cy="503567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снимок экрана, программное обеспечение, Шрифт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6CFFFADE-F9D8-3445-F007-86123ECF1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206" y="1130175"/>
            <a:ext cx="2983009" cy="5035673"/>
          </a:xfrm>
          <a:prstGeom prst="rect">
            <a:avLst/>
          </a:prstGeom>
        </p:spPr>
      </p:pic>
      <p:sp>
        <p:nvSpPr>
          <p:cNvPr id="17" name="Полилиния 16">
            <a:extLst>
              <a:ext uri="{FF2B5EF4-FFF2-40B4-BE49-F238E27FC236}">
                <a16:creationId xmlns:a16="http://schemas.microsoft.com/office/drawing/2014/main" id="{306470FD-D150-8994-ED54-D8BAE24F774C}"/>
              </a:ext>
            </a:extLst>
          </p:cNvPr>
          <p:cNvSpPr/>
          <p:nvPr/>
        </p:nvSpPr>
        <p:spPr>
          <a:xfrm>
            <a:off x="8638391" y="871369"/>
            <a:ext cx="3915783" cy="5986631"/>
          </a:xfrm>
          <a:custGeom>
            <a:avLst/>
            <a:gdLst>
              <a:gd name="connsiteX0" fmla="*/ 0 w 3937299"/>
              <a:gd name="connsiteY0" fmla="*/ 5895191 h 5931934"/>
              <a:gd name="connsiteX1" fmla="*/ 1893346 w 3937299"/>
              <a:gd name="connsiteY1" fmla="*/ 5615492 h 5931934"/>
              <a:gd name="connsiteX2" fmla="*/ 1645920 w 3937299"/>
              <a:gd name="connsiteY2" fmla="*/ 3582297 h 5931934"/>
              <a:gd name="connsiteX3" fmla="*/ 3367144 w 3937299"/>
              <a:gd name="connsiteY3" fmla="*/ 1538344 h 5931934"/>
              <a:gd name="connsiteX4" fmla="*/ 3937299 w 3937299"/>
              <a:gd name="connsiteY4" fmla="*/ 0 h 593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299" h="5931934">
                <a:moveTo>
                  <a:pt x="0" y="5895191"/>
                </a:moveTo>
                <a:cubicBezTo>
                  <a:pt x="809513" y="5948082"/>
                  <a:pt x="1619026" y="6000974"/>
                  <a:pt x="1893346" y="5615492"/>
                </a:cubicBezTo>
                <a:cubicBezTo>
                  <a:pt x="2167666" y="5230010"/>
                  <a:pt x="1400287" y="4261822"/>
                  <a:pt x="1645920" y="3582297"/>
                </a:cubicBezTo>
                <a:cubicBezTo>
                  <a:pt x="1891553" y="2902772"/>
                  <a:pt x="2985247" y="2135394"/>
                  <a:pt x="3367144" y="1538344"/>
                </a:cubicBezTo>
                <a:cubicBezTo>
                  <a:pt x="3749041" y="941294"/>
                  <a:pt x="3827930" y="206188"/>
                  <a:pt x="3937299" y="0"/>
                </a:cubicBezTo>
              </a:path>
            </a:pathLst>
          </a:custGeom>
          <a:noFill/>
          <a:ln w="38100">
            <a:solidFill>
              <a:srgbClr val="C69F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олилиния 17">
            <a:extLst>
              <a:ext uri="{FF2B5EF4-FFF2-40B4-BE49-F238E27FC236}">
                <a16:creationId xmlns:a16="http://schemas.microsoft.com/office/drawing/2014/main" id="{4F4F6B24-6041-1A4C-1534-08A5E1AD0FB3}"/>
              </a:ext>
            </a:extLst>
          </p:cNvPr>
          <p:cNvSpPr/>
          <p:nvPr/>
        </p:nvSpPr>
        <p:spPr>
          <a:xfrm flipH="1">
            <a:off x="-365513" y="871369"/>
            <a:ext cx="3498805" cy="5986631"/>
          </a:xfrm>
          <a:custGeom>
            <a:avLst/>
            <a:gdLst>
              <a:gd name="connsiteX0" fmla="*/ 0 w 3937299"/>
              <a:gd name="connsiteY0" fmla="*/ 5895191 h 5931934"/>
              <a:gd name="connsiteX1" fmla="*/ 1893346 w 3937299"/>
              <a:gd name="connsiteY1" fmla="*/ 5615492 h 5931934"/>
              <a:gd name="connsiteX2" fmla="*/ 1645920 w 3937299"/>
              <a:gd name="connsiteY2" fmla="*/ 3582297 h 5931934"/>
              <a:gd name="connsiteX3" fmla="*/ 3367144 w 3937299"/>
              <a:gd name="connsiteY3" fmla="*/ 1538344 h 5931934"/>
              <a:gd name="connsiteX4" fmla="*/ 3937299 w 3937299"/>
              <a:gd name="connsiteY4" fmla="*/ 0 h 593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37299" h="5931934">
                <a:moveTo>
                  <a:pt x="0" y="5895191"/>
                </a:moveTo>
                <a:cubicBezTo>
                  <a:pt x="809513" y="5948082"/>
                  <a:pt x="1619026" y="6000974"/>
                  <a:pt x="1893346" y="5615492"/>
                </a:cubicBezTo>
                <a:cubicBezTo>
                  <a:pt x="2167666" y="5230010"/>
                  <a:pt x="1400287" y="4261822"/>
                  <a:pt x="1645920" y="3582297"/>
                </a:cubicBezTo>
                <a:cubicBezTo>
                  <a:pt x="1891553" y="2902772"/>
                  <a:pt x="2985247" y="2135394"/>
                  <a:pt x="3367144" y="1538344"/>
                </a:cubicBezTo>
                <a:cubicBezTo>
                  <a:pt x="3749041" y="941294"/>
                  <a:pt x="3827930" y="206188"/>
                  <a:pt x="3937299" y="0"/>
                </a:cubicBezTo>
              </a:path>
            </a:pathLst>
          </a:custGeom>
          <a:noFill/>
          <a:ln w="38100">
            <a:solidFill>
              <a:srgbClr val="C69F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F823406C-8A16-8F10-2DC4-B37112E9561D}"/>
              </a:ext>
            </a:extLst>
          </p:cNvPr>
          <p:cNvSpPr/>
          <p:nvPr/>
        </p:nvSpPr>
        <p:spPr>
          <a:xfrm>
            <a:off x="-843232" y="3969572"/>
            <a:ext cx="1692359" cy="1635162"/>
          </a:xfrm>
          <a:prstGeom prst="ellipse">
            <a:avLst/>
          </a:prstGeom>
          <a:solidFill>
            <a:srgbClr val="0B2D50"/>
          </a:solidFill>
          <a:ln w="38100">
            <a:solidFill>
              <a:srgbClr val="C69F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C6B6A1B5-0415-C039-FF24-AE66AB170A2D}"/>
              </a:ext>
            </a:extLst>
          </p:cNvPr>
          <p:cNvSpPr/>
          <p:nvPr/>
        </p:nvSpPr>
        <p:spPr>
          <a:xfrm>
            <a:off x="11114223" y="3843664"/>
            <a:ext cx="1692359" cy="1635162"/>
          </a:xfrm>
          <a:prstGeom prst="ellipse">
            <a:avLst/>
          </a:prstGeom>
          <a:solidFill>
            <a:srgbClr val="0B2D50"/>
          </a:solidFill>
          <a:ln w="38100">
            <a:solidFill>
              <a:srgbClr val="C69F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362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9E3BBE83-3AD8-9A06-F389-A8F1161F3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  <p:sp>
        <p:nvSpPr>
          <p:cNvPr id="4" name="main title">
            <a:extLst>
              <a:ext uri="{FF2B5EF4-FFF2-40B4-BE49-F238E27FC236}">
                <a16:creationId xmlns:a16="http://schemas.microsoft.com/office/drawing/2014/main" id="{3CC41792-DF57-EF46-7CDF-7590EA621C51}"/>
              </a:ext>
            </a:extLst>
          </p:cNvPr>
          <p:cNvSpPr txBox="1"/>
          <p:nvPr/>
        </p:nvSpPr>
        <p:spPr>
          <a:xfrm>
            <a:off x="304800" y="179660"/>
            <a:ext cx="16321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B2D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Рост</a:t>
            </a:r>
          </a:p>
        </p:txBody>
      </p:sp>
      <p:grpSp>
        <p:nvGrpSpPr>
          <p:cNvPr id="5" name="rectangles">
            <a:extLst>
              <a:ext uri="{FF2B5EF4-FFF2-40B4-BE49-F238E27FC236}">
                <a16:creationId xmlns:a16="http://schemas.microsoft.com/office/drawing/2014/main" id="{C1A622E7-3D47-2E3F-CDB0-0DCDC341DD6C}"/>
              </a:ext>
            </a:extLst>
          </p:cNvPr>
          <p:cNvGrpSpPr/>
          <p:nvPr/>
        </p:nvGrpSpPr>
        <p:grpSpPr>
          <a:xfrm>
            <a:off x="0" y="971836"/>
            <a:ext cx="12192000" cy="189470"/>
            <a:chOff x="0" y="2512541"/>
            <a:chExt cx="12192000" cy="189470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597B6E36-72B8-C69E-DBB4-34D51559F965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Rectangle 2">
              <a:extLst>
                <a:ext uri="{FF2B5EF4-FFF2-40B4-BE49-F238E27FC236}">
                  <a16:creationId xmlns:a16="http://schemas.microsoft.com/office/drawing/2014/main" id="{FE8316A3-F900-80AD-B03F-0560E2CA0D8E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0C365D5B-E2CC-4971-DAFD-0DA9CD4C280D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1A20E64-BDCC-7A79-88DC-6DC0707864CC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object 4">
            <a:extLst>
              <a:ext uri="{FF2B5EF4-FFF2-40B4-BE49-F238E27FC236}">
                <a16:creationId xmlns:a16="http://schemas.microsoft.com/office/drawing/2014/main" id="{63F218E9-5BA2-B850-C547-347D2AAC65EB}"/>
              </a:ext>
            </a:extLst>
          </p:cNvPr>
          <p:cNvSpPr txBox="1"/>
          <p:nvPr/>
        </p:nvSpPr>
        <p:spPr>
          <a:xfrm>
            <a:off x="1059635" y="1459376"/>
            <a:ext cx="472676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роста пользовательской базы</a:t>
            </a:r>
            <a:endParaRPr sz="2000" dirty="0">
              <a:solidFill>
                <a:srgbClr val="C69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4">
            <a:extLst>
              <a:ext uri="{FF2B5EF4-FFF2-40B4-BE49-F238E27FC236}">
                <a16:creationId xmlns:a16="http://schemas.microsoft.com/office/drawing/2014/main" id="{623EC72A-AD85-7A8D-D602-9F267B993B23}"/>
              </a:ext>
            </a:extLst>
          </p:cNvPr>
          <p:cNvSpPr txBox="1"/>
          <p:nvPr/>
        </p:nvSpPr>
        <p:spPr>
          <a:xfrm>
            <a:off x="7160439" y="1459376"/>
            <a:ext cx="4726761" cy="3206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Прогноз динамики чистой прибыли</a:t>
            </a:r>
            <a:endParaRPr sz="2000" dirty="0">
              <a:solidFill>
                <a:srgbClr val="C69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id="{0BADC2CE-D591-7573-DB0B-AF06D20D847B}"/>
              </a:ext>
            </a:extLst>
          </p:cNvPr>
          <p:cNvCxnSpPr>
            <a:cxnSpLocks/>
            <a:stCxn id="36" idx="1"/>
          </p:cNvCxnSpPr>
          <p:nvPr/>
        </p:nvCxnSpPr>
        <p:spPr>
          <a:xfrm flipV="1">
            <a:off x="1600199" y="2649119"/>
            <a:ext cx="0" cy="33044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F990BCC9-5F7B-0952-D454-D2B53FA40756}"/>
              </a:ext>
            </a:extLst>
          </p:cNvPr>
          <p:cNvCxnSpPr>
            <a:cxnSpLocks/>
          </p:cNvCxnSpPr>
          <p:nvPr/>
        </p:nvCxnSpPr>
        <p:spPr>
          <a:xfrm>
            <a:off x="1400587" y="5704291"/>
            <a:ext cx="3738878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6B5BCB4-103E-B825-4A3F-2CFF203FE65E}"/>
              </a:ext>
            </a:extLst>
          </p:cNvPr>
          <p:cNvCxnSpPr>
            <a:cxnSpLocks/>
          </p:cNvCxnSpPr>
          <p:nvPr/>
        </p:nvCxnSpPr>
        <p:spPr>
          <a:xfrm flipV="1">
            <a:off x="1858383" y="2649119"/>
            <a:ext cx="0" cy="30551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A0808D6A-ACA7-0214-079B-74990C613169}"/>
              </a:ext>
            </a:extLst>
          </p:cNvPr>
          <p:cNvCxnSpPr>
            <a:cxnSpLocks/>
          </p:cNvCxnSpPr>
          <p:nvPr/>
        </p:nvCxnSpPr>
        <p:spPr>
          <a:xfrm flipV="1">
            <a:off x="3032760" y="2649119"/>
            <a:ext cx="0" cy="30551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95A90F76-367C-3E3A-FCA7-64D03F9627B7}"/>
              </a:ext>
            </a:extLst>
          </p:cNvPr>
          <p:cNvCxnSpPr>
            <a:cxnSpLocks/>
          </p:cNvCxnSpPr>
          <p:nvPr/>
        </p:nvCxnSpPr>
        <p:spPr>
          <a:xfrm flipV="1">
            <a:off x="4271683" y="2649119"/>
            <a:ext cx="0" cy="30551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2CA8B899-397F-3364-4435-9E3B430B143D}"/>
              </a:ext>
            </a:extLst>
          </p:cNvPr>
          <p:cNvCxnSpPr>
            <a:cxnSpLocks/>
          </p:cNvCxnSpPr>
          <p:nvPr/>
        </p:nvCxnSpPr>
        <p:spPr>
          <a:xfrm>
            <a:off x="1600199" y="4972771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id="{8BA80EDA-7038-1BAD-A55A-E4A6A0D81FE7}"/>
              </a:ext>
            </a:extLst>
          </p:cNvPr>
          <p:cNvCxnSpPr>
            <a:cxnSpLocks/>
          </p:cNvCxnSpPr>
          <p:nvPr/>
        </p:nvCxnSpPr>
        <p:spPr>
          <a:xfrm>
            <a:off x="1600199" y="4178498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0A341E3B-A1B1-1859-130F-6D6118AC178B}"/>
              </a:ext>
            </a:extLst>
          </p:cNvPr>
          <p:cNvCxnSpPr>
            <a:cxnSpLocks/>
          </p:cNvCxnSpPr>
          <p:nvPr/>
        </p:nvCxnSpPr>
        <p:spPr>
          <a:xfrm>
            <a:off x="1600199" y="3420980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818297AF-F758-E566-B7A7-B8F67DF02D71}"/>
              </a:ext>
            </a:extLst>
          </p:cNvPr>
          <p:cNvCxnSpPr>
            <a:cxnSpLocks/>
          </p:cNvCxnSpPr>
          <p:nvPr/>
        </p:nvCxnSpPr>
        <p:spPr>
          <a:xfrm>
            <a:off x="1600199" y="2661670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олилиния 34">
            <a:extLst>
              <a:ext uri="{FF2B5EF4-FFF2-40B4-BE49-F238E27FC236}">
                <a16:creationId xmlns:a16="http://schemas.microsoft.com/office/drawing/2014/main" id="{61137BC7-12B2-B42B-E9E2-F0681C98DC3B}"/>
              </a:ext>
            </a:extLst>
          </p:cNvPr>
          <p:cNvSpPr/>
          <p:nvPr/>
        </p:nvSpPr>
        <p:spPr>
          <a:xfrm>
            <a:off x="1621714" y="3143971"/>
            <a:ext cx="2667897" cy="2549562"/>
          </a:xfrm>
          <a:custGeom>
            <a:avLst/>
            <a:gdLst>
              <a:gd name="connsiteX0" fmla="*/ 0 w 2667897"/>
              <a:gd name="connsiteY0" fmla="*/ 2549562 h 2549562"/>
              <a:gd name="connsiteX1" fmla="*/ 1409252 w 2667897"/>
              <a:gd name="connsiteY1" fmla="*/ 1839557 h 2549562"/>
              <a:gd name="connsiteX2" fmla="*/ 2667897 w 2667897"/>
              <a:gd name="connsiteY2" fmla="*/ 0 h 254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67897" h="2549562">
                <a:moveTo>
                  <a:pt x="0" y="2549562"/>
                </a:moveTo>
                <a:cubicBezTo>
                  <a:pt x="482301" y="2407023"/>
                  <a:pt x="964603" y="2264484"/>
                  <a:pt x="1409252" y="1839557"/>
                </a:cubicBezTo>
                <a:cubicBezTo>
                  <a:pt x="1853902" y="1414630"/>
                  <a:pt x="2436608" y="308386"/>
                  <a:pt x="2667897" y="0"/>
                </a:cubicBezTo>
              </a:path>
            </a:pathLst>
          </a:custGeom>
          <a:noFill/>
          <a:ln w="38100">
            <a:solidFill>
              <a:srgbClr val="AB1F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A53F2FE7-CFAA-D18C-3456-B1C792B1947F}"/>
              </a:ext>
            </a:extLst>
          </p:cNvPr>
          <p:cNvSpPr txBox="1"/>
          <p:nvPr/>
        </p:nvSpPr>
        <p:spPr>
          <a:xfrm>
            <a:off x="1600199" y="5824004"/>
            <a:ext cx="5916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 год</a:t>
            </a:r>
            <a:endParaRPr sz="1600" dirty="0">
              <a:solidFill>
                <a:srgbClr val="C69F5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1E884740-4C4F-57ED-9484-A8B2DC8C860A}"/>
              </a:ext>
            </a:extLst>
          </p:cNvPr>
          <p:cNvSpPr txBox="1"/>
          <p:nvPr/>
        </p:nvSpPr>
        <p:spPr>
          <a:xfrm>
            <a:off x="2831345" y="5841019"/>
            <a:ext cx="5916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 год</a:t>
            </a:r>
            <a:endParaRPr sz="1600" dirty="0">
              <a:solidFill>
                <a:srgbClr val="C69F5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82DA3F69-2FAE-46D2-B0AA-65D139A357FA}"/>
              </a:ext>
            </a:extLst>
          </p:cNvPr>
          <p:cNvSpPr txBox="1"/>
          <p:nvPr/>
        </p:nvSpPr>
        <p:spPr>
          <a:xfrm>
            <a:off x="4062492" y="5825814"/>
            <a:ext cx="5916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 год</a:t>
            </a:r>
            <a:endParaRPr sz="1600" dirty="0">
              <a:solidFill>
                <a:srgbClr val="C69F5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3F038EDA-5AAE-09B8-610B-6AEB80354C66}"/>
              </a:ext>
            </a:extLst>
          </p:cNvPr>
          <p:cNvSpPr txBox="1"/>
          <p:nvPr/>
        </p:nvSpPr>
        <p:spPr>
          <a:xfrm>
            <a:off x="467668" y="2043144"/>
            <a:ext cx="246221" cy="3623195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Кол-во активных пользователей</a:t>
            </a: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C329924A-4AD0-518D-228E-4B469AACA2F4}"/>
              </a:ext>
            </a:extLst>
          </p:cNvPr>
          <p:cNvSpPr txBox="1"/>
          <p:nvPr/>
        </p:nvSpPr>
        <p:spPr>
          <a:xfrm>
            <a:off x="1105648" y="4874026"/>
            <a:ext cx="58987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50 000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F6027898-987B-6D65-D2C1-0D101434B473}"/>
              </a:ext>
            </a:extLst>
          </p:cNvPr>
          <p:cNvSpPr txBox="1"/>
          <p:nvPr/>
        </p:nvSpPr>
        <p:spPr>
          <a:xfrm>
            <a:off x="1042593" y="4090035"/>
            <a:ext cx="58987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100 000</a:t>
            </a: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F35496B5-8DBF-EACA-A503-C506FE9D7D72}"/>
              </a:ext>
            </a:extLst>
          </p:cNvPr>
          <p:cNvSpPr txBox="1"/>
          <p:nvPr/>
        </p:nvSpPr>
        <p:spPr>
          <a:xfrm>
            <a:off x="1042593" y="3327265"/>
            <a:ext cx="58987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150 000</a:t>
            </a: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B5B2BA2B-4BCE-69DC-2D20-68DD9B04CE57}"/>
              </a:ext>
            </a:extLst>
          </p:cNvPr>
          <p:cNvSpPr txBox="1"/>
          <p:nvPr/>
        </p:nvSpPr>
        <p:spPr>
          <a:xfrm>
            <a:off x="1019286" y="2612779"/>
            <a:ext cx="58987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200 000</a:t>
            </a:r>
          </a:p>
        </p:txBody>
      </p:sp>
      <p:cxnSp>
        <p:nvCxnSpPr>
          <p:cNvPr id="44" name="Прямая со стрелкой 43">
            <a:extLst>
              <a:ext uri="{FF2B5EF4-FFF2-40B4-BE49-F238E27FC236}">
                <a16:creationId xmlns:a16="http://schemas.microsoft.com/office/drawing/2014/main" id="{F7C4AD4C-378F-5024-4E2C-17626A04A412}"/>
              </a:ext>
            </a:extLst>
          </p:cNvPr>
          <p:cNvCxnSpPr>
            <a:cxnSpLocks/>
          </p:cNvCxnSpPr>
          <p:nvPr/>
        </p:nvCxnSpPr>
        <p:spPr>
          <a:xfrm flipV="1">
            <a:off x="7465239" y="2639476"/>
            <a:ext cx="0" cy="305517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>
            <a:extLst>
              <a:ext uri="{FF2B5EF4-FFF2-40B4-BE49-F238E27FC236}">
                <a16:creationId xmlns:a16="http://schemas.microsoft.com/office/drawing/2014/main" id="{6768BF5E-B66C-D02F-79F5-95FD7998D915}"/>
              </a:ext>
            </a:extLst>
          </p:cNvPr>
          <p:cNvCxnSpPr>
            <a:cxnSpLocks/>
          </p:cNvCxnSpPr>
          <p:nvPr/>
        </p:nvCxnSpPr>
        <p:spPr>
          <a:xfrm>
            <a:off x="7323601" y="4903562"/>
            <a:ext cx="368090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единительная линия 45">
            <a:extLst>
              <a:ext uri="{FF2B5EF4-FFF2-40B4-BE49-F238E27FC236}">
                <a16:creationId xmlns:a16="http://schemas.microsoft.com/office/drawing/2014/main" id="{EAE420E0-ED42-DB4A-D9A8-65D85BC74C1E}"/>
              </a:ext>
            </a:extLst>
          </p:cNvPr>
          <p:cNvCxnSpPr>
            <a:cxnSpLocks/>
          </p:cNvCxnSpPr>
          <p:nvPr/>
        </p:nvCxnSpPr>
        <p:spPr>
          <a:xfrm flipV="1">
            <a:off x="7723423" y="2639476"/>
            <a:ext cx="0" cy="30551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единительная линия 46">
            <a:extLst>
              <a:ext uri="{FF2B5EF4-FFF2-40B4-BE49-F238E27FC236}">
                <a16:creationId xmlns:a16="http://schemas.microsoft.com/office/drawing/2014/main" id="{D951789F-817B-963B-FAC5-F205AEAFB0B2}"/>
              </a:ext>
            </a:extLst>
          </p:cNvPr>
          <p:cNvCxnSpPr>
            <a:cxnSpLocks/>
          </p:cNvCxnSpPr>
          <p:nvPr/>
        </p:nvCxnSpPr>
        <p:spPr>
          <a:xfrm flipV="1">
            <a:off x="8897800" y="2639476"/>
            <a:ext cx="0" cy="30551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Прямая соединительная линия 47">
            <a:extLst>
              <a:ext uri="{FF2B5EF4-FFF2-40B4-BE49-F238E27FC236}">
                <a16:creationId xmlns:a16="http://schemas.microsoft.com/office/drawing/2014/main" id="{326BF634-7AC2-C8D7-1F64-5F5597AF024C}"/>
              </a:ext>
            </a:extLst>
          </p:cNvPr>
          <p:cNvCxnSpPr>
            <a:cxnSpLocks/>
          </p:cNvCxnSpPr>
          <p:nvPr/>
        </p:nvCxnSpPr>
        <p:spPr>
          <a:xfrm flipV="1">
            <a:off x="10136723" y="2639476"/>
            <a:ext cx="0" cy="305517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>
            <a:extLst>
              <a:ext uri="{FF2B5EF4-FFF2-40B4-BE49-F238E27FC236}">
                <a16:creationId xmlns:a16="http://schemas.microsoft.com/office/drawing/2014/main" id="{9957AB3A-7FCD-DEDF-1078-F284A481AB2A}"/>
              </a:ext>
            </a:extLst>
          </p:cNvPr>
          <p:cNvCxnSpPr>
            <a:cxnSpLocks/>
          </p:cNvCxnSpPr>
          <p:nvPr/>
        </p:nvCxnSpPr>
        <p:spPr>
          <a:xfrm>
            <a:off x="7465239" y="5683890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>
            <a:extLst>
              <a:ext uri="{FF2B5EF4-FFF2-40B4-BE49-F238E27FC236}">
                <a16:creationId xmlns:a16="http://schemas.microsoft.com/office/drawing/2014/main" id="{4CC631FA-140C-F096-1385-EA2433E461B5}"/>
              </a:ext>
            </a:extLst>
          </p:cNvPr>
          <p:cNvCxnSpPr>
            <a:cxnSpLocks/>
          </p:cNvCxnSpPr>
          <p:nvPr/>
        </p:nvCxnSpPr>
        <p:spPr>
          <a:xfrm>
            <a:off x="7465239" y="4168855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>
            <a:extLst>
              <a:ext uri="{FF2B5EF4-FFF2-40B4-BE49-F238E27FC236}">
                <a16:creationId xmlns:a16="http://schemas.microsoft.com/office/drawing/2014/main" id="{8DED3CE6-C508-4741-4C77-08F03FA23D2E}"/>
              </a:ext>
            </a:extLst>
          </p:cNvPr>
          <p:cNvCxnSpPr>
            <a:cxnSpLocks/>
          </p:cNvCxnSpPr>
          <p:nvPr/>
        </p:nvCxnSpPr>
        <p:spPr>
          <a:xfrm>
            <a:off x="7465239" y="3411337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D95E56E4-F249-3BF5-7549-58AFBBDC14C3}"/>
              </a:ext>
            </a:extLst>
          </p:cNvPr>
          <p:cNvCxnSpPr>
            <a:cxnSpLocks/>
          </p:cNvCxnSpPr>
          <p:nvPr/>
        </p:nvCxnSpPr>
        <p:spPr>
          <a:xfrm>
            <a:off x="7465239" y="2652027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bject 4">
            <a:extLst>
              <a:ext uri="{FF2B5EF4-FFF2-40B4-BE49-F238E27FC236}">
                <a16:creationId xmlns:a16="http://schemas.microsoft.com/office/drawing/2014/main" id="{252C4F5C-2748-F777-E0D7-4D3D36BE723B}"/>
              </a:ext>
            </a:extLst>
          </p:cNvPr>
          <p:cNvSpPr txBox="1"/>
          <p:nvPr/>
        </p:nvSpPr>
        <p:spPr>
          <a:xfrm>
            <a:off x="7465239" y="5814361"/>
            <a:ext cx="5916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 год</a:t>
            </a:r>
            <a:endParaRPr sz="1600" dirty="0">
              <a:solidFill>
                <a:srgbClr val="C69F5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5" name="object 4">
            <a:extLst>
              <a:ext uri="{FF2B5EF4-FFF2-40B4-BE49-F238E27FC236}">
                <a16:creationId xmlns:a16="http://schemas.microsoft.com/office/drawing/2014/main" id="{7ADDE755-88E5-2230-4850-06A5E816FEC4}"/>
              </a:ext>
            </a:extLst>
          </p:cNvPr>
          <p:cNvSpPr txBox="1"/>
          <p:nvPr/>
        </p:nvSpPr>
        <p:spPr>
          <a:xfrm>
            <a:off x="8696385" y="5831376"/>
            <a:ext cx="5916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 год</a:t>
            </a:r>
            <a:endParaRPr sz="1600" dirty="0">
              <a:solidFill>
                <a:srgbClr val="C69F5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6" name="object 4">
            <a:extLst>
              <a:ext uri="{FF2B5EF4-FFF2-40B4-BE49-F238E27FC236}">
                <a16:creationId xmlns:a16="http://schemas.microsoft.com/office/drawing/2014/main" id="{AA520684-E4C4-FCCC-C704-CE927EA250EF}"/>
              </a:ext>
            </a:extLst>
          </p:cNvPr>
          <p:cNvSpPr txBox="1"/>
          <p:nvPr/>
        </p:nvSpPr>
        <p:spPr>
          <a:xfrm>
            <a:off x="9927532" y="5816171"/>
            <a:ext cx="591671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 год</a:t>
            </a:r>
            <a:endParaRPr sz="1600" dirty="0">
              <a:solidFill>
                <a:srgbClr val="C69F5A"/>
              </a:solidFill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57" name="object 4">
            <a:extLst>
              <a:ext uri="{FF2B5EF4-FFF2-40B4-BE49-F238E27FC236}">
                <a16:creationId xmlns:a16="http://schemas.microsoft.com/office/drawing/2014/main" id="{0F7F63C6-7D5B-8787-C74F-E866A8C15DBA}"/>
              </a:ext>
            </a:extLst>
          </p:cNvPr>
          <p:cNvSpPr txBox="1"/>
          <p:nvPr/>
        </p:nvSpPr>
        <p:spPr>
          <a:xfrm>
            <a:off x="7115623" y="5212213"/>
            <a:ext cx="32810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- 2</a:t>
            </a:r>
          </a:p>
        </p:txBody>
      </p:sp>
      <p:sp>
        <p:nvSpPr>
          <p:cNvPr id="58" name="object 4">
            <a:extLst>
              <a:ext uri="{FF2B5EF4-FFF2-40B4-BE49-F238E27FC236}">
                <a16:creationId xmlns:a16="http://schemas.microsoft.com/office/drawing/2014/main" id="{A369610B-86AB-BFDB-CC48-0071995790B7}"/>
              </a:ext>
            </a:extLst>
          </p:cNvPr>
          <p:cNvSpPr txBox="1"/>
          <p:nvPr/>
        </p:nvSpPr>
        <p:spPr>
          <a:xfrm>
            <a:off x="7186774" y="3701504"/>
            <a:ext cx="136827" cy="1974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6</a:t>
            </a:r>
          </a:p>
        </p:txBody>
      </p:sp>
      <p:sp>
        <p:nvSpPr>
          <p:cNvPr id="59" name="object 4">
            <a:extLst>
              <a:ext uri="{FF2B5EF4-FFF2-40B4-BE49-F238E27FC236}">
                <a16:creationId xmlns:a16="http://schemas.microsoft.com/office/drawing/2014/main" id="{0212F7D3-BEDA-D51B-4D48-1BD0019D951C}"/>
              </a:ext>
            </a:extLst>
          </p:cNvPr>
          <p:cNvSpPr txBox="1"/>
          <p:nvPr/>
        </p:nvSpPr>
        <p:spPr>
          <a:xfrm>
            <a:off x="7186774" y="3320903"/>
            <a:ext cx="127867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8</a:t>
            </a:r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BFA98C88-C527-50CC-9390-6F6141F92F32}"/>
              </a:ext>
            </a:extLst>
          </p:cNvPr>
          <p:cNvSpPr txBox="1"/>
          <p:nvPr/>
        </p:nvSpPr>
        <p:spPr>
          <a:xfrm>
            <a:off x="7152980" y="2939858"/>
            <a:ext cx="231294" cy="19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10</a:t>
            </a:r>
          </a:p>
        </p:txBody>
      </p: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699F71E3-3AF2-97EE-3975-924D8BD06937}"/>
              </a:ext>
            </a:extLst>
          </p:cNvPr>
          <p:cNvCxnSpPr>
            <a:cxnSpLocks/>
          </p:cNvCxnSpPr>
          <p:nvPr/>
        </p:nvCxnSpPr>
        <p:spPr>
          <a:xfrm>
            <a:off x="7474204" y="5310958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>
            <a:extLst>
              <a:ext uri="{FF2B5EF4-FFF2-40B4-BE49-F238E27FC236}">
                <a16:creationId xmlns:a16="http://schemas.microsoft.com/office/drawing/2014/main" id="{0A96EBE0-A62C-1D94-D92C-B6C2155542E0}"/>
              </a:ext>
            </a:extLst>
          </p:cNvPr>
          <p:cNvCxnSpPr>
            <a:cxnSpLocks/>
          </p:cNvCxnSpPr>
          <p:nvPr/>
        </p:nvCxnSpPr>
        <p:spPr>
          <a:xfrm>
            <a:off x="7474204" y="4536408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>
            <a:extLst>
              <a:ext uri="{FF2B5EF4-FFF2-40B4-BE49-F238E27FC236}">
                <a16:creationId xmlns:a16="http://schemas.microsoft.com/office/drawing/2014/main" id="{57D70C68-C211-B33E-87EF-1F8A5E1D2723}"/>
              </a:ext>
            </a:extLst>
          </p:cNvPr>
          <p:cNvCxnSpPr>
            <a:cxnSpLocks/>
          </p:cNvCxnSpPr>
          <p:nvPr/>
        </p:nvCxnSpPr>
        <p:spPr>
          <a:xfrm>
            <a:off x="7465239" y="3804888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F5BFA118-049F-C562-945D-ADED3F75AB9B}"/>
              </a:ext>
            </a:extLst>
          </p:cNvPr>
          <p:cNvCxnSpPr>
            <a:cxnSpLocks/>
          </p:cNvCxnSpPr>
          <p:nvPr/>
        </p:nvCxnSpPr>
        <p:spPr>
          <a:xfrm>
            <a:off x="7465239" y="3030337"/>
            <a:ext cx="3539266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object 4">
            <a:extLst>
              <a:ext uri="{FF2B5EF4-FFF2-40B4-BE49-F238E27FC236}">
                <a16:creationId xmlns:a16="http://schemas.microsoft.com/office/drawing/2014/main" id="{4E9768FC-7F58-14B4-896F-19CA90B6E5E5}"/>
              </a:ext>
            </a:extLst>
          </p:cNvPr>
          <p:cNvSpPr txBox="1"/>
          <p:nvPr/>
        </p:nvSpPr>
        <p:spPr>
          <a:xfrm>
            <a:off x="7190360" y="4801630"/>
            <a:ext cx="32810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0</a:t>
            </a:r>
          </a:p>
        </p:txBody>
      </p:sp>
      <p:sp>
        <p:nvSpPr>
          <p:cNvPr id="66" name="object 4">
            <a:extLst>
              <a:ext uri="{FF2B5EF4-FFF2-40B4-BE49-F238E27FC236}">
                <a16:creationId xmlns:a16="http://schemas.microsoft.com/office/drawing/2014/main" id="{0186576D-C58E-87C1-F463-B439EB2BDE4D}"/>
              </a:ext>
            </a:extLst>
          </p:cNvPr>
          <p:cNvSpPr txBox="1"/>
          <p:nvPr/>
        </p:nvSpPr>
        <p:spPr>
          <a:xfrm>
            <a:off x="7190360" y="4437264"/>
            <a:ext cx="32810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67" name="object 4">
            <a:extLst>
              <a:ext uri="{FF2B5EF4-FFF2-40B4-BE49-F238E27FC236}">
                <a16:creationId xmlns:a16="http://schemas.microsoft.com/office/drawing/2014/main" id="{9C70643C-BEF9-F260-B714-18BB4952192D}"/>
              </a:ext>
            </a:extLst>
          </p:cNvPr>
          <p:cNvSpPr txBox="1"/>
          <p:nvPr/>
        </p:nvSpPr>
        <p:spPr>
          <a:xfrm>
            <a:off x="7190360" y="4083855"/>
            <a:ext cx="328102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200" dirty="0">
                <a:solidFill>
                  <a:srgbClr val="C69F5A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</a:p>
        </p:txBody>
      </p:sp>
      <p:sp>
        <p:nvSpPr>
          <p:cNvPr id="68" name="Полилиния 67">
            <a:extLst>
              <a:ext uri="{FF2B5EF4-FFF2-40B4-BE49-F238E27FC236}">
                <a16:creationId xmlns:a16="http://schemas.microsoft.com/office/drawing/2014/main" id="{60C86DA9-6D0F-5076-D3B6-7CAA42E0CCAC}"/>
              </a:ext>
            </a:extLst>
          </p:cNvPr>
          <p:cNvSpPr/>
          <p:nvPr/>
        </p:nvSpPr>
        <p:spPr>
          <a:xfrm>
            <a:off x="7476565" y="2667896"/>
            <a:ext cx="2517289" cy="2646382"/>
          </a:xfrm>
          <a:custGeom>
            <a:avLst/>
            <a:gdLst>
              <a:gd name="connsiteX0" fmla="*/ 0 w 2517289"/>
              <a:gd name="connsiteY0" fmla="*/ 2646382 h 2646382"/>
              <a:gd name="connsiteX1" fmla="*/ 1430767 w 2517289"/>
              <a:gd name="connsiteY1" fmla="*/ 1990165 h 2646382"/>
              <a:gd name="connsiteX2" fmla="*/ 2517289 w 2517289"/>
              <a:gd name="connsiteY2" fmla="*/ 0 h 2646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7289" h="2646382">
                <a:moveTo>
                  <a:pt x="0" y="2646382"/>
                </a:moveTo>
                <a:cubicBezTo>
                  <a:pt x="505609" y="2538805"/>
                  <a:pt x="1011219" y="2431229"/>
                  <a:pt x="1430767" y="1990165"/>
                </a:cubicBezTo>
                <a:cubicBezTo>
                  <a:pt x="1850315" y="1549101"/>
                  <a:pt x="2339788" y="331694"/>
                  <a:pt x="2517289" y="0"/>
                </a:cubicBezTo>
              </a:path>
            </a:pathLst>
          </a:custGeom>
          <a:noFill/>
          <a:ln w="38100">
            <a:solidFill>
              <a:srgbClr val="AB1F0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object 4">
            <a:extLst>
              <a:ext uri="{FF2B5EF4-FFF2-40B4-BE49-F238E27FC236}">
                <a16:creationId xmlns:a16="http://schemas.microsoft.com/office/drawing/2014/main" id="{A07F321D-8B0F-CC50-C4F2-A726E804F6E8}"/>
              </a:ext>
            </a:extLst>
          </p:cNvPr>
          <p:cNvSpPr txBox="1"/>
          <p:nvPr/>
        </p:nvSpPr>
        <p:spPr>
          <a:xfrm>
            <a:off x="6581030" y="2641028"/>
            <a:ext cx="246221" cy="2900322"/>
          </a:xfrm>
          <a:prstGeom prst="rect">
            <a:avLst/>
          </a:prstGeom>
        </p:spPr>
        <p:txBody>
          <a:bodyPr vert="vert270" wrap="square" lIns="0" tIns="12700" rIns="0" bIns="0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ru-RU" sz="16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Чистая прибыль, млн рублей</a:t>
            </a:r>
          </a:p>
        </p:txBody>
      </p:sp>
      <p:grpSp>
        <p:nvGrpSpPr>
          <p:cNvPr id="74" name="page number">
            <a:extLst>
              <a:ext uri="{FF2B5EF4-FFF2-40B4-BE49-F238E27FC236}">
                <a16:creationId xmlns:a16="http://schemas.microsoft.com/office/drawing/2014/main" id="{1AAD6283-5F28-F1BF-12CB-ED0DDFD3B42C}"/>
              </a:ext>
            </a:extLst>
          </p:cNvPr>
          <p:cNvGrpSpPr/>
          <p:nvPr/>
        </p:nvGrpSpPr>
        <p:grpSpPr>
          <a:xfrm>
            <a:off x="11330613" y="6242955"/>
            <a:ext cx="549398" cy="365125"/>
            <a:chOff x="11330613" y="6242955"/>
            <a:chExt cx="549398" cy="365125"/>
          </a:xfrm>
        </p:grpSpPr>
        <p:sp>
          <p:nvSpPr>
            <p:cNvPr id="75" name="page number">
              <a:extLst>
                <a:ext uri="{FF2B5EF4-FFF2-40B4-BE49-F238E27FC236}">
                  <a16:creationId xmlns:a16="http://schemas.microsoft.com/office/drawing/2014/main" id="{66074745-E0AF-A111-1F2B-BF31E71E457A}"/>
                </a:ext>
              </a:extLst>
            </p:cNvPr>
            <p:cNvSpPr txBox="1">
              <a:spLocks/>
            </p:cNvSpPr>
            <p:nvPr/>
          </p:nvSpPr>
          <p:spPr>
            <a:xfrm>
              <a:off x="11330613" y="6242955"/>
              <a:ext cx="48991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5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6" name="rectangles">
              <a:extLst>
                <a:ext uri="{FF2B5EF4-FFF2-40B4-BE49-F238E27FC236}">
                  <a16:creationId xmlns:a16="http://schemas.microsoft.com/office/drawing/2014/main" id="{6D4BAD5A-9B54-4541-31D1-E0737F6A0B78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7" name="rectangle">
                <a:extLst>
                  <a:ext uri="{FF2B5EF4-FFF2-40B4-BE49-F238E27FC236}">
                    <a16:creationId xmlns:a16="http://schemas.microsoft.com/office/drawing/2014/main" id="{B8F4B753-842C-887C-C5B5-26214FD97D75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8" name="rectangle">
                <a:extLst>
                  <a:ext uri="{FF2B5EF4-FFF2-40B4-BE49-F238E27FC236}">
                    <a16:creationId xmlns:a16="http://schemas.microsoft.com/office/drawing/2014/main" id="{A4EB8D8E-1F62-73C1-FBD8-F6287B5B877E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9" name="rectangle">
                <a:extLst>
                  <a:ext uri="{FF2B5EF4-FFF2-40B4-BE49-F238E27FC236}">
                    <a16:creationId xmlns:a16="http://schemas.microsoft.com/office/drawing/2014/main" id="{C93B87D0-E4EF-3202-2F0B-2F0CD1C01CE7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0" name="rectangle">
                <a:extLst>
                  <a:ext uri="{FF2B5EF4-FFF2-40B4-BE49-F238E27FC236}">
                    <a16:creationId xmlns:a16="http://schemas.microsoft.com/office/drawing/2014/main" id="{219FA73C-4A43-0786-C337-8958433E49E1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23438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>
            <a:extLst>
              <a:ext uri="{FF2B5EF4-FFF2-40B4-BE49-F238E27FC236}">
                <a16:creationId xmlns:a16="http://schemas.microsoft.com/office/drawing/2014/main" id="{F2B5BC16-02D2-4755-801B-F68ED996304A}"/>
              </a:ext>
            </a:extLst>
          </p:cNvPr>
          <p:cNvSpPr txBox="1">
            <a:spLocks/>
          </p:cNvSpPr>
          <p:nvPr/>
        </p:nvSpPr>
        <p:spPr>
          <a:xfrm>
            <a:off x="616804" y="348995"/>
            <a:ext cx="509819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rgbClr val="0B2D5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Рынок</a:t>
            </a:r>
          </a:p>
        </p:txBody>
      </p:sp>
      <p:grpSp>
        <p:nvGrpSpPr>
          <p:cNvPr id="30" name="page number">
            <a:extLst>
              <a:ext uri="{FF2B5EF4-FFF2-40B4-BE49-F238E27FC236}">
                <a16:creationId xmlns:a16="http://schemas.microsoft.com/office/drawing/2014/main" id="{BE1DEFB6-B20E-466F-8C30-9ABC834B3A15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31" name="page number">
              <a:extLst>
                <a:ext uri="{FF2B5EF4-FFF2-40B4-BE49-F238E27FC236}">
                  <a16:creationId xmlns:a16="http://schemas.microsoft.com/office/drawing/2014/main" id="{CCB0F7F8-505C-4D10-B527-19444AAC8A08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6</a:t>
              </a:fld>
              <a:endParaRPr lang="ru-RU" sz="160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2" name="rectangles">
              <a:extLst>
                <a:ext uri="{FF2B5EF4-FFF2-40B4-BE49-F238E27FC236}">
                  <a16:creationId xmlns:a16="http://schemas.microsoft.com/office/drawing/2014/main" id="{597F75CA-DD93-4384-A982-204399532152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33" name="rectangle">
                <a:extLst>
                  <a:ext uri="{FF2B5EF4-FFF2-40B4-BE49-F238E27FC236}">
                    <a16:creationId xmlns:a16="http://schemas.microsoft.com/office/drawing/2014/main" id="{1DF090C8-1F9F-4CEF-B32E-F54CAAD642B8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4" name="rectangle">
                <a:extLst>
                  <a:ext uri="{FF2B5EF4-FFF2-40B4-BE49-F238E27FC236}">
                    <a16:creationId xmlns:a16="http://schemas.microsoft.com/office/drawing/2014/main" id="{69F41568-5F1C-494E-AF30-78AA4B0E0C76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5" name="rectangle">
                <a:extLst>
                  <a:ext uri="{FF2B5EF4-FFF2-40B4-BE49-F238E27FC236}">
                    <a16:creationId xmlns:a16="http://schemas.microsoft.com/office/drawing/2014/main" id="{E1D9D806-FF6E-4FEF-9686-05C030492861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DDF61737-310A-401B-A9AA-710EBEE78874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38" name="object 4">
            <a:extLst>
              <a:ext uri="{FF2B5EF4-FFF2-40B4-BE49-F238E27FC236}">
                <a16:creationId xmlns:a16="http://schemas.microsoft.com/office/drawing/2014/main" id="{B64B0495-FB1D-46B3-A7E8-714D6B4B8B6A}"/>
              </a:ext>
            </a:extLst>
          </p:cNvPr>
          <p:cNvSpPr txBox="1"/>
          <p:nvPr/>
        </p:nvSpPr>
        <p:spPr>
          <a:xfrm>
            <a:off x="5938221" y="1653985"/>
            <a:ext cx="5673763" cy="4398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spcBef>
                <a:spcPts val="100"/>
              </a:spcBef>
              <a:buFontTx/>
              <a:buChar char="-"/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физические лица (18-60 лет), проживающие на территории РФ</a:t>
            </a:r>
          </a:p>
          <a:p>
            <a:pPr marL="355600" indent="-342900">
              <a:spcBef>
                <a:spcPts val="100"/>
              </a:spcBef>
              <a:buFontTx/>
              <a:buChar char="-"/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самозанятые / ИП</a:t>
            </a:r>
          </a:p>
          <a:p>
            <a:pPr marL="355600" indent="-342900">
              <a:spcBef>
                <a:spcPts val="100"/>
              </a:spcBef>
              <a:buFontTx/>
              <a:buChar char="-"/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образование: незаконченное СПО и выше</a:t>
            </a:r>
          </a:p>
          <a:p>
            <a:pPr marL="355600" indent="-342900">
              <a:spcBef>
                <a:spcPts val="100"/>
              </a:spcBef>
              <a:buFontTx/>
              <a:buChar char="-"/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потребление: личное и семейное</a:t>
            </a:r>
          </a:p>
          <a:p>
            <a:pPr marL="355600" indent="-342900">
              <a:spcBef>
                <a:spcPts val="100"/>
              </a:spcBef>
              <a:buFontTx/>
              <a:buChar char="-"/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имеют банковские счета в 2+ банках, что делает проблематичным контроль и управление финансами</a:t>
            </a:r>
          </a:p>
          <a:p>
            <a:pPr marL="355600" indent="-342900">
              <a:spcBef>
                <a:spcPts val="100"/>
              </a:spcBef>
              <a:buFontTx/>
              <a:buChar char="-"/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испытывают сложность в пользовании банковскими услугами в нескольких онлайн-банках из-за разрозненности информации</a:t>
            </a:r>
          </a:p>
          <a:p>
            <a:pPr marL="355600" indent="-342900">
              <a:spcBef>
                <a:spcPts val="100"/>
              </a:spcBef>
              <a:buFontTx/>
              <a:buChar char="-"/>
            </a:pPr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испытывают сложность в прогнозе своих и последующих трат и нуждаются в индивидуальном финансовом плане</a:t>
            </a:r>
            <a:endParaRPr sz="2000" dirty="0">
              <a:solidFill>
                <a:srgbClr val="C69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2AB1FA4E-4044-4F2B-9444-AACCCC807DFA}"/>
              </a:ext>
            </a:extLst>
          </p:cNvPr>
          <p:cNvSpPr txBox="1"/>
          <p:nvPr/>
        </p:nvSpPr>
        <p:spPr>
          <a:xfrm>
            <a:off x="4091455" y="625993"/>
            <a:ext cx="1285583" cy="6412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45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TECHNET</a:t>
            </a: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2000" spc="45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B2C</a:t>
            </a:r>
            <a:endParaRPr sz="2000" dirty="0">
              <a:solidFill>
                <a:srgbClr val="C69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DFE1D6D2-8A73-D87A-C261-885025117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1F240B-70FA-504E-D047-8E209E9A0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016" y="1495462"/>
            <a:ext cx="4379259" cy="4379259"/>
          </a:xfrm>
          <a:prstGeom prst="rect">
            <a:avLst/>
          </a:prstGeom>
        </p:spPr>
      </p:pic>
      <p:sp>
        <p:nvSpPr>
          <p:cNvPr id="12" name="object 2">
            <a:extLst>
              <a:ext uri="{FF2B5EF4-FFF2-40B4-BE49-F238E27FC236}">
                <a16:creationId xmlns:a16="http://schemas.microsoft.com/office/drawing/2014/main" id="{C3580CA5-7805-9375-CE92-945C771446E3}"/>
              </a:ext>
            </a:extLst>
          </p:cNvPr>
          <p:cNvSpPr txBox="1">
            <a:spLocks/>
          </p:cNvSpPr>
          <p:nvPr/>
        </p:nvSpPr>
        <p:spPr>
          <a:xfrm>
            <a:off x="6324659" y="348994"/>
            <a:ext cx="509819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rgbClr val="0B2D50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ЦА</a:t>
            </a:r>
          </a:p>
        </p:txBody>
      </p:sp>
    </p:spTree>
    <p:extLst>
      <p:ext uri="{BB962C8B-B14F-4D97-AF65-F5344CB8AC3E}">
        <p14:creationId xmlns:p14="http://schemas.microsoft.com/office/powerpoint/2010/main" val="3059817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2D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ge number">
            <a:extLst>
              <a:ext uri="{FF2B5EF4-FFF2-40B4-BE49-F238E27FC236}">
                <a16:creationId xmlns:a16="http://schemas.microsoft.com/office/drawing/2014/main" id="{C6E98BEB-682A-48DB-A054-7B342A080494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" name="page number">
              <a:extLst>
                <a:ext uri="{FF2B5EF4-FFF2-40B4-BE49-F238E27FC236}">
                  <a16:creationId xmlns:a16="http://schemas.microsoft.com/office/drawing/2014/main" id="{F916661C-2BB7-4BA7-82CD-697C4661EF32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7</a:t>
              </a:fld>
              <a:endParaRPr lang="ru-RU"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rectangles">
              <a:extLst>
                <a:ext uri="{FF2B5EF4-FFF2-40B4-BE49-F238E27FC236}">
                  <a16:creationId xmlns:a16="http://schemas.microsoft.com/office/drawing/2014/main" id="{0CCDC9FE-327F-4401-AF59-58ED8C381580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7" name="rectangle">
                <a:extLst>
                  <a:ext uri="{FF2B5EF4-FFF2-40B4-BE49-F238E27FC236}">
                    <a16:creationId xmlns:a16="http://schemas.microsoft.com/office/drawing/2014/main" id="{766DCDD5-4920-424F-835F-95CAB2E91F1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rectangle">
                <a:extLst>
                  <a:ext uri="{FF2B5EF4-FFF2-40B4-BE49-F238E27FC236}">
                    <a16:creationId xmlns:a16="http://schemas.microsoft.com/office/drawing/2014/main" id="{C42AC917-BB3D-48E3-BDE2-3267A53E94BA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rectangle">
                <a:extLst>
                  <a:ext uri="{FF2B5EF4-FFF2-40B4-BE49-F238E27FC236}">
                    <a16:creationId xmlns:a16="http://schemas.microsoft.com/office/drawing/2014/main" id="{3F8D1FE3-DB8E-4000-AD4D-06229F70FB3B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DB2EA3E8-1BB8-43C1-9E57-4B4F0C3E7860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2" name="Рисунок 1" descr="Изображение выглядит как текст, логотип, эмблема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DABB00A3-17E2-EDD4-A1EF-2B9358C2D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2878875-0EEF-EABC-9A11-F8E445D23CDF}"/>
              </a:ext>
            </a:extLst>
          </p:cNvPr>
          <p:cNvSpPr/>
          <p:nvPr/>
        </p:nvSpPr>
        <p:spPr>
          <a:xfrm>
            <a:off x="616856" y="1136952"/>
            <a:ext cx="1792857" cy="598714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Конкурент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8A6DCBD-AE33-F232-6D2D-FD17657E1B51}"/>
              </a:ext>
            </a:extLst>
          </p:cNvPr>
          <p:cNvSpPr/>
          <p:nvPr/>
        </p:nvSpPr>
        <p:spPr>
          <a:xfrm>
            <a:off x="616856" y="1741713"/>
            <a:ext cx="1792858" cy="945241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Zen-Money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C1D4903-A918-F87D-6E9A-42898E33FE63}"/>
              </a:ext>
            </a:extLst>
          </p:cNvPr>
          <p:cNvSpPr/>
          <p:nvPr/>
        </p:nvSpPr>
        <p:spPr>
          <a:xfrm>
            <a:off x="616854" y="2686955"/>
            <a:ext cx="1792857" cy="945242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CoinKeeper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DD63AF-405A-DA57-A3E9-196DAC467E7F}"/>
              </a:ext>
            </a:extLst>
          </p:cNvPr>
          <p:cNvSpPr/>
          <p:nvPr/>
        </p:nvSpPr>
        <p:spPr>
          <a:xfrm>
            <a:off x="616854" y="3632197"/>
            <a:ext cx="1792857" cy="992389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Дзен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Деньги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158F200-FF4A-AAB2-0987-DAB9238BC359}"/>
              </a:ext>
            </a:extLst>
          </p:cNvPr>
          <p:cNvSpPr/>
          <p:nvPr/>
        </p:nvSpPr>
        <p:spPr>
          <a:xfrm>
            <a:off x="616854" y="4624586"/>
            <a:ext cx="1792857" cy="904141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Тинькофф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Финансы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35C0A3-9828-1F47-D0A9-27A49A418BA0}"/>
              </a:ext>
            </a:extLst>
          </p:cNvPr>
          <p:cNvSpPr/>
          <p:nvPr/>
        </p:nvSpPr>
        <p:spPr>
          <a:xfrm>
            <a:off x="616854" y="5521524"/>
            <a:ext cx="1792858" cy="945241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Money Wizz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D32925F2-D03E-297B-F003-3DA37A5F7DB5}"/>
              </a:ext>
            </a:extLst>
          </p:cNvPr>
          <p:cNvSpPr/>
          <p:nvPr/>
        </p:nvSpPr>
        <p:spPr>
          <a:xfrm>
            <a:off x="2506477" y="1142999"/>
            <a:ext cx="2331618" cy="598715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Основные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функции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1104B2E-9F4C-1911-2ACC-8CE93925432C}"/>
              </a:ext>
            </a:extLst>
          </p:cNvPr>
          <p:cNvSpPr/>
          <p:nvPr/>
        </p:nvSpPr>
        <p:spPr>
          <a:xfrm>
            <a:off x="4946950" y="1136950"/>
            <a:ext cx="2044095" cy="604763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37BEBDDA-E36D-A446-7911-C8388BF05840}"/>
              </a:ext>
            </a:extLst>
          </p:cNvPr>
          <p:cNvSpPr/>
          <p:nvPr/>
        </p:nvSpPr>
        <p:spPr>
          <a:xfrm>
            <a:off x="7124090" y="1124855"/>
            <a:ext cx="2044095" cy="604762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Неодостатки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00FF28B-FB48-D442-A162-7DAB405717F3}"/>
              </a:ext>
            </a:extLst>
          </p:cNvPr>
          <p:cNvSpPr/>
          <p:nvPr/>
        </p:nvSpPr>
        <p:spPr>
          <a:xfrm>
            <a:off x="9277044" y="1136951"/>
            <a:ext cx="2044095" cy="610810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latin typeface="Arial" panose="020B0604020202020204" pitchFamily="34" charset="0"/>
                <a:cs typeface="Arial" panose="020B0604020202020204" pitchFamily="34" charset="0"/>
              </a:rPr>
              <a:t>Рейтинг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340A0A9-5294-A932-ED7A-9847B9686695}"/>
              </a:ext>
            </a:extLst>
          </p:cNvPr>
          <p:cNvSpPr/>
          <p:nvPr/>
        </p:nvSpPr>
        <p:spPr>
          <a:xfrm>
            <a:off x="2506474" y="1729617"/>
            <a:ext cx="2343713" cy="957337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Автоматическая синхронизация с банками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Бюджетирование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Анализ расходов по категориям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Интеграция с несколькими источниками данных</a:t>
            </a:r>
            <a:endParaRPr lang="az-Cyrl-AZ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F9A207D-4305-7783-22F6-56C5C489612A}"/>
              </a:ext>
            </a:extLst>
          </p:cNvPr>
          <p:cNvSpPr/>
          <p:nvPr/>
        </p:nvSpPr>
        <p:spPr>
          <a:xfrm>
            <a:off x="2518570" y="2686954"/>
            <a:ext cx="2307427" cy="945241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Создание бюджетов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Визуализация бюджета через 'кошельки’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Установка финансовых целей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Мультивалютные счета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77E6196-6FC1-1E41-9966-C6EB2B7596A0}"/>
              </a:ext>
            </a:extLst>
          </p:cNvPr>
          <p:cNvSpPr/>
          <p:nvPr/>
        </p:nvSpPr>
        <p:spPr>
          <a:xfrm>
            <a:off x="2494382" y="3631043"/>
            <a:ext cx="2331615" cy="988110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Интеграция с Сбербанком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Автоматический анализ доходов и расходов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Финансовые рекомендации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Напоминания о платежах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DEB432-9E59-534F-927F-9623E43A6386}"/>
              </a:ext>
            </a:extLst>
          </p:cNvPr>
          <p:cNvSpPr/>
          <p:nvPr/>
        </p:nvSpPr>
        <p:spPr>
          <a:xfrm>
            <a:off x="2494382" y="4617383"/>
            <a:ext cx="2331615" cy="904141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Синхронизация с банковскими счетами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Анализ финансов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Предложения по кредитам и инвестициям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8E37D1E5-36EF-B651-B870-5E5848189398}"/>
              </a:ext>
            </a:extLst>
          </p:cNvPr>
          <p:cNvSpPr/>
          <p:nvPr/>
        </p:nvSpPr>
        <p:spPr>
          <a:xfrm>
            <a:off x="2506474" y="5521524"/>
            <a:ext cx="2319523" cy="944089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Поддержка множества источников данных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Построение отчетов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Планирование бюджетов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Мультивалютные операции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FDD575C-DA7C-6559-02A6-E01AAD53B5CC}"/>
              </a:ext>
            </a:extLst>
          </p:cNvPr>
          <p:cNvSpPr/>
          <p:nvPr/>
        </p:nvSpPr>
        <p:spPr>
          <a:xfrm>
            <a:off x="4946950" y="1741712"/>
            <a:ext cx="2044095" cy="957337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Удобное ведение учёта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Поддержка анализа трат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Поддержка множества банков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EF467A58-D02F-1FAD-646F-4A368ACCD610}"/>
              </a:ext>
            </a:extLst>
          </p:cNvPr>
          <p:cNvSpPr/>
          <p:nvPr/>
        </p:nvSpPr>
        <p:spPr>
          <a:xfrm>
            <a:off x="4959043" y="2699049"/>
            <a:ext cx="2044095" cy="933146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Простота использования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Визуальные кошельки для контроля бюджета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5503B0B-11C3-1F21-6153-76903C50AE4C}"/>
              </a:ext>
            </a:extLst>
          </p:cNvPr>
          <p:cNvSpPr/>
          <p:nvPr/>
        </p:nvSpPr>
        <p:spPr>
          <a:xfrm>
            <a:off x="4959043" y="3629273"/>
            <a:ext cx="2044095" cy="988110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Глубокая интеграция с Сбербанком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Полезные рекомендации по тратам и доходам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B37093CE-CBD3-61E1-214E-BF0FADF4DCC3}"/>
              </a:ext>
            </a:extLst>
          </p:cNvPr>
          <p:cNvSpPr/>
          <p:nvPr/>
        </p:nvSpPr>
        <p:spPr>
          <a:xfrm>
            <a:off x="4959043" y="4618745"/>
            <a:ext cx="2044095" cy="902779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Полная интеграция с Тинькофф Банком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Возможности для инвестиционного планирования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279A910-F8DD-B06B-2245-DD07EFAEA4B7}"/>
              </a:ext>
            </a:extLst>
          </p:cNvPr>
          <p:cNvSpPr/>
          <p:nvPr/>
        </p:nvSpPr>
        <p:spPr>
          <a:xfrm>
            <a:off x="4946950" y="5528265"/>
            <a:ext cx="2044095" cy="944089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Международное приложение</a:t>
            </a:r>
          </a:p>
          <a:p>
            <a:pPr marL="171450" indent="-171450">
              <a:buFontTx/>
              <a:buChar char="-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Гибкие настройки и интеграция с множеством банков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58E9436-8665-5254-8ADA-B702B84034D9}"/>
              </a:ext>
            </a:extLst>
          </p:cNvPr>
          <p:cNvSpPr/>
          <p:nvPr/>
        </p:nvSpPr>
        <p:spPr>
          <a:xfrm>
            <a:off x="7124088" y="1740125"/>
            <a:ext cx="2044095" cy="969432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 Ограниченная интеграция с не банковскими источниками финансов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D54748CD-2976-7093-5C0D-6CEEEE951311}"/>
              </a:ext>
            </a:extLst>
          </p:cNvPr>
          <p:cNvSpPr/>
          <p:nvPr/>
        </p:nvSpPr>
        <p:spPr>
          <a:xfrm>
            <a:off x="7111997" y="2699049"/>
            <a:ext cx="2044095" cy="917033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 Ограниченные возможности по автоматической синхронизации с банками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AE7EE5F-DA8C-A66D-6EDE-7B32550DAF58}"/>
              </a:ext>
            </a:extLst>
          </p:cNvPr>
          <p:cNvSpPr/>
          <p:nvPr/>
        </p:nvSpPr>
        <p:spPr>
          <a:xfrm>
            <a:off x="7111997" y="3616082"/>
            <a:ext cx="2044095" cy="988110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 Привязка только к одному банку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1349F3F-0D51-F315-4605-4A0CAFF22E83}"/>
              </a:ext>
            </a:extLst>
          </p:cNvPr>
          <p:cNvSpPr/>
          <p:nvPr/>
        </p:nvSpPr>
        <p:spPr>
          <a:xfrm>
            <a:off x="7124088" y="4617383"/>
            <a:ext cx="2044095" cy="902779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 Зависимость от банковской инфраструктуры Тинькофф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FC574511-F254-2E08-B285-410E07EF6AD4}"/>
              </a:ext>
            </a:extLst>
          </p:cNvPr>
          <p:cNvSpPr/>
          <p:nvPr/>
        </p:nvSpPr>
        <p:spPr>
          <a:xfrm>
            <a:off x="7111997" y="5531386"/>
            <a:ext cx="2044095" cy="929804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- Может быть сложен для использования неподготовленными пользователями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56E0FB6-6E87-76C2-041E-4B0B0ED1F474}"/>
              </a:ext>
            </a:extLst>
          </p:cNvPr>
          <p:cNvSpPr/>
          <p:nvPr/>
        </p:nvSpPr>
        <p:spPr>
          <a:xfrm>
            <a:off x="9277044" y="1741432"/>
            <a:ext cx="2044095" cy="969432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2BC1FE57-4781-05EB-A969-812F26A7A26D}"/>
              </a:ext>
            </a:extLst>
          </p:cNvPr>
          <p:cNvSpPr/>
          <p:nvPr/>
        </p:nvSpPr>
        <p:spPr>
          <a:xfrm>
            <a:off x="9277044" y="2713119"/>
            <a:ext cx="2044095" cy="916154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443C499-8896-95B5-D3E6-A0774A049067}"/>
              </a:ext>
            </a:extLst>
          </p:cNvPr>
          <p:cNvSpPr/>
          <p:nvPr/>
        </p:nvSpPr>
        <p:spPr>
          <a:xfrm>
            <a:off x="9277044" y="3629273"/>
            <a:ext cx="2044095" cy="948167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4,5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B862A0CA-A59A-6210-C2A9-231D3082EDCC}"/>
              </a:ext>
            </a:extLst>
          </p:cNvPr>
          <p:cNvSpPr/>
          <p:nvPr/>
        </p:nvSpPr>
        <p:spPr>
          <a:xfrm>
            <a:off x="9277044" y="4577440"/>
            <a:ext cx="2044095" cy="944084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2F249FE0-DE02-804A-8E5A-FE741B02D162}"/>
              </a:ext>
            </a:extLst>
          </p:cNvPr>
          <p:cNvSpPr/>
          <p:nvPr/>
        </p:nvSpPr>
        <p:spPr>
          <a:xfrm>
            <a:off x="9277044" y="5528265"/>
            <a:ext cx="2044095" cy="929804"/>
          </a:xfrm>
          <a:prstGeom prst="roundRect">
            <a:avLst/>
          </a:prstGeom>
          <a:solidFill>
            <a:srgbClr val="C69F5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4,7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2">
            <a:extLst>
              <a:ext uri="{FF2B5EF4-FFF2-40B4-BE49-F238E27FC236}">
                <a16:creationId xmlns:a16="http://schemas.microsoft.com/office/drawing/2014/main" id="{D6EE1EAD-CFAA-137B-1610-CCA9A6E7C6A8}"/>
              </a:ext>
            </a:extLst>
          </p:cNvPr>
          <p:cNvSpPr txBox="1">
            <a:spLocks/>
          </p:cNvSpPr>
          <p:nvPr/>
        </p:nvSpPr>
        <p:spPr>
          <a:xfrm>
            <a:off x="616804" y="348995"/>
            <a:ext cx="5098196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b="1" dirty="0">
                <a:solidFill>
                  <a:schemeClr val="bg1"/>
                </a:solidFill>
                <a:latin typeface="Arial Black" panose="020B0604020202020204" pitchFamily="34" charset="0"/>
                <a:ea typeface="Verdana" panose="020B0604030504040204" pitchFamily="34" charset="0"/>
                <a:cs typeface="Arial Black" panose="020B0604020202020204" pitchFamily="34" charset="0"/>
              </a:rPr>
              <a:t>Конкуренты</a:t>
            </a:r>
          </a:p>
        </p:txBody>
      </p:sp>
    </p:spTree>
    <p:extLst>
      <p:ext uri="{BB962C8B-B14F-4D97-AF65-F5344CB8AC3E}">
        <p14:creationId xmlns:p14="http://schemas.microsoft.com/office/powerpoint/2010/main" val="18964792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6DBC2EC4-0607-1B03-18D8-829B401BA21D}"/>
              </a:ext>
            </a:extLst>
          </p:cNvPr>
          <p:cNvSpPr/>
          <p:nvPr/>
        </p:nvSpPr>
        <p:spPr>
          <a:xfrm>
            <a:off x="6095999" y="5045336"/>
            <a:ext cx="5321450" cy="139849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:a16="http://schemas.microsoft.com/office/drawing/2014/main" id="{2EE16647-29CC-AE0D-8359-77E8826D24D5}"/>
              </a:ext>
            </a:extLst>
          </p:cNvPr>
          <p:cNvSpPr/>
          <p:nvPr/>
        </p:nvSpPr>
        <p:spPr>
          <a:xfrm>
            <a:off x="774551" y="5045335"/>
            <a:ext cx="5217458" cy="139849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id="{5EF3E37E-BB3E-8F0F-8EE1-B55AFAD94A27}"/>
              </a:ext>
            </a:extLst>
          </p:cNvPr>
          <p:cNvSpPr/>
          <p:nvPr/>
        </p:nvSpPr>
        <p:spPr>
          <a:xfrm>
            <a:off x="9377467" y="1222910"/>
            <a:ext cx="2039982" cy="3695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id="{BBCFD445-1475-6E65-C767-2998E2E1D4B5}"/>
              </a:ext>
            </a:extLst>
          </p:cNvPr>
          <p:cNvSpPr/>
          <p:nvPr/>
        </p:nvSpPr>
        <p:spPr>
          <a:xfrm>
            <a:off x="7174741" y="1222910"/>
            <a:ext cx="2098733" cy="21536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id="{75DC028D-CE69-C4CB-1F3B-23053946DFDB}"/>
              </a:ext>
            </a:extLst>
          </p:cNvPr>
          <p:cNvSpPr/>
          <p:nvPr/>
        </p:nvSpPr>
        <p:spPr>
          <a:xfrm>
            <a:off x="5024012" y="1227763"/>
            <a:ext cx="2039982" cy="3695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:a16="http://schemas.microsoft.com/office/drawing/2014/main" id="{B1B336EF-7B78-143C-EA2D-51205336EB52}"/>
              </a:ext>
            </a:extLst>
          </p:cNvPr>
          <p:cNvSpPr/>
          <p:nvPr/>
        </p:nvSpPr>
        <p:spPr>
          <a:xfrm>
            <a:off x="2899280" y="2796587"/>
            <a:ext cx="2039982" cy="213177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id="{82207661-EE87-E268-AA3D-903E157C8862}"/>
              </a:ext>
            </a:extLst>
          </p:cNvPr>
          <p:cNvSpPr/>
          <p:nvPr/>
        </p:nvSpPr>
        <p:spPr>
          <a:xfrm>
            <a:off x="2899280" y="1232616"/>
            <a:ext cx="2039982" cy="14783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55F2D424-93D7-10D8-2FD4-D63ACC598A67}"/>
              </a:ext>
            </a:extLst>
          </p:cNvPr>
          <p:cNvSpPr/>
          <p:nvPr/>
        </p:nvSpPr>
        <p:spPr>
          <a:xfrm>
            <a:off x="774550" y="1222910"/>
            <a:ext cx="2039981" cy="36957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id="{CA6B6600-B14E-D7F5-7612-4FEDED3CD954}"/>
              </a:ext>
            </a:extLst>
          </p:cNvPr>
          <p:cNvSpPr/>
          <p:nvPr/>
        </p:nvSpPr>
        <p:spPr>
          <a:xfrm>
            <a:off x="7174741" y="3481426"/>
            <a:ext cx="2098732" cy="1437228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rectangles">
            <a:extLst>
              <a:ext uri="{FF2B5EF4-FFF2-40B4-BE49-F238E27FC236}">
                <a16:creationId xmlns:a16="http://schemas.microsoft.com/office/drawing/2014/main" id="{69C43B0F-3A1A-463C-9ABE-BD1F46C1E9E8}"/>
              </a:ext>
            </a:extLst>
          </p:cNvPr>
          <p:cNvGrpSpPr/>
          <p:nvPr/>
        </p:nvGrpSpPr>
        <p:grpSpPr>
          <a:xfrm>
            <a:off x="0" y="854366"/>
            <a:ext cx="12192000" cy="189470"/>
            <a:chOff x="0" y="2512541"/>
            <a:chExt cx="12192000" cy="18947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A98746A-6260-4443-94B9-B025BF417A86}"/>
                </a:ext>
              </a:extLst>
            </p:cNvPr>
            <p:cNvSpPr/>
            <p:nvPr/>
          </p:nvSpPr>
          <p:spPr>
            <a:xfrm>
              <a:off x="0" y="2512541"/>
              <a:ext cx="3048000" cy="189470"/>
            </a:xfrm>
            <a:prstGeom prst="rect">
              <a:avLst/>
            </a:prstGeom>
            <a:solidFill>
              <a:srgbClr val="ABCE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id="{C66265E4-379E-4CD2-8BFE-8B1BF63EEBB5}"/>
                </a:ext>
              </a:extLst>
            </p:cNvPr>
            <p:cNvSpPr/>
            <p:nvPr/>
          </p:nvSpPr>
          <p:spPr>
            <a:xfrm>
              <a:off x="3048000" y="2512541"/>
              <a:ext cx="3048000" cy="189470"/>
            </a:xfrm>
            <a:prstGeom prst="rect">
              <a:avLst/>
            </a:prstGeom>
            <a:solidFill>
              <a:srgbClr val="4F9B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EF0777B-5739-4A7D-8683-3F6B97AABD39}"/>
                </a:ext>
              </a:extLst>
            </p:cNvPr>
            <p:cNvSpPr/>
            <p:nvPr/>
          </p:nvSpPr>
          <p:spPr>
            <a:xfrm>
              <a:off x="6096000" y="2512541"/>
              <a:ext cx="3048000" cy="189470"/>
            </a:xfrm>
            <a:prstGeom prst="rect">
              <a:avLst/>
            </a:prstGeom>
            <a:solidFill>
              <a:srgbClr val="124D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70EEB341-9B6B-4118-B206-53C2563F5679}"/>
                </a:ext>
              </a:extLst>
            </p:cNvPr>
            <p:cNvSpPr/>
            <p:nvPr/>
          </p:nvSpPr>
          <p:spPr>
            <a:xfrm>
              <a:off x="9144000" y="2512541"/>
              <a:ext cx="3048000" cy="189470"/>
            </a:xfrm>
            <a:prstGeom prst="rect">
              <a:avLst/>
            </a:prstGeom>
            <a:solidFill>
              <a:srgbClr val="0B2D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2" name="main title">
            <a:extLst>
              <a:ext uri="{FF2B5EF4-FFF2-40B4-BE49-F238E27FC236}">
                <a16:creationId xmlns:a16="http://schemas.microsoft.com/office/drawing/2014/main" id="{45301019-CD8E-4D0C-8F0A-3563753F80FD}"/>
              </a:ext>
            </a:extLst>
          </p:cNvPr>
          <p:cNvSpPr txBox="1"/>
          <p:nvPr/>
        </p:nvSpPr>
        <p:spPr>
          <a:xfrm>
            <a:off x="3541453" y="84925"/>
            <a:ext cx="51090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0B2D5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Бизнес-модель</a:t>
            </a:r>
          </a:p>
        </p:txBody>
      </p:sp>
      <p:sp>
        <p:nvSpPr>
          <p:cNvPr id="13" name="author">
            <a:extLst>
              <a:ext uri="{FF2B5EF4-FFF2-40B4-BE49-F238E27FC236}">
                <a16:creationId xmlns:a16="http://schemas.microsoft.com/office/drawing/2014/main" id="{10AA219B-B775-4C7F-808E-0F513973DB18}"/>
              </a:ext>
            </a:extLst>
          </p:cNvPr>
          <p:cNvSpPr txBox="1"/>
          <p:nvPr/>
        </p:nvSpPr>
        <p:spPr>
          <a:xfrm>
            <a:off x="878541" y="1318275"/>
            <a:ext cx="1935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партнеры</a:t>
            </a:r>
          </a:p>
        </p:txBody>
      </p:sp>
      <p:sp>
        <p:nvSpPr>
          <p:cNvPr id="23" name="author">
            <a:extLst>
              <a:ext uri="{FF2B5EF4-FFF2-40B4-BE49-F238E27FC236}">
                <a16:creationId xmlns:a16="http://schemas.microsoft.com/office/drawing/2014/main" id="{7F2EEEF8-3C3E-53B8-47E0-A88CD7354CBB}"/>
              </a:ext>
            </a:extLst>
          </p:cNvPr>
          <p:cNvSpPr txBox="1"/>
          <p:nvPr/>
        </p:nvSpPr>
        <p:spPr>
          <a:xfrm>
            <a:off x="3003272" y="1318275"/>
            <a:ext cx="1935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Достоинства предложения</a:t>
            </a:r>
          </a:p>
        </p:txBody>
      </p:sp>
      <p:sp>
        <p:nvSpPr>
          <p:cNvPr id="24" name="author">
            <a:extLst>
              <a:ext uri="{FF2B5EF4-FFF2-40B4-BE49-F238E27FC236}">
                <a16:creationId xmlns:a16="http://schemas.microsoft.com/office/drawing/2014/main" id="{EDC185F3-6DCA-EC25-7238-517790615431}"/>
              </a:ext>
            </a:extLst>
          </p:cNvPr>
          <p:cNvSpPr txBox="1"/>
          <p:nvPr/>
        </p:nvSpPr>
        <p:spPr>
          <a:xfrm>
            <a:off x="5180001" y="1318275"/>
            <a:ext cx="1935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Ценностное предложение</a:t>
            </a:r>
          </a:p>
        </p:txBody>
      </p:sp>
      <p:sp>
        <p:nvSpPr>
          <p:cNvPr id="25" name="author">
            <a:extLst>
              <a:ext uri="{FF2B5EF4-FFF2-40B4-BE49-F238E27FC236}">
                <a16:creationId xmlns:a16="http://schemas.microsoft.com/office/drawing/2014/main" id="{C77E889E-3D68-5823-511B-6C2DC7CC5080}"/>
              </a:ext>
            </a:extLst>
          </p:cNvPr>
          <p:cNvSpPr txBox="1"/>
          <p:nvPr/>
        </p:nvSpPr>
        <p:spPr>
          <a:xfrm>
            <a:off x="7337484" y="1318275"/>
            <a:ext cx="193598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продвижения</a:t>
            </a:r>
          </a:p>
        </p:txBody>
      </p:sp>
      <p:sp>
        <p:nvSpPr>
          <p:cNvPr id="26" name="author">
            <a:extLst>
              <a:ext uri="{FF2B5EF4-FFF2-40B4-BE49-F238E27FC236}">
                <a16:creationId xmlns:a16="http://schemas.microsoft.com/office/drawing/2014/main" id="{DF515EDE-3E16-4938-7879-6BD644ADECEE}"/>
              </a:ext>
            </a:extLst>
          </p:cNvPr>
          <p:cNvSpPr txBox="1"/>
          <p:nvPr/>
        </p:nvSpPr>
        <p:spPr>
          <a:xfrm>
            <a:off x="7295110" y="3547313"/>
            <a:ext cx="19359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сбыта</a:t>
            </a:r>
          </a:p>
        </p:txBody>
      </p:sp>
      <p:sp>
        <p:nvSpPr>
          <p:cNvPr id="27" name="author">
            <a:extLst>
              <a:ext uri="{FF2B5EF4-FFF2-40B4-BE49-F238E27FC236}">
                <a16:creationId xmlns:a16="http://schemas.microsoft.com/office/drawing/2014/main" id="{9478C49F-CC5B-3C8B-73D8-A2834A6AE995}"/>
              </a:ext>
            </a:extLst>
          </p:cNvPr>
          <p:cNvSpPr txBox="1"/>
          <p:nvPr/>
        </p:nvSpPr>
        <p:spPr>
          <a:xfrm>
            <a:off x="9436216" y="1324117"/>
            <a:ext cx="19359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аудитория</a:t>
            </a:r>
          </a:p>
        </p:txBody>
      </p:sp>
      <p:sp>
        <p:nvSpPr>
          <p:cNvPr id="28" name="author">
            <a:extLst>
              <a:ext uri="{FF2B5EF4-FFF2-40B4-BE49-F238E27FC236}">
                <a16:creationId xmlns:a16="http://schemas.microsoft.com/office/drawing/2014/main" id="{E73EBDEA-41E8-51D1-EF70-0762013D5D8D}"/>
              </a:ext>
            </a:extLst>
          </p:cNvPr>
          <p:cNvSpPr txBox="1"/>
          <p:nvPr/>
        </p:nvSpPr>
        <p:spPr>
          <a:xfrm>
            <a:off x="6206746" y="5119333"/>
            <a:ext cx="19359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Источники дохода</a:t>
            </a:r>
          </a:p>
        </p:txBody>
      </p:sp>
      <p:sp>
        <p:nvSpPr>
          <p:cNvPr id="29" name="author">
            <a:extLst>
              <a:ext uri="{FF2B5EF4-FFF2-40B4-BE49-F238E27FC236}">
                <a16:creationId xmlns:a16="http://schemas.microsoft.com/office/drawing/2014/main" id="{80E0DA6D-A014-FBEB-89B9-1644DF4AB79E}"/>
              </a:ext>
            </a:extLst>
          </p:cNvPr>
          <p:cNvSpPr txBox="1"/>
          <p:nvPr/>
        </p:nvSpPr>
        <p:spPr>
          <a:xfrm>
            <a:off x="878540" y="5119332"/>
            <a:ext cx="193598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Расходы</a:t>
            </a:r>
          </a:p>
        </p:txBody>
      </p:sp>
      <p:sp>
        <p:nvSpPr>
          <p:cNvPr id="30" name="author">
            <a:extLst>
              <a:ext uri="{FF2B5EF4-FFF2-40B4-BE49-F238E27FC236}">
                <a16:creationId xmlns:a16="http://schemas.microsoft.com/office/drawing/2014/main" id="{B937ADBE-58BB-BA0A-0041-509C95787F11}"/>
              </a:ext>
            </a:extLst>
          </p:cNvPr>
          <p:cNvSpPr txBox="1"/>
          <p:nvPr/>
        </p:nvSpPr>
        <p:spPr>
          <a:xfrm>
            <a:off x="3003272" y="2899707"/>
            <a:ext cx="193598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Каналы привлечения пользователей</a:t>
            </a:r>
          </a:p>
        </p:txBody>
      </p:sp>
      <p:sp>
        <p:nvSpPr>
          <p:cNvPr id="31" name="author">
            <a:extLst>
              <a:ext uri="{FF2B5EF4-FFF2-40B4-BE49-F238E27FC236}">
                <a16:creationId xmlns:a16="http://schemas.microsoft.com/office/drawing/2014/main" id="{466CE53A-940A-2780-995D-122354F886B2}"/>
              </a:ext>
            </a:extLst>
          </p:cNvPr>
          <p:cNvSpPr txBox="1"/>
          <p:nvPr/>
        </p:nvSpPr>
        <p:spPr>
          <a:xfrm>
            <a:off x="859298" y="1946270"/>
            <a:ext cx="185124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Банковские учреждения 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 организации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Поставщики технологий 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Маркетинговые и рекламные агентства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Онлайн-платформы и агрегаторы 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Инвесторы</a:t>
            </a:r>
          </a:p>
        </p:txBody>
      </p:sp>
      <p:sp>
        <p:nvSpPr>
          <p:cNvPr id="32" name="author">
            <a:extLst>
              <a:ext uri="{FF2B5EF4-FFF2-40B4-BE49-F238E27FC236}">
                <a16:creationId xmlns:a16="http://schemas.microsoft.com/office/drawing/2014/main" id="{1FE966C1-1F83-5E22-A789-BAFAEB3183A7}"/>
              </a:ext>
            </a:extLst>
          </p:cNvPr>
          <p:cNvSpPr txBox="1"/>
          <p:nvPr/>
        </p:nvSpPr>
        <p:spPr>
          <a:xfrm>
            <a:off x="3003272" y="1911766"/>
            <a:ext cx="1851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Рекомендации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Доступная стоимость подписки</a:t>
            </a:r>
          </a:p>
        </p:txBody>
      </p:sp>
      <p:sp>
        <p:nvSpPr>
          <p:cNvPr id="33" name="author">
            <a:extLst>
              <a:ext uri="{FF2B5EF4-FFF2-40B4-BE49-F238E27FC236}">
                <a16:creationId xmlns:a16="http://schemas.microsoft.com/office/drawing/2014/main" id="{6754C58F-28D8-DB04-89F2-723EC02D01BB}"/>
              </a:ext>
            </a:extLst>
          </p:cNvPr>
          <p:cNvSpPr txBox="1"/>
          <p:nvPr/>
        </p:nvSpPr>
        <p:spPr>
          <a:xfrm>
            <a:off x="2993651" y="3701335"/>
            <a:ext cx="185124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Онлайн-реклама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Контекстная реклама в поисковых системах</a:t>
            </a:r>
          </a:p>
          <a:p>
            <a:pPr marL="171450" indent="-171450">
              <a:buFontTx/>
              <a:buChar char="-"/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Таргетированная реклама</a:t>
            </a:r>
          </a:p>
        </p:txBody>
      </p:sp>
      <p:sp>
        <p:nvSpPr>
          <p:cNvPr id="34" name="author">
            <a:extLst>
              <a:ext uri="{FF2B5EF4-FFF2-40B4-BE49-F238E27FC236}">
                <a16:creationId xmlns:a16="http://schemas.microsoft.com/office/drawing/2014/main" id="{597EDB88-9E5C-EE0D-6382-F6A5388E8ACB}"/>
              </a:ext>
            </a:extLst>
          </p:cNvPr>
          <p:cNvSpPr txBox="1"/>
          <p:nvPr/>
        </p:nvSpPr>
        <p:spPr>
          <a:xfrm>
            <a:off x="5128004" y="1911766"/>
            <a:ext cx="1851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Удобная агрегация всех финансовых данных в одном месте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Персонализированные советы по управлению финансами</a:t>
            </a:r>
          </a:p>
        </p:txBody>
      </p:sp>
      <p:sp>
        <p:nvSpPr>
          <p:cNvPr id="35" name="author">
            <a:extLst>
              <a:ext uri="{FF2B5EF4-FFF2-40B4-BE49-F238E27FC236}">
                <a16:creationId xmlns:a16="http://schemas.microsoft.com/office/drawing/2014/main" id="{691B3D90-607B-3CB4-CBC1-E25401A64ED2}"/>
              </a:ext>
            </a:extLst>
          </p:cNvPr>
          <p:cNvSpPr txBox="1"/>
          <p:nvPr/>
        </p:nvSpPr>
        <p:spPr>
          <a:xfrm>
            <a:off x="7295110" y="1886250"/>
            <a:ext cx="1851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сети и блогеры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Партнерство с банками и финансовыми организациями</a:t>
            </a:r>
          </a:p>
        </p:txBody>
      </p:sp>
      <p:sp>
        <p:nvSpPr>
          <p:cNvPr id="36" name="author">
            <a:extLst>
              <a:ext uri="{FF2B5EF4-FFF2-40B4-BE49-F238E27FC236}">
                <a16:creationId xmlns:a16="http://schemas.microsoft.com/office/drawing/2014/main" id="{B71E6ECE-56DD-E4C8-2050-9BFF130A6FB1}"/>
              </a:ext>
            </a:extLst>
          </p:cNvPr>
          <p:cNvSpPr txBox="1"/>
          <p:nvPr/>
        </p:nvSpPr>
        <p:spPr>
          <a:xfrm>
            <a:off x="7295110" y="3943955"/>
            <a:ext cx="18512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Мобильные платформы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Финансовые партнеры</a:t>
            </a:r>
          </a:p>
        </p:txBody>
      </p:sp>
      <p:sp>
        <p:nvSpPr>
          <p:cNvPr id="37" name="author">
            <a:extLst>
              <a:ext uri="{FF2B5EF4-FFF2-40B4-BE49-F238E27FC236}">
                <a16:creationId xmlns:a16="http://schemas.microsoft.com/office/drawing/2014/main" id="{96B3C12C-B45D-E5D4-053C-3E9181BEC5A5}"/>
              </a:ext>
            </a:extLst>
          </p:cNvPr>
          <p:cNvSpPr txBox="1"/>
          <p:nvPr/>
        </p:nvSpPr>
        <p:spPr>
          <a:xfrm>
            <a:off x="9462218" y="1748489"/>
            <a:ext cx="18512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в возрасте 18–60 лет, заинтересованные в управлении личными финансами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Малые предприниматели, которые хотят лучше контролировать свои финансы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 с несколькими банковскими счетами, инвестициями или кредитами</a:t>
            </a:r>
          </a:p>
        </p:txBody>
      </p:sp>
      <p:sp>
        <p:nvSpPr>
          <p:cNvPr id="38" name="author">
            <a:extLst>
              <a:ext uri="{FF2B5EF4-FFF2-40B4-BE49-F238E27FC236}">
                <a16:creationId xmlns:a16="http://schemas.microsoft.com/office/drawing/2014/main" id="{0BA1FFDD-7BB8-AD49-E68A-1410687FECE6}"/>
              </a:ext>
            </a:extLst>
          </p:cNvPr>
          <p:cNvSpPr txBox="1"/>
          <p:nvPr/>
        </p:nvSpPr>
        <p:spPr>
          <a:xfrm>
            <a:off x="859298" y="5421002"/>
            <a:ext cx="48660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Операционные расходы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Маркетинговые расходы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Административные расходы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Интеграция с финансовыми партнерами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расходы</a:t>
            </a:r>
          </a:p>
        </p:txBody>
      </p:sp>
      <p:sp>
        <p:nvSpPr>
          <p:cNvPr id="39" name="author">
            <a:extLst>
              <a:ext uri="{FF2B5EF4-FFF2-40B4-BE49-F238E27FC236}">
                <a16:creationId xmlns:a16="http://schemas.microsoft.com/office/drawing/2014/main" id="{BB57EFFA-6029-3840-A924-AC447FFF2D8F}"/>
              </a:ext>
            </a:extLst>
          </p:cNvPr>
          <p:cNvSpPr txBox="1"/>
          <p:nvPr/>
        </p:nvSpPr>
        <p:spPr>
          <a:xfrm>
            <a:off x="6217522" y="5397886"/>
            <a:ext cx="4866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Бизнес-модель "по подписке" и "условно бесплатно»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Комиссии с партнерских финансовых продуктов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Реклама и интеграции</a:t>
            </a:r>
          </a:p>
          <a:p>
            <a:pPr marL="171450" indent="-171450">
              <a:buFontTx/>
              <a:buChar char="-"/>
            </a:pPr>
            <a:r>
              <a:rPr lang="ru-RU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Продажа аналитики</a:t>
            </a:r>
          </a:p>
        </p:txBody>
      </p:sp>
      <p:grpSp>
        <p:nvGrpSpPr>
          <p:cNvPr id="40" name="page number">
            <a:extLst>
              <a:ext uri="{FF2B5EF4-FFF2-40B4-BE49-F238E27FC236}">
                <a16:creationId xmlns:a16="http://schemas.microsoft.com/office/drawing/2014/main" id="{973FE3DD-B641-D830-5CE1-BB851BA8C4A8}"/>
              </a:ext>
            </a:extLst>
          </p:cNvPr>
          <p:cNvGrpSpPr/>
          <p:nvPr/>
        </p:nvGrpSpPr>
        <p:grpSpPr>
          <a:xfrm>
            <a:off x="11330613" y="6242955"/>
            <a:ext cx="549398" cy="365125"/>
            <a:chOff x="11330613" y="6242955"/>
            <a:chExt cx="549398" cy="365125"/>
          </a:xfrm>
        </p:grpSpPr>
        <p:sp>
          <p:nvSpPr>
            <p:cNvPr id="41" name="page number">
              <a:extLst>
                <a:ext uri="{FF2B5EF4-FFF2-40B4-BE49-F238E27FC236}">
                  <a16:creationId xmlns:a16="http://schemas.microsoft.com/office/drawing/2014/main" id="{94EFCF39-16ED-CDDC-2AF4-3BA58E1247E2}"/>
                </a:ext>
              </a:extLst>
            </p:cNvPr>
            <p:cNvSpPr txBox="1">
              <a:spLocks/>
            </p:cNvSpPr>
            <p:nvPr/>
          </p:nvSpPr>
          <p:spPr>
            <a:xfrm>
              <a:off x="11330613" y="6242955"/>
              <a:ext cx="489912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8</a:t>
              </a:fld>
              <a:endParaRPr lang="ru-RU" sz="1600" dirty="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2" name="rectangles">
              <a:extLst>
                <a:ext uri="{FF2B5EF4-FFF2-40B4-BE49-F238E27FC236}">
                  <a16:creationId xmlns:a16="http://schemas.microsoft.com/office/drawing/2014/main" id="{EC2025C8-7940-7436-5255-5D4834818216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43" name="rectangle">
                <a:extLst>
                  <a:ext uri="{FF2B5EF4-FFF2-40B4-BE49-F238E27FC236}">
                    <a16:creationId xmlns:a16="http://schemas.microsoft.com/office/drawing/2014/main" id="{ECAC5B66-3F87-8AAD-260F-46A451C0E134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rectangle">
                <a:extLst>
                  <a:ext uri="{FF2B5EF4-FFF2-40B4-BE49-F238E27FC236}">
                    <a16:creationId xmlns:a16="http://schemas.microsoft.com/office/drawing/2014/main" id="{463F5748-83D3-3827-6423-1C285EE5BB87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rectangle">
                <a:extLst>
                  <a:ext uri="{FF2B5EF4-FFF2-40B4-BE49-F238E27FC236}">
                    <a16:creationId xmlns:a16="http://schemas.microsoft.com/office/drawing/2014/main" id="{ECD8BFDD-BC82-8194-593E-6F505AA3BF6A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rectangle">
                <a:extLst>
                  <a:ext uri="{FF2B5EF4-FFF2-40B4-BE49-F238E27FC236}">
                    <a16:creationId xmlns:a16="http://schemas.microsoft.com/office/drawing/2014/main" id="{0205E1CE-5B0F-CF75-FEE6-BB38E71D0AEF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944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page number">
            <a:extLst>
              <a:ext uri="{FF2B5EF4-FFF2-40B4-BE49-F238E27FC236}">
                <a16:creationId xmlns:a16="http://schemas.microsoft.com/office/drawing/2014/main" id="{912DEE05-3897-4622-BECE-32CDEA3BA586}"/>
              </a:ext>
            </a:extLst>
          </p:cNvPr>
          <p:cNvGrpSpPr/>
          <p:nvPr/>
        </p:nvGrpSpPr>
        <p:grpSpPr>
          <a:xfrm>
            <a:off x="11422855" y="6242955"/>
            <a:ext cx="457156" cy="365125"/>
            <a:chOff x="11422855" y="6242955"/>
            <a:chExt cx="457156" cy="365125"/>
          </a:xfrm>
        </p:grpSpPr>
        <p:sp>
          <p:nvSpPr>
            <p:cNvPr id="54" name="page number">
              <a:extLst>
                <a:ext uri="{FF2B5EF4-FFF2-40B4-BE49-F238E27FC236}">
                  <a16:creationId xmlns:a16="http://schemas.microsoft.com/office/drawing/2014/main" id="{7E11964B-BF3C-4168-801A-9EA4210EDDC9}"/>
                </a:ext>
              </a:extLst>
            </p:cNvPr>
            <p:cNvSpPr txBox="1">
              <a:spLocks/>
            </p:cNvSpPr>
            <p:nvPr/>
          </p:nvSpPr>
          <p:spPr>
            <a:xfrm>
              <a:off x="11422855" y="6242955"/>
              <a:ext cx="397669" cy="365125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u-RU"/>
              </a:defPPr>
              <a:lvl1pPr marL="0" algn="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8004FF5B-EC31-4260-BC73-B698F9B6DD2F}" type="slidenum">
                <a:rPr lang="ru-RU" sz="1600" smtClean="0">
                  <a:solidFill>
                    <a:srgbClr val="0A2C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pPr/>
                <a:t>9</a:t>
              </a:fld>
              <a:endParaRPr lang="ru-RU" sz="1600">
                <a:solidFill>
                  <a:srgbClr val="0A2C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55" name="rectangles">
              <a:extLst>
                <a:ext uri="{FF2B5EF4-FFF2-40B4-BE49-F238E27FC236}">
                  <a16:creationId xmlns:a16="http://schemas.microsoft.com/office/drawing/2014/main" id="{AADED0D1-5832-45D6-A9E2-8F52D2554263}"/>
                </a:ext>
              </a:extLst>
            </p:cNvPr>
            <p:cNvGrpSpPr/>
            <p:nvPr/>
          </p:nvGrpSpPr>
          <p:grpSpPr>
            <a:xfrm>
              <a:off x="11832703" y="6305825"/>
              <a:ext cx="47308" cy="239384"/>
              <a:chOff x="11832703" y="6305825"/>
              <a:chExt cx="47308" cy="239384"/>
            </a:xfrm>
          </p:grpSpPr>
          <p:sp>
            <p:nvSpPr>
              <p:cNvPr id="56" name="rectangle">
                <a:extLst>
                  <a:ext uri="{FF2B5EF4-FFF2-40B4-BE49-F238E27FC236}">
                    <a16:creationId xmlns:a16="http://schemas.microsoft.com/office/drawing/2014/main" id="{36B4B861-21D0-41BB-BB10-65954A072121}"/>
                  </a:ext>
                </a:extLst>
              </p:cNvPr>
              <p:cNvSpPr/>
              <p:nvPr/>
            </p:nvSpPr>
            <p:spPr>
              <a:xfrm>
                <a:off x="11832703" y="6305825"/>
                <a:ext cx="47308" cy="45719"/>
              </a:xfrm>
              <a:prstGeom prst="rect">
                <a:avLst/>
              </a:prstGeom>
              <a:solidFill>
                <a:srgbClr val="AB1F0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7" name="rectangle">
                <a:extLst>
                  <a:ext uri="{FF2B5EF4-FFF2-40B4-BE49-F238E27FC236}">
                    <a16:creationId xmlns:a16="http://schemas.microsoft.com/office/drawing/2014/main" id="{B96B9734-06F7-42EF-A63F-07DDFE80EC20}"/>
                  </a:ext>
                </a:extLst>
              </p:cNvPr>
              <p:cNvSpPr/>
              <p:nvPr/>
            </p:nvSpPr>
            <p:spPr>
              <a:xfrm>
                <a:off x="11832703" y="6370380"/>
                <a:ext cx="47308" cy="45719"/>
              </a:xfrm>
              <a:prstGeom prst="rect">
                <a:avLst/>
              </a:prstGeom>
              <a:solidFill>
                <a:srgbClr val="86BA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8" name="rectangle">
                <a:extLst>
                  <a:ext uri="{FF2B5EF4-FFF2-40B4-BE49-F238E27FC236}">
                    <a16:creationId xmlns:a16="http://schemas.microsoft.com/office/drawing/2014/main" id="{8D843A73-4A00-4EB5-BF10-46CBA15B0CB3}"/>
                  </a:ext>
                </a:extLst>
              </p:cNvPr>
              <p:cNvSpPr/>
              <p:nvPr/>
            </p:nvSpPr>
            <p:spPr>
              <a:xfrm>
                <a:off x="11832703" y="6434935"/>
                <a:ext cx="47308" cy="45719"/>
              </a:xfrm>
              <a:prstGeom prst="rect">
                <a:avLst/>
              </a:prstGeom>
              <a:solidFill>
                <a:srgbClr val="0B2D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9" name="rectangle">
                <a:extLst>
                  <a:ext uri="{FF2B5EF4-FFF2-40B4-BE49-F238E27FC236}">
                    <a16:creationId xmlns:a16="http://schemas.microsoft.com/office/drawing/2014/main" id="{B530E3A9-4818-4541-BE35-5AD789D1390D}"/>
                  </a:ext>
                </a:extLst>
              </p:cNvPr>
              <p:cNvSpPr/>
              <p:nvPr/>
            </p:nvSpPr>
            <p:spPr>
              <a:xfrm>
                <a:off x="11832703" y="6499490"/>
                <a:ext cx="47308" cy="45719"/>
              </a:xfrm>
              <a:prstGeom prst="rect">
                <a:avLst/>
              </a:prstGeom>
              <a:solidFill>
                <a:srgbClr val="1864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cxnSp>
        <p:nvCxnSpPr>
          <p:cNvPr id="5" name="line">
            <a:extLst>
              <a:ext uri="{FF2B5EF4-FFF2-40B4-BE49-F238E27FC236}">
                <a16:creationId xmlns:a16="http://schemas.microsoft.com/office/drawing/2014/main" id="{295BB422-C9FD-4684-A7D0-820E305493CB}"/>
              </a:ext>
            </a:extLst>
          </p:cNvPr>
          <p:cNvCxnSpPr/>
          <p:nvPr/>
        </p:nvCxnSpPr>
        <p:spPr>
          <a:xfrm>
            <a:off x="371475" y="200025"/>
            <a:ext cx="0" cy="6457950"/>
          </a:xfrm>
          <a:prstGeom prst="line">
            <a:avLst/>
          </a:prstGeom>
          <a:ln w="19050" cap="rnd">
            <a:solidFill>
              <a:srgbClr val="C69F5A"/>
            </a:solidFill>
            <a:prstDash val="dash"/>
            <a:round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ellipses">
            <a:extLst>
              <a:ext uri="{FF2B5EF4-FFF2-40B4-BE49-F238E27FC236}">
                <a16:creationId xmlns:a16="http://schemas.microsoft.com/office/drawing/2014/main" id="{9347D5E7-7D89-493D-8656-7659D3DE9B68}"/>
              </a:ext>
            </a:extLst>
          </p:cNvPr>
          <p:cNvGrpSpPr/>
          <p:nvPr/>
        </p:nvGrpSpPr>
        <p:grpSpPr>
          <a:xfrm>
            <a:off x="426405" y="1749183"/>
            <a:ext cx="3062474" cy="3079399"/>
            <a:chOff x="170760" y="1699152"/>
            <a:chExt cx="3970151" cy="3970151"/>
          </a:xfrm>
        </p:grpSpPr>
        <p:sp>
          <p:nvSpPr>
            <p:cNvPr id="6" name="arc">
              <a:extLst>
                <a:ext uri="{FF2B5EF4-FFF2-40B4-BE49-F238E27FC236}">
                  <a16:creationId xmlns:a16="http://schemas.microsoft.com/office/drawing/2014/main" id="{73663D9A-E2ED-483B-92D4-F52D81827096}"/>
                </a:ext>
              </a:extLst>
            </p:cNvPr>
            <p:cNvSpPr/>
            <p:nvPr/>
          </p:nvSpPr>
          <p:spPr>
            <a:xfrm>
              <a:off x="170760" y="1699152"/>
              <a:ext cx="3970151" cy="3970151"/>
            </a:xfrm>
            <a:prstGeom prst="arc">
              <a:avLst>
                <a:gd name="adj1" fmla="val 16200000"/>
                <a:gd name="adj2" fmla="val 5433205"/>
              </a:avLst>
            </a:prstGeom>
            <a:ln w="53975">
              <a:gradFill>
                <a:gsLst>
                  <a:gs pos="82000">
                    <a:srgbClr val="D9D9D9"/>
                  </a:gs>
                  <a:gs pos="0">
                    <a:schemeClr val="bg1">
                      <a:lumMod val="85000"/>
                      <a:alpha val="0"/>
                    </a:schemeClr>
                  </a:gs>
                  <a:gs pos="20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8" name="ellipse 3">
              <a:extLst>
                <a:ext uri="{FF2B5EF4-FFF2-40B4-BE49-F238E27FC236}">
                  <a16:creationId xmlns:a16="http://schemas.microsoft.com/office/drawing/2014/main" id="{3853C6DF-667A-4E6F-978A-15BADA21E1BB}"/>
                </a:ext>
              </a:extLst>
            </p:cNvPr>
            <p:cNvSpPr/>
            <p:nvPr/>
          </p:nvSpPr>
          <p:spPr>
            <a:xfrm>
              <a:off x="551142" y="2888363"/>
              <a:ext cx="2504715" cy="2504715"/>
            </a:xfrm>
            <a:prstGeom prst="ellipse">
              <a:avLst/>
            </a:prstGeom>
            <a:solidFill>
              <a:srgbClr val="C7E0F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ellipse 2">
              <a:extLst>
                <a:ext uri="{FF2B5EF4-FFF2-40B4-BE49-F238E27FC236}">
                  <a16:creationId xmlns:a16="http://schemas.microsoft.com/office/drawing/2014/main" id="{390F41F4-E352-44D7-888E-E0E01D72234D}"/>
                </a:ext>
              </a:extLst>
            </p:cNvPr>
            <p:cNvSpPr/>
            <p:nvPr/>
          </p:nvSpPr>
          <p:spPr>
            <a:xfrm>
              <a:off x="852995" y="1844662"/>
              <a:ext cx="2504715" cy="2504715"/>
            </a:xfrm>
            <a:prstGeom prst="ellipse">
              <a:avLst/>
            </a:prstGeom>
            <a:solidFill>
              <a:srgbClr val="2784E1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main title">
            <a:extLst>
              <a:ext uri="{FF2B5EF4-FFF2-40B4-BE49-F238E27FC236}">
                <a16:creationId xmlns:a16="http://schemas.microsoft.com/office/drawing/2014/main" id="{CA6DCC80-F3BA-43C5-A46B-D1F3F52921A0}"/>
              </a:ext>
            </a:extLst>
          </p:cNvPr>
          <p:cNvSpPr txBox="1"/>
          <p:nvPr/>
        </p:nvSpPr>
        <p:spPr>
          <a:xfrm>
            <a:off x="565447" y="106053"/>
            <a:ext cx="5700600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sz="4400" b="1" dirty="0">
                <a:solidFill>
                  <a:srgbClr val="C69F5A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Команда проекта</a:t>
            </a:r>
          </a:p>
        </p:txBody>
      </p:sp>
      <p:pic>
        <p:nvPicPr>
          <p:cNvPr id="3" name="Рисунок 2" descr="Изображение выглядит как текст, логотип, эмблема, символ&#10;&#10;Автоматически созданное описание">
            <a:extLst>
              <a:ext uri="{FF2B5EF4-FFF2-40B4-BE49-F238E27FC236}">
                <a16:creationId xmlns:a16="http://schemas.microsoft.com/office/drawing/2014/main" id="{C09FEB1F-F609-B6C1-2535-81B9C7789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365" y="92765"/>
            <a:ext cx="1843835" cy="103741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ческое лицо, человек, одежда, улыб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0965BDB-A784-BD25-A4DD-D0363B756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t="11645" r="-75" b="24265"/>
          <a:stretch>
            <a:fillRect/>
          </a:stretch>
        </p:blipFill>
        <p:spPr>
          <a:xfrm>
            <a:off x="1529081" y="2457330"/>
            <a:ext cx="1881916" cy="1750035"/>
          </a:xfrm>
          <a:prstGeom prst="ellipse">
            <a:avLst/>
          </a:prstGeom>
        </p:spPr>
      </p:pic>
      <p:sp>
        <p:nvSpPr>
          <p:cNvPr id="13" name="main title">
            <a:extLst>
              <a:ext uri="{FF2B5EF4-FFF2-40B4-BE49-F238E27FC236}">
                <a16:creationId xmlns:a16="http://schemas.microsoft.com/office/drawing/2014/main" id="{68923BFD-CFA8-444B-7596-3985681762AC}"/>
              </a:ext>
            </a:extLst>
          </p:cNvPr>
          <p:cNvSpPr txBox="1"/>
          <p:nvPr/>
        </p:nvSpPr>
        <p:spPr>
          <a:xfrm>
            <a:off x="507439" y="4915512"/>
            <a:ext cx="268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Кузнецова Ольга, </a:t>
            </a:r>
            <a:r>
              <a:rPr lang="en-US" sz="16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Founder</a:t>
            </a:r>
          </a:p>
        </p:txBody>
      </p:sp>
      <p:grpSp>
        <p:nvGrpSpPr>
          <p:cNvPr id="45" name="ellipses">
            <a:extLst>
              <a:ext uri="{FF2B5EF4-FFF2-40B4-BE49-F238E27FC236}">
                <a16:creationId xmlns:a16="http://schemas.microsoft.com/office/drawing/2014/main" id="{F57F3512-5D71-AD09-BF5A-070A095894F2}"/>
              </a:ext>
            </a:extLst>
          </p:cNvPr>
          <p:cNvGrpSpPr/>
          <p:nvPr/>
        </p:nvGrpSpPr>
        <p:grpSpPr>
          <a:xfrm>
            <a:off x="3866479" y="1584163"/>
            <a:ext cx="3062469" cy="3244419"/>
            <a:chOff x="170760" y="1699152"/>
            <a:chExt cx="3970151" cy="3970151"/>
          </a:xfrm>
        </p:grpSpPr>
        <p:sp>
          <p:nvSpPr>
            <p:cNvPr id="46" name="arc">
              <a:extLst>
                <a:ext uri="{FF2B5EF4-FFF2-40B4-BE49-F238E27FC236}">
                  <a16:creationId xmlns:a16="http://schemas.microsoft.com/office/drawing/2014/main" id="{E8C6454A-E953-323C-B165-DCC21B54BED8}"/>
                </a:ext>
              </a:extLst>
            </p:cNvPr>
            <p:cNvSpPr/>
            <p:nvPr/>
          </p:nvSpPr>
          <p:spPr>
            <a:xfrm>
              <a:off x="170760" y="1699152"/>
              <a:ext cx="3970151" cy="3970151"/>
            </a:xfrm>
            <a:prstGeom prst="arc">
              <a:avLst>
                <a:gd name="adj1" fmla="val 16200000"/>
                <a:gd name="adj2" fmla="val 5433205"/>
              </a:avLst>
            </a:prstGeom>
            <a:ln w="53975">
              <a:gradFill>
                <a:gsLst>
                  <a:gs pos="82000">
                    <a:srgbClr val="D9D9D9"/>
                  </a:gs>
                  <a:gs pos="0">
                    <a:schemeClr val="bg1">
                      <a:lumMod val="85000"/>
                      <a:alpha val="0"/>
                    </a:schemeClr>
                  </a:gs>
                  <a:gs pos="20000">
                    <a:schemeClr val="bg1">
                      <a:lumMod val="85000"/>
                    </a:schemeClr>
                  </a:gs>
                  <a:gs pos="100000">
                    <a:schemeClr val="bg1">
                      <a:lumMod val="85000"/>
                      <a:alpha val="0"/>
                    </a:schemeClr>
                  </a:gs>
                </a:gsLst>
                <a:lin ang="54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700"/>
            </a:p>
          </p:txBody>
        </p:sp>
        <p:sp>
          <p:nvSpPr>
            <p:cNvPr id="47" name="ellipse 3">
              <a:extLst>
                <a:ext uri="{FF2B5EF4-FFF2-40B4-BE49-F238E27FC236}">
                  <a16:creationId xmlns:a16="http://schemas.microsoft.com/office/drawing/2014/main" id="{972D29CF-E756-F8C1-2ED8-E30BDC93DD9B}"/>
                </a:ext>
              </a:extLst>
            </p:cNvPr>
            <p:cNvSpPr/>
            <p:nvPr/>
          </p:nvSpPr>
          <p:spPr>
            <a:xfrm>
              <a:off x="551142" y="2888363"/>
              <a:ext cx="2504715" cy="2504715"/>
            </a:xfrm>
            <a:prstGeom prst="ellipse">
              <a:avLst/>
            </a:prstGeom>
            <a:solidFill>
              <a:srgbClr val="C7E0F8">
                <a:alpha val="3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ellipse 2">
              <a:extLst>
                <a:ext uri="{FF2B5EF4-FFF2-40B4-BE49-F238E27FC236}">
                  <a16:creationId xmlns:a16="http://schemas.microsoft.com/office/drawing/2014/main" id="{832B2AB4-78D9-2FBD-993E-1854CA34D609}"/>
                </a:ext>
              </a:extLst>
            </p:cNvPr>
            <p:cNvSpPr/>
            <p:nvPr/>
          </p:nvSpPr>
          <p:spPr>
            <a:xfrm>
              <a:off x="852995" y="1844662"/>
              <a:ext cx="2504715" cy="2504715"/>
            </a:xfrm>
            <a:prstGeom prst="ellipse">
              <a:avLst/>
            </a:prstGeom>
            <a:solidFill>
              <a:srgbClr val="2784E1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main title">
            <a:extLst>
              <a:ext uri="{FF2B5EF4-FFF2-40B4-BE49-F238E27FC236}">
                <a16:creationId xmlns:a16="http://schemas.microsoft.com/office/drawing/2014/main" id="{DE07EE8E-8800-BE89-CA71-976E485D0B86}"/>
              </a:ext>
            </a:extLst>
          </p:cNvPr>
          <p:cNvSpPr txBox="1"/>
          <p:nvPr/>
        </p:nvSpPr>
        <p:spPr>
          <a:xfrm>
            <a:off x="3823025" y="4915512"/>
            <a:ext cx="2958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Доцу Елена, </a:t>
            </a:r>
            <a:r>
              <a:rPr lang="en-US" sz="16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CEO Co-founder</a:t>
            </a:r>
          </a:p>
        </p:txBody>
      </p:sp>
      <p:pic>
        <p:nvPicPr>
          <p:cNvPr id="51" name="Рисунок 50" descr="Изображение выглядит как человек, Человеческое лицо, стена, одежд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1C9D79B-83B1-6911-FCCA-323AF1E2C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" t="13430" r="486" b="12766"/>
          <a:stretch>
            <a:fillRect/>
          </a:stretch>
        </p:blipFill>
        <p:spPr>
          <a:xfrm>
            <a:off x="5046045" y="2349355"/>
            <a:ext cx="1805021" cy="1788758"/>
          </a:xfrm>
          <a:prstGeom prst="ellipse">
            <a:avLst/>
          </a:prstGeom>
        </p:spPr>
      </p:pic>
      <p:sp>
        <p:nvSpPr>
          <p:cNvPr id="52" name="main title">
            <a:extLst>
              <a:ext uri="{FF2B5EF4-FFF2-40B4-BE49-F238E27FC236}">
                <a16:creationId xmlns:a16="http://schemas.microsoft.com/office/drawing/2014/main" id="{7ED9404D-7926-5B3B-3E24-6513A4313799}"/>
              </a:ext>
            </a:extLst>
          </p:cNvPr>
          <p:cNvSpPr txBox="1"/>
          <p:nvPr/>
        </p:nvSpPr>
        <p:spPr>
          <a:xfrm>
            <a:off x="8003457" y="1559207"/>
            <a:ext cx="3419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Открыты вакантные места</a:t>
            </a:r>
            <a:endParaRPr lang="en-US" sz="2000" dirty="0">
              <a:solidFill>
                <a:srgbClr val="C69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ain title">
            <a:extLst>
              <a:ext uri="{FF2B5EF4-FFF2-40B4-BE49-F238E27FC236}">
                <a16:creationId xmlns:a16="http://schemas.microsoft.com/office/drawing/2014/main" id="{63CDADCC-D024-5294-E601-6DEC6E5C42A3}"/>
              </a:ext>
            </a:extLst>
          </p:cNvPr>
          <p:cNvSpPr txBox="1"/>
          <p:nvPr/>
        </p:nvSpPr>
        <p:spPr>
          <a:xfrm>
            <a:off x="7978823" y="2352502"/>
            <a:ext cx="29864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Backend </a:t>
            </a:r>
            <a:r>
              <a:rPr lang="ru-RU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Frontend </a:t>
            </a:r>
            <a:r>
              <a:rPr lang="ru-RU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UX/UI </a:t>
            </a:r>
            <a:r>
              <a:rPr lang="ru-RU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дизайнер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manager</a:t>
            </a:r>
            <a:endParaRPr lang="ru-RU" dirty="0">
              <a:solidFill>
                <a:srgbClr val="C69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</a:t>
            </a:r>
            <a:endParaRPr lang="ru-RU" dirty="0">
              <a:solidFill>
                <a:srgbClr val="C69F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Финансовый аналитик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 поддержки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C69F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Маркетолог</a:t>
            </a: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:a16="http://schemas.microsoft.com/office/drawing/2014/main" id="{D06C87EB-FADE-8060-282A-508F3F1C39E3}"/>
              </a:ext>
            </a:extLst>
          </p:cNvPr>
          <p:cNvSpPr/>
          <p:nvPr/>
        </p:nvSpPr>
        <p:spPr>
          <a:xfrm>
            <a:off x="7659445" y="1290918"/>
            <a:ext cx="3962244" cy="3963148"/>
          </a:xfrm>
          <a:prstGeom prst="roundRect">
            <a:avLst/>
          </a:prstGeom>
          <a:noFill/>
          <a:ln w="38100">
            <a:solidFill>
              <a:srgbClr val="C69F5A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44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рэу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0B2D50"/>
      </a:accent1>
      <a:accent2>
        <a:srgbClr val="AB1F03"/>
      </a:accent2>
      <a:accent3>
        <a:srgbClr val="C69F5A"/>
      </a:accent3>
      <a:accent4>
        <a:srgbClr val="1864B0"/>
      </a:accent4>
      <a:accent5>
        <a:srgbClr val="86BAEE"/>
      </a:accent5>
      <a:accent6>
        <a:srgbClr val="2A86E2"/>
      </a:accent6>
      <a:hlink>
        <a:srgbClr val="0563C1"/>
      </a:hlink>
      <a:folHlink>
        <a:srgbClr val="954F72"/>
      </a:folHlink>
    </a:clrScheme>
    <a:fontScheme name="рэу">
      <a:majorFont>
        <a:latin typeface="Arial Narrow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3">
      <a:dk1>
        <a:srgbClr val="0B2D50"/>
      </a:dk1>
      <a:lt1>
        <a:sysClr val="window" lastClr="FFFFFF"/>
      </a:lt1>
      <a:dk2>
        <a:srgbClr val="0B2D50"/>
      </a:dk2>
      <a:lt2>
        <a:srgbClr val="FFFFFF"/>
      </a:lt2>
      <a:accent1>
        <a:srgbClr val="C69F5A"/>
      </a:accent1>
      <a:accent2>
        <a:srgbClr val="AB1F03"/>
      </a:accent2>
      <a:accent3>
        <a:srgbClr val="86BAEE"/>
      </a:accent3>
      <a:accent4>
        <a:srgbClr val="0B2D50"/>
      </a:accent4>
      <a:accent5>
        <a:srgbClr val="1864B0"/>
      </a:accent5>
      <a:accent6>
        <a:srgbClr val="2A86E2"/>
      </a:accent6>
      <a:hlink>
        <a:srgbClr val="AB1F03"/>
      </a:hlink>
      <a:folHlink>
        <a:srgbClr val="C69F5A"/>
      </a:folHlink>
    </a:clrScheme>
    <a:fontScheme name="Custom 1">
      <a:majorFont>
        <a:latin typeface="Playfair Displ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823</Words>
  <Application>Microsoft Office PowerPoint</Application>
  <PresentationFormat>Широкоэкранный</PresentationFormat>
  <Paragraphs>260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Arial</vt:lpstr>
      <vt:lpstr>Arial Black</vt:lpstr>
      <vt:lpstr>Arial Narrow</vt:lpstr>
      <vt:lpstr>Calibri</vt:lpstr>
      <vt:lpstr>Open Sans</vt:lpstr>
      <vt:lpstr>Playfair Display</vt:lpstr>
      <vt:lpstr>Playfair Display Black</vt:lpstr>
      <vt:lpstr>Тема Office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Бахметьева Татьяна Александровна</dc:creator>
  <cp:lastModifiedBy>Olga Kuznetsova</cp:lastModifiedBy>
  <cp:revision>25</cp:revision>
  <dcterms:created xsi:type="dcterms:W3CDTF">2022-12-06T06:31:10Z</dcterms:created>
  <dcterms:modified xsi:type="dcterms:W3CDTF">2025-05-25T17:05:09Z</dcterms:modified>
</cp:coreProperties>
</file>