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5" r:id="rId4"/>
    <p:sldMasterId id="2147483662" r:id="rId5"/>
  </p:sldMasterIdLst>
  <p:notesMasterIdLst>
    <p:notesMasterId r:id="rId16"/>
  </p:notesMasterIdLst>
  <p:handoutMasterIdLst>
    <p:handoutMasterId r:id="rId17"/>
  </p:handoutMasterIdLst>
  <p:sldIdLst>
    <p:sldId id="260" r:id="rId6"/>
    <p:sldId id="308" r:id="rId7"/>
    <p:sldId id="307" r:id="rId8"/>
    <p:sldId id="297" r:id="rId9"/>
    <p:sldId id="298" r:id="rId10"/>
    <p:sldId id="299" r:id="rId11"/>
    <p:sldId id="305" r:id="rId12"/>
    <p:sldId id="309" r:id="rId13"/>
    <p:sldId id="302" r:id="rId14"/>
    <p:sldId id="303" r:id="rId15"/>
  </p:sldIdLst>
  <p:sldSz cx="20104100" cy="11315700"/>
  <p:notesSz cx="9947275" cy="68151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564">
          <p15:clr>
            <a:srgbClr val="A4A3A4"/>
          </p15:clr>
        </p15:guide>
        <p15:guide id="2" pos="63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h7q3xpIwk4qY00UgrTwVK46xTPt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Гость" initials="Го" lastIdx="8" clrIdx="0"/>
  <p:cmAuthor id="2" name="Пешкова Василиса Олеговна" initials="ПО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C7E7"/>
    <a:srgbClr val="C5E0B4"/>
    <a:srgbClr val="F5BBB1"/>
    <a:srgbClr val="B9E5F3"/>
    <a:srgbClr val="FFFFFF"/>
    <a:srgbClr val="F1FBFF"/>
    <a:srgbClr val="1D93D6"/>
    <a:srgbClr val="FFCCFF"/>
    <a:srgbClr val="FFEAA7"/>
    <a:srgbClr val="20D7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88DF0FD-1832-459D-A4AA-4501EE5D750F}">
  <a:tblStyle styleId="{A88DF0FD-1832-459D-A4AA-4501EE5D75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88FB5F3-C342-4D8A-924C-601262E7DF53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79D45DF-C3B2-4E91-9913-E00A4624A0FA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30" autoAdjust="0"/>
    <p:restoredTop sz="95604" autoAdjust="0"/>
  </p:normalViewPr>
  <p:slideViewPr>
    <p:cSldViewPr snapToGrid="0">
      <p:cViewPr varScale="1">
        <p:scale>
          <a:sx n="66" d="100"/>
          <a:sy n="66" d="100"/>
        </p:scale>
        <p:origin x="1062" y="48"/>
      </p:cViewPr>
      <p:guideLst>
        <p:guide orient="horz" pos="3564"/>
        <p:guide pos="633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12" d="100"/>
          <a:sy n="112" d="100"/>
        </p:scale>
        <p:origin x="2136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3" Type="http://schemas.openxmlformats.org/officeDocument/2006/relationships/customXml" Target="../customXml/item3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32" Type="http://customschemas.google.com/relationships/presentationmetadata" Target="meta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po\Desktop\&#1051;&#1080;&#1089;&#1090;%20Microsoft%20Excel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po\Desktop\&#1051;&#1080;&#1089;&#1090;%20Microsoft%20Exce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628031845425139"/>
          <c:y val="8.7141577060931896E-2"/>
          <c:w val="0.38195070143698934"/>
          <c:h val="0.706989247311828"/>
        </c:manualLayout>
      </c:layout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Лист1!$A$4:$B$4</c:f>
              <c:strCache>
                <c:ptCount val="2"/>
                <c:pt idx="0">
                  <c:v>Розничные магазины в России</c:v>
                </c:pt>
                <c:pt idx="1">
                  <c:v>Магазины, заинтересованные во внедрении инноваций</c:v>
                </c:pt>
              </c:strCache>
            </c:strRef>
          </c:cat>
          <c:val>
            <c:numRef>
              <c:f>Лист1!$A$5:$B$5</c:f>
              <c:numCache>
                <c:formatCode>General</c:formatCode>
                <c:ptCount val="2"/>
                <c:pt idx="0">
                  <c:v>511800</c:v>
                </c:pt>
                <c:pt idx="1">
                  <c:v>341200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1A-4324-82B1-3E1F9A8636D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3703300467942305"/>
          <c:y val="0.26016301893714899"/>
          <c:w val="0.34194332566373625"/>
          <c:h val="0.37662736714362316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116538016198763E-2"/>
          <c:y val="0.10697842928644968"/>
          <c:w val="0.47685920847637764"/>
          <c:h val="0.88312595594112708"/>
        </c:manualLayout>
      </c:layout>
      <c:doughnut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Лист1!$A$7:$B$7</c:f>
              <c:strCache>
                <c:ptCount val="2"/>
                <c:pt idx="0">
                  <c:v>Розничные магазины в России</c:v>
                </c:pt>
                <c:pt idx="1">
                  <c:v>Магазины, сталкивающиеся с нехваткой работников</c:v>
                </c:pt>
              </c:strCache>
            </c:strRef>
          </c:cat>
          <c:val>
            <c:numRef>
              <c:f>Лист1!$A$8:$B$8</c:f>
              <c:numCache>
                <c:formatCode>General</c:formatCode>
                <c:ptCount val="2"/>
                <c:pt idx="0">
                  <c:v>469150</c:v>
                </c:pt>
                <c:pt idx="1">
                  <c:v>383850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00-4952-BC97-F1A950535976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62332882433398529"/>
          <c:y val="0.28279879374779604"/>
          <c:w val="0.35163492296336923"/>
          <c:h val="0.4826778420953842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AB413C94-42A4-594D-86B4-E274EF9812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D79BEEE-F173-5946-86DD-CF1217D444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34038" y="0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348977-59D3-5A45-B2D7-E0BA5D0A09D6}" type="datetimeFigureOut">
              <a:rPr lang="ru-RU" smtClean="0"/>
              <a:t>20.10.2023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D2E6FCC-B524-A449-A2D2-214D5345DB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73825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5D79E91-CE8F-2A4D-A0FC-8301BF565F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34038" y="6473825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566FF-C339-3A45-9823-04AE7381A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167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634224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930525" y="852488"/>
            <a:ext cx="4086225" cy="23002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94414" y="3279451"/>
            <a:ext cx="7958448" cy="268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634224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255125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2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4.wdp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microsoft.com/office/2007/relationships/hdphoto" Target="../media/hdphoto5.wdp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6.wdp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C8E9D7-5C17-064C-9209-F5724DF9AC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912" r="6517" b="8319"/>
          <a:stretch/>
        </p:blipFill>
        <p:spPr>
          <a:xfrm>
            <a:off x="0" y="0"/>
            <a:ext cx="20228511" cy="1131570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2976" y="3574472"/>
            <a:ext cx="7400004" cy="317178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2976" y="6998407"/>
            <a:ext cx="7400004" cy="27320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5200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5B1F976-7723-DE44-8A75-BD8CE829A4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1538" y="725488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86F8094-5B3F-EE4E-A069-6B261E1497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06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FB213A-41E3-154A-98C1-317359A92F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3346" y="-3760202"/>
            <a:ext cx="15445312" cy="14464127"/>
          </a:xfrm>
          <a:prstGeom prst="rect">
            <a:avLst/>
          </a:prstGeom>
        </p:spPr>
      </p:pic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E5D23A-A48A-A54D-9B96-8821DF515B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619E01A9-3E43-5241-8B27-5E84F94F0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6400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id="{32B77989-13B4-0345-B00E-3374CF978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00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6" name="Нижний колонтитул 13">
            <a:extLst>
              <a:ext uri="{FF2B5EF4-FFF2-40B4-BE49-F238E27FC236}">
                <a16:creationId xmlns:a16="http://schemas.microsoft.com/office/drawing/2014/main" id="{D15AFD3C-1B44-9C4A-81E5-17FBA6759FB3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06400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E9342B2-9B05-4142-AF50-13B59E7D438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6400" y="714058"/>
            <a:ext cx="3177669" cy="1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14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id="{B31CB517-791B-C349-A525-6168E81257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5" name="Заголовок 12">
            <a:extLst>
              <a:ext uri="{FF2B5EF4-FFF2-40B4-BE49-F238E27FC236}">
                <a16:creationId xmlns:a16="http://schemas.microsoft.com/office/drawing/2014/main" id="{82E44724-F3C5-A44B-A4C0-0BB8A2BF8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0F0A868-8108-1A42-8EDA-CE2F4F7665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97805" y="-1758684"/>
            <a:ext cx="15018686" cy="15364879"/>
          </a:xfrm>
          <a:prstGeom prst="rect">
            <a:avLst/>
          </a:prstGeom>
        </p:spPr>
      </p:pic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id="{9417760D-21B9-594E-B863-A32ABBFF6424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83E484AA-C2CB-E744-84A0-63E84E4BDBE9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DED0A0F-6A06-D645-BB7B-B3C096E8F3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9B7880E-B510-F140-B243-89F0042ED8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73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67D9F912-A1AB-8847-86EE-DFA3A3467A70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253B6D-528B-4C4E-BB42-F73F086058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10865D-6844-4147-9F05-E1231503B73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0B82EC68-AEA6-0A43-90FB-56ED8864A6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id="{97EF1A79-3395-9247-9514-6EC3C047F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3" name="Нижний колонтитул 8">
            <a:extLst>
              <a:ext uri="{FF2B5EF4-FFF2-40B4-BE49-F238E27FC236}">
                <a16:creationId xmlns:a16="http://schemas.microsoft.com/office/drawing/2014/main" id="{E90F4487-3ACF-194B-A678-078B67C106E7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2081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3A7DC9-D1AC-874B-B45F-E5CF03ADE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099" t="15719" r="12464" b="31481"/>
          <a:stretch/>
        </p:blipFill>
        <p:spPr>
          <a:xfrm>
            <a:off x="5163451" y="-2088439"/>
            <a:ext cx="18969642" cy="13404139"/>
          </a:xfrm>
          <a:prstGeom prst="rect">
            <a:avLst/>
          </a:prstGeom>
        </p:spPr>
      </p:pic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9682D4C5-DDB1-4847-AE76-42212B70D76D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7927BA8-6461-3E44-879B-33796ACFDC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8B0058F-50F9-5041-AC23-5BB336A65B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14107C5B-D6F6-9B40-9676-C8C861D75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Заголовок 12">
            <a:extLst>
              <a:ext uri="{FF2B5EF4-FFF2-40B4-BE49-F238E27FC236}">
                <a16:creationId xmlns:a16="http://schemas.microsoft.com/office/drawing/2014/main" id="{1BD850E2-D292-F945-A78D-8B5AA1A545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7" name="Нижний колонтитул 8">
            <a:extLst>
              <a:ext uri="{FF2B5EF4-FFF2-40B4-BE49-F238E27FC236}">
                <a16:creationId xmlns:a16="http://schemas.microsoft.com/office/drawing/2014/main" id="{4853B91A-2247-384D-9817-78F55F4998B1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9797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689338-717F-E34D-AF5C-7B3C597236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88226" y="566928"/>
            <a:ext cx="10849819" cy="1165167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112" y="3574472"/>
            <a:ext cx="7400004" cy="317178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7242047"/>
            <a:ext cx="7400004" cy="248844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336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AAFB9D2-E37D-5C45-938E-F6E2AF1FAAE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2976" y="740509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520F069-FF96-6243-A457-E2DD79A146A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725488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76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 userDrawn="1">
          <p15:clr>
            <a:srgbClr val="FBAE40"/>
          </p15:clr>
        </p15:guide>
        <p15:guide id="3" orient="horz" pos="6535" userDrawn="1">
          <p15:clr>
            <a:srgbClr val="FBAE40"/>
          </p15:clr>
        </p15:guide>
        <p15:guide id="4" orient="horz" pos="45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728887"/>
            <a:ext cx="9741216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1842465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1630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07925" y="3344736"/>
            <a:ext cx="8211315" cy="911089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7925" y="2271023"/>
            <a:ext cx="8211315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07925" y="4483209"/>
            <a:ext cx="8211315" cy="5707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2C0A17A-4977-714A-AE03-EAB92E295D8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0202755" cy="113157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dirty="0"/>
              <a:t>Вставка </a:t>
            </a:r>
          </a:p>
          <a:p>
            <a:r>
              <a:rPr lang="ru-RU" dirty="0"/>
              <a:t>для изображения</a:t>
            </a:r>
          </a:p>
        </p:txBody>
      </p:sp>
    </p:spTree>
    <p:extLst>
      <p:ext uri="{BB962C8B-B14F-4D97-AF65-F5344CB8AC3E}">
        <p14:creationId xmlns:p14="http://schemas.microsoft.com/office/powerpoint/2010/main" val="2846499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8650225" y="-2453964"/>
            <a:ext cx="14708920" cy="13769664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7" y="2942400"/>
            <a:ext cx="18432491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815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 rot="10800000">
            <a:off x="-2925208" y="4296696"/>
            <a:ext cx="10473262" cy="9804479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54C84263-40A1-BE42-A9FA-C5F2407C32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5311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A89293F9-473B-7A44-AD01-FABB3438F7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110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4588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11A7303-58E2-D643-8654-4CE3CDD6A66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95350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:a16="http://schemas.microsoft.com/office/drawing/2014/main" id="{F4ACFC93-6EE1-0545-AB5D-2AA612F3EF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4588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5" name="Текст 8">
            <a:extLst>
              <a:ext uri="{FF2B5EF4-FFF2-40B4-BE49-F238E27FC236}">
                <a16:creationId xmlns:a16="http://schemas.microsoft.com/office/drawing/2014/main" id="{FAAF74B4-50BB-4C47-AE2D-5CFD665532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44134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6" name="Рисунок 2">
            <a:extLst>
              <a:ext uri="{FF2B5EF4-FFF2-40B4-BE49-F238E27FC236}">
                <a16:creationId xmlns:a16="http://schemas.microsoft.com/office/drawing/2014/main" id="{74135ABC-39DF-C84C-9E74-CD31114C4C7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644896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7" name="Текст 8">
            <a:extLst>
              <a:ext uri="{FF2B5EF4-FFF2-40B4-BE49-F238E27FC236}">
                <a16:creationId xmlns:a16="http://schemas.microsoft.com/office/drawing/2014/main" id="{49455812-9A6F-1A42-AC06-36E3D8CA32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644134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8" name="Текст 8">
            <a:extLst>
              <a:ext uri="{FF2B5EF4-FFF2-40B4-BE49-F238E27FC236}">
                <a16:creationId xmlns:a16="http://schemas.microsoft.com/office/drawing/2014/main" id="{57C0AD6E-F1D7-A149-A0FC-DAF36E1FDE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93680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9" name="Рисунок 2">
            <a:extLst>
              <a:ext uri="{FF2B5EF4-FFF2-40B4-BE49-F238E27FC236}">
                <a16:creationId xmlns:a16="http://schemas.microsoft.com/office/drawing/2014/main" id="{EB2CE1F9-D25E-5543-8864-3A9687FC35C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394442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:a16="http://schemas.microsoft.com/office/drawing/2014/main" id="{EA195AAF-3E42-0347-9095-DF2A73CA79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393680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1" name="Текст 8">
            <a:extLst>
              <a:ext uri="{FF2B5EF4-FFF2-40B4-BE49-F238E27FC236}">
                <a16:creationId xmlns:a16="http://schemas.microsoft.com/office/drawing/2014/main" id="{A8701132-B8B8-DE40-81BE-06BA5765DEA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3226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2" name="Рисунок 2">
            <a:extLst>
              <a:ext uri="{FF2B5EF4-FFF2-40B4-BE49-F238E27FC236}">
                <a16:creationId xmlns:a16="http://schemas.microsoft.com/office/drawing/2014/main" id="{7E432881-2541-8845-BCC6-E44649FE266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5143988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3" name="Текст 8">
            <a:extLst>
              <a:ext uri="{FF2B5EF4-FFF2-40B4-BE49-F238E27FC236}">
                <a16:creationId xmlns:a16="http://schemas.microsoft.com/office/drawing/2014/main" id="{F74A8EF0-3118-354B-A16C-3B709AC281A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143226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2083456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CBC5857-7A11-A64F-969B-ED0F9B208F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98E52E8-821C-9847-BE35-A2100A9BCE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75391">
            <a:off x="5474785" y="-2762628"/>
            <a:ext cx="17590815" cy="16840956"/>
          </a:xfrm>
          <a:prstGeom prst="rect">
            <a:avLst/>
          </a:prstGeom>
        </p:spPr>
      </p:pic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0ECE03EB-3B62-9045-9BF8-D5D74EDF8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8112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4" name="Нижний колонтитул 13">
            <a:extLst>
              <a:ext uri="{FF2B5EF4-FFF2-40B4-BE49-F238E27FC236}">
                <a16:creationId xmlns:a16="http://schemas.microsoft.com/office/drawing/2014/main" id="{6B5E0E9F-4543-7448-BBFC-18529CE6E316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888112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938B5B4-D636-894E-A4BC-34D240BA9D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8112" y="714058"/>
            <a:ext cx="3177669" cy="11823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5AAB992-4A60-D640-922B-8FE792D118E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84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9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1EBDE21A-55B7-DD49-B2FF-E349F0F9B888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66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56" r:id="rId2"/>
    <p:sldLayoutId id="2147483675" r:id="rId3"/>
    <p:sldLayoutId id="2147483673" r:id="rId4"/>
    <p:sldLayoutId id="2147483671" r:id="rId5"/>
    <p:sldLayoutId id="2147483674" r:id="rId6"/>
    <p:sldLayoutId id="2147483672" r:id="rId7"/>
    <p:sldLayoutId id="214748367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4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id="{5F479B8B-10D3-674C-9BA6-DD782C3538CD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73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6" r:id="rId3"/>
    <p:sldLayoutId id="2147483669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pt.2035.university/project/dron-konsultant" TargetMode="Externa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ABAF0E-B356-8A4A-BFDC-8AEA703BC8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9891" y="1793670"/>
            <a:ext cx="10437017" cy="3552042"/>
          </a:xfrm>
        </p:spPr>
        <p:txBody>
          <a:bodyPr>
            <a:normAutofit/>
          </a:bodyPr>
          <a:lstStyle/>
          <a:p>
            <a:pPr algn="ctr"/>
            <a:r>
              <a:rPr lang="ru-RU" sz="6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6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Дрон</a:t>
            </a:r>
            <a:r>
              <a:rPr lang="ru-RU" sz="6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6600" dirty="0">
                <a:ea typeface="Calibri" panose="020F0502020204030204" pitchFamily="34" charset="0"/>
                <a:cs typeface="Times New Roman" panose="02020603050405020304" pitchFamily="18" charset="0"/>
              </a:rPr>
              <a:t>– консультант»</a:t>
            </a:r>
            <a:endParaRPr lang="ru-RU" sz="66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4AF7252-0A3C-7145-83C5-764AA3E129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6148" y="5581177"/>
            <a:ext cx="6462452" cy="1404417"/>
          </a:xfrm>
        </p:spPr>
        <p:txBody>
          <a:bodyPr/>
          <a:lstStyle/>
          <a:p>
            <a:pPr algn="ctr"/>
            <a:r>
              <a:rPr lang="ru-RU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ru-RU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еспилотная техника нового поколения для обслуживания и консультации клиентов.</a:t>
            </a:r>
            <a:endParaRPr lang="ru-RU" sz="2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800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352A1D-B41E-1342-9F17-0F2653F526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CF4BD1D6-DCAA-81AB-625D-9AA2F25E5F84}"/>
              </a:ext>
            </a:extLst>
          </p:cNvPr>
          <p:cNvSpPr txBox="1">
            <a:spLocks/>
          </p:cNvSpPr>
          <p:nvPr/>
        </p:nvSpPr>
        <p:spPr>
          <a:xfrm>
            <a:off x="1768017" y="7300936"/>
            <a:ext cx="5641114" cy="14044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Tx/>
            </a:pPr>
            <a:r>
              <a:rPr lang="ru-RU" sz="2800" b="1" dirty="0"/>
              <a:t>Авторы:</a:t>
            </a:r>
            <a:br>
              <a:rPr lang="ru-RU" sz="2800" b="1" dirty="0"/>
            </a:br>
            <a:r>
              <a:rPr lang="ru-RU" sz="2800" b="1" dirty="0"/>
              <a:t>Лосева Варвара Андреевна</a:t>
            </a:r>
          </a:p>
          <a:p>
            <a:pPr>
              <a:buClrTx/>
            </a:pPr>
            <a:r>
              <a:rPr lang="ru-RU" sz="2800" b="1" dirty="0" err="1"/>
              <a:t>Решетков</a:t>
            </a:r>
            <a:r>
              <a:rPr lang="ru-RU" sz="2800" b="1" dirty="0"/>
              <a:t> Евгений Егорович</a:t>
            </a:r>
          </a:p>
        </p:txBody>
      </p:sp>
    </p:spTree>
    <p:extLst>
      <p:ext uri="{BB962C8B-B14F-4D97-AF65-F5344CB8AC3E}">
        <p14:creationId xmlns:p14="http://schemas.microsoft.com/office/powerpoint/2010/main" val="2206805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06463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ts val="4360"/>
              </a:lnSpc>
              <a:buNone/>
            </a:pPr>
            <a:r>
              <a:rPr lang="ru-RU" sz="1800" dirty="0"/>
              <a:t>Сайт </a:t>
            </a:r>
          </a:p>
          <a:p>
            <a:pPr>
              <a:lnSpc>
                <a:spcPts val="4360"/>
              </a:lnSpc>
              <a:buNone/>
            </a:pPr>
            <a:r>
              <a:rPr lang="ru-RU" sz="1800" dirty="0"/>
              <a:t>Телефон</a:t>
            </a:r>
          </a:p>
          <a:p>
            <a:pPr>
              <a:lnSpc>
                <a:spcPts val="4360"/>
              </a:lnSpc>
              <a:buNone/>
            </a:pPr>
            <a:r>
              <a:rPr lang="en-US" sz="1800" dirty="0"/>
              <a:t>email</a:t>
            </a:r>
            <a:endParaRPr lang="ru-RU" sz="1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464" y="5305462"/>
            <a:ext cx="9733828" cy="2185988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b="1" dirty="0"/>
              <a:t>Контакты</a:t>
            </a:r>
            <a:endParaRPr lang="ru-RU" dirty="0"/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7082242F-83C6-084D-AE29-2946DC57981E}"/>
              </a:ext>
            </a:extLst>
          </p:cNvPr>
          <p:cNvSpPr txBox="1">
            <a:spLocks/>
          </p:cNvSpPr>
          <p:nvPr/>
        </p:nvSpPr>
        <p:spPr>
          <a:xfrm>
            <a:off x="2668761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360"/>
              </a:lnSpc>
              <a:buClrTx/>
            </a:pPr>
            <a:r>
              <a:rPr lang="en-US" sz="2800" dirty="0">
                <a:hlinkClick r:id="rId2"/>
              </a:rPr>
              <a:t>https://pt.2035.university/project/dron-konsultant</a:t>
            </a:r>
            <a:endParaRPr lang="ru-RU" sz="2800" dirty="0"/>
          </a:p>
          <a:p>
            <a:pPr>
              <a:lnSpc>
                <a:spcPts val="4360"/>
              </a:lnSpc>
              <a:buClrTx/>
            </a:pPr>
            <a:r>
              <a:rPr lang="en-US" sz="2800" dirty="0"/>
              <a:t>+7 (</a:t>
            </a:r>
            <a:r>
              <a:rPr lang="ru-RU" sz="2800" dirty="0"/>
              <a:t>910) 717-51-54</a:t>
            </a:r>
          </a:p>
          <a:p>
            <a:pPr>
              <a:lnSpc>
                <a:spcPts val="4360"/>
              </a:lnSpc>
              <a:buClrTx/>
            </a:pPr>
            <a:r>
              <a:rPr lang="en-US" sz="2800" dirty="0" err="1"/>
              <a:t>varjalo</a:t>
            </a:r>
            <a:r>
              <a:rPr lang="ru-RU" sz="2800" dirty="0"/>
              <a:t>5</a:t>
            </a:r>
            <a:r>
              <a:rPr lang="en-US" sz="2800" dirty="0"/>
              <a:t>@gmail.com</a:t>
            </a:r>
            <a:endParaRPr lang="ru-RU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3FDF72-0014-A8F1-1141-7FDD1E800957}"/>
              </a:ext>
            </a:extLst>
          </p:cNvPr>
          <p:cNvSpPr txBox="1"/>
          <p:nvPr/>
        </p:nvSpPr>
        <p:spPr>
          <a:xfrm>
            <a:off x="4994235" y="3964691"/>
            <a:ext cx="11292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930906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>
            <a:extLst>
              <a:ext uri="{FF2B5EF4-FFF2-40B4-BE49-F238E27FC236}">
                <a16:creationId xmlns:a16="http://schemas.microsoft.com/office/drawing/2014/main" id="{5E3FCA23-D8EC-B74D-B073-8974604F5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363" y="418308"/>
            <a:ext cx="9741217" cy="911089"/>
          </a:xfrm>
        </p:spPr>
        <p:txBody>
          <a:bodyPr/>
          <a:lstStyle/>
          <a:p>
            <a:r>
              <a:rPr lang="ru-RU" b="1" dirty="0"/>
              <a:t>Актуальность проекта</a:t>
            </a: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3445517"/>
              </p:ext>
            </p:extLst>
          </p:nvPr>
        </p:nvGraphicFramePr>
        <p:xfrm>
          <a:off x="816609" y="1012874"/>
          <a:ext cx="10493815" cy="5669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239151" y="5512523"/>
            <a:ext cx="891891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+mn-lt"/>
              </a:rPr>
              <a:t>В России существуют более </a:t>
            </a:r>
            <a:r>
              <a:rPr lang="ru-RU" sz="3200" b="1" dirty="0">
                <a:latin typeface="+mn-lt"/>
              </a:rPr>
              <a:t>853 тыс.</a:t>
            </a:r>
            <a:r>
              <a:rPr lang="ru-RU" sz="3200" dirty="0">
                <a:latin typeface="+mn-lt"/>
              </a:rPr>
              <a:t> розничных магазинов.</a:t>
            </a:r>
          </a:p>
          <a:p>
            <a:pPr algn="ctr"/>
            <a:r>
              <a:rPr lang="ru-RU" sz="3200" dirty="0">
                <a:latin typeface="+mn-lt"/>
              </a:rPr>
              <a:t>Более </a:t>
            </a:r>
            <a:r>
              <a:rPr lang="ru-RU" sz="3200" b="1" dirty="0">
                <a:latin typeface="+mn-lt"/>
              </a:rPr>
              <a:t>40%</a:t>
            </a:r>
            <a:r>
              <a:rPr lang="ru-RU" sz="3200" dirty="0">
                <a:latin typeface="+mn-lt"/>
              </a:rPr>
              <a:t> ритейла заинтересовано во внедрении инноваций.</a:t>
            </a: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4211364"/>
              </p:ext>
            </p:extLst>
          </p:nvPr>
        </p:nvGraphicFramePr>
        <p:xfrm>
          <a:off x="10683580" y="1046309"/>
          <a:ext cx="8623495" cy="46564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0052050" y="5657850"/>
            <a:ext cx="790589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.</a:t>
            </a:r>
          </a:p>
          <a:p>
            <a:pPr algn="ctr"/>
            <a:r>
              <a:rPr lang="ru-RU" sz="3200" dirty="0"/>
              <a:t>Более </a:t>
            </a:r>
            <a:r>
              <a:rPr lang="ru-RU" sz="3200" b="1" dirty="0"/>
              <a:t>45% </a:t>
            </a:r>
            <a:r>
              <a:rPr lang="ru-RU" sz="3200" dirty="0"/>
              <a:t>магазинов сталкиваются с нехваткой работников.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900332" y="8206120"/>
            <a:ext cx="18681895" cy="23391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3200" dirty="0"/>
              <a:t>Динамичное развитие розничных сетей вызвало рост конкуренции между ними и борьбу за внимание покупателей. Магазины заинтересованы в </a:t>
            </a:r>
            <a:r>
              <a:rPr lang="ru-RU" sz="3300" dirty="0">
                <a:highlight>
                  <a:srgbClr val="B4C7E7"/>
                </a:highlight>
              </a:rPr>
              <a:t>повышении конкурентоспособности</a:t>
            </a:r>
            <a:r>
              <a:rPr lang="ru-RU" sz="3200" dirty="0">
                <a:highlight>
                  <a:srgbClr val="B4C7E7"/>
                </a:highlight>
              </a:rPr>
              <a:t> </a:t>
            </a:r>
            <a:r>
              <a:rPr lang="ru-RU" sz="3200" dirty="0"/>
              <a:t>за счет внедрения инноваций, </a:t>
            </a:r>
            <a:r>
              <a:rPr lang="ru-RU" sz="3300" dirty="0">
                <a:highlight>
                  <a:srgbClr val="B4C7E7"/>
                </a:highlight>
              </a:rPr>
              <a:t>снижении расходов</a:t>
            </a:r>
            <a:r>
              <a:rPr lang="ru-RU" sz="3300" dirty="0"/>
              <a:t> и </a:t>
            </a:r>
            <a:r>
              <a:rPr lang="ru-RU" sz="3300" dirty="0">
                <a:highlight>
                  <a:srgbClr val="B4C7E7"/>
                </a:highlight>
              </a:rPr>
              <a:t>увеличении доходов</a:t>
            </a:r>
            <a:r>
              <a:rPr lang="ru-RU" sz="3200" dirty="0"/>
              <a:t>,  а также в </a:t>
            </a:r>
            <a:r>
              <a:rPr lang="ru-RU" sz="3300" dirty="0">
                <a:highlight>
                  <a:srgbClr val="B4C7E7"/>
                </a:highlight>
              </a:rPr>
              <a:t>совершенствовании </a:t>
            </a:r>
            <a:r>
              <a:rPr lang="ru-RU" sz="3300" dirty="0">
                <a:solidFill>
                  <a:schemeClr val="tx1"/>
                </a:solidFill>
              </a:rPr>
              <a:t>работы</a:t>
            </a:r>
            <a:r>
              <a:rPr lang="ru-RU" sz="3300" dirty="0">
                <a:solidFill>
                  <a:srgbClr val="FF0000"/>
                </a:solidFill>
              </a:rPr>
              <a:t> </a:t>
            </a:r>
            <a:r>
              <a:rPr lang="ru-RU" sz="3200" dirty="0"/>
              <a:t>с покупателями и </a:t>
            </a:r>
            <a:r>
              <a:rPr lang="ru-RU" sz="3300" dirty="0">
                <a:highlight>
                  <a:srgbClr val="B4C7E7"/>
                </a:highlight>
              </a:rPr>
              <a:t>оптимизировании </a:t>
            </a:r>
            <a:r>
              <a:rPr lang="ru-RU" sz="3300" dirty="0"/>
              <a:t>бизнес-процессов</a:t>
            </a:r>
            <a:r>
              <a:rPr lang="ru-RU" sz="3200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5683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Текст 13">
            <a:extLst>
              <a:ext uri="{FF2B5EF4-FFF2-40B4-BE49-F238E27FC236}">
                <a16:creationId xmlns:a16="http://schemas.microsoft.com/office/drawing/2014/main" id="{BFFD4462-BD95-854B-8FD9-709FEADBF5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3357" y="1261259"/>
            <a:ext cx="10179812" cy="7554912"/>
          </a:xfrm>
        </p:spPr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ru-RU" sz="2400" dirty="0"/>
          </a:p>
        </p:txBody>
      </p:sp>
      <p:sp>
        <p:nvSpPr>
          <p:cNvPr id="20" name="Заголовок 9">
            <a:extLst>
              <a:ext uri="{FF2B5EF4-FFF2-40B4-BE49-F238E27FC236}">
                <a16:creationId xmlns:a16="http://schemas.microsoft.com/office/drawing/2014/main" id="{857418DB-37CF-2943-BAD4-176F0C2D3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654" y="276963"/>
            <a:ext cx="9741217" cy="911089"/>
          </a:xfrm>
        </p:spPr>
        <p:txBody>
          <a:bodyPr/>
          <a:lstStyle/>
          <a:p>
            <a:r>
              <a:rPr lang="ru-RU" b="1" dirty="0"/>
              <a:t>Проблема</a:t>
            </a:r>
          </a:p>
        </p:txBody>
      </p:sp>
      <p:sp>
        <p:nvSpPr>
          <p:cNvPr id="22" name="Текст 14">
            <a:extLst>
              <a:ext uri="{FF2B5EF4-FFF2-40B4-BE49-F238E27FC236}">
                <a16:creationId xmlns:a16="http://schemas.microsoft.com/office/drawing/2014/main" id="{2152D6DA-EBB8-DF4B-A09D-F2FF5954B9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52185" y="4003257"/>
            <a:ext cx="11070175" cy="5936328"/>
          </a:xfrm>
          <a:solidFill>
            <a:srgbClr val="F5BBB1">
              <a:alpha val="69804"/>
            </a:srgbClr>
          </a:solidFill>
          <a:ln>
            <a:noFill/>
          </a:ln>
        </p:spPr>
        <p:txBody>
          <a:bodyPr/>
          <a:lstStyle/>
          <a:p>
            <a:pPr marL="108000">
              <a:spcBef>
                <a:spcPts val="0"/>
              </a:spcBef>
            </a:pPr>
            <a:r>
              <a:rPr lang="ru-RU" sz="4000" dirty="0"/>
              <a:t>1.Нехватка ресурсов для найма большого количества персонала</a:t>
            </a:r>
          </a:p>
          <a:p>
            <a:pPr marL="108000"/>
            <a:r>
              <a:rPr lang="ru-RU" sz="4000" dirty="0"/>
              <a:t>2. Ограниченность рабочего времени</a:t>
            </a:r>
          </a:p>
          <a:p>
            <a:pPr marL="108000"/>
            <a:r>
              <a:rPr lang="ru-RU" sz="4000" dirty="0"/>
              <a:t>3. Ограниченная мобильность персонала</a:t>
            </a:r>
          </a:p>
          <a:p>
            <a:pPr marL="108000"/>
            <a:r>
              <a:rPr lang="ru-RU" sz="4000" dirty="0"/>
              <a:t>4. Человеческий фактор</a:t>
            </a:r>
          </a:p>
          <a:p>
            <a:pPr marL="108000"/>
            <a:r>
              <a:rPr lang="ru-RU" sz="4000" dirty="0"/>
              <a:t>5. Текучесть и нехватка кадров</a:t>
            </a:r>
          </a:p>
          <a:p>
            <a:pPr marL="108000"/>
            <a:r>
              <a:rPr lang="ru-RU" sz="4000" dirty="0"/>
              <a:t>6. Отставание от технологического прогресса</a:t>
            </a:r>
          </a:p>
          <a:p>
            <a:pPr marL="108000"/>
            <a:r>
              <a:rPr lang="ru-RU" sz="4000" dirty="0"/>
              <a:t>7. Снижение конкурентоспособности компании </a:t>
            </a:r>
          </a:p>
          <a:p>
            <a:endParaRPr lang="ru-RU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6CEAA4-D4DA-11CB-D22F-8245257D5BF9}"/>
              </a:ext>
            </a:extLst>
          </p:cNvPr>
          <p:cNvSpPr txBox="1"/>
          <p:nvPr/>
        </p:nvSpPr>
        <p:spPr>
          <a:xfrm>
            <a:off x="296969" y="1287345"/>
            <a:ext cx="1786040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	</a:t>
            </a:r>
            <a:r>
              <a:rPr lang="ru-RU" sz="4400" u="sng" dirty="0"/>
              <a:t>Недостаточная эффективность обслуживания и информирования клиентов </a:t>
            </a:r>
          </a:p>
          <a:p>
            <a:pPr algn="just"/>
            <a:r>
              <a:rPr lang="ru-RU" sz="2800" dirty="0"/>
              <a:t>	</a:t>
            </a:r>
          </a:p>
          <a:p>
            <a:pPr algn="just"/>
            <a:r>
              <a:rPr lang="ru-RU" sz="2800" dirty="0"/>
              <a:t>	</a:t>
            </a:r>
          </a:p>
        </p:txBody>
      </p:sp>
      <p:pic>
        <p:nvPicPr>
          <p:cNvPr id="27" name="Picture 2" descr="C:\Users\student\Downloads\pngwing.com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054" y="3370995"/>
            <a:ext cx="6568590" cy="6568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Стрелка вниз 27"/>
          <p:cNvSpPr/>
          <p:nvPr/>
        </p:nvSpPr>
        <p:spPr>
          <a:xfrm rot="20542553">
            <a:off x="10205590" y="2762426"/>
            <a:ext cx="499087" cy="1091601"/>
          </a:xfrm>
          <a:prstGeom prst="downArrow">
            <a:avLst>
              <a:gd name="adj1" fmla="val 25609"/>
              <a:gd name="adj2" fmla="val 74390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056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Овал 25">
            <a:extLst>
              <a:ext uri="{FF2B5EF4-FFF2-40B4-BE49-F238E27FC236}">
                <a16:creationId xmlns:a16="http://schemas.microsoft.com/office/drawing/2014/main" id="{E23A8954-3CFF-7078-87EA-27B86D9773AD}"/>
              </a:ext>
            </a:extLst>
          </p:cNvPr>
          <p:cNvSpPr/>
          <p:nvPr/>
        </p:nvSpPr>
        <p:spPr>
          <a:xfrm>
            <a:off x="10658901" y="395785"/>
            <a:ext cx="9307773" cy="595763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FD8FCE49-D488-6E94-38A9-F8554ADAFF0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165924" y="1284985"/>
            <a:ext cx="7370306" cy="3562984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ru-RU" sz="3600" u="sng" dirty="0"/>
              <a:t>Что приобретёт торговая сеть:</a:t>
            </a: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ru-RU" sz="3600" dirty="0"/>
              <a:t>– Улучшение имиджа компании</a:t>
            </a: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ru-RU" sz="3600" dirty="0"/>
              <a:t>– Оптимизация работы персонала</a:t>
            </a: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ru-RU" sz="3600" dirty="0"/>
              <a:t>– Повышение уровня удовлетворенности клиентов</a:t>
            </a: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ru-RU" sz="3600" dirty="0"/>
              <a:t>– Увеличение продаж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ru-RU" sz="2800" dirty="0"/>
          </a:p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336" y="460784"/>
            <a:ext cx="9741217" cy="911089"/>
          </a:xfrm>
          <a:prstGeom prst="rect">
            <a:avLst/>
          </a:prstGeom>
        </p:spPr>
        <p:txBody>
          <a:bodyPr/>
          <a:lstStyle/>
          <a:p>
            <a:r>
              <a:rPr lang="ru-RU" b="1" dirty="0"/>
              <a:t>Решение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337992" y="1190723"/>
            <a:ext cx="13933681" cy="9664193"/>
            <a:chOff x="1311205" y="1126178"/>
            <a:chExt cx="13933681" cy="966419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CE9D269-4A32-989B-9ADF-EC1397F7F092}"/>
                </a:ext>
              </a:extLst>
            </p:cNvPr>
            <p:cNvSpPr txBox="1"/>
            <p:nvPr/>
          </p:nvSpPr>
          <p:spPr>
            <a:xfrm>
              <a:off x="4398351" y="1126178"/>
              <a:ext cx="638347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400" b="1" dirty="0"/>
                <a:t>«</a:t>
              </a:r>
              <a:r>
                <a:rPr lang="ru-RU" sz="4400" b="1" dirty="0" err="1"/>
                <a:t>Дрон</a:t>
              </a:r>
              <a:r>
                <a:rPr lang="ru-RU" sz="4400" b="1" dirty="0"/>
                <a:t> – консультант»</a:t>
              </a:r>
            </a:p>
          </p:txBody>
        </p: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96AD3AB9-7C6D-A668-6CEC-0C05C9387A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31" t="23694" r="17739" b="49118"/>
            <a:stretch/>
          </p:blipFill>
          <p:spPr bwMode="auto">
            <a:xfrm>
              <a:off x="4398351" y="2085104"/>
              <a:ext cx="5653699" cy="4431278"/>
            </a:xfrm>
            <a:prstGeom prst="rect">
              <a:avLst/>
            </a:prstGeom>
            <a:noFill/>
            <a:ln w="19050">
              <a:noFill/>
            </a:ln>
          </p:spPr>
        </p:pic>
        <p:cxnSp>
          <p:nvCxnSpPr>
            <p:cNvPr id="11" name="Прямая со стрелкой 10">
              <a:extLst>
                <a:ext uri="{FF2B5EF4-FFF2-40B4-BE49-F238E27FC236}">
                  <a16:creationId xmlns:a16="http://schemas.microsoft.com/office/drawing/2014/main" id="{D69C00B4-C2AD-6B2B-4153-AD0E3B4E5B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98631" y="5896638"/>
              <a:ext cx="1658314" cy="45678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Прямая со стрелкой 12">
              <a:extLst>
                <a:ext uri="{FF2B5EF4-FFF2-40B4-BE49-F238E27FC236}">
                  <a16:creationId xmlns:a16="http://schemas.microsoft.com/office/drawing/2014/main" id="{4E0684AC-9644-74C8-1EA8-7FA99314F6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18946" y="6353419"/>
              <a:ext cx="693661" cy="183482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Прямая со стрелкой 14">
              <a:extLst>
                <a:ext uri="{FF2B5EF4-FFF2-40B4-BE49-F238E27FC236}">
                  <a16:creationId xmlns:a16="http://schemas.microsoft.com/office/drawing/2014/main" id="{D77A0E02-AC5B-11D0-4747-A772E37AEC2E}"/>
                </a:ext>
              </a:extLst>
            </p:cNvPr>
            <p:cNvCxnSpPr>
              <a:cxnSpLocks/>
            </p:cNvCxnSpPr>
            <p:nvPr/>
          </p:nvCxnSpPr>
          <p:spPr>
            <a:xfrm>
              <a:off x="8273143" y="6480063"/>
              <a:ext cx="499731" cy="167915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Прямая со стрелкой 16">
              <a:extLst>
                <a:ext uri="{FF2B5EF4-FFF2-40B4-BE49-F238E27FC236}">
                  <a16:creationId xmlns:a16="http://schemas.microsoft.com/office/drawing/2014/main" id="{71277B30-11EC-4174-AE11-AECA8C11D5F4}"/>
                </a:ext>
              </a:extLst>
            </p:cNvPr>
            <p:cNvCxnSpPr>
              <a:cxnSpLocks/>
            </p:cNvCxnSpPr>
            <p:nvPr/>
          </p:nvCxnSpPr>
          <p:spPr>
            <a:xfrm>
              <a:off x="9231086" y="5532409"/>
              <a:ext cx="1518905" cy="71668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6748374-34F2-5218-4384-8AE98DE00E8D}"/>
                </a:ext>
              </a:extLst>
            </p:cNvPr>
            <p:cNvSpPr txBox="1"/>
            <p:nvPr/>
          </p:nvSpPr>
          <p:spPr>
            <a:xfrm>
              <a:off x="1311205" y="6507936"/>
              <a:ext cx="3756049" cy="17543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3600" dirty="0">
                  <a:effectLst/>
                  <a:latin typeface="+mn-lt"/>
                  <a:ea typeface="Calibri" panose="020F0502020204030204" pitchFamily="34" charset="0"/>
                </a:rPr>
                <a:t>рассказывает о товарах и услугах</a:t>
              </a:r>
              <a:endParaRPr lang="ru-RU" sz="3600" dirty="0">
                <a:latin typeface="+mn-lt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962FCF6-6E99-D861-604B-B972F4A4090D}"/>
                </a:ext>
              </a:extLst>
            </p:cNvPr>
            <p:cNvSpPr txBox="1"/>
            <p:nvPr/>
          </p:nvSpPr>
          <p:spPr>
            <a:xfrm>
              <a:off x="4075333" y="8416779"/>
              <a:ext cx="2963224" cy="230832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3600" dirty="0">
                  <a:effectLst/>
                  <a:latin typeface="+mn-lt"/>
                  <a:ea typeface="Calibri" panose="020F0502020204030204" pitchFamily="34" charset="0"/>
                </a:rPr>
                <a:t>отвечает на базовые вопросы покупателей</a:t>
              </a:r>
              <a:endParaRPr lang="ru-RU" sz="3600" dirty="0">
                <a:latin typeface="+mn-lt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505C743-3B3B-F000-8009-46F40387978C}"/>
                </a:ext>
              </a:extLst>
            </p:cNvPr>
            <p:cNvSpPr txBox="1"/>
            <p:nvPr/>
          </p:nvSpPr>
          <p:spPr>
            <a:xfrm>
              <a:off x="7591727" y="8482047"/>
              <a:ext cx="3460696" cy="230832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3600" dirty="0">
                  <a:effectLst/>
                  <a:latin typeface="+mn-lt"/>
                  <a:ea typeface="Calibri" panose="020F0502020204030204" pitchFamily="34" charset="0"/>
                </a:rPr>
                <a:t>ведет отчет о наличие товаров и их расположении</a:t>
              </a:r>
              <a:endParaRPr lang="ru-RU" sz="3600" dirty="0">
                <a:latin typeface="+mn-lt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F478690-6DC3-B02A-1B4A-A93D2065186D}"/>
                </a:ext>
              </a:extLst>
            </p:cNvPr>
            <p:cNvSpPr txBox="1"/>
            <p:nvPr/>
          </p:nvSpPr>
          <p:spPr>
            <a:xfrm>
              <a:off x="9990538" y="6459876"/>
              <a:ext cx="5254348" cy="17543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3600" dirty="0">
                  <a:effectLst/>
                  <a:latin typeface="+mn-lt"/>
                  <a:ea typeface="Calibri" panose="020F0502020204030204" pitchFamily="34" charset="0"/>
                </a:rPr>
                <a:t>распознает лица для узнавания постоянных покупателей</a:t>
              </a:r>
              <a:endParaRPr lang="ru-RU" sz="36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9518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Прямоугольник: скругленные углы 1029">
            <a:extLst>
              <a:ext uri="{FF2B5EF4-FFF2-40B4-BE49-F238E27FC236}">
                <a16:creationId xmlns:a16="http://schemas.microsoft.com/office/drawing/2014/main" id="{51511E59-3641-4355-E876-A2EE3D57873B}"/>
              </a:ext>
            </a:extLst>
          </p:cNvPr>
          <p:cNvSpPr/>
          <p:nvPr/>
        </p:nvSpPr>
        <p:spPr>
          <a:xfrm>
            <a:off x="13173833" y="3247208"/>
            <a:ext cx="6110855" cy="29040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28" name="Прямоугольник: скругленные углы 1027">
            <a:extLst>
              <a:ext uri="{FF2B5EF4-FFF2-40B4-BE49-F238E27FC236}">
                <a16:creationId xmlns:a16="http://schemas.microsoft.com/office/drawing/2014/main" id="{52A4619E-4933-FBD5-1C82-41B146CABD29}"/>
              </a:ext>
            </a:extLst>
          </p:cNvPr>
          <p:cNvSpPr/>
          <p:nvPr/>
        </p:nvSpPr>
        <p:spPr>
          <a:xfrm>
            <a:off x="6818358" y="3101860"/>
            <a:ext cx="6109852" cy="319473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27" name="Прямоугольник: скругленные углы 1026">
            <a:extLst>
              <a:ext uri="{FF2B5EF4-FFF2-40B4-BE49-F238E27FC236}">
                <a16:creationId xmlns:a16="http://schemas.microsoft.com/office/drawing/2014/main" id="{468BB815-D973-F6C0-5A5F-77E2D569FA1C}"/>
              </a:ext>
            </a:extLst>
          </p:cNvPr>
          <p:cNvSpPr/>
          <p:nvPr/>
        </p:nvSpPr>
        <p:spPr>
          <a:xfrm>
            <a:off x="544408" y="3157977"/>
            <a:ext cx="5873369" cy="299327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Конкуренты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72900" y="1148604"/>
            <a:ext cx="17305942" cy="1487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ru-RU" sz="2800" i="1" dirty="0"/>
              <a:t>Основными конкурентами бизнеса по производству и продаже </a:t>
            </a:r>
            <a:r>
              <a:rPr lang="ru-RU" sz="2800" i="1" dirty="0" err="1"/>
              <a:t>дронов</a:t>
            </a:r>
            <a:r>
              <a:rPr lang="ru-RU" sz="2800" i="1" dirty="0"/>
              <a:t>-консультантов являются компании, занимающиеся разработкой и продажей роботов и автоматизированных систем. </a:t>
            </a:r>
          </a:p>
          <a:p>
            <a:pPr algn="just">
              <a:spcAft>
                <a:spcPts val="800"/>
              </a:spcAft>
            </a:pPr>
            <a:r>
              <a:rPr lang="ru-RU" sz="2800" i="1" dirty="0"/>
              <a:t>	</a:t>
            </a:r>
            <a:endParaRPr lang="ru-RU" sz="1400" i="1" dirty="0">
              <a:latin typeface="+mn-l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33C396E-2B6B-B227-BB1A-ACFBFEB1E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926" y="2171411"/>
            <a:ext cx="1389599" cy="69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0D01298-CC2E-5CBE-856A-45977854AD0F}"/>
              </a:ext>
            </a:extLst>
          </p:cNvPr>
          <p:cNvSpPr txBox="1"/>
          <p:nvPr/>
        </p:nvSpPr>
        <p:spPr>
          <a:xfrm>
            <a:off x="737724" y="3241222"/>
            <a:ext cx="608063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0" i="0" dirty="0">
                <a:solidFill>
                  <a:srgbClr val="00B050"/>
                </a:solidFill>
                <a:effectLst/>
                <a:latin typeface="+mn-lt"/>
              </a:rPr>
              <a:t>✓</a:t>
            </a:r>
            <a:r>
              <a:rPr lang="ru-RU" sz="2800" b="0" i="0" dirty="0">
                <a:solidFill>
                  <a:srgbClr val="333333"/>
                </a:solidFill>
                <a:effectLst/>
                <a:latin typeface="+mn-lt"/>
              </a:rPr>
              <a:t> </a:t>
            </a:r>
            <a:r>
              <a:rPr lang="ru-RU" sz="28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Запоминает и узнает лица людей</a:t>
            </a:r>
            <a:endParaRPr lang="ru-RU" sz="2800" b="0" i="0" dirty="0">
              <a:solidFill>
                <a:srgbClr val="333333"/>
              </a:solidFill>
              <a:effectLst/>
              <a:latin typeface="+mn-lt"/>
            </a:endParaRPr>
          </a:p>
          <a:p>
            <a:r>
              <a:rPr lang="ru-RU" sz="2800" b="0" i="0" dirty="0">
                <a:solidFill>
                  <a:srgbClr val="00B050"/>
                </a:solidFill>
                <a:effectLst/>
                <a:latin typeface="+mn-lt"/>
              </a:rPr>
              <a:t>✓</a:t>
            </a:r>
            <a:r>
              <a:rPr lang="ru-RU" sz="2800" b="0" i="0" dirty="0">
                <a:solidFill>
                  <a:srgbClr val="333333"/>
                </a:solidFill>
                <a:effectLst/>
                <a:latin typeface="+mn-lt"/>
              </a:rPr>
              <a:t> </a:t>
            </a:r>
            <a:r>
              <a:rPr lang="ru-RU" sz="28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Рассказывает об услугах, </a:t>
            </a:r>
            <a:r>
              <a:rPr lang="ru-RU" sz="2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отвечает на вопросы</a:t>
            </a:r>
            <a:endParaRPr lang="ru-RU" sz="2800" dirty="0">
              <a:solidFill>
                <a:srgbClr val="333333"/>
              </a:solidFill>
              <a:latin typeface="+mn-lt"/>
            </a:endParaRPr>
          </a:p>
          <a:p>
            <a:r>
              <a:rPr lang="ru-RU" sz="2800" b="1" i="0" dirty="0">
                <a:solidFill>
                  <a:srgbClr val="FF0000"/>
                </a:solidFill>
                <a:effectLst/>
                <a:latin typeface="+mn-lt"/>
              </a:rPr>
              <a:t>✕</a:t>
            </a:r>
            <a:r>
              <a:rPr lang="ru-RU" sz="2800" b="1" i="0" dirty="0">
                <a:solidFill>
                  <a:srgbClr val="333333"/>
                </a:solidFill>
                <a:effectLst/>
                <a:latin typeface="+mn-lt"/>
              </a:rPr>
              <a:t> </a:t>
            </a:r>
            <a:r>
              <a:rPr lang="ru-RU" sz="28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не применяется в рознице</a:t>
            </a:r>
            <a:endParaRPr lang="ru-RU" sz="2800" b="1" i="0" dirty="0">
              <a:solidFill>
                <a:srgbClr val="333333"/>
              </a:solidFill>
              <a:effectLst/>
              <a:latin typeface="+mn-lt"/>
            </a:endParaRPr>
          </a:p>
          <a:p>
            <a:r>
              <a:rPr lang="ru-RU" sz="2800" b="1" i="0" dirty="0">
                <a:solidFill>
                  <a:srgbClr val="FF0000"/>
                </a:solidFill>
                <a:effectLst/>
                <a:latin typeface="+mn-lt"/>
              </a:rPr>
              <a:t>✕</a:t>
            </a:r>
            <a:r>
              <a:rPr lang="ru-RU" sz="2800" b="1" i="0" dirty="0">
                <a:solidFill>
                  <a:srgbClr val="333333"/>
                </a:solidFill>
                <a:effectLst/>
                <a:latin typeface="+mn-lt"/>
              </a:rPr>
              <a:t> </a:t>
            </a:r>
            <a:r>
              <a:rPr lang="ru-RU" sz="28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медленный и неманевренный</a:t>
            </a:r>
          </a:p>
          <a:p>
            <a:endParaRPr lang="ru-RU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2A85AA-53F7-8AD8-7C87-27BBBF070A9F}"/>
              </a:ext>
            </a:extLst>
          </p:cNvPr>
          <p:cNvSpPr txBox="1"/>
          <p:nvPr/>
        </p:nvSpPr>
        <p:spPr>
          <a:xfrm>
            <a:off x="7176523" y="3101860"/>
            <a:ext cx="5751687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i="0" dirty="0">
                <a:solidFill>
                  <a:srgbClr val="00B050"/>
                </a:solidFill>
                <a:effectLst/>
                <a:latin typeface="+mn-lt"/>
              </a:rPr>
              <a:t>✓</a:t>
            </a:r>
            <a:r>
              <a:rPr lang="ru-RU" sz="2800" i="0" dirty="0">
                <a:solidFill>
                  <a:srgbClr val="333333"/>
                </a:solidFill>
                <a:effectLst/>
                <a:latin typeface="+mn-lt"/>
              </a:rPr>
              <a:t> </a:t>
            </a:r>
            <a:r>
              <a:rPr lang="ru-RU" sz="28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Общается, отвечает на вопросы</a:t>
            </a:r>
            <a:endParaRPr lang="ru-RU" sz="2800" i="0" dirty="0">
              <a:solidFill>
                <a:srgbClr val="333333"/>
              </a:solidFill>
              <a:effectLst/>
              <a:latin typeface="+mn-lt"/>
            </a:endParaRPr>
          </a:p>
          <a:p>
            <a:r>
              <a:rPr lang="ru-RU" sz="2800" i="0" dirty="0">
                <a:solidFill>
                  <a:srgbClr val="00B050"/>
                </a:solidFill>
                <a:effectLst/>
                <a:latin typeface="+mn-lt"/>
              </a:rPr>
              <a:t>✓</a:t>
            </a:r>
            <a:r>
              <a:rPr lang="ru-RU" sz="2800" i="0" dirty="0">
                <a:solidFill>
                  <a:srgbClr val="333333"/>
                </a:solidFill>
                <a:effectLst/>
                <a:latin typeface="+mn-lt"/>
              </a:rPr>
              <a:t> </a:t>
            </a:r>
            <a:r>
              <a:rPr lang="ru-RU" sz="2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знает весь ассортимент и технические характеристики товара/услуги</a:t>
            </a:r>
          </a:p>
          <a:p>
            <a:r>
              <a:rPr lang="ru-RU" sz="2800" i="0" dirty="0">
                <a:solidFill>
                  <a:srgbClr val="FF0000"/>
                </a:solidFill>
                <a:effectLst/>
                <a:latin typeface="+mn-lt"/>
              </a:rPr>
              <a:t>✕</a:t>
            </a:r>
            <a:r>
              <a:rPr lang="ru-RU" sz="2800" i="0" dirty="0">
                <a:solidFill>
                  <a:srgbClr val="333333"/>
                </a:solidFill>
                <a:effectLst/>
                <a:latin typeface="+mn-lt"/>
              </a:rPr>
              <a:t> </a:t>
            </a:r>
            <a:r>
              <a:rPr lang="ru-RU" sz="2800" dirty="0">
                <a:latin typeface="+mn-lt"/>
              </a:rPr>
              <a:t>имеет </a:t>
            </a:r>
            <a:r>
              <a:rPr lang="ru-RU" sz="28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большой размер</a:t>
            </a:r>
            <a:endParaRPr lang="ru-RU" sz="2800" i="0" dirty="0">
              <a:solidFill>
                <a:srgbClr val="333333"/>
              </a:solidFill>
              <a:effectLst/>
              <a:latin typeface="+mn-lt"/>
            </a:endParaRPr>
          </a:p>
          <a:p>
            <a:r>
              <a:rPr lang="ru-RU" sz="2800" i="0" dirty="0">
                <a:solidFill>
                  <a:srgbClr val="FF0000"/>
                </a:solidFill>
                <a:effectLst/>
                <a:latin typeface="+mn-lt"/>
              </a:rPr>
              <a:t>✕</a:t>
            </a:r>
            <a:r>
              <a:rPr lang="ru-RU" sz="2800" i="0" dirty="0">
                <a:solidFill>
                  <a:srgbClr val="333333"/>
                </a:solidFill>
                <a:effectLst/>
                <a:latin typeface="+mn-lt"/>
              </a:rPr>
              <a:t> </a:t>
            </a:r>
            <a:r>
              <a:rPr lang="ru-RU" sz="2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не распознает лица людей</a:t>
            </a:r>
            <a:endParaRPr lang="ru-RU" sz="2800" kern="1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400" u="sng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C0163F7-7F04-4061-9878-20AD6D88AD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00" t="8867" r="72187" b="86375"/>
          <a:stretch/>
        </p:blipFill>
        <p:spPr>
          <a:xfrm>
            <a:off x="8791853" y="2201406"/>
            <a:ext cx="2083147" cy="662677"/>
          </a:xfrm>
          <a:prstGeom prst="rect">
            <a:avLst/>
          </a:prstGeom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2B50A740-40A9-7A44-CFEB-8216A6951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3903" y="2171411"/>
            <a:ext cx="2007754" cy="775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94A3040-55BD-8F4C-F329-B9D6B081BEFE}"/>
              </a:ext>
            </a:extLst>
          </p:cNvPr>
          <p:cNvSpPr txBox="1"/>
          <p:nvPr/>
        </p:nvSpPr>
        <p:spPr>
          <a:xfrm>
            <a:off x="13316628" y="3258847"/>
            <a:ext cx="596806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0" i="0" dirty="0">
                <a:solidFill>
                  <a:srgbClr val="00B050"/>
                </a:solidFill>
                <a:effectLst/>
                <a:latin typeface="+mn-lt"/>
              </a:rPr>
              <a:t>✓</a:t>
            </a:r>
            <a:r>
              <a:rPr lang="ru-RU" sz="2800" b="0" i="0" dirty="0">
                <a:solidFill>
                  <a:srgbClr val="333333"/>
                </a:solidFill>
                <a:effectLst/>
                <a:latin typeface="+mn-lt"/>
              </a:rPr>
              <a:t> </a:t>
            </a:r>
            <a:r>
              <a:rPr lang="ru-RU" sz="2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показывает расположение товаров</a:t>
            </a:r>
          </a:p>
          <a:p>
            <a:r>
              <a:rPr lang="ru-RU" sz="2800" b="0" i="0" dirty="0">
                <a:solidFill>
                  <a:srgbClr val="00B050"/>
                </a:solidFill>
                <a:effectLst/>
                <a:latin typeface="+mn-lt"/>
              </a:rPr>
              <a:t>✓</a:t>
            </a:r>
            <a:r>
              <a:rPr lang="ru-RU" sz="2800" b="0" i="0" dirty="0">
                <a:solidFill>
                  <a:srgbClr val="333333"/>
                </a:solidFill>
                <a:effectLst/>
                <a:latin typeface="+mn-lt"/>
              </a:rPr>
              <a:t> </a:t>
            </a:r>
            <a:r>
              <a:rPr lang="ru-RU" sz="2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ведет учет о наличие товаров</a:t>
            </a:r>
          </a:p>
          <a:p>
            <a:r>
              <a:rPr lang="ru-RU" sz="2800" b="1" i="0" dirty="0">
                <a:solidFill>
                  <a:srgbClr val="FF0000"/>
                </a:solidFill>
                <a:effectLst/>
                <a:latin typeface="+mn-lt"/>
              </a:rPr>
              <a:t>✕</a:t>
            </a:r>
            <a:r>
              <a:rPr lang="ru-RU" sz="2800" b="1" i="0" dirty="0">
                <a:solidFill>
                  <a:srgbClr val="333333"/>
                </a:solidFill>
                <a:effectLst/>
                <a:latin typeface="+mn-lt"/>
              </a:rPr>
              <a:t> </a:t>
            </a:r>
            <a:r>
              <a:rPr lang="ru-RU" sz="2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не консультирует и не отвечает на вопросы покупателей</a:t>
            </a:r>
          </a:p>
          <a:p>
            <a:r>
              <a:rPr lang="ru-RU" sz="2800" b="1" i="0" dirty="0">
                <a:solidFill>
                  <a:srgbClr val="FF0000"/>
                </a:solidFill>
                <a:effectLst/>
                <a:latin typeface="+mn-lt"/>
              </a:rPr>
              <a:t>✕</a:t>
            </a:r>
            <a:r>
              <a:rPr lang="ru-RU" sz="2800" b="1" i="0" dirty="0">
                <a:solidFill>
                  <a:srgbClr val="333333"/>
                </a:solidFill>
                <a:effectLst/>
                <a:latin typeface="+mn-lt"/>
              </a:rPr>
              <a:t> </a:t>
            </a:r>
            <a:r>
              <a:rPr lang="ru-RU" sz="2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не распознает лица людей</a:t>
            </a:r>
            <a:endParaRPr lang="ru-RU" sz="2800" kern="1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A110443D-1A76-D997-22CD-FFAB14A9FF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1" t="23694" r="17739" b="49118"/>
          <a:stretch/>
        </p:blipFill>
        <p:spPr bwMode="auto">
          <a:xfrm>
            <a:off x="1944914" y="7025489"/>
            <a:ext cx="4203398" cy="3294555"/>
          </a:xfrm>
          <a:prstGeom prst="rect">
            <a:avLst/>
          </a:prstGeom>
          <a:noFill/>
          <a:ln w="19050">
            <a:noFill/>
          </a:ln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B65D06F-D2BF-B046-2367-3905CBEFB881}"/>
              </a:ext>
            </a:extLst>
          </p:cNvPr>
          <p:cNvSpPr txBox="1"/>
          <p:nvPr/>
        </p:nvSpPr>
        <p:spPr>
          <a:xfrm>
            <a:off x="2418323" y="10196368"/>
            <a:ext cx="34948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«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Дрон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- консультант»</a:t>
            </a: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9C6CB4FB-23BC-2AE5-19A0-F98C1B529B68}"/>
              </a:ext>
            </a:extLst>
          </p:cNvPr>
          <p:cNvSpPr txBox="1"/>
          <p:nvPr/>
        </p:nvSpPr>
        <p:spPr>
          <a:xfrm>
            <a:off x="6818357" y="6662980"/>
            <a:ext cx="10027817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0B050"/>
                </a:solidFill>
              </a:rPr>
              <a:t>✓ </a:t>
            </a:r>
            <a:r>
              <a:rPr lang="ru-RU" sz="3200" dirty="0">
                <a:solidFill>
                  <a:schemeClr val="tx1"/>
                </a:solidFill>
                <a:latin typeface="+mn-lt"/>
              </a:rPr>
              <a:t>Отечественная разработка</a:t>
            </a:r>
            <a:endParaRPr lang="ru-RU" sz="3200" b="0" i="0" dirty="0">
              <a:solidFill>
                <a:srgbClr val="00B050"/>
              </a:solidFill>
              <a:effectLst/>
              <a:latin typeface="+mn-lt"/>
            </a:endParaRPr>
          </a:p>
          <a:p>
            <a:r>
              <a:rPr lang="ru-RU" sz="3200" b="0" i="0" dirty="0">
                <a:solidFill>
                  <a:srgbClr val="00B050"/>
                </a:solidFill>
                <a:effectLst/>
                <a:latin typeface="+mn-lt"/>
              </a:rPr>
              <a:t>✓ </a:t>
            </a:r>
            <a:r>
              <a:rPr lang="ru-RU" sz="32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Запоминает и узнает лица людей</a:t>
            </a:r>
            <a:endParaRPr lang="ru-RU" sz="3200" b="0" i="0" dirty="0">
              <a:solidFill>
                <a:srgbClr val="00B050"/>
              </a:solidFill>
              <a:effectLst/>
              <a:latin typeface="+mn-lt"/>
            </a:endParaRPr>
          </a:p>
          <a:p>
            <a:r>
              <a:rPr lang="ru-RU" sz="3200" b="0" i="0" dirty="0">
                <a:solidFill>
                  <a:srgbClr val="00B050"/>
                </a:solidFill>
                <a:effectLst/>
                <a:latin typeface="+mn-lt"/>
              </a:rPr>
              <a:t>✓</a:t>
            </a:r>
            <a:r>
              <a:rPr lang="ru-RU" sz="32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kern="1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ru-RU" sz="3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меет без ошибок отвечать на заданные вопросы</a:t>
            </a:r>
            <a:endParaRPr lang="ru-RU" sz="3200" dirty="0">
              <a:solidFill>
                <a:srgbClr val="333333"/>
              </a:solidFill>
              <a:latin typeface="+mn-lt"/>
            </a:endParaRPr>
          </a:p>
          <a:p>
            <a:r>
              <a:rPr lang="ru-RU" sz="3200" b="0" i="0" dirty="0">
                <a:solidFill>
                  <a:srgbClr val="00B050"/>
                </a:solidFill>
                <a:effectLst/>
                <a:latin typeface="+mn-lt"/>
              </a:rPr>
              <a:t>✓</a:t>
            </a:r>
            <a:r>
              <a:rPr lang="ru-RU" sz="3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Рассказывает о товарах и услугах</a:t>
            </a:r>
            <a:endParaRPr lang="ru-RU" sz="3200" dirty="0">
              <a:solidFill>
                <a:srgbClr val="333333"/>
              </a:solidFill>
              <a:latin typeface="+mn-lt"/>
            </a:endParaRPr>
          </a:p>
          <a:p>
            <a:r>
              <a:rPr lang="ru-RU" sz="3200" b="0" i="0" dirty="0">
                <a:solidFill>
                  <a:srgbClr val="00B050"/>
                </a:solidFill>
                <a:effectLst/>
                <a:latin typeface="+mn-lt"/>
              </a:rPr>
              <a:t>✓</a:t>
            </a:r>
            <a:r>
              <a:rPr lang="ru-RU" sz="3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Быстрый, манёвренный, миниатюрный</a:t>
            </a:r>
            <a:endParaRPr lang="ru-RU" sz="3200" dirty="0">
              <a:solidFill>
                <a:srgbClr val="333333"/>
              </a:solidFill>
              <a:latin typeface="+mn-lt"/>
            </a:endParaRPr>
          </a:p>
          <a:p>
            <a:r>
              <a:rPr lang="ru-RU" sz="3200" b="0" i="0" dirty="0">
                <a:solidFill>
                  <a:srgbClr val="00B050"/>
                </a:solidFill>
                <a:effectLst/>
                <a:latin typeface="+mn-lt"/>
              </a:rPr>
              <a:t>✓</a:t>
            </a:r>
            <a:r>
              <a:rPr lang="ru-RU" sz="3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Применяет нейросеть</a:t>
            </a:r>
            <a:endParaRPr lang="ru-RU" sz="3200" dirty="0">
              <a:solidFill>
                <a:srgbClr val="333333"/>
              </a:solidFill>
              <a:latin typeface="+mn-lt"/>
            </a:endParaRPr>
          </a:p>
          <a:p>
            <a:r>
              <a:rPr lang="ru-RU" sz="3200" b="0" i="0" dirty="0">
                <a:solidFill>
                  <a:srgbClr val="00B050"/>
                </a:solidFill>
                <a:effectLst/>
                <a:latin typeface="+mn-lt"/>
              </a:rPr>
              <a:t>✓ </a:t>
            </a:r>
            <a:r>
              <a:rPr lang="ru-RU" sz="32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Ведет учет о наличие товаров и их расположении</a:t>
            </a:r>
          </a:p>
          <a:p>
            <a:pPr algn="just"/>
            <a:endParaRPr lang="ru-RU" sz="3200" dirty="0">
              <a:solidFill>
                <a:srgbClr val="333333"/>
              </a:solidFill>
              <a:latin typeface="+mn-lt"/>
            </a:endParaRPr>
          </a:p>
          <a:p>
            <a:pPr algn="just"/>
            <a:endParaRPr lang="ru-RU" sz="3200" dirty="0">
              <a:solidFill>
                <a:srgbClr val="333333"/>
              </a:solidFill>
              <a:latin typeface="+mn-lt"/>
            </a:endParaRPr>
          </a:p>
        </p:txBody>
      </p:sp>
      <p:sp>
        <p:nvSpPr>
          <p:cNvPr id="1025" name="Прямоугольник 1024">
            <a:extLst>
              <a:ext uri="{FF2B5EF4-FFF2-40B4-BE49-F238E27FC236}">
                <a16:creationId xmlns:a16="http://schemas.microsoft.com/office/drawing/2014/main" id="{C22316C1-34C5-5FC4-9FC2-AC7E04AFAD03}"/>
              </a:ext>
            </a:extLst>
          </p:cNvPr>
          <p:cNvSpPr/>
          <p:nvPr/>
        </p:nvSpPr>
        <p:spPr>
          <a:xfrm>
            <a:off x="1741713" y="6579735"/>
            <a:ext cx="15294262" cy="4349522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738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>
            <a:extLst>
              <a:ext uri="{FF2B5EF4-FFF2-40B4-BE49-F238E27FC236}">
                <a16:creationId xmlns:a16="http://schemas.microsoft.com/office/drawing/2014/main" id="{5F7AD820-9E6E-A040-BEDF-7E0541D8255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0627" y="1194451"/>
            <a:ext cx="19230643" cy="7554912"/>
          </a:xfrm>
        </p:spPr>
        <p:txBody>
          <a:bodyPr/>
          <a:lstStyle/>
          <a:p>
            <a:r>
              <a:rPr lang="ru-RU" sz="3400" b="1" dirty="0">
                <a:solidFill>
                  <a:schemeClr val="accent1">
                    <a:lumMod val="75000"/>
                  </a:schemeClr>
                </a:solidFill>
              </a:rPr>
              <a:t>Внедрение и источники дохода</a:t>
            </a:r>
            <a:r>
              <a:rPr lang="ru-RU" sz="3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3400" b="1" i="0" dirty="0">
                <a:solidFill>
                  <a:schemeClr val="accent1">
                    <a:lumMod val="75000"/>
                  </a:schemeClr>
                </a:solidFill>
                <a:effectLst/>
                <a:latin typeface="YS Text"/>
              </a:rPr>
              <a:t>→</a:t>
            </a:r>
            <a:r>
              <a:rPr lang="ru-RU" sz="3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3400" dirty="0"/>
              <a:t>продажи оборудования и программного обеспечения, дополнительных функций</a:t>
            </a:r>
          </a:p>
          <a:p>
            <a:r>
              <a:rPr lang="ru-RU" sz="3400" b="1" dirty="0">
                <a:solidFill>
                  <a:schemeClr val="accent1">
                    <a:lumMod val="75000"/>
                  </a:schemeClr>
                </a:solidFill>
              </a:rPr>
              <a:t>Сегменты ЦА→</a:t>
            </a:r>
            <a:r>
              <a:rPr lang="ru-RU" sz="3400" dirty="0"/>
              <a:t> розничные сети и иные компания, где требуется быстрая и точная консультация клиентов. </a:t>
            </a:r>
          </a:p>
          <a:p>
            <a:r>
              <a:rPr lang="ru-RU" sz="3400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Ресурсы →</a:t>
            </a:r>
            <a:r>
              <a:rPr lang="ru-RU" sz="3400" b="1" i="0" dirty="0">
                <a:solidFill>
                  <a:schemeClr val="accent1">
                    <a:lumMod val="75000"/>
                  </a:schemeClr>
                </a:solidFill>
                <a:effectLst/>
                <a:latin typeface="YS Text"/>
              </a:rPr>
              <a:t> </a:t>
            </a:r>
            <a:r>
              <a:rPr lang="ru-RU" sz="3400" i="0" dirty="0">
                <a:effectLst/>
              </a:rPr>
              <a:t>использование отечественных ресурсов и материалов</a:t>
            </a:r>
            <a:r>
              <a:rPr lang="ru-RU" sz="3400" i="0" dirty="0">
                <a:effectLst/>
                <a:latin typeface="YS Text"/>
              </a:rPr>
              <a:t>.</a:t>
            </a:r>
            <a:endParaRPr lang="ru-RU" sz="3400" dirty="0"/>
          </a:p>
          <a:p>
            <a:r>
              <a:rPr lang="ru-RU" sz="3400" b="1" dirty="0">
                <a:solidFill>
                  <a:schemeClr val="accent1">
                    <a:lumMod val="75000"/>
                  </a:schemeClr>
                </a:solidFill>
              </a:rPr>
              <a:t>Способ создания ценности </a:t>
            </a:r>
            <a:r>
              <a:rPr lang="ru-RU" sz="3400" b="1" i="0" dirty="0">
                <a:solidFill>
                  <a:schemeClr val="accent1">
                    <a:lumMod val="75000"/>
                  </a:schemeClr>
                </a:solidFill>
                <a:effectLst/>
                <a:latin typeface="YS Text"/>
              </a:rPr>
              <a:t>→</a:t>
            </a:r>
            <a:r>
              <a:rPr lang="ru-RU" sz="3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3400" dirty="0"/>
              <a:t>демонстрация новаторства, высокой эффективности и мобильности, универсальности.	</a:t>
            </a:r>
          </a:p>
          <a:p>
            <a:r>
              <a:rPr lang="ru-RU" sz="3400" b="1" dirty="0">
                <a:solidFill>
                  <a:schemeClr val="accent1">
                    <a:lumMod val="75000"/>
                  </a:schemeClr>
                </a:solidFill>
              </a:rPr>
              <a:t>Каналы продвижения и сбыта </a:t>
            </a:r>
            <a:r>
              <a:rPr lang="ru-RU" sz="3400" b="1" i="0" dirty="0">
                <a:solidFill>
                  <a:schemeClr val="accent1">
                    <a:lumMod val="75000"/>
                  </a:schemeClr>
                </a:solidFill>
                <a:effectLst/>
                <a:latin typeface="YS Text"/>
              </a:rPr>
              <a:t>→</a:t>
            </a:r>
            <a:r>
              <a:rPr lang="ru-RU" sz="3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3400" dirty="0"/>
              <a:t>социальные сети, онлайн реклама, выставки и мероприятия.</a:t>
            </a:r>
          </a:p>
          <a:p>
            <a:r>
              <a:rPr lang="ru-RU" sz="3400" b="1" dirty="0">
                <a:solidFill>
                  <a:schemeClr val="accent1">
                    <a:lumMod val="75000"/>
                  </a:schemeClr>
                </a:solidFill>
              </a:rPr>
              <a:t>Обеспечение финансирования </a:t>
            </a:r>
            <a:r>
              <a:rPr lang="ru-RU" sz="3400" b="1" i="0" dirty="0">
                <a:solidFill>
                  <a:schemeClr val="accent1">
                    <a:lumMod val="75000"/>
                  </a:schemeClr>
                </a:solidFill>
                <a:effectLst/>
                <a:latin typeface="YS Text"/>
              </a:rPr>
              <a:t>→ </a:t>
            </a:r>
            <a:r>
              <a:rPr lang="ru-RU" sz="3400" i="0" dirty="0">
                <a:effectLst/>
              </a:rPr>
              <a:t>участие в грантах, привлечение инвесторов.</a:t>
            </a:r>
            <a:endParaRPr lang="ru-RU" sz="3400" dirty="0">
              <a:effectLst/>
              <a:ea typeface="Calibri" panose="020F0502020204030204" pitchFamily="34" charset="0"/>
            </a:endParaRPr>
          </a:p>
          <a:p>
            <a:r>
              <a:rPr lang="ru-RU" sz="3400" b="1" dirty="0">
                <a:solidFill>
                  <a:schemeClr val="accent1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Расширение </a:t>
            </a:r>
            <a:r>
              <a:rPr lang="ru-RU" sz="3400" b="1" i="0" dirty="0">
                <a:solidFill>
                  <a:schemeClr val="accent1">
                    <a:lumMod val="75000"/>
                  </a:schemeClr>
                </a:solidFill>
                <a:effectLst/>
                <a:latin typeface="YS Text"/>
              </a:rPr>
              <a:t>→</a:t>
            </a:r>
            <a:r>
              <a:rPr lang="ru-RU" sz="3400" dirty="0">
                <a:effectLst/>
                <a:ea typeface="Calibri" panose="020F0502020204030204" pitchFamily="34" charset="0"/>
              </a:rPr>
              <a:t>  дополнительные услуги (аренда дронов, обучение использованию дронов, разработка индивидуального программного обеспечения и т.д.)</a:t>
            </a:r>
            <a:endParaRPr lang="ru-RU" sz="34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283362"/>
            <a:ext cx="9741217" cy="911089"/>
          </a:xfrm>
          <a:prstGeom prst="rect">
            <a:avLst/>
          </a:prstGeom>
        </p:spPr>
        <p:txBody>
          <a:bodyPr/>
          <a:lstStyle/>
          <a:p>
            <a:r>
              <a:rPr lang="ru-RU" b="1" dirty="0"/>
              <a:t>Бизнес-модель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1" y="6895682"/>
            <a:ext cx="8244885" cy="506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277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8C40FDE-9047-A040-B3DB-E11C251FC5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8000"/>
          </a:blip>
          <a:srcRect l="12508" t="15043" r="19245" b="34928"/>
          <a:stretch/>
        </p:blipFill>
        <p:spPr>
          <a:xfrm>
            <a:off x="5631598" y="740198"/>
            <a:ext cx="13797253" cy="10575501"/>
          </a:xfrm>
          <a:prstGeom prst="rect">
            <a:avLst/>
          </a:prstGeom>
        </p:spPr>
      </p:pic>
      <p:sp>
        <p:nvSpPr>
          <p:cNvPr id="22" name="Текст 21">
            <a:extLst>
              <a:ext uri="{FF2B5EF4-FFF2-40B4-BE49-F238E27FC236}">
                <a16:creationId xmlns:a16="http://schemas.microsoft.com/office/drawing/2014/main" id="{7FDD3F57-7643-9446-901D-8FBE090AE2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489980" y="8288034"/>
            <a:ext cx="7568418" cy="2103120"/>
          </a:xfrm>
        </p:spPr>
        <p:txBody>
          <a:bodyPr/>
          <a:lstStyle/>
          <a:p>
            <a:pPr algn="ctr"/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Лидер проекта:</a:t>
            </a:r>
          </a:p>
          <a:p>
            <a:pPr algn="ctr"/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генерация идей, создание презентации и модели, представление проекта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Наша команда</a:t>
            </a:r>
            <a:endParaRPr lang="ru-RU" dirty="0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3A491EAE-61CE-9549-AB51-FD2BFFBEC8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04968" y="6783266"/>
            <a:ext cx="5284287" cy="438912"/>
          </a:xfrm>
        </p:spPr>
        <p:txBody>
          <a:bodyPr/>
          <a:lstStyle/>
          <a:p>
            <a:pPr algn="ctr"/>
            <a:r>
              <a:rPr lang="ru-RU" sz="4400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Лосева Варвара Андреевна</a:t>
            </a:r>
            <a:endParaRPr lang="ru-RU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63CE088-FCAE-EB07-5E55-1644B7B4250B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t="16665" b="16665"/>
          <a:stretch>
            <a:fillRect/>
          </a:stretch>
        </p:blipFill>
        <p:spPr>
          <a:xfrm>
            <a:off x="11290999" y="1986601"/>
            <a:ext cx="4624844" cy="4628273"/>
          </a:xfrm>
          <a:prstGeom prst="ellipse">
            <a:avLst/>
          </a:prstGeom>
          <a:ln w="63500" cap="rnd">
            <a:solidFill>
              <a:schemeClr val="accent1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5" name="Текст 24">
            <a:extLst>
              <a:ext uri="{FF2B5EF4-FFF2-40B4-BE49-F238E27FC236}">
                <a16:creationId xmlns:a16="http://schemas.microsoft.com/office/drawing/2014/main" id="{90DF322C-267D-5D46-B58E-CB1ED9E48F7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002774" y="8372439"/>
            <a:ext cx="6202014" cy="1237777"/>
          </a:xfrm>
        </p:spPr>
        <p:txBody>
          <a:bodyPr/>
          <a:lstStyle/>
          <a:p>
            <a:pPr algn="ctr"/>
            <a:r>
              <a:rPr lang="ru-RU" sz="3200" b="0" dirty="0">
                <a:solidFill>
                  <a:schemeClr val="accent1">
                    <a:lumMod val="75000"/>
                  </a:schemeClr>
                </a:solidFill>
              </a:rPr>
              <a:t>Администратор проекта:</a:t>
            </a:r>
          </a:p>
          <a:p>
            <a:pPr algn="ctr"/>
            <a:r>
              <a:rPr lang="ru-RU" sz="3200" b="0" dirty="0">
                <a:solidFill>
                  <a:schemeClr val="accent1">
                    <a:lumMod val="75000"/>
                  </a:schemeClr>
                </a:solidFill>
              </a:rPr>
              <a:t>сбор и анализ информации, техническая сторона проекта</a:t>
            </a: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8662CAD4-AE6A-E14B-A88F-B1C3D23B243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051625" y="6811400"/>
            <a:ext cx="5646726" cy="438912"/>
          </a:xfrm>
        </p:spPr>
        <p:txBody>
          <a:bodyPr/>
          <a:lstStyle/>
          <a:p>
            <a:pPr algn="ctr"/>
            <a:r>
              <a:rPr lang="ru-RU" sz="4400" dirty="0" err="1">
                <a:solidFill>
                  <a:schemeClr val="accent1">
                    <a:lumMod val="50000"/>
                  </a:schemeClr>
                </a:solidFill>
              </a:rPr>
              <a:t>Решетков</a:t>
            </a:r>
            <a:r>
              <a:rPr lang="ru-RU" sz="4400" dirty="0">
                <a:solidFill>
                  <a:schemeClr val="accent1">
                    <a:lumMod val="50000"/>
                  </a:schemeClr>
                </a:solidFill>
              </a:rPr>
              <a:t> Евгений Егорович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AF7AB4F-ACEC-E0ED-45E3-04E2F9EA1BE0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4"/>
          <a:srcRect l="1325" r="1325"/>
          <a:stretch>
            <a:fillRect/>
          </a:stretch>
        </p:blipFill>
        <p:spPr>
          <a:xfrm>
            <a:off x="3828508" y="1986602"/>
            <a:ext cx="4624843" cy="4628273"/>
          </a:xfrm>
          <a:prstGeom prst="ellipse">
            <a:avLst/>
          </a:prstGeom>
          <a:ln w="63500" cap="rnd">
            <a:solidFill>
              <a:schemeClr val="accent1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6946159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BC6F098-7B9B-EE25-9032-689095E67A27}"/>
              </a:ext>
            </a:extLst>
          </p:cNvPr>
          <p:cNvSpPr/>
          <p:nvPr/>
        </p:nvSpPr>
        <p:spPr>
          <a:xfrm>
            <a:off x="566964" y="1881414"/>
            <a:ext cx="18970172" cy="7358743"/>
          </a:xfrm>
          <a:prstGeom prst="roundRect">
            <a:avLst/>
          </a:prstGeom>
          <a:solidFill>
            <a:srgbClr val="B4C7E7">
              <a:alpha val="56863"/>
            </a:srgb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4D32A46-2A7F-4EF8-0D95-DEAEF8046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Текущие результаты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3EDE1EC-FF19-438A-AE42-5FE87D26AE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7789" y="2075543"/>
            <a:ext cx="18322326" cy="7029449"/>
          </a:xfrm>
          <a:ln w="19050">
            <a:noFill/>
            <a:extLst>
              <a:ext uri="{C807C97D-BFC1-408E-A445-0C87EB9F89A2}">
                <ask:lineSketchStyleProps xmlns:ask="http://schemas.microsoft.com/office/drawing/2018/sketchyshapes" sd="937240470">
                  <a:custGeom>
                    <a:avLst/>
                    <a:gdLst>
                      <a:gd name="connsiteX0" fmla="*/ 0 w 18322326"/>
                      <a:gd name="connsiteY0" fmla="*/ 0 h 7029449"/>
                      <a:gd name="connsiteX1" fmla="*/ 957489 w 18322326"/>
                      <a:gd name="connsiteY1" fmla="*/ 0 h 7029449"/>
                      <a:gd name="connsiteX2" fmla="*/ 1182086 w 18322326"/>
                      <a:gd name="connsiteY2" fmla="*/ 0 h 7029449"/>
                      <a:gd name="connsiteX3" fmla="*/ 1773128 w 18322326"/>
                      <a:gd name="connsiteY3" fmla="*/ 0 h 7029449"/>
                      <a:gd name="connsiteX4" fmla="*/ 2364171 w 18322326"/>
                      <a:gd name="connsiteY4" fmla="*/ 0 h 7029449"/>
                      <a:gd name="connsiteX5" fmla="*/ 2405544 w 18322326"/>
                      <a:gd name="connsiteY5" fmla="*/ 0 h 7029449"/>
                      <a:gd name="connsiteX6" fmla="*/ 2446917 w 18322326"/>
                      <a:gd name="connsiteY6" fmla="*/ 0 h 7029449"/>
                      <a:gd name="connsiteX7" fmla="*/ 2854737 w 18322326"/>
                      <a:gd name="connsiteY7" fmla="*/ 0 h 7029449"/>
                      <a:gd name="connsiteX8" fmla="*/ 3445779 w 18322326"/>
                      <a:gd name="connsiteY8" fmla="*/ 0 h 7029449"/>
                      <a:gd name="connsiteX9" fmla="*/ 3670376 w 18322326"/>
                      <a:gd name="connsiteY9" fmla="*/ 0 h 7029449"/>
                      <a:gd name="connsiteX10" fmla="*/ 4261418 w 18322326"/>
                      <a:gd name="connsiteY10" fmla="*/ 0 h 7029449"/>
                      <a:gd name="connsiteX11" fmla="*/ 4302791 w 18322326"/>
                      <a:gd name="connsiteY11" fmla="*/ 0 h 7029449"/>
                      <a:gd name="connsiteX12" fmla="*/ 4710611 w 18322326"/>
                      <a:gd name="connsiteY12" fmla="*/ 0 h 7029449"/>
                      <a:gd name="connsiteX13" fmla="*/ 5484877 w 18322326"/>
                      <a:gd name="connsiteY13" fmla="*/ 0 h 7029449"/>
                      <a:gd name="connsiteX14" fmla="*/ 6075920 w 18322326"/>
                      <a:gd name="connsiteY14" fmla="*/ 0 h 7029449"/>
                      <a:gd name="connsiteX15" fmla="*/ 6483739 w 18322326"/>
                      <a:gd name="connsiteY15" fmla="*/ 0 h 7029449"/>
                      <a:gd name="connsiteX16" fmla="*/ 7074782 w 18322326"/>
                      <a:gd name="connsiteY16" fmla="*/ 0 h 7029449"/>
                      <a:gd name="connsiteX17" fmla="*/ 7116155 w 18322326"/>
                      <a:gd name="connsiteY17" fmla="*/ 0 h 7029449"/>
                      <a:gd name="connsiteX18" fmla="*/ 8073644 w 18322326"/>
                      <a:gd name="connsiteY18" fmla="*/ 0 h 7029449"/>
                      <a:gd name="connsiteX19" fmla="*/ 9031134 w 18322326"/>
                      <a:gd name="connsiteY19" fmla="*/ 0 h 7029449"/>
                      <a:gd name="connsiteX20" fmla="*/ 9438953 w 18322326"/>
                      <a:gd name="connsiteY20" fmla="*/ 0 h 7029449"/>
                      <a:gd name="connsiteX21" fmla="*/ 9480326 w 18322326"/>
                      <a:gd name="connsiteY21" fmla="*/ 0 h 7029449"/>
                      <a:gd name="connsiteX22" fmla="*/ 9888146 w 18322326"/>
                      <a:gd name="connsiteY22" fmla="*/ 0 h 7029449"/>
                      <a:gd name="connsiteX23" fmla="*/ 10479188 w 18322326"/>
                      <a:gd name="connsiteY23" fmla="*/ 0 h 7029449"/>
                      <a:gd name="connsiteX24" fmla="*/ 11070231 w 18322326"/>
                      <a:gd name="connsiteY24" fmla="*/ 0 h 7029449"/>
                      <a:gd name="connsiteX25" fmla="*/ 11844497 w 18322326"/>
                      <a:gd name="connsiteY25" fmla="*/ 0 h 7029449"/>
                      <a:gd name="connsiteX26" fmla="*/ 12252317 w 18322326"/>
                      <a:gd name="connsiteY26" fmla="*/ 0 h 7029449"/>
                      <a:gd name="connsiteX27" fmla="*/ 13026583 w 18322326"/>
                      <a:gd name="connsiteY27" fmla="*/ 0 h 7029449"/>
                      <a:gd name="connsiteX28" fmla="*/ 13434402 w 18322326"/>
                      <a:gd name="connsiteY28" fmla="*/ 0 h 7029449"/>
                      <a:gd name="connsiteX29" fmla="*/ 13658999 w 18322326"/>
                      <a:gd name="connsiteY29" fmla="*/ 0 h 7029449"/>
                      <a:gd name="connsiteX30" fmla="*/ 13883595 w 18322326"/>
                      <a:gd name="connsiteY30" fmla="*/ 0 h 7029449"/>
                      <a:gd name="connsiteX31" fmla="*/ 13924968 w 18322326"/>
                      <a:gd name="connsiteY31" fmla="*/ 0 h 7029449"/>
                      <a:gd name="connsiteX32" fmla="*/ 14516011 w 18322326"/>
                      <a:gd name="connsiteY32" fmla="*/ 0 h 7029449"/>
                      <a:gd name="connsiteX33" fmla="*/ 15473500 w 18322326"/>
                      <a:gd name="connsiteY33" fmla="*/ 0 h 7029449"/>
                      <a:gd name="connsiteX34" fmla="*/ 16247766 w 18322326"/>
                      <a:gd name="connsiteY34" fmla="*/ 0 h 7029449"/>
                      <a:gd name="connsiteX35" fmla="*/ 16472362 w 18322326"/>
                      <a:gd name="connsiteY35" fmla="*/ 0 h 7029449"/>
                      <a:gd name="connsiteX36" fmla="*/ 16513735 w 18322326"/>
                      <a:gd name="connsiteY36" fmla="*/ 0 h 7029449"/>
                      <a:gd name="connsiteX37" fmla="*/ 16921555 w 18322326"/>
                      <a:gd name="connsiteY37" fmla="*/ 0 h 7029449"/>
                      <a:gd name="connsiteX38" fmla="*/ 17146151 w 18322326"/>
                      <a:gd name="connsiteY38" fmla="*/ 0 h 7029449"/>
                      <a:gd name="connsiteX39" fmla="*/ 18322326 w 18322326"/>
                      <a:gd name="connsiteY39" fmla="*/ 0 h 7029449"/>
                      <a:gd name="connsiteX40" fmla="*/ 18322326 w 18322326"/>
                      <a:gd name="connsiteY40" fmla="*/ 585787 h 7029449"/>
                      <a:gd name="connsiteX41" fmla="*/ 18322326 w 18322326"/>
                      <a:gd name="connsiteY41" fmla="*/ 960691 h 7029449"/>
                      <a:gd name="connsiteX42" fmla="*/ 18322326 w 18322326"/>
                      <a:gd name="connsiteY42" fmla="*/ 1476184 h 7029449"/>
                      <a:gd name="connsiteX43" fmla="*/ 18322326 w 18322326"/>
                      <a:gd name="connsiteY43" fmla="*/ 2132266 h 7029449"/>
                      <a:gd name="connsiteX44" fmla="*/ 18322326 w 18322326"/>
                      <a:gd name="connsiteY44" fmla="*/ 2647759 h 7029449"/>
                      <a:gd name="connsiteX45" fmla="*/ 18322326 w 18322326"/>
                      <a:gd name="connsiteY45" fmla="*/ 3022663 h 7029449"/>
                      <a:gd name="connsiteX46" fmla="*/ 18322326 w 18322326"/>
                      <a:gd name="connsiteY46" fmla="*/ 3608450 h 7029449"/>
                      <a:gd name="connsiteX47" fmla="*/ 18322326 w 18322326"/>
                      <a:gd name="connsiteY47" fmla="*/ 4123943 h 7029449"/>
                      <a:gd name="connsiteX48" fmla="*/ 18322326 w 18322326"/>
                      <a:gd name="connsiteY48" fmla="*/ 4498847 h 7029449"/>
                      <a:gd name="connsiteX49" fmla="*/ 18322326 w 18322326"/>
                      <a:gd name="connsiteY49" fmla="*/ 5225224 h 7029449"/>
                      <a:gd name="connsiteX50" fmla="*/ 18322326 w 18322326"/>
                      <a:gd name="connsiteY50" fmla="*/ 5881306 h 7029449"/>
                      <a:gd name="connsiteX51" fmla="*/ 18322326 w 18322326"/>
                      <a:gd name="connsiteY51" fmla="*/ 6256210 h 7029449"/>
                      <a:gd name="connsiteX52" fmla="*/ 18322326 w 18322326"/>
                      <a:gd name="connsiteY52" fmla="*/ 7029449 h 7029449"/>
                      <a:gd name="connsiteX53" fmla="*/ 17731283 w 18322326"/>
                      <a:gd name="connsiteY53" fmla="*/ 7029449 h 7029449"/>
                      <a:gd name="connsiteX54" fmla="*/ 17506687 w 18322326"/>
                      <a:gd name="connsiteY54" fmla="*/ 7029449 h 7029449"/>
                      <a:gd name="connsiteX55" fmla="*/ 17282091 w 18322326"/>
                      <a:gd name="connsiteY55" fmla="*/ 7029449 h 7029449"/>
                      <a:gd name="connsiteX56" fmla="*/ 17240718 w 18322326"/>
                      <a:gd name="connsiteY56" fmla="*/ 7029449 h 7029449"/>
                      <a:gd name="connsiteX57" fmla="*/ 17016121 w 18322326"/>
                      <a:gd name="connsiteY57" fmla="*/ 7029449 h 7029449"/>
                      <a:gd name="connsiteX58" fmla="*/ 16974748 w 18322326"/>
                      <a:gd name="connsiteY58" fmla="*/ 7029449 h 7029449"/>
                      <a:gd name="connsiteX59" fmla="*/ 16933375 w 18322326"/>
                      <a:gd name="connsiteY59" fmla="*/ 7029449 h 7029449"/>
                      <a:gd name="connsiteX60" fmla="*/ 16708779 w 18322326"/>
                      <a:gd name="connsiteY60" fmla="*/ 7029449 h 7029449"/>
                      <a:gd name="connsiteX61" fmla="*/ 16300960 w 18322326"/>
                      <a:gd name="connsiteY61" fmla="*/ 7029449 h 7029449"/>
                      <a:gd name="connsiteX62" fmla="*/ 15526694 w 18322326"/>
                      <a:gd name="connsiteY62" fmla="*/ 7029449 h 7029449"/>
                      <a:gd name="connsiteX63" fmla="*/ 15118874 w 18322326"/>
                      <a:gd name="connsiteY63" fmla="*/ 7029449 h 7029449"/>
                      <a:gd name="connsiteX64" fmla="*/ 14527831 w 18322326"/>
                      <a:gd name="connsiteY64" fmla="*/ 7029449 h 7029449"/>
                      <a:gd name="connsiteX65" fmla="*/ 13570342 w 18322326"/>
                      <a:gd name="connsiteY65" fmla="*/ 7029449 h 7029449"/>
                      <a:gd name="connsiteX66" fmla="*/ 13528969 w 18322326"/>
                      <a:gd name="connsiteY66" fmla="*/ 7029449 h 7029449"/>
                      <a:gd name="connsiteX67" fmla="*/ 13487596 w 18322326"/>
                      <a:gd name="connsiteY67" fmla="*/ 7029449 h 7029449"/>
                      <a:gd name="connsiteX68" fmla="*/ 13263000 w 18322326"/>
                      <a:gd name="connsiteY68" fmla="*/ 7029449 h 7029449"/>
                      <a:gd name="connsiteX69" fmla="*/ 12855180 w 18322326"/>
                      <a:gd name="connsiteY69" fmla="*/ 7029449 h 7029449"/>
                      <a:gd name="connsiteX70" fmla="*/ 12447361 w 18322326"/>
                      <a:gd name="connsiteY70" fmla="*/ 7029449 h 7029449"/>
                      <a:gd name="connsiteX71" fmla="*/ 11489872 w 18322326"/>
                      <a:gd name="connsiteY71" fmla="*/ 7029449 h 7029449"/>
                      <a:gd name="connsiteX72" fmla="*/ 10715605 w 18322326"/>
                      <a:gd name="connsiteY72" fmla="*/ 7029449 h 7029449"/>
                      <a:gd name="connsiteX73" fmla="*/ 10674233 w 18322326"/>
                      <a:gd name="connsiteY73" fmla="*/ 7029449 h 7029449"/>
                      <a:gd name="connsiteX74" fmla="*/ 10632860 w 18322326"/>
                      <a:gd name="connsiteY74" fmla="*/ 7029449 h 7029449"/>
                      <a:gd name="connsiteX75" fmla="*/ 9675370 w 18322326"/>
                      <a:gd name="connsiteY75" fmla="*/ 7029449 h 7029449"/>
                      <a:gd name="connsiteX76" fmla="*/ 9450774 w 18322326"/>
                      <a:gd name="connsiteY76" fmla="*/ 7029449 h 7029449"/>
                      <a:gd name="connsiteX77" fmla="*/ 8493285 w 18322326"/>
                      <a:gd name="connsiteY77" fmla="*/ 7029449 h 7029449"/>
                      <a:gd name="connsiteX78" fmla="*/ 8085465 w 18322326"/>
                      <a:gd name="connsiteY78" fmla="*/ 7029449 h 7029449"/>
                      <a:gd name="connsiteX79" fmla="*/ 7860869 w 18322326"/>
                      <a:gd name="connsiteY79" fmla="*/ 7029449 h 7029449"/>
                      <a:gd name="connsiteX80" fmla="*/ 7086603 w 18322326"/>
                      <a:gd name="connsiteY80" fmla="*/ 7029449 h 7029449"/>
                      <a:gd name="connsiteX81" fmla="*/ 6862007 w 18322326"/>
                      <a:gd name="connsiteY81" fmla="*/ 7029449 h 7029449"/>
                      <a:gd name="connsiteX82" fmla="*/ 6637410 w 18322326"/>
                      <a:gd name="connsiteY82" fmla="*/ 7029449 h 7029449"/>
                      <a:gd name="connsiteX83" fmla="*/ 6229591 w 18322326"/>
                      <a:gd name="connsiteY83" fmla="*/ 7029449 h 7029449"/>
                      <a:gd name="connsiteX84" fmla="*/ 6004995 w 18322326"/>
                      <a:gd name="connsiteY84" fmla="*/ 7029449 h 7029449"/>
                      <a:gd name="connsiteX85" fmla="*/ 5963622 w 18322326"/>
                      <a:gd name="connsiteY85" fmla="*/ 7029449 h 7029449"/>
                      <a:gd name="connsiteX86" fmla="*/ 5555802 w 18322326"/>
                      <a:gd name="connsiteY86" fmla="*/ 7029449 h 7029449"/>
                      <a:gd name="connsiteX87" fmla="*/ 5147983 w 18322326"/>
                      <a:gd name="connsiteY87" fmla="*/ 7029449 h 7029449"/>
                      <a:gd name="connsiteX88" fmla="*/ 4556940 w 18322326"/>
                      <a:gd name="connsiteY88" fmla="*/ 7029449 h 7029449"/>
                      <a:gd name="connsiteX89" fmla="*/ 4332344 w 18322326"/>
                      <a:gd name="connsiteY89" fmla="*/ 7029449 h 7029449"/>
                      <a:gd name="connsiteX90" fmla="*/ 4107747 w 18322326"/>
                      <a:gd name="connsiteY90" fmla="*/ 7029449 h 7029449"/>
                      <a:gd name="connsiteX91" fmla="*/ 3516705 w 18322326"/>
                      <a:gd name="connsiteY91" fmla="*/ 7029449 h 7029449"/>
                      <a:gd name="connsiteX92" fmla="*/ 3292108 w 18322326"/>
                      <a:gd name="connsiteY92" fmla="*/ 7029449 h 7029449"/>
                      <a:gd name="connsiteX93" fmla="*/ 2334619 w 18322326"/>
                      <a:gd name="connsiteY93" fmla="*/ 7029449 h 7029449"/>
                      <a:gd name="connsiteX94" fmla="*/ 1560353 w 18322326"/>
                      <a:gd name="connsiteY94" fmla="*/ 7029449 h 7029449"/>
                      <a:gd name="connsiteX95" fmla="*/ 1335757 w 18322326"/>
                      <a:gd name="connsiteY95" fmla="*/ 7029449 h 7029449"/>
                      <a:gd name="connsiteX96" fmla="*/ 0 w 18322326"/>
                      <a:gd name="connsiteY96" fmla="*/ 7029449 h 7029449"/>
                      <a:gd name="connsiteX97" fmla="*/ 0 w 18322326"/>
                      <a:gd name="connsiteY97" fmla="*/ 6373367 h 7029449"/>
                      <a:gd name="connsiteX98" fmla="*/ 0 w 18322326"/>
                      <a:gd name="connsiteY98" fmla="*/ 5928169 h 7029449"/>
                      <a:gd name="connsiteX99" fmla="*/ 0 w 18322326"/>
                      <a:gd name="connsiteY99" fmla="*/ 5342381 h 7029449"/>
                      <a:gd name="connsiteX100" fmla="*/ 0 w 18322326"/>
                      <a:gd name="connsiteY100" fmla="*/ 4616005 h 7029449"/>
                      <a:gd name="connsiteX101" fmla="*/ 0 w 18322326"/>
                      <a:gd name="connsiteY101" fmla="*/ 4100512 h 7029449"/>
                      <a:gd name="connsiteX102" fmla="*/ 0 w 18322326"/>
                      <a:gd name="connsiteY102" fmla="*/ 3514725 h 7029449"/>
                      <a:gd name="connsiteX103" fmla="*/ 0 w 18322326"/>
                      <a:gd name="connsiteY103" fmla="*/ 2788348 h 7029449"/>
                      <a:gd name="connsiteX104" fmla="*/ 0 w 18322326"/>
                      <a:gd name="connsiteY104" fmla="*/ 2272855 h 7029449"/>
                      <a:gd name="connsiteX105" fmla="*/ 0 w 18322326"/>
                      <a:gd name="connsiteY105" fmla="*/ 1546479 h 7029449"/>
                      <a:gd name="connsiteX106" fmla="*/ 0 w 18322326"/>
                      <a:gd name="connsiteY106" fmla="*/ 1030986 h 7029449"/>
                      <a:gd name="connsiteX107" fmla="*/ 0 w 18322326"/>
                      <a:gd name="connsiteY107" fmla="*/ 656082 h 7029449"/>
                      <a:gd name="connsiteX108" fmla="*/ 0 w 18322326"/>
                      <a:gd name="connsiteY108" fmla="*/ 0 h 7029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</a:cxnLst>
                    <a:rect l="l" t="t" r="r" b="b"/>
                    <a:pathLst>
                      <a:path w="18322326" h="7029449" fill="none" extrusionOk="0">
                        <a:moveTo>
                          <a:pt x="0" y="0"/>
                        </a:moveTo>
                        <a:cubicBezTo>
                          <a:pt x="223238" y="-81230"/>
                          <a:pt x="579607" y="16114"/>
                          <a:pt x="957489" y="0"/>
                        </a:cubicBezTo>
                        <a:cubicBezTo>
                          <a:pt x="1335371" y="-16114"/>
                          <a:pt x="1105650" y="2227"/>
                          <a:pt x="1182086" y="0"/>
                        </a:cubicBezTo>
                        <a:cubicBezTo>
                          <a:pt x="1258522" y="-2227"/>
                          <a:pt x="1546130" y="37393"/>
                          <a:pt x="1773128" y="0"/>
                        </a:cubicBezTo>
                        <a:cubicBezTo>
                          <a:pt x="2000126" y="-37393"/>
                          <a:pt x="2192448" y="9644"/>
                          <a:pt x="2364171" y="0"/>
                        </a:cubicBezTo>
                        <a:cubicBezTo>
                          <a:pt x="2535894" y="-9644"/>
                          <a:pt x="2394032" y="4162"/>
                          <a:pt x="2405544" y="0"/>
                        </a:cubicBezTo>
                        <a:cubicBezTo>
                          <a:pt x="2417056" y="-4162"/>
                          <a:pt x="2431578" y="332"/>
                          <a:pt x="2446917" y="0"/>
                        </a:cubicBezTo>
                        <a:cubicBezTo>
                          <a:pt x="2462256" y="-332"/>
                          <a:pt x="2718657" y="42507"/>
                          <a:pt x="2854737" y="0"/>
                        </a:cubicBezTo>
                        <a:cubicBezTo>
                          <a:pt x="2990817" y="-42507"/>
                          <a:pt x="3277942" y="33713"/>
                          <a:pt x="3445779" y="0"/>
                        </a:cubicBezTo>
                        <a:cubicBezTo>
                          <a:pt x="3613616" y="-33713"/>
                          <a:pt x="3624576" y="10225"/>
                          <a:pt x="3670376" y="0"/>
                        </a:cubicBezTo>
                        <a:cubicBezTo>
                          <a:pt x="3716176" y="-10225"/>
                          <a:pt x="4061366" y="61806"/>
                          <a:pt x="4261418" y="0"/>
                        </a:cubicBezTo>
                        <a:cubicBezTo>
                          <a:pt x="4461470" y="-61806"/>
                          <a:pt x="4283329" y="2012"/>
                          <a:pt x="4302791" y="0"/>
                        </a:cubicBezTo>
                        <a:cubicBezTo>
                          <a:pt x="4322253" y="-2012"/>
                          <a:pt x="4509041" y="27076"/>
                          <a:pt x="4710611" y="0"/>
                        </a:cubicBezTo>
                        <a:cubicBezTo>
                          <a:pt x="4912181" y="-27076"/>
                          <a:pt x="5168921" y="17274"/>
                          <a:pt x="5484877" y="0"/>
                        </a:cubicBezTo>
                        <a:cubicBezTo>
                          <a:pt x="5800833" y="-17274"/>
                          <a:pt x="5797637" y="2923"/>
                          <a:pt x="6075920" y="0"/>
                        </a:cubicBezTo>
                        <a:cubicBezTo>
                          <a:pt x="6354203" y="-2923"/>
                          <a:pt x="6315223" y="28029"/>
                          <a:pt x="6483739" y="0"/>
                        </a:cubicBezTo>
                        <a:cubicBezTo>
                          <a:pt x="6652255" y="-28029"/>
                          <a:pt x="6798948" y="5059"/>
                          <a:pt x="7074782" y="0"/>
                        </a:cubicBezTo>
                        <a:cubicBezTo>
                          <a:pt x="7350616" y="-5059"/>
                          <a:pt x="7106236" y="4651"/>
                          <a:pt x="7116155" y="0"/>
                        </a:cubicBezTo>
                        <a:cubicBezTo>
                          <a:pt x="7126074" y="-4651"/>
                          <a:pt x="7872967" y="112207"/>
                          <a:pt x="8073644" y="0"/>
                        </a:cubicBezTo>
                        <a:cubicBezTo>
                          <a:pt x="8274321" y="-112207"/>
                          <a:pt x="8782387" y="52090"/>
                          <a:pt x="9031134" y="0"/>
                        </a:cubicBezTo>
                        <a:cubicBezTo>
                          <a:pt x="9279881" y="-52090"/>
                          <a:pt x="9271070" y="38717"/>
                          <a:pt x="9438953" y="0"/>
                        </a:cubicBezTo>
                        <a:cubicBezTo>
                          <a:pt x="9606836" y="-38717"/>
                          <a:pt x="9469557" y="2107"/>
                          <a:pt x="9480326" y="0"/>
                        </a:cubicBezTo>
                        <a:cubicBezTo>
                          <a:pt x="9491095" y="-2107"/>
                          <a:pt x="9745977" y="30764"/>
                          <a:pt x="9888146" y="0"/>
                        </a:cubicBezTo>
                        <a:cubicBezTo>
                          <a:pt x="10030315" y="-30764"/>
                          <a:pt x="10296326" y="41606"/>
                          <a:pt x="10479188" y="0"/>
                        </a:cubicBezTo>
                        <a:cubicBezTo>
                          <a:pt x="10662050" y="-41606"/>
                          <a:pt x="10880635" y="31797"/>
                          <a:pt x="11070231" y="0"/>
                        </a:cubicBezTo>
                        <a:cubicBezTo>
                          <a:pt x="11259827" y="-31797"/>
                          <a:pt x="11541500" y="53127"/>
                          <a:pt x="11844497" y="0"/>
                        </a:cubicBezTo>
                        <a:cubicBezTo>
                          <a:pt x="12147494" y="-53127"/>
                          <a:pt x="12152582" y="39325"/>
                          <a:pt x="12252317" y="0"/>
                        </a:cubicBezTo>
                        <a:cubicBezTo>
                          <a:pt x="12352052" y="-39325"/>
                          <a:pt x="12794005" y="77498"/>
                          <a:pt x="13026583" y="0"/>
                        </a:cubicBezTo>
                        <a:cubicBezTo>
                          <a:pt x="13259161" y="-77498"/>
                          <a:pt x="13339915" y="24417"/>
                          <a:pt x="13434402" y="0"/>
                        </a:cubicBezTo>
                        <a:cubicBezTo>
                          <a:pt x="13528889" y="-24417"/>
                          <a:pt x="13586783" y="262"/>
                          <a:pt x="13658999" y="0"/>
                        </a:cubicBezTo>
                        <a:cubicBezTo>
                          <a:pt x="13731215" y="-262"/>
                          <a:pt x="13833612" y="20389"/>
                          <a:pt x="13883595" y="0"/>
                        </a:cubicBezTo>
                        <a:cubicBezTo>
                          <a:pt x="13933578" y="-20389"/>
                          <a:pt x="13909682" y="4174"/>
                          <a:pt x="13924968" y="0"/>
                        </a:cubicBezTo>
                        <a:cubicBezTo>
                          <a:pt x="13940254" y="-4174"/>
                          <a:pt x="14274640" y="37125"/>
                          <a:pt x="14516011" y="0"/>
                        </a:cubicBezTo>
                        <a:cubicBezTo>
                          <a:pt x="14757382" y="-37125"/>
                          <a:pt x="15261683" y="45375"/>
                          <a:pt x="15473500" y="0"/>
                        </a:cubicBezTo>
                        <a:cubicBezTo>
                          <a:pt x="15685317" y="-45375"/>
                          <a:pt x="16084063" y="43158"/>
                          <a:pt x="16247766" y="0"/>
                        </a:cubicBezTo>
                        <a:cubicBezTo>
                          <a:pt x="16411469" y="-43158"/>
                          <a:pt x="16385889" y="13807"/>
                          <a:pt x="16472362" y="0"/>
                        </a:cubicBezTo>
                        <a:cubicBezTo>
                          <a:pt x="16558835" y="-13807"/>
                          <a:pt x="16495737" y="2954"/>
                          <a:pt x="16513735" y="0"/>
                        </a:cubicBezTo>
                        <a:cubicBezTo>
                          <a:pt x="16531733" y="-2954"/>
                          <a:pt x="16805738" y="4539"/>
                          <a:pt x="16921555" y="0"/>
                        </a:cubicBezTo>
                        <a:cubicBezTo>
                          <a:pt x="17037372" y="-4539"/>
                          <a:pt x="17050798" y="11893"/>
                          <a:pt x="17146151" y="0"/>
                        </a:cubicBezTo>
                        <a:cubicBezTo>
                          <a:pt x="17241504" y="-11893"/>
                          <a:pt x="17757806" y="60958"/>
                          <a:pt x="18322326" y="0"/>
                        </a:cubicBezTo>
                        <a:cubicBezTo>
                          <a:pt x="18340874" y="157924"/>
                          <a:pt x="18313735" y="428405"/>
                          <a:pt x="18322326" y="585787"/>
                        </a:cubicBezTo>
                        <a:cubicBezTo>
                          <a:pt x="18330917" y="743169"/>
                          <a:pt x="18296757" y="866509"/>
                          <a:pt x="18322326" y="960691"/>
                        </a:cubicBezTo>
                        <a:cubicBezTo>
                          <a:pt x="18347895" y="1054873"/>
                          <a:pt x="18297912" y="1303065"/>
                          <a:pt x="18322326" y="1476184"/>
                        </a:cubicBezTo>
                        <a:cubicBezTo>
                          <a:pt x="18346740" y="1649303"/>
                          <a:pt x="18254782" y="1886729"/>
                          <a:pt x="18322326" y="2132266"/>
                        </a:cubicBezTo>
                        <a:cubicBezTo>
                          <a:pt x="18389870" y="2377803"/>
                          <a:pt x="18263283" y="2474245"/>
                          <a:pt x="18322326" y="2647759"/>
                        </a:cubicBezTo>
                        <a:cubicBezTo>
                          <a:pt x="18381369" y="2821273"/>
                          <a:pt x="18300753" y="2896298"/>
                          <a:pt x="18322326" y="3022663"/>
                        </a:cubicBezTo>
                        <a:cubicBezTo>
                          <a:pt x="18343899" y="3149028"/>
                          <a:pt x="18301590" y="3345613"/>
                          <a:pt x="18322326" y="3608450"/>
                        </a:cubicBezTo>
                        <a:cubicBezTo>
                          <a:pt x="18343062" y="3871287"/>
                          <a:pt x="18283340" y="3939905"/>
                          <a:pt x="18322326" y="4123943"/>
                        </a:cubicBezTo>
                        <a:cubicBezTo>
                          <a:pt x="18361312" y="4307981"/>
                          <a:pt x="18281550" y="4395898"/>
                          <a:pt x="18322326" y="4498847"/>
                        </a:cubicBezTo>
                        <a:cubicBezTo>
                          <a:pt x="18363102" y="4601796"/>
                          <a:pt x="18285722" y="4869088"/>
                          <a:pt x="18322326" y="5225224"/>
                        </a:cubicBezTo>
                        <a:cubicBezTo>
                          <a:pt x="18358930" y="5581360"/>
                          <a:pt x="18291059" y="5569627"/>
                          <a:pt x="18322326" y="5881306"/>
                        </a:cubicBezTo>
                        <a:cubicBezTo>
                          <a:pt x="18353593" y="6192985"/>
                          <a:pt x="18298349" y="6163337"/>
                          <a:pt x="18322326" y="6256210"/>
                        </a:cubicBezTo>
                        <a:cubicBezTo>
                          <a:pt x="18346303" y="6349083"/>
                          <a:pt x="18297473" y="6782678"/>
                          <a:pt x="18322326" y="7029449"/>
                        </a:cubicBezTo>
                        <a:cubicBezTo>
                          <a:pt x="18148518" y="7061522"/>
                          <a:pt x="17932828" y="7005491"/>
                          <a:pt x="17731283" y="7029449"/>
                        </a:cubicBezTo>
                        <a:cubicBezTo>
                          <a:pt x="17529738" y="7053407"/>
                          <a:pt x="17573081" y="7010314"/>
                          <a:pt x="17506687" y="7029449"/>
                        </a:cubicBezTo>
                        <a:cubicBezTo>
                          <a:pt x="17440293" y="7048584"/>
                          <a:pt x="17392565" y="7029149"/>
                          <a:pt x="17282091" y="7029449"/>
                        </a:cubicBezTo>
                        <a:cubicBezTo>
                          <a:pt x="17171617" y="7029749"/>
                          <a:pt x="17253848" y="7027211"/>
                          <a:pt x="17240718" y="7029449"/>
                        </a:cubicBezTo>
                        <a:cubicBezTo>
                          <a:pt x="17227588" y="7031687"/>
                          <a:pt x="17081157" y="7009257"/>
                          <a:pt x="17016121" y="7029449"/>
                        </a:cubicBezTo>
                        <a:cubicBezTo>
                          <a:pt x="16951085" y="7049641"/>
                          <a:pt x="16984660" y="7027132"/>
                          <a:pt x="16974748" y="7029449"/>
                        </a:cubicBezTo>
                        <a:cubicBezTo>
                          <a:pt x="16964836" y="7031766"/>
                          <a:pt x="16945008" y="7027926"/>
                          <a:pt x="16933375" y="7029449"/>
                        </a:cubicBezTo>
                        <a:cubicBezTo>
                          <a:pt x="16921742" y="7030972"/>
                          <a:pt x="16815808" y="7017661"/>
                          <a:pt x="16708779" y="7029449"/>
                        </a:cubicBezTo>
                        <a:cubicBezTo>
                          <a:pt x="16601750" y="7041237"/>
                          <a:pt x="16447896" y="7018276"/>
                          <a:pt x="16300960" y="7029449"/>
                        </a:cubicBezTo>
                        <a:cubicBezTo>
                          <a:pt x="16154024" y="7040622"/>
                          <a:pt x="15786897" y="6962922"/>
                          <a:pt x="15526694" y="7029449"/>
                        </a:cubicBezTo>
                        <a:cubicBezTo>
                          <a:pt x="15266491" y="7095976"/>
                          <a:pt x="15303561" y="6983746"/>
                          <a:pt x="15118874" y="7029449"/>
                        </a:cubicBezTo>
                        <a:cubicBezTo>
                          <a:pt x="14934187" y="7075152"/>
                          <a:pt x="14687190" y="7001841"/>
                          <a:pt x="14527831" y="7029449"/>
                        </a:cubicBezTo>
                        <a:cubicBezTo>
                          <a:pt x="14368472" y="7057057"/>
                          <a:pt x="13953754" y="7029340"/>
                          <a:pt x="13570342" y="7029449"/>
                        </a:cubicBezTo>
                        <a:cubicBezTo>
                          <a:pt x="13186930" y="7029558"/>
                          <a:pt x="13549304" y="7026388"/>
                          <a:pt x="13528969" y="7029449"/>
                        </a:cubicBezTo>
                        <a:cubicBezTo>
                          <a:pt x="13508634" y="7032510"/>
                          <a:pt x="13501012" y="7027825"/>
                          <a:pt x="13487596" y="7029449"/>
                        </a:cubicBezTo>
                        <a:cubicBezTo>
                          <a:pt x="13474180" y="7031073"/>
                          <a:pt x="13316641" y="7013542"/>
                          <a:pt x="13263000" y="7029449"/>
                        </a:cubicBezTo>
                        <a:cubicBezTo>
                          <a:pt x="13209359" y="7045356"/>
                          <a:pt x="12957917" y="7015351"/>
                          <a:pt x="12855180" y="7029449"/>
                        </a:cubicBezTo>
                        <a:cubicBezTo>
                          <a:pt x="12752443" y="7043547"/>
                          <a:pt x="12557885" y="7012123"/>
                          <a:pt x="12447361" y="7029449"/>
                        </a:cubicBezTo>
                        <a:cubicBezTo>
                          <a:pt x="12336837" y="7046775"/>
                          <a:pt x="11763105" y="6914710"/>
                          <a:pt x="11489872" y="7029449"/>
                        </a:cubicBezTo>
                        <a:cubicBezTo>
                          <a:pt x="11216639" y="7144188"/>
                          <a:pt x="11014108" y="6980007"/>
                          <a:pt x="10715605" y="7029449"/>
                        </a:cubicBezTo>
                        <a:cubicBezTo>
                          <a:pt x="10417102" y="7078891"/>
                          <a:pt x="10685102" y="7025563"/>
                          <a:pt x="10674233" y="7029449"/>
                        </a:cubicBezTo>
                        <a:cubicBezTo>
                          <a:pt x="10663364" y="7033335"/>
                          <a:pt x="10643317" y="7028894"/>
                          <a:pt x="10632860" y="7029449"/>
                        </a:cubicBezTo>
                        <a:cubicBezTo>
                          <a:pt x="10622403" y="7030004"/>
                          <a:pt x="9902740" y="6952132"/>
                          <a:pt x="9675370" y="7029449"/>
                        </a:cubicBezTo>
                        <a:cubicBezTo>
                          <a:pt x="9448000" y="7106766"/>
                          <a:pt x="9537889" y="7021058"/>
                          <a:pt x="9450774" y="7029449"/>
                        </a:cubicBezTo>
                        <a:cubicBezTo>
                          <a:pt x="9363659" y="7037840"/>
                          <a:pt x="8778039" y="6924412"/>
                          <a:pt x="8493285" y="7029449"/>
                        </a:cubicBezTo>
                        <a:cubicBezTo>
                          <a:pt x="8208531" y="7134486"/>
                          <a:pt x="8188695" y="7021263"/>
                          <a:pt x="8085465" y="7029449"/>
                        </a:cubicBezTo>
                        <a:cubicBezTo>
                          <a:pt x="7982235" y="7037635"/>
                          <a:pt x="7964879" y="7021691"/>
                          <a:pt x="7860869" y="7029449"/>
                        </a:cubicBezTo>
                        <a:cubicBezTo>
                          <a:pt x="7756859" y="7037207"/>
                          <a:pt x="7291686" y="6976336"/>
                          <a:pt x="7086603" y="7029449"/>
                        </a:cubicBezTo>
                        <a:cubicBezTo>
                          <a:pt x="6881520" y="7082562"/>
                          <a:pt x="6909511" y="7002859"/>
                          <a:pt x="6862007" y="7029449"/>
                        </a:cubicBezTo>
                        <a:cubicBezTo>
                          <a:pt x="6814503" y="7056039"/>
                          <a:pt x="6685208" y="7012721"/>
                          <a:pt x="6637410" y="7029449"/>
                        </a:cubicBezTo>
                        <a:cubicBezTo>
                          <a:pt x="6589612" y="7046177"/>
                          <a:pt x="6317358" y="7023056"/>
                          <a:pt x="6229591" y="7029449"/>
                        </a:cubicBezTo>
                        <a:cubicBezTo>
                          <a:pt x="6141824" y="7035842"/>
                          <a:pt x="6111161" y="7006342"/>
                          <a:pt x="6004995" y="7029449"/>
                        </a:cubicBezTo>
                        <a:cubicBezTo>
                          <a:pt x="5898829" y="7052556"/>
                          <a:pt x="5979733" y="7027811"/>
                          <a:pt x="5963622" y="7029449"/>
                        </a:cubicBezTo>
                        <a:cubicBezTo>
                          <a:pt x="5947511" y="7031087"/>
                          <a:pt x="5694113" y="6985553"/>
                          <a:pt x="5555802" y="7029449"/>
                        </a:cubicBezTo>
                        <a:cubicBezTo>
                          <a:pt x="5417491" y="7073345"/>
                          <a:pt x="5332675" y="7027408"/>
                          <a:pt x="5147983" y="7029449"/>
                        </a:cubicBezTo>
                        <a:cubicBezTo>
                          <a:pt x="4963291" y="7031490"/>
                          <a:pt x="4839063" y="7007050"/>
                          <a:pt x="4556940" y="7029449"/>
                        </a:cubicBezTo>
                        <a:cubicBezTo>
                          <a:pt x="4274817" y="7051848"/>
                          <a:pt x="4405534" y="7005527"/>
                          <a:pt x="4332344" y="7029449"/>
                        </a:cubicBezTo>
                        <a:cubicBezTo>
                          <a:pt x="4259154" y="7053371"/>
                          <a:pt x="4182980" y="7019972"/>
                          <a:pt x="4107747" y="7029449"/>
                        </a:cubicBezTo>
                        <a:cubicBezTo>
                          <a:pt x="4032514" y="7038926"/>
                          <a:pt x="3644291" y="7023964"/>
                          <a:pt x="3516705" y="7029449"/>
                        </a:cubicBezTo>
                        <a:cubicBezTo>
                          <a:pt x="3389119" y="7034934"/>
                          <a:pt x="3399644" y="7016590"/>
                          <a:pt x="3292108" y="7029449"/>
                        </a:cubicBezTo>
                        <a:cubicBezTo>
                          <a:pt x="3184572" y="7042308"/>
                          <a:pt x="2570312" y="6991153"/>
                          <a:pt x="2334619" y="7029449"/>
                        </a:cubicBezTo>
                        <a:cubicBezTo>
                          <a:pt x="2098926" y="7067745"/>
                          <a:pt x="1771212" y="7004423"/>
                          <a:pt x="1560353" y="7029449"/>
                        </a:cubicBezTo>
                        <a:cubicBezTo>
                          <a:pt x="1349494" y="7054475"/>
                          <a:pt x="1424107" y="7019158"/>
                          <a:pt x="1335757" y="7029449"/>
                        </a:cubicBezTo>
                        <a:cubicBezTo>
                          <a:pt x="1247407" y="7039740"/>
                          <a:pt x="489087" y="6898441"/>
                          <a:pt x="0" y="7029449"/>
                        </a:cubicBezTo>
                        <a:cubicBezTo>
                          <a:pt x="-37328" y="6735275"/>
                          <a:pt x="65648" y="6518543"/>
                          <a:pt x="0" y="6373367"/>
                        </a:cubicBezTo>
                        <a:cubicBezTo>
                          <a:pt x="-65648" y="6228191"/>
                          <a:pt x="24571" y="6132087"/>
                          <a:pt x="0" y="5928169"/>
                        </a:cubicBezTo>
                        <a:cubicBezTo>
                          <a:pt x="-24571" y="5724251"/>
                          <a:pt x="33711" y="5622948"/>
                          <a:pt x="0" y="5342381"/>
                        </a:cubicBezTo>
                        <a:cubicBezTo>
                          <a:pt x="-33711" y="5061814"/>
                          <a:pt x="15181" y="4961885"/>
                          <a:pt x="0" y="4616005"/>
                        </a:cubicBezTo>
                        <a:cubicBezTo>
                          <a:pt x="-15181" y="4270125"/>
                          <a:pt x="60143" y="4329236"/>
                          <a:pt x="0" y="4100512"/>
                        </a:cubicBezTo>
                        <a:cubicBezTo>
                          <a:pt x="-60143" y="3871788"/>
                          <a:pt x="16577" y="3729721"/>
                          <a:pt x="0" y="3514725"/>
                        </a:cubicBezTo>
                        <a:cubicBezTo>
                          <a:pt x="-16577" y="3299729"/>
                          <a:pt x="85690" y="3031932"/>
                          <a:pt x="0" y="2788348"/>
                        </a:cubicBezTo>
                        <a:cubicBezTo>
                          <a:pt x="-85690" y="2544764"/>
                          <a:pt x="39229" y="2435940"/>
                          <a:pt x="0" y="2272855"/>
                        </a:cubicBezTo>
                        <a:cubicBezTo>
                          <a:pt x="-39229" y="2109770"/>
                          <a:pt x="1743" y="1700229"/>
                          <a:pt x="0" y="1546479"/>
                        </a:cubicBezTo>
                        <a:cubicBezTo>
                          <a:pt x="-1743" y="1392729"/>
                          <a:pt x="51226" y="1167093"/>
                          <a:pt x="0" y="1030986"/>
                        </a:cubicBezTo>
                        <a:cubicBezTo>
                          <a:pt x="-51226" y="894879"/>
                          <a:pt x="16882" y="835317"/>
                          <a:pt x="0" y="656082"/>
                        </a:cubicBezTo>
                        <a:cubicBezTo>
                          <a:pt x="-16882" y="476847"/>
                          <a:pt x="30841" y="149775"/>
                          <a:pt x="0" y="0"/>
                        </a:cubicBezTo>
                        <a:close/>
                      </a:path>
                      <a:path w="18322326" h="7029449" stroke="0" extrusionOk="0">
                        <a:moveTo>
                          <a:pt x="0" y="0"/>
                        </a:moveTo>
                        <a:cubicBezTo>
                          <a:pt x="173119" y="-42825"/>
                          <a:pt x="282514" y="39179"/>
                          <a:pt x="407820" y="0"/>
                        </a:cubicBezTo>
                        <a:cubicBezTo>
                          <a:pt x="533126" y="-39179"/>
                          <a:pt x="834856" y="31559"/>
                          <a:pt x="998862" y="0"/>
                        </a:cubicBezTo>
                        <a:cubicBezTo>
                          <a:pt x="1162868" y="-31559"/>
                          <a:pt x="1460488" y="56948"/>
                          <a:pt x="1589905" y="0"/>
                        </a:cubicBezTo>
                        <a:cubicBezTo>
                          <a:pt x="1719322" y="-56948"/>
                          <a:pt x="1741729" y="25623"/>
                          <a:pt x="1814501" y="0"/>
                        </a:cubicBezTo>
                        <a:cubicBezTo>
                          <a:pt x="1887273" y="-25623"/>
                          <a:pt x="2346059" y="28511"/>
                          <a:pt x="2771991" y="0"/>
                        </a:cubicBezTo>
                        <a:cubicBezTo>
                          <a:pt x="3197923" y="-28511"/>
                          <a:pt x="3409727" y="52485"/>
                          <a:pt x="3729480" y="0"/>
                        </a:cubicBezTo>
                        <a:cubicBezTo>
                          <a:pt x="4049233" y="-52485"/>
                          <a:pt x="4163349" y="33122"/>
                          <a:pt x="4503746" y="0"/>
                        </a:cubicBezTo>
                        <a:cubicBezTo>
                          <a:pt x="4844143" y="-33122"/>
                          <a:pt x="4774488" y="38064"/>
                          <a:pt x="4911565" y="0"/>
                        </a:cubicBezTo>
                        <a:cubicBezTo>
                          <a:pt x="5048642" y="-38064"/>
                          <a:pt x="5061689" y="8396"/>
                          <a:pt x="5136162" y="0"/>
                        </a:cubicBezTo>
                        <a:cubicBezTo>
                          <a:pt x="5210635" y="-8396"/>
                          <a:pt x="5249766" y="5787"/>
                          <a:pt x="5360758" y="0"/>
                        </a:cubicBezTo>
                        <a:cubicBezTo>
                          <a:pt x="5471750" y="-5787"/>
                          <a:pt x="5389246" y="1607"/>
                          <a:pt x="5402131" y="0"/>
                        </a:cubicBezTo>
                        <a:cubicBezTo>
                          <a:pt x="5415016" y="-1607"/>
                          <a:pt x="5514843" y="20042"/>
                          <a:pt x="5626727" y="0"/>
                        </a:cubicBezTo>
                        <a:cubicBezTo>
                          <a:pt x="5738611" y="-20042"/>
                          <a:pt x="6196327" y="82085"/>
                          <a:pt x="6400993" y="0"/>
                        </a:cubicBezTo>
                        <a:cubicBezTo>
                          <a:pt x="6605659" y="-82085"/>
                          <a:pt x="6432041" y="1372"/>
                          <a:pt x="6442366" y="0"/>
                        </a:cubicBezTo>
                        <a:cubicBezTo>
                          <a:pt x="6452691" y="-1372"/>
                          <a:pt x="6607042" y="4327"/>
                          <a:pt x="6666962" y="0"/>
                        </a:cubicBezTo>
                        <a:cubicBezTo>
                          <a:pt x="6726882" y="-4327"/>
                          <a:pt x="7266121" y="79305"/>
                          <a:pt x="7624452" y="0"/>
                        </a:cubicBezTo>
                        <a:cubicBezTo>
                          <a:pt x="7982783" y="-79305"/>
                          <a:pt x="7785664" y="22590"/>
                          <a:pt x="7849048" y="0"/>
                        </a:cubicBezTo>
                        <a:cubicBezTo>
                          <a:pt x="7912432" y="-22590"/>
                          <a:pt x="8612238" y="17451"/>
                          <a:pt x="8806537" y="0"/>
                        </a:cubicBezTo>
                        <a:cubicBezTo>
                          <a:pt x="9000836" y="-17451"/>
                          <a:pt x="9257487" y="49482"/>
                          <a:pt x="9397580" y="0"/>
                        </a:cubicBezTo>
                        <a:cubicBezTo>
                          <a:pt x="9537673" y="-49482"/>
                          <a:pt x="9652963" y="26373"/>
                          <a:pt x="9805400" y="0"/>
                        </a:cubicBezTo>
                        <a:cubicBezTo>
                          <a:pt x="9957837" y="-26373"/>
                          <a:pt x="10409419" y="53818"/>
                          <a:pt x="10579666" y="0"/>
                        </a:cubicBezTo>
                        <a:cubicBezTo>
                          <a:pt x="10749913" y="-53818"/>
                          <a:pt x="11147833" y="100391"/>
                          <a:pt x="11537155" y="0"/>
                        </a:cubicBezTo>
                        <a:cubicBezTo>
                          <a:pt x="11926477" y="-100391"/>
                          <a:pt x="11859399" y="28484"/>
                          <a:pt x="11944974" y="0"/>
                        </a:cubicBezTo>
                        <a:cubicBezTo>
                          <a:pt x="12030549" y="-28484"/>
                          <a:pt x="11975128" y="791"/>
                          <a:pt x="11986347" y="0"/>
                        </a:cubicBezTo>
                        <a:cubicBezTo>
                          <a:pt x="11997566" y="-791"/>
                          <a:pt x="12246782" y="40852"/>
                          <a:pt x="12394167" y="0"/>
                        </a:cubicBezTo>
                        <a:cubicBezTo>
                          <a:pt x="12541552" y="-40852"/>
                          <a:pt x="12650949" y="36845"/>
                          <a:pt x="12801986" y="0"/>
                        </a:cubicBezTo>
                        <a:cubicBezTo>
                          <a:pt x="12953023" y="-36845"/>
                          <a:pt x="13142020" y="26172"/>
                          <a:pt x="13393029" y="0"/>
                        </a:cubicBezTo>
                        <a:cubicBezTo>
                          <a:pt x="13644038" y="-26172"/>
                          <a:pt x="13517981" y="3793"/>
                          <a:pt x="13617626" y="0"/>
                        </a:cubicBezTo>
                        <a:cubicBezTo>
                          <a:pt x="13717271" y="-3793"/>
                          <a:pt x="13877272" y="37766"/>
                          <a:pt x="14025445" y="0"/>
                        </a:cubicBezTo>
                        <a:cubicBezTo>
                          <a:pt x="14173618" y="-37766"/>
                          <a:pt x="14593140" y="100893"/>
                          <a:pt x="14982934" y="0"/>
                        </a:cubicBezTo>
                        <a:cubicBezTo>
                          <a:pt x="15372728" y="-100893"/>
                          <a:pt x="15103006" y="19428"/>
                          <a:pt x="15207531" y="0"/>
                        </a:cubicBezTo>
                        <a:cubicBezTo>
                          <a:pt x="15312056" y="-19428"/>
                          <a:pt x="15362691" y="3470"/>
                          <a:pt x="15432127" y="0"/>
                        </a:cubicBezTo>
                        <a:cubicBezTo>
                          <a:pt x="15501563" y="-3470"/>
                          <a:pt x="15545330" y="14348"/>
                          <a:pt x="15656723" y="0"/>
                        </a:cubicBezTo>
                        <a:cubicBezTo>
                          <a:pt x="15768116" y="-14348"/>
                          <a:pt x="16098050" y="80385"/>
                          <a:pt x="16430989" y="0"/>
                        </a:cubicBezTo>
                        <a:cubicBezTo>
                          <a:pt x="16763928" y="-80385"/>
                          <a:pt x="16859855" y="23960"/>
                          <a:pt x="17022032" y="0"/>
                        </a:cubicBezTo>
                        <a:cubicBezTo>
                          <a:pt x="17184209" y="-23960"/>
                          <a:pt x="17287929" y="6361"/>
                          <a:pt x="17429851" y="0"/>
                        </a:cubicBezTo>
                        <a:cubicBezTo>
                          <a:pt x="17571773" y="-6361"/>
                          <a:pt x="18026379" y="27626"/>
                          <a:pt x="18322326" y="0"/>
                        </a:cubicBezTo>
                        <a:cubicBezTo>
                          <a:pt x="18338834" y="296942"/>
                          <a:pt x="18306501" y="340577"/>
                          <a:pt x="18322326" y="656082"/>
                        </a:cubicBezTo>
                        <a:cubicBezTo>
                          <a:pt x="18338151" y="971587"/>
                          <a:pt x="18289617" y="908978"/>
                          <a:pt x="18322326" y="1101280"/>
                        </a:cubicBezTo>
                        <a:cubicBezTo>
                          <a:pt x="18355035" y="1293582"/>
                          <a:pt x="18286188" y="1561677"/>
                          <a:pt x="18322326" y="1687068"/>
                        </a:cubicBezTo>
                        <a:cubicBezTo>
                          <a:pt x="18358464" y="1812459"/>
                          <a:pt x="18261289" y="1980271"/>
                          <a:pt x="18322326" y="2202561"/>
                        </a:cubicBezTo>
                        <a:cubicBezTo>
                          <a:pt x="18383363" y="2424851"/>
                          <a:pt x="18313916" y="2469224"/>
                          <a:pt x="18322326" y="2577465"/>
                        </a:cubicBezTo>
                        <a:cubicBezTo>
                          <a:pt x="18330736" y="2685706"/>
                          <a:pt x="18280020" y="2873142"/>
                          <a:pt x="18322326" y="2952369"/>
                        </a:cubicBezTo>
                        <a:cubicBezTo>
                          <a:pt x="18364632" y="3031596"/>
                          <a:pt x="18319321" y="3337103"/>
                          <a:pt x="18322326" y="3467862"/>
                        </a:cubicBezTo>
                        <a:cubicBezTo>
                          <a:pt x="18325331" y="3598621"/>
                          <a:pt x="18288174" y="3761438"/>
                          <a:pt x="18322326" y="3913060"/>
                        </a:cubicBezTo>
                        <a:cubicBezTo>
                          <a:pt x="18356478" y="4064682"/>
                          <a:pt x="18303133" y="4111058"/>
                          <a:pt x="18322326" y="4287964"/>
                        </a:cubicBezTo>
                        <a:cubicBezTo>
                          <a:pt x="18341519" y="4464870"/>
                          <a:pt x="18293054" y="4545889"/>
                          <a:pt x="18322326" y="4733162"/>
                        </a:cubicBezTo>
                        <a:cubicBezTo>
                          <a:pt x="18351598" y="4920435"/>
                          <a:pt x="18301472" y="5013028"/>
                          <a:pt x="18322326" y="5108066"/>
                        </a:cubicBezTo>
                        <a:cubicBezTo>
                          <a:pt x="18343180" y="5203104"/>
                          <a:pt x="18276002" y="5385602"/>
                          <a:pt x="18322326" y="5553265"/>
                        </a:cubicBezTo>
                        <a:cubicBezTo>
                          <a:pt x="18368650" y="5720928"/>
                          <a:pt x="18299858" y="5867697"/>
                          <a:pt x="18322326" y="5998463"/>
                        </a:cubicBezTo>
                        <a:cubicBezTo>
                          <a:pt x="18344794" y="6129229"/>
                          <a:pt x="18302700" y="6410765"/>
                          <a:pt x="18322326" y="6513956"/>
                        </a:cubicBezTo>
                        <a:cubicBezTo>
                          <a:pt x="18341952" y="6617147"/>
                          <a:pt x="18319184" y="6776407"/>
                          <a:pt x="18322326" y="7029449"/>
                        </a:cubicBezTo>
                        <a:cubicBezTo>
                          <a:pt x="18303941" y="7030197"/>
                          <a:pt x="18299499" y="7026460"/>
                          <a:pt x="18280953" y="7029449"/>
                        </a:cubicBezTo>
                        <a:cubicBezTo>
                          <a:pt x="18262407" y="7032438"/>
                          <a:pt x="18028705" y="7014751"/>
                          <a:pt x="17873133" y="7029449"/>
                        </a:cubicBezTo>
                        <a:cubicBezTo>
                          <a:pt x="17717561" y="7044147"/>
                          <a:pt x="17850660" y="7025310"/>
                          <a:pt x="17831760" y="7029449"/>
                        </a:cubicBezTo>
                        <a:cubicBezTo>
                          <a:pt x="17812860" y="7033588"/>
                          <a:pt x="17285556" y="7010925"/>
                          <a:pt x="16874271" y="7029449"/>
                        </a:cubicBezTo>
                        <a:cubicBezTo>
                          <a:pt x="16462986" y="7047973"/>
                          <a:pt x="16848586" y="7026779"/>
                          <a:pt x="16832898" y="7029449"/>
                        </a:cubicBezTo>
                        <a:cubicBezTo>
                          <a:pt x="16817210" y="7032119"/>
                          <a:pt x="16807616" y="7024998"/>
                          <a:pt x="16791525" y="7029449"/>
                        </a:cubicBezTo>
                        <a:cubicBezTo>
                          <a:pt x="16775434" y="7033900"/>
                          <a:pt x="16197854" y="6945044"/>
                          <a:pt x="15834036" y="7029449"/>
                        </a:cubicBezTo>
                        <a:cubicBezTo>
                          <a:pt x="15470218" y="7113854"/>
                          <a:pt x="15390481" y="6989313"/>
                          <a:pt x="15242993" y="7029449"/>
                        </a:cubicBezTo>
                        <a:cubicBezTo>
                          <a:pt x="15095505" y="7069585"/>
                          <a:pt x="14665260" y="6970882"/>
                          <a:pt x="14285504" y="7029449"/>
                        </a:cubicBezTo>
                        <a:cubicBezTo>
                          <a:pt x="13905748" y="7088016"/>
                          <a:pt x="13785440" y="6949333"/>
                          <a:pt x="13511238" y="7029449"/>
                        </a:cubicBezTo>
                        <a:cubicBezTo>
                          <a:pt x="13237036" y="7109565"/>
                          <a:pt x="13204835" y="6990977"/>
                          <a:pt x="13103418" y="7029449"/>
                        </a:cubicBezTo>
                        <a:cubicBezTo>
                          <a:pt x="13002001" y="7067921"/>
                          <a:pt x="13081902" y="7027487"/>
                          <a:pt x="13062045" y="7029449"/>
                        </a:cubicBezTo>
                        <a:cubicBezTo>
                          <a:pt x="13042188" y="7031411"/>
                          <a:pt x="13032596" y="7024932"/>
                          <a:pt x="13020672" y="7029449"/>
                        </a:cubicBezTo>
                        <a:cubicBezTo>
                          <a:pt x="13008748" y="7033966"/>
                          <a:pt x="12635259" y="6961149"/>
                          <a:pt x="12429630" y="7029449"/>
                        </a:cubicBezTo>
                        <a:cubicBezTo>
                          <a:pt x="12224001" y="7097749"/>
                          <a:pt x="12400629" y="7024726"/>
                          <a:pt x="12388257" y="7029449"/>
                        </a:cubicBezTo>
                        <a:cubicBezTo>
                          <a:pt x="12375885" y="7034172"/>
                          <a:pt x="11871951" y="6969029"/>
                          <a:pt x="11613991" y="7029449"/>
                        </a:cubicBezTo>
                        <a:cubicBezTo>
                          <a:pt x="11356031" y="7089869"/>
                          <a:pt x="10852998" y="6987732"/>
                          <a:pt x="10656501" y="7029449"/>
                        </a:cubicBezTo>
                        <a:cubicBezTo>
                          <a:pt x="10460004" y="7071166"/>
                          <a:pt x="10080252" y="6972791"/>
                          <a:pt x="9882235" y="7029449"/>
                        </a:cubicBezTo>
                        <a:cubicBezTo>
                          <a:pt x="9684218" y="7086107"/>
                          <a:pt x="9310581" y="7009374"/>
                          <a:pt x="9107969" y="7029449"/>
                        </a:cubicBezTo>
                        <a:cubicBezTo>
                          <a:pt x="8905357" y="7049524"/>
                          <a:pt x="8976077" y="7012168"/>
                          <a:pt x="8883373" y="7029449"/>
                        </a:cubicBezTo>
                        <a:cubicBezTo>
                          <a:pt x="8790669" y="7046730"/>
                          <a:pt x="8362161" y="6955783"/>
                          <a:pt x="8109107" y="7029449"/>
                        </a:cubicBezTo>
                        <a:cubicBezTo>
                          <a:pt x="7856053" y="7103115"/>
                          <a:pt x="8078996" y="7025816"/>
                          <a:pt x="8067734" y="7029449"/>
                        </a:cubicBezTo>
                        <a:cubicBezTo>
                          <a:pt x="8056472" y="7033082"/>
                          <a:pt x="7749433" y="7019932"/>
                          <a:pt x="7476691" y="7029449"/>
                        </a:cubicBezTo>
                        <a:cubicBezTo>
                          <a:pt x="7203949" y="7038966"/>
                          <a:pt x="7333610" y="7005810"/>
                          <a:pt x="7252095" y="7029449"/>
                        </a:cubicBezTo>
                        <a:cubicBezTo>
                          <a:pt x="7170580" y="7053088"/>
                          <a:pt x="7223750" y="7029133"/>
                          <a:pt x="7210722" y="7029449"/>
                        </a:cubicBezTo>
                        <a:cubicBezTo>
                          <a:pt x="7197694" y="7029765"/>
                          <a:pt x="6466675" y="6990140"/>
                          <a:pt x="6253233" y="7029449"/>
                        </a:cubicBezTo>
                        <a:cubicBezTo>
                          <a:pt x="6039791" y="7068758"/>
                          <a:pt x="5675957" y="6922937"/>
                          <a:pt x="5295743" y="7029449"/>
                        </a:cubicBezTo>
                        <a:cubicBezTo>
                          <a:pt x="4915529" y="7135961"/>
                          <a:pt x="4545156" y="6920917"/>
                          <a:pt x="4338254" y="7029449"/>
                        </a:cubicBezTo>
                        <a:cubicBezTo>
                          <a:pt x="4131352" y="7137981"/>
                          <a:pt x="3761685" y="6978314"/>
                          <a:pt x="3380765" y="7029449"/>
                        </a:cubicBezTo>
                        <a:cubicBezTo>
                          <a:pt x="2999845" y="7080584"/>
                          <a:pt x="2848410" y="7011306"/>
                          <a:pt x="2423275" y="7029449"/>
                        </a:cubicBezTo>
                        <a:cubicBezTo>
                          <a:pt x="1998140" y="7047592"/>
                          <a:pt x="2128834" y="6987979"/>
                          <a:pt x="2015456" y="7029449"/>
                        </a:cubicBezTo>
                        <a:cubicBezTo>
                          <a:pt x="1902078" y="7070919"/>
                          <a:pt x="1510208" y="6994820"/>
                          <a:pt x="1241190" y="7029449"/>
                        </a:cubicBezTo>
                        <a:cubicBezTo>
                          <a:pt x="972172" y="7064078"/>
                          <a:pt x="584681" y="6966367"/>
                          <a:pt x="0" y="7029449"/>
                        </a:cubicBezTo>
                        <a:cubicBezTo>
                          <a:pt x="-60380" y="6795230"/>
                          <a:pt x="16825" y="6582439"/>
                          <a:pt x="0" y="6373367"/>
                        </a:cubicBezTo>
                        <a:cubicBezTo>
                          <a:pt x="-16825" y="6164295"/>
                          <a:pt x="3162" y="6043044"/>
                          <a:pt x="0" y="5928169"/>
                        </a:cubicBezTo>
                        <a:cubicBezTo>
                          <a:pt x="-3162" y="5813294"/>
                          <a:pt x="18700" y="5666649"/>
                          <a:pt x="0" y="5482970"/>
                        </a:cubicBezTo>
                        <a:cubicBezTo>
                          <a:pt x="-18700" y="5299291"/>
                          <a:pt x="52557" y="4963322"/>
                          <a:pt x="0" y="4826888"/>
                        </a:cubicBezTo>
                        <a:cubicBezTo>
                          <a:pt x="-52557" y="4690454"/>
                          <a:pt x="41236" y="4459748"/>
                          <a:pt x="0" y="4100512"/>
                        </a:cubicBezTo>
                        <a:cubicBezTo>
                          <a:pt x="-41236" y="3741276"/>
                          <a:pt x="58873" y="3695352"/>
                          <a:pt x="0" y="3444430"/>
                        </a:cubicBezTo>
                        <a:cubicBezTo>
                          <a:pt x="-58873" y="3193508"/>
                          <a:pt x="48664" y="3132208"/>
                          <a:pt x="0" y="2928937"/>
                        </a:cubicBezTo>
                        <a:cubicBezTo>
                          <a:pt x="-48664" y="2725666"/>
                          <a:pt x="11563" y="2595309"/>
                          <a:pt x="0" y="2272855"/>
                        </a:cubicBezTo>
                        <a:cubicBezTo>
                          <a:pt x="-11563" y="1950401"/>
                          <a:pt x="34959" y="1915810"/>
                          <a:pt x="0" y="1687068"/>
                        </a:cubicBezTo>
                        <a:cubicBezTo>
                          <a:pt x="-34959" y="1458326"/>
                          <a:pt x="56066" y="1320666"/>
                          <a:pt x="0" y="1030986"/>
                        </a:cubicBezTo>
                        <a:cubicBezTo>
                          <a:pt x="-56066" y="741306"/>
                          <a:pt x="19645" y="642304"/>
                          <a:pt x="0" y="515493"/>
                        </a:cubicBezTo>
                        <a:cubicBezTo>
                          <a:pt x="-19645" y="388682"/>
                          <a:pt x="5983" y="14601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5400" dirty="0">
                <a:solidFill>
                  <a:srgbClr val="00B050"/>
                </a:solidFill>
              </a:rPr>
              <a:t> ✓</a:t>
            </a:r>
            <a:r>
              <a:rPr lang="ru-RU" sz="4400" dirty="0">
                <a:solidFill>
                  <a:srgbClr val="00B050"/>
                </a:solidFill>
              </a:rPr>
              <a:t> </a:t>
            </a:r>
            <a:r>
              <a:rPr lang="ru-RU" sz="4400" dirty="0">
                <a:solidFill>
                  <a:schemeClr val="accent1">
                    <a:lumMod val="50000"/>
                  </a:schemeClr>
                </a:solidFill>
              </a:rPr>
              <a:t>Сформирована идея, концепция проекта, принято участие в акселерационной программе</a:t>
            </a:r>
          </a:p>
          <a:p>
            <a:pPr>
              <a:lnSpc>
                <a:spcPct val="150000"/>
              </a:lnSpc>
            </a:pPr>
            <a:r>
              <a:rPr lang="ru-RU" sz="5400" dirty="0">
                <a:solidFill>
                  <a:srgbClr val="00B050"/>
                </a:solidFill>
              </a:rPr>
              <a:t> ✓</a:t>
            </a:r>
            <a:r>
              <a:rPr lang="ru-RU" sz="4400" dirty="0">
                <a:solidFill>
                  <a:srgbClr val="00B050"/>
                </a:solidFill>
              </a:rPr>
              <a:t> </a:t>
            </a:r>
            <a:r>
              <a:rPr lang="ru-RU" sz="4400" dirty="0">
                <a:solidFill>
                  <a:schemeClr val="accent1">
                    <a:lumMod val="50000"/>
                  </a:schemeClr>
                </a:solidFill>
              </a:rPr>
              <a:t>Определены области применения стартапа</a:t>
            </a:r>
          </a:p>
          <a:p>
            <a:pPr>
              <a:lnSpc>
                <a:spcPct val="150000"/>
              </a:lnSpc>
            </a:pPr>
            <a:r>
              <a:rPr lang="ru-RU" sz="5400" dirty="0">
                <a:solidFill>
                  <a:srgbClr val="00B050"/>
                </a:solidFill>
              </a:rPr>
              <a:t> ✓</a:t>
            </a:r>
            <a:r>
              <a:rPr lang="ru-RU" sz="4400" dirty="0">
                <a:solidFill>
                  <a:srgbClr val="00B050"/>
                </a:solidFill>
              </a:rPr>
              <a:t> </a:t>
            </a:r>
            <a:r>
              <a:rPr lang="ru-RU" sz="4400" dirty="0">
                <a:solidFill>
                  <a:schemeClr val="accent1">
                    <a:lumMod val="50000"/>
                  </a:schemeClr>
                </a:solidFill>
              </a:rPr>
              <a:t>Определены основные конкуренты и потенциальные потребители</a:t>
            </a:r>
          </a:p>
          <a:p>
            <a:pPr>
              <a:lnSpc>
                <a:spcPct val="150000"/>
              </a:lnSpc>
            </a:pPr>
            <a:r>
              <a:rPr lang="ru-RU" sz="5400" dirty="0">
                <a:solidFill>
                  <a:srgbClr val="00B050"/>
                </a:solidFill>
              </a:rPr>
              <a:t> ✓</a:t>
            </a:r>
            <a:r>
              <a:rPr lang="ru-RU" sz="4400" dirty="0">
                <a:solidFill>
                  <a:srgbClr val="00B050"/>
                </a:solidFill>
              </a:rPr>
              <a:t> </a:t>
            </a:r>
            <a:r>
              <a:rPr lang="ru-RU" sz="4400" dirty="0">
                <a:solidFill>
                  <a:schemeClr val="accent1">
                    <a:lumMod val="50000"/>
                  </a:schemeClr>
                </a:solidFill>
              </a:rPr>
              <a:t>Разработан план дальнейшего развития стартапа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3195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AD0AA0AC-CC5C-1A3D-E897-8AC1F6DCF0F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57548" y="-1000561"/>
            <a:ext cx="9741217" cy="1135824"/>
          </a:xfrm>
        </p:spPr>
        <p:txBody>
          <a:bodyPr/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490" y="623426"/>
            <a:ext cx="9741217" cy="911089"/>
          </a:xfrm>
          <a:prstGeom prst="rect">
            <a:avLst/>
          </a:prstGeom>
        </p:spPr>
        <p:txBody>
          <a:bodyPr/>
          <a:lstStyle/>
          <a:p>
            <a:r>
              <a:rPr lang="ru-RU" b="1" dirty="0"/>
              <a:t>Планы развития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1517D5A-B4A5-0A25-1EB0-7BC81267E1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327" y="2777788"/>
            <a:ext cx="7800380" cy="68896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0BB730B-95A3-5D54-DE84-C3284769F3A5}"/>
              </a:ext>
            </a:extLst>
          </p:cNvPr>
          <p:cNvSpPr txBox="1"/>
          <p:nvPr/>
        </p:nvSpPr>
        <p:spPr>
          <a:xfrm>
            <a:off x="1174439" y="4521474"/>
            <a:ext cx="2689911" cy="1077218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3200" b="1" dirty="0"/>
              <a:t>Разработка прототипа</a:t>
            </a:r>
            <a:endParaRPr lang="ru-RU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EA9680-4F73-5C35-A48F-8DE0ADAF841E}"/>
              </a:ext>
            </a:extLst>
          </p:cNvPr>
          <p:cNvSpPr txBox="1"/>
          <p:nvPr/>
        </p:nvSpPr>
        <p:spPr>
          <a:xfrm>
            <a:off x="1521987" y="1825114"/>
            <a:ext cx="4777215" cy="1077218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sz="3200" b="1" dirty="0"/>
              <a:t>Тестирование и усовершенствование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F5AA39-809C-3A0D-5129-AC316AC782D6}"/>
              </a:ext>
            </a:extLst>
          </p:cNvPr>
          <p:cNvSpPr txBox="1"/>
          <p:nvPr/>
        </p:nvSpPr>
        <p:spPr>
          <a:xfrm>
            <a:off x="8125666" y="1305052"/>
            <a:ext cx="3580284" cy="1077218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3200" b="1" dirty="0"/>
              <a:t>Безопасность и надежность</a:t>
            </a:r>
            <a:endParaRPr lang="ru-RU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16BB83-7233-60FC-E343-38BBF49ED764}"/>
              </a:ext>
            </a:extLst>
          </p:cNvPr>
          <p:cNvSpPr txBox="1"/>
          <p:nvPr/>
        </p:nvSpPr>
        <p:spPr>
          <a:xfrm>
            <a:off x="13626375" y="1825114"/>
            <a:ext cx="3451803" cy="1077218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3200" b="1" dirty="0"/>
              <a:t>Обучение и обслуживание</a:t>
            </a:r>
            <a:endParaRPr lang="ru-RU" sz="3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C698CC-F0AE-63D6-6111-46D4E6378467}"/>
              </a:ext>
            </a:extLst>
          </p:cNvPr>
          <p:cNvSpPr txBox="1"/>
          <p:nvPr/>
        </p:nvSpPr>
        <p:spPr>
          <a:xfrm>
            <a:off x="14772814" y="3857405"/>
            <a:ext cx="3456229" cy="1077218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3200" b="1" dirty="0"/>
              <a:t>Партнерство и интеграция</a:t>
            </a:r>
            <a:endParaRPr lang="ru-RU" sz="3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2938AE9-B950-137D-B575-F29A43EEB561}"/>
              </a:ext>
            </a:extLst>
          </p:cNvPr>
          <p:cNvSpPr txBox="1"/>
          <p:nvPr/>
        </p:nvSpPr>
        <p:spPr>
          <a:xfrm>
            <a:off x="14515304" y="5629479"/>
            <a:ext cx="4575546" cy="1077218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3200" b="1" dirty="0"/>
              <a:t>Масштабирование и рост</a:t>
            </a:r>
            <a:endParaRPr lang="ru-RU" sz="32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5B5632-F770-D62F-E95F-4E9E7A061D6B}"/>
              </a:ext>
            </a:extLst>
          </p:cNvPr>
          <p:cNvSpPr txBox="1"/>
          <p:nvPr/>
        </p:nvSpPr>
        <p:spPr>
          <a:xfrm>
            <a:off x="13739828" y="7815775"/>
            <a:ext cx="4697082" cy="1077218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3200" b="1" dirty="0"/>
              <a:t>Защита данных и конфиденциальности</a:t>
            </a:r>
            <a:endParaRPr lang="ru-RU" sz="3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E97A168-E69F-A90E-FF32-83167A587A39}"/>
              </a:ext>
            </a:extLst>
          </p:cNvPr>
          <p:cNvSpPr txBox="1"/>
          <p:nvPr/>
        </p:nvSpPr>
        <p:spPr>
          <a:xfrm>
            <a:off x="9798279" y="9695208"/>
            <a:ext cx="4717025" cy="1077218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3200" b="1" dirty="0"/>
              <a:t>Развитие новых </a:t>
            </a:r>
            <a:r>
              <a:rPr lang="ru-RU" sz="3200" b="1" dirty="0" err="1"/>
              <a:t>функциональностей</a:t>
            </a:r>
            <a:endParaRPr lang="ru-RU" sz="32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5390D8-4CAE-943E-063C-FB5C3489810D}"/>
              </a:ext>
            </a:extLst>
          </p:cNvPr>
          <p:cNvSpPr txBox="1"/>
          <p:nvPr/>
        </p:nvSpPr>
        <p:spPr>
          <a:xfrm>
            <a:off x="5079496" y="9695208"/>
            <a:ext cx="3171645" cy="1077218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3200" b="1" dirty="0"/>
              <a:t>Маркетинг и продвижение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43A10F5-FAA7-0A77-6124-8922819DBA22}"/>
              </a:ext>
            </a:extLst>
          </p:cNvPr>
          <p:cNvSpPr txBox="1"/>
          <p:nvPr/>
        </p:nvSpPr>
        <p:spPr>
          <a:xfrm>
            <a:off x="1348884" y="8160515"/>
            <a:ext cx="2972153" cy="1077218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3200" b="1" dirty="0"/>
              <a:t>Получение инвестиций</a:t>
            </a:r>
          </a:p>
        </p:txBody>
      </p:sp>
      <p:sp>
        <p:nvSpPr>
          <p:cNvPr id="34" name="Стрелка: вправо 33">
            <a:extLst>
              <a:ext uri="{FF2B5EF4-FFF2-40B4-BE49-F238E27FC236}">
                <a16:creationId xmlns:a16="http://schemas.microsoft.com/office/drawing/2014/main" id="{0FF22D43-5D1C-2C71-7E35-3CF6C5298A2A}"/>
              </a:ext>
            </a:extLst>
          </p:cNvPr>
          <p:cNvSpPr/>
          <p:nvPr/>
        </p:nvSpPr>
        <p:spPr>
          <a:xfrm rot="18089535">
            <a:off x="2065277" y="3555571"/>
            <a:ext cx="1245539" cy="168475"/>
          </a:xfrm>
          <a:prstGeom prst="rightArrow">
            <a:avLst>
              <a:gd name="adj1" fmla="val 73779"/>
              <a:gd name="adj2" fmla="val 50000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5" name="Стрелка: вправо 34">
            <a:extLst>
              <a:ext uri="{FF2B5EF4-FFF2-40B4-BE49-F238E27FC236}">
                <a16:creationId xmlns:a16="http://schemas.microsoft.com/office/drawing/2014/main" id="{57C79C4D-6D41-331A-62D0-96DA22218A04}"/>
              </a:ext>
            </a:extLst>
          </p:cNvPr>
          <p:cNvSpPr/>
          <p:nvPr/>
        </p:nvSpPr>
        <p:spPr>
          <a:xfrm rot="8726515">
            <a:off x="13626173" y="9119549"/>
            <a:ext cx="762162" cy="236368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6" name="Стрелка: вправо 35">
            <a:extLst>
              <a:ext uri="{FF2B5EF4-FFF2-40B4-BE49-F238E27FC236}">
                <a16:creationId xmlns:a16="http://schemas.microsoft.com/office/drawing/2014/main" id="{E1188FA6-34E9-60CA-4502-5CF74356FCEC}"/>
              </a:ext>
            </a:extLst>
          </p:cNvPr>
          <p:cNvSpPr/>
          <p:nvPr/>
        </p:nvSpPr>
        <p:spPr>
          <a:xfrm rot="645383">
            <a:off x="11936640" y="2000289"/>
            <a:ext cx="1286991" cy="363433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7" name="Стрелка: вправо 36">
            <a:extLst>
              <a:ext uri="{FF2B5EF4-FFF2-40B4-BE49-F238E27FC236}">
                <a16:creationId xmlns:a16="http://schemas.microsoft.com/office/drawing/2014/main" id="{5309C1D0-55AC-BB65-9C85-A55BEDE32FE2}"/>
              </a:ext>
            </a:extLst>
          </p:cNvPr>
          <p:cNvSpPr/>
          <p:nvPr/>
        </p:nvSpPr>
        <p:spPr>
          <a:xfrm rot="3769730">
            <a:off x="15563268" y="3225728"/>
            <a:ext cx="825120" cy="226382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9" name="Стрелка: влево 38">
            <a:extLst>
              <a:ext uri="{FF2B5EF4-FFF2-40B4-BE49-F238E27FC236}">
                <a16:creationId xmlns:a16="http://schemas.microsoft.com/office/drawing/2014/main" id="{76A2F171-FFD9-F9EF-0773-3E4879DACB7F}"/>
              </a:ext>
            </a:extLst>
          </p:cNvPr>
          <p:cNvSpPr/>
          <p:nvPr/>
        </p:nvSpPr>
        <p:spPr>
          <a:xfrm rot="16200000">
            <a:off x="16193025" y="5177598"/>
            <a:ext cx="615806" cy="226382"/>
          </a:xfrm>
          <a:prstGeom prst="lef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трелка: влево 39">
            <a:extLst>
              <a:ext uri="{FF2B5EF4-FFF2-40B4-BE49-F238E27FC236}">
                <a16:creationId xmlns:a16="http://schemas.microsoft.com/office/drawing/2014/main" id="{842447E0-8ADE-E6C9-7146-D00BFFC2390F}"/>
              </a:ext>
            </a:extLst>
          </p:cNvPr>
          <p:cNvSpPr/>
          <p:nvPr/>
        </p:nvSpPr>
        <p:spPr>
          <a:xfrm>
            <a:off x="8600238" y="10057922"/>
            <a:ext cx="1006950" cy="279627"/>
          </a:xfrm>
          <a:prstGeom prst="lef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трелка: влево 40">
            <a:extLst>
              <a:ext uri="{FF2B5EF4-FFF2-40B4-BE49-F238E27FC236}">
                <a16:creationId xmlns:a16="http://schemas.microsoft.com/office/drawing/2014/main" id="{FB5A8165-1641-F216-5321-6C5E78106EC9}"/>
              </a:ext>
            </a:extLst>
          </p:cNvPr>
          <p:cNvSpPr/>
          <p:nvPr/>
        </p:nvSpPr>
        <p:spPr>
          <a:xfrm rot="1942510">
            <a:off x="3927704" y="9643305"/>
            <a:ext cx="1107588" cy="279628"/>
          </a:xfrm>
          <a:prstGeom prst="lef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трелка: влево 41">
            <a:extLst>
              <a:ext uri="{FF2B5EF4-FFF2-40B4-BE49-F238E27FC236}">
                <a16:creationId xmlns:a16="http://schemas.microsoft.com/office/drawing/2014/main" id="{CAB71D29-373C-5032-8D0F-AE0E3ED869C4}"/>
              </a:ext>
            </a:extLst>
          </p:cNvPr>
          <p:cNvSpPr/>
          <p:nvPr/>
        </p:nvSpPr>
        <p:spPr>
          <a:xfrm rot="16810946">
            <a:off x="16037729" y="7097833"/>
            <a:ext cx="872867" cy="279628"/>
          </a:xfrm>
          <a:prstGeom prst="lef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: вправо 33">
            <a:extLst>
              <a:ext uri="{FF2B5EF4-FFF2-40B4-BE49-F238E27FC236}">
                <a16:creationId xmlns:a16="http://schemas.microsoft.com/office/drawing/2014/main" id="{0FF22D43-5D1C-2C71-7E35-3CF6C5298A2A}"/>
              </a:ext>
            </a:extLst>
          </p:cNvPr>
          <p:cNvSpPr/>
          <p:nvPr/>
        </p:nvSpPr>
        <p:spPr>
          <a:xfrm rot="21078721">
            <a:off x="6307008" y="1856382"/>
            <a:ext cx="1619388" cy="226359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9" name="Picture 2">
            <a:extLst>
              <a:ext uri="{FF2B5EF4-FFF2-40B4-BE49-F238E27FC236}">
                <a16:creationId xmlns:a16="http://schemas.microsoft.com/office/drawing/2014/main" id="{A110443D-1A76-D997-22CD-FFAB14A9FF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1" t="23694" r="17739" b="49118"/>
          <a:stretch/>
        </p:blipFill>
        <p:spPr bwMode="auto">
          <a:xfrm>
            <a:off x="5375640" y="3197593"/>
            <a:ext cx="2146230" cy="1682180"/>
          </a:xfrm>
          <a:prstGeom prst="rect">
            <a:avLst/>
          </a:prstGeom>
          <a:noFill/>
          <a:ln w="19050">
            <a:noFill/>
          </a:ln>
        </p:spPr>
      </p:pic>
    </p:spTree>
    <p:extLst>
      <p:ext uri="{BB962C8B-B14F-4D97-AF65-F5344CB8AC3E}">
        <p14:creationId xmlns:p14="http://schemas.microsoft.com/office/powerpoint/2010/main" val="3453340339"/>
      </p:ext>
    </p:extLst>
  </p:cSld>
  <p:clrMapOvr>
    <a:masterClrMapping/>
  </p:clrMapOvr>
</p:sld>
</file>

<file path=ppt/theme/theme1.xml><?xml version="1.0" encoding="utf-8"?>
<a:theme xmlns:a="http://schemas.openxmlformats.org/drawingml/2006/main" name="ОБЛОЖК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РАЗДЕЛИТЕЛ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89BBA01C4FE21449AAFFFA76EBF4062" ma:contentTypeVersion="11" ma:contentTypeDescription="Создание документа." ma:contentTypeScope="" ma:versionID="79aedfc5a69420e3d16d7088044bfd88">
  <xsd:schema xmlns:xsd="http://www.w3.org/2001/XMLSchema" xmlns:xs="http://www.w3.org/2001/XMLSchema" xmlns:p="http://schemas.microsoft.com/office/2006/metadata/properties" xmlns:ns2="dae585fd-f7dc-4d5a-b1b8-e5742ef77c8f" xmlns:ns3="f3f21cfc-4d3e-42b1-8a95-d7209818f9d6" targetNamespace="http://schemas.microsoft.com/office/2006/metadata/properties" ma:root="true" ma:fieldsID="cf8c26219cdb8dd4a9c0e137e475de8a" ns2:_="" ns3:_="">
    <xsd:import namespace="dae585fd-f7dc-4d5a-b1b8-e5742ef77c8f"/>
    <xsd:import namespace="f3f21cfc-4d3e-42b1-8a95-d7209818f9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e585fd-f7dc-4d5a-b1b8-e5742ef77c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f21cfc-4d3e-42b1-8a95-d7209818f9d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FF58AEB-2291-40AF-B249-515FE11CFB6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FF6784E-6852-4EC6-93B9-B2F40371A23B}">
  <ds:schemaRefs>
    <ds:schemaRef ds:uri="http://schemas.microsoft.com/office/infopath/2007/PartnerControls"/>
    <ds:schemaRef ds:uri="dae585fd-f7dc-4d5a-b1b8-e5742ef77c8f"/>
    <ds:schemaRef ds:uri="http://schemas.microsoft.com/office/2006/documentManagement/types"/>
    <ds:schemaRef ds:uri="http://schemas.microsoft.com/office/2006/metadata/properties"/>
    <ds:schemaRef ds:uri="f3f21cfc-4d3e-42b1-8a95-d7209818f9d6"/>
    <ds:schemaRef ds:uri="http://purl.org/dc/terms/"/>
    <ds:schemaRef ds:uri="http://schemas.openxmlformats.org/package/2006/metadata/core-properties"/>
    <ds:schemaRef ds:uri="http://purl.org/dc/dcmitype/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13A4F37C-2065-498A-9F8A-F1C3212BD4FE}">
  <ds:schemaRefs>
    <ds:schemaRef ds:uri="dae585fd-f7dc-4d5a-b1b8-e5742ef77c8f"/>
    <ds:schemaRef ds:uri="f3f21cfc-4d3e-42b1-8a95-d7209818f9d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4380</TotalTime>
  <Words>569</Words>
  <Application>Microsoft Office PowerPoint</Application>
  <PresentationFormat>Произвольный</PresentationFormat>
  <Paragraphs>95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Times New Roman</vt:lpstr>
      <vt:lpstr>YS Text</vt:lpstr>
      <vt:lpstr>ОБЛОЖКИ</vt:lpstr>
      <vt:lpstr>РАЗДЕЛИТЕЛИ</vt:lpstr>
      <vt:lpstr>«Дрон – консультант»</vt:lpstr>
      <vt:lpstr>Актуальность проекта</vt:lpstr>
      <vt:lpstr>Проблема</vt:lpstr>
      <vt:lpstr>Решение</vt:lpstr>
      <vt:lpstr>Конкуренты</vt:lpstr>
      <vt:lpstr>Бизнес-модель</vt:lpstr>
      <vt:lpstr>Наша команда</vt:lpstr>
      <vt:lpstr>Текущие результаты</vt:lpstr>
      <vt:lpstr>Планы развития</vt:lpstr>
      <vt:lpstr>Контакты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Пешкова Василиса Олеговна</dc:creator>
  <cp:lastModifiedBy>Поржало Варджало</cp:lastModifiedBy>
  <cp:revision>245</cp:revision>
  <dcterms:created xsi:type="dcterms:W3CDTF">2021-03-01T12:07:13Z</dcterms:created>
  <dcterms:modified xsi:type="dcterms:W3CDTF">2023-10-20T13:35:44Z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2021-03-01T00:00:00Z</vt:filetime>
  </property>
  <property fmtid="{D5CDD505-2E9C-101B-9397-08002B2CF9AE}" pid="3" name="ContentTypeId">
    <vt:lpwstr>0x010100389BBA01C4FE21449AAFFFA76EBF4062</vt:lpwstr>
  </property>
</Properties>
</file>