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</p:sldIdLst>
  <p:sldSz cy="5143500" cx="9144000"/>
  <p:notesSz cx="6858000" cy="9144000"/>
  <p:embeddedFontLst>
    <p:embeddedFont>
      <p:font typeface="Roboto"/>
      <p:regular r:id="rId16"/>
      <p:bold r:id="rId17"/>
      <p:italic r:id="rId18"/>
      <p:boldItalic r:id="rId19"/>
    </p:embeddedFont>
    <p:embeddedFont>
      <p:font typeface="Spectral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3F45F62-2F17-4BA0-97ED-8C1670446D9C}">
  <a:tblStyle styleId="{C3F45F62-2F17-4BA0-97ED-8C1670446D9C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Spectral-regular.fntdata"/><Relationship Id="rId11" Type="http://schemas.openxmlformats.org/officeDocument/2006/relationships/slide" Target="slides/slide5.xml"/><Relationship Id="rId22" Type="http://schemas.openxmlformats.org/officeDocument/2006/relationships/font" Target="fonts/Spectral-italic.fntdata"/><Relationship Id="rId10" Type="http://schemas.openxmlformats.org/officeDocument/2006/relationships/slide" Target="slides/slide4.xml"/><Relationship Id="rId21" Type="http://schemas.openxmlformats.org/officeDocument/2006/relationships/font" Target="fonts/Spectral-bold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23" Type="http://schemas.openxmlformats.org/officeDocument/2006/relationships/font" Target="fonts/Spectral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font" Target="fonts/Roboto-bold.fntdata"/><Relationship Id="rId16" Type="http://schemas.openxmlformats.org/officeDocument/2006/relationships/font" Target="fonts/Roboto-regular.fntdata"/><Relationship Id="rId5" Type="http://schemas.openxmlformats.org/officeDocument/2006/relationships/slideMaster" Target="slideMasters/slideMaster1.xml"/><Relationship Id="rId19" Type="http://schemas.openxmlformats.org/officeDocument/2006/relationships/font" Target="fonts/Roboto-boldItalic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Roboto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8cc33cb69c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8cc33cb69c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8cc33cb69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8cc33cb69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8cc33cb69c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8cc33cb69c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8cc33cb69c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8cc33cb69c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8cc33cb69c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8cc33cb69c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8cc33cb69c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8cc33cb69c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8cc33cb69c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8cc33cb69c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8cc33cb69c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8cc33cb69c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8cc33cb69c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8cc33cb69c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9.png"/><Relationship Id="rId6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73105" y="-44862"/>
            <a:ext cx="9290205" cy="5233226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413500" y="1623725"/>
            <a:ext cx="4074600" cy="23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400">
                <a:solidFill>
                  <a:schemeClr val="lt1"/>
                </a:solidFill>
                <a:latin typeface="Spectral"/>
                <a:ea typeface="Spectral"/>
                <a:cs typeface="Spectral"/>
                <a:sym typeface="Spectral"/>
              </a:rPr>
              <a:t>Optifood - приложение для оптимального плана питания</a:t>
            </a:r>
            <a:endParaRPr sz="3400">
              <a:solidFill>
                <a:schemeClr val="lt1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85650" y="13"/>
            <a:ext cx="9515276" cy="5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" y="1117063"/>
            <a:ext cx="7381875" cy="3609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18150" y="0"/>
            <a:ext cx="9262150" cy="5217422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5"/>
          <p:cNvSpPr txBox="1"/>
          <p:nvPr/>
        </p:nvSpPr>
        <p:spPr>
          <a:xfrm>
            <a:off x="151275" y="1512775"/>
            <a:ext cx="3721500" cy="35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SzPts val="1800"/>
              <a:buFont typeface="Spectral"/>
              <a:buChar char="●"/>
            </a:pPr>
            <a:r>
              <a:rPr lang="ru" sz="1800">
                <a:latin typeface="Spectral"/>
                <a:ea typeface="Spectral"/>
                <a:cs typeface="Spectral"/>
                <a:sym typeface="Spectral"/>
              </a:rPr>
              <a:t>Отслеживание БЖУ, макро и микронутриентов</a:t>
            </a:r>
            <a:endParaRPr sz="1800">
              <a:latin typeface="Spectral"/>
              <a:ea typeface="Spectral"/>
              <a:cs typeface="Spectral"/>
              <a:sym typeface="Spectral"/>
            </a:endParaRPr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SzPts val="1800"/>
              <a:buFont typeface="Spectral"/>
              <a:buChar char="●"/>
            </a:pPr>
            <a:r>
              <a:rPr lang="ru" sz="1800">
                <a:latin typeface="Spectral"/>
                <a:ea typeface="Spectral"/>
                <a:cs typeface="Spectral"/>
                <a:sym typeface="Spectral"/>
              </a:rPr>
              <a:t>Составление оптимального рациона питания</a:t>
            </a:r>
            <a:endParaRPr sz="1800">
              <a:latin typeface="Spectral"/>
              <a:ea typeface="Spectral"/>
              <a:cs typeface="Spectral"/>
              <a:sym typeface="Spectral"/>
            </a:endParaRPr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SzPts val="1800"/>
              <a:buFont typeface="Spectral"/>
              <a:buChar char="●"/>
            </a:pPr>
            <a:r>
              <a:rPr lang="ru" sz="1800">
                <a:latin typeface="Spectral"/>
                <a:ea typeface="Spectral"/>
                <a:cs typeface="Spectral"/>
                <a:sym typeface="Spectral"/>
              </a:rPr>
              <a:t>Сотрудничество с предприятиями питания</a:t>
            </a:r>
            <a:endParaRPr sz="1800"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68" name="Google Shape;68;p15"/>
          <p:cNvSpPr txBox="1"/>
          <p:nvPr/>
        </p:nvSpPr>
        <p:spPr>
          <a:xfrm>
            <a:off x="4145050" y="1512775"/>
            <a:ext cx="4155300" cy="23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Современные приложения не рассматривают многие макро и </a:t>
            </a:r>
            <a:r>
              <a:rPr lang="ru" sz="18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микронутриенты</a:t>
            </a:r>
            <a:r>
              <a:rPr lang="ru" sz="18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, база данных приложения учитывает только рост, вес, возраст и пол, предпочтения без </a:t>
            </a:r>
            <a:r>
              <a:rPr lang="ru" sz="18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клинических</a:t>
            </a:r>
            <a:r>
              <a:rPr lang="ru" sz="18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 данных</a:t>
            </a:r>
            <a:endParaRPr sz="18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75250" y="-46075"/>
            <a:ext cx="9294498" cy="523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6"/>
          <p:cNvPicPr preferRelativeResize="0"/>
          <p:nvPr/>
        </p:nvPicPr>
        <p:blipFill>
          <a:blip r:embed="rId4">
            <a:alphaModFix amt="27000"/>
          </a:blip>
          <a:stretch>
            <a:fillRect/>
          </a:stretch>
        </p:blipFill>
        <p:spPr>
          <a:xfrm>
            <a:off x="499863" y="1196950"/>
            <a:ext cx="8144276" cy="413975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6"/>
          <p:cNvSpPr txBox="1"/>
          <p:nvPr/>
        </p:nvSpPr>
        <p:spPr>
          <a:xfrm>
            <a:off x="463925" y="1654000"/>
            <a:ext cx="8239800" cy="295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ectral"/>
              <a:buChar char="●"/>
            </a:pPr>
            <a:r>
              <a:rPr lang="ru" sz="2200">
                <a:highlight>
                  <a:schemeClr val="lt1"/>
                </a:highlight>
                <a:latin typeface="Spectral"/>
                <a:ea typeface="Spectral"/>
                <a:cs typeface="Spectral"/>
                <a:sym typeface="Spectral"/>
              </a:rPr>
              <a:t>Более глубокий анализ рациона, основанный на клинических показателях каждого пользователя</a:t>
            </a:r>
            <a:endParaRPr sz="2200">
              <a:highlight>
                <a:schemeClr val="lt1"/>
              </a:highlight>
              <a:latin typeface="Spectral"/>
              <a:ea typeface="Spectral"/>
              <a:cs typeface="Spectral"/>
              <a:sym typeface="Spectral"/>
            </a:endParaRPr>
          </a:p>
          <a:p>
            <a:pPr indent="-3683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ectral"/>
              <a:buChar char="●"/>
            </a:pPr>
            <a:r>
              <a:rPr lang="ru" sz="2200">
                <a:highlight>
                  <a:schemeClr val="lt1"/>
                </a:highlight>
                <a:latin typeface="Spectral"/>
                <a:ea typeface="Spectral"/>
                <a:cs typeface="Spectral"/>
                <a:sym typeface="Spectral"/>
              </a:rPr>
              <a:t>Сотрудничество с предприятиями питания</a:t>
            </a:r>
            <a:endParaRPr sz="2200">
              <a:highlight>
                <a:schemeClr val="lt1"/>
              </a:highlight>
              <a:latin typeface="Spectral"/>
              <a:ea typeface="Spectral"/>
              <a:cs typeface="Spectral"/>
              <a:sym typeface="Spectral"/>
            </a:endParaRPr>
          </a:p>
          <a:p>
            <a:pPr indent="-3683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ectral"/>
              <a:buChar char="●"/>
            </a:pPr>
            <a:r>
              <a:rPr lang="ru" sz="2200">
                <a:highlight>
                  <a:schemeClr val="lt1"/>
                </a:highlight>
                <a:latin typeface="Spectral"/>
                <a:ea typeface="Spectral"/>
                <a:cs typeface="Spectral"/>
                <a:sym typeface="Spectral"/>
              </a:rPr>
              <a:t>Сотрудничество с клиниками </a:t>
            </a:r>
            <a:endParaRPr sz="2200">
              <a:highlight>
                <a:schemeClr val="lt1"/>
              </a:highlight>
              <a:latin typeface="Spectral"/>
              <a:ea typeface="Spectral"/>
              <a:cs typeface="Spectral"/>
              <a:sym typeface="Spectr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9075" y="-36962"/>
            <a:ext cx="9262150" cy="5217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7"/>
          <p:cNvPicPr preferRelativeResize="0"/>
          <p:nvPr/>
        </p:nvPicPr>
        <p:blipFill rotWithShape="1">
          <a:blip r:embed="rId4">
            <a:alphaModFix/>
          </a:blip>
          <a:srcRect b="8848" l="0" r="0" t="11937"/>
          <a:stretch/>
        </p:blipFill>
        <p:spPr>
          <a:xfrm>
            <a:off x="60500" y="1069025"/>
            <a:ext cx="2376550" cy="407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7"/>
          <p:cNvPicPr preferRelativeResize="0"/>
          <p:nvPr/>
        </p:nvPicPr>
        <p:blipFill rotWithShape="1">
          <a:blip r:embed="rId5">
            <a:alphaModFix/>
          </a:blip>
          <a:srcRect b="9062" l="0" r="0" t="11723"/>
          <a:stretch/>
        </p:blipFill>
        <p:spPr>
          <a:xfrm>
            <a:off x="2437050" y="1069025"/>
            <a:ext cx="2376550" cy="4024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7"/>
          <p:cNvPicPr preferRelativeResize="0"/>
          <p:nvPr/>
        </p:nvPicPr>
        <p:blipFill rotWithShape="1">
          <a:blip r:embed="rId6">
            <a:alphaModFix/>
          </a:blip>
          <a:srcRect b="9624" l="0" r="0" t="11161"/>
          <a:stretch/>
        </p:blipFill>
        <p:spPr>
          <a:xfrm>
            <a:off x="4813600" y="1069025"/>
            <a:ext cx="2376550" cy="40240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8"/>
          <p:cNvPicPr preferRelativeResize="0"/>
          <p:nvPr/>
        </p:nvPicPr>
        <p:blipFill rotWithShape="1">
          <a:blip r:embed="rId3">
            <a:alphaModFix/>
          </a:blip>
          <a:srcRect b="0" l="3489" r="27687" t="0"/>
          <a:stretch/>
        </p:blipFill>
        <p:spPr>
          <a:xfrm>
            <a:off x="1144938" y="57000"/>
            <a:ext cx="6854129" cy="5086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61850" y="-98550"/>
            <a:ext cx="9305848" cy="5242051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9"/>
          <p:cNvSpPr txBox="1"/>
          <p:nvPr/>
        </p:nvSpPr>
        <p:spPr>
          <a:xfrm>
            <a:off x="224925" y="877425"/>
            <a:ext cx="8532300" cy="37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22860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21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Потоки поступления доходов:</a:t>
            </a:r>
            <a:endParaRPr b="1" sz="21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-36195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Spectral"/>
              <a:buChar char="●"/>
            </a:pPr>
            <a:r>
              <a:rPr lang="ru" sz="21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Реклама</a:t>
            </a:r>
            <a:endParaRPr sz="21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-3619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Spectral"/>
              <a:buChar char="●"/>
            </a:pPr>
            <a:r>
              <a:rPr lang="ru" sz="21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Платная подписка</a:t>
            </a:r>
            <a:endParaRPr sz="21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-3619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Spectral"/>
              <a:buChar char="●"/>
            </a:pPr>
            <a:r>
              <a:rPr lang="ru" sz="21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Привлечение спонсоров </a:t>
            </a:r>
            <a:endParaRPr sz="21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Font typeface="Spectral"/>
              <a:buChar char="○"/>
            </a:pPr>
            <a:r>
              <a:t/>
            </a:r>
            <a:endParaRPr sz="1500"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95" name="Google Shape;95;p19"/>
          <p:cNvSpPr txBox="1"/>
          <p:nvPr/>
        </p:nvSpPr>
        <p:spPr>
          <a:xfrm>
            <a:off x="4572000" y="877425"/>
            <a:ext cx="4074600" cy="43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22860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Каналы сбыта:</a:t>
            </a:r>
            <a:endParaRPr b="1" sz="21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-36195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Spectral"/>
              <a:buChar char="●"/>
            </a:pPr>
            <a:r>
              <a:rPr lang="ru" sz="21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Интернет-приложения</a:t>
            </a:r>
            <a:endParaRPr sz="21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-3619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Spectral"/>
              <a:buChar char="●"/>
            </a:pPr>
            <a:r>
              <a:rPr lang="ru" sz="21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Специалисты нутрициологи</a:t>
            </a:r>
            <a:endParaRPr sz="21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-3619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Spectral"/>
              <a:buChar char="●"/>
            </a:pPr>
            <a:r>
              <a:rPr lang="ru" sz="21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Врачи, специализирующиеся на вышеперечисленных заболеваниях</a:t>
            </a:r>
            <a:endParaRPr sz="21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-3175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ru" sz="21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Форумы, связанные с темой правильного питания</a:t>
            </a:r>
            <a:r>
              <a:rPr lang="ru" sz="1100">
                <a:solidFill>
                  <a:schemeClr val="dk1"/>
                </a:solidFill>
              </a:rPr>
              <a:t> </a:t>
            </a:r>
            <a:endParaRPr sz="1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18150" y="0"/>
            <a:ext cx="9262150" cy="521742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1" name="Google Shape;101;p20"/>
          <p:cNvGraphicFramePr/>
          <p:nvPr/>
        </p:nvGraphicFramePr>
        <p:xfrm>
          <a:off x="648100" y="11807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{C3F45F62-2F17-4BA0-97ED-8C1670446D9C}</a:tableStyleId>
              </a:tblPr>
              <a:tblGrid>
                <a:gridCol w="2202200"/>
                <a:gridCol w="2162150"/>
                <a:gridCol w="3483450"/>
              </a:tblGrid>
              <a:tr h="5048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/>
                        <a:t>ФИО</a:t>
                      </a:r>
                      <a:endParaRPr sz="800"/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/>
                        <a:t>Роль в проекте</a:t>
                      </a:r>
                      <a:endParaRPr sz="800"/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/>
                        <a:t>Телефон, почта</a:t>
                      </a:r>
                      <a:endParaRPr sz="800"/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846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/>
                        <a:t>Лабузный Глеб Владиславович</a:t>
                      </a:r>
                      <a:endParaRPr sz="800"/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/>
                        <a:t>Лидер стартап проекта</a:t>
                      </a:r>
                      <a:endParaRPr sz="800"/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/>
                        <a:t>89639229757</a:t>
                      </a:r>
                      <a:endParaRPr sz="800"/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/>
                        <a:t>Labuzny25@gmail.com</a:t>
                      </a:r>
                      <a:endParaRPr sz="800"/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716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/>
                        <a:t>Кутищев Иван Данилович</a:t>
                      </a:r>
                      <a:endParaRPr sz="800"/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Ответственный за дизайн презентации</a:t>
                      </a:r>
                      <a:endParaRPr sz="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/>
                        <a:t> </a:t>
                      </a:r>
                      <a:endParaRPr sz="800"/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/>
                        <a:t>8</a:t>
                      </a:r>
                      <a:r>
                        <a:rPr lang="ru" sz="800"/>
                        <a:t>9852182285</a:t>
                      </a:r>
                      <a:endParaRPr sz="800"/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/>
                        <a:t>Ivan.kutischev@rambler.ru</a:t>
                      </a:r>
                      <a:endParaRPr sz="800"/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526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/>
                        <a:t>Кучина Валерия Константиновна</a:t>
                      </a:r>
                      <a:endParaRPr sz="800"/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Ответственный за поиск информации в открытых источниках</a:t>
                      </a:r>
                      <a:endParaRPr sz="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/>
                        <a:t> </a:t>
                      </a:r>
                      <a:endParaRPr sz="800"/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>
                          <a:latin typeface="Roboto"/>
                          <a:ea typeface="Roboto"/>
                          <a:cs typeface="Roboto"/>
                          <a:sym typeface="Roboto"/>
                        </a:rPr>
                        <a:t>89166639853</a:t>
                      </a:r>
                      <a:endParaRPr sz="8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>
                          <a:latin typeface="Roboto"/>
                          <a:ea typeface="Roboto"/>
                          <a:cs typeface="Roboto"/>
                          <a:sym typeface="Roboto"/>
                        </a:rPr>
                        <a:t>Lera.kuchina.12@mail.ru</a:t>
                      </a:r>
                      <a:endParaRPr sz="8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30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/>
                        <a:t>Мамиева Элла Артуровна</a:t>
                      </a:r>
                      <a:endParaRPr sz="800"/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Ответственный за поиск информации в открытых источниках</a:t>
                      </a:r>
                      <a:endParaRPr sz="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/>
                        <a:t> </a:t>
                      </a:r>
                      <a:endParaRPr sz="800"/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>
                          <a:latin typeface="Roboto"/>
                          <a:ea typeface="Roboto"/>
                          <a:cs typeface="Roboto"/>
                          <a:sym typeface="Roboto"/>
                        </a:rPr>
                        <a:t>89164139593</a:t>
                      </a:r>
                      <a:endParaRPr sz="8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>
                          <a:latin typeface="Roboto"/>
                          <a:ea typeface="Roboto"/>
                          <a:cs typeface="Roboto"/>
                          <a:sym typeface="Roboto"/>
                        </a:rPr>
                        <a:t>Ellamamievaella@gmail.com</a:t>
                      </a:r>
                      <a:endParaRPr sz="8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18150" y="0"/>
            <a:ext cx="9336100" cy="5259101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1"/>
          <p:cNvSpPr txBox="1"/>
          <p:nvPr/>
        </p:nvSpPr>
        <p:spPr>
          <a:xfrm>
            <a:off x="2055750" y="2097750"/>
            <a:ext cx="5032500" cy="9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4900">
                <a:latin typeface="Spectral"/>
                <a:ea typeface="Spectral"/>
                <a:cs typeface="Spectral"/>
                <a:sym typeface="Spectral"/>
              </a:rPr>
              <a:t>Планы развития</a:t>
            </a:r>
            <a:endParaRPr sz="4900">
              <a:latin typeface="Spectral"/>
              <a:ea typeface="Spectral"/>
              <a:cs typeface="Spectral"/>
              <a:sym typeface="Spectr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