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077D"/>
    <a:srgbClr val="7213AE"/>
    <a:srgbClr val="A615E9"/>
    <a:srgbClr val="351354"/>
    <a:srgbClr val="140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9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60AFE-FA08-409D-96BC-77E798149C9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AF594-E2B3-439B-B627-6C195418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8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91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5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6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5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0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3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F594-E2B3-439B-B627-6C19541806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0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002B3-513E-CCAE-5EE9-B71914BC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58906A-12D0-144B-6383-AB3E45EC8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64EC6-51BF-9E2E-85D0-A5727A43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FE9D9-A208-EE5B-922A-AE64AE29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D3E82-7FA4-EAC8-7C1D-C9065087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0070C-C8D7-DF81-757A-495BD076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7CF254-D9AD-3B4E-ACDF-FBFD1FD21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8B56B-6111-B229-65FA-EFA343CD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D53BA-7014-E631-20CF-CD806AE9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7A7A1-21AB-1B6A-24CE-275AE31B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7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A5DBBF-59FF-FDD8-6719-B0FDCF155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350378-3784-0BC5-91EE-AACE7A18B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67C37-7748-1CA8-6C7D-353FFA9C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30C16-32A5-6C76-23E6-2A48DE96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EB02F-1B37-5F9B-F43B-AE81E21B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8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75E79-F8AF-9E5B-04E9-B3120340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DBCED-D63B-833D-5964-FE393F751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2A848-24B4-0C34-1B41-45CA675F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95FDC-7A08-AE02-1932-FA42250E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ADC22-F185-2DBE-CBA7-71586329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71634-39FD-61A9-918F-93382DCD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97F426-A10E-EF24-49DF-9A74F1E71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2A7C94-6B62-F34C-9A5E-95CAAF37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391F5-1344-2929-133B-23D134DE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003E8-05B1-AD1E-0311-CE136AA7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42030-395D-1554-A5A0-4E957956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FC60D-06FA-1A8F-49A5-2DD9C810F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A28B7A-2E1B-FF0E-AFE9-352864523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A9205-69F7-4B9E-5494-5FB1B77D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B5ADF-F513-23AC-6E49-A1E87739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B018F-F3F4-70C4-2DDC-8BB7C4FC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8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9AC84-3FD8-F4AB-E888-A63E4D0E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1E1646-BD88-2884-B45E-3A27C1A3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F26F4D-1606-F111-0416-2FCAB44F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EF65F7-1521-9F9C-7326-B9F152A9F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2F0E05-BB7A-CABA-2690-8BC75E310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CDFF0B-E7C8-AAA7-C240-3D2F8836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EF73B2-4877-0065-2D14-4D5CAD90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C34FC6-EB98-B5F9-2E50-20EBBDDA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8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F81B5-7C8D-86A1-2E11-5D376D64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842897-7853-B109-4A0C-13F463DD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464C8E-E5DA-864B-1367-EC226C26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B65AE5-07DC-1186-EBD0-805EF332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0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DE3D72-B8B8-F47F-7638-60C9F812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8A01AB-65D1-E948-6CE3-7AD66575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EA3D6-5DD7-A640-4DCB-7339608A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0201C-6B65-2F14-3DEE-975B781F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ED78C-EBF5-2BF9-F18D-F56416DD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8D3F3C-1019-5013-8EBD-20929569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8584D-9D8B-765C-2090-99268811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F7F45B-6F43-447A-AB5D-A39278EE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33B5F-3C2A-8DB3-6950-4F76ECE3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8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643E2-4755-12E0-1817-F815679B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A93052-F8AB-EE4D-F1A0-A24E4F09E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813364-65B9-748D-776D-8D2DF1B60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47ACE-E911-C1F0-E1CD-420DC40A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A13216-D3D7-52CC-E995-8D194688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0A20D9-4822-188A-D257-FB96E333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4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0139"/>
            </a:gs>
            <a:gs pos="25000">
              <a:srgbClr val="351354"/>
            </a:gs>
            <a:gs pos="100000">
              <a:srgbClr val="A615E9"/>
            </a:gs>
            <a:gs pos="50000">
              <a:srgbClr val="47077D"/>
            </a:gs>
            <a:gs pos="75000">
              <a:srgbClr val="7213A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CEE08-2AEE-2450-2030-69DC4B4D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F7012-6BD6-48B2-8F34-E7B9F4D7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B050C-D781-8BF2-23AB-2DBE59CD3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C9CD-DBEF-438F-9F96-7D8B5B26257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D27DD-199D-BAAA-0412-8FFD63FA9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13E03-8025-37E5-A800-DB3FF2A5F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2B53-69BD-485D-A91F-9FB8E9CD9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789098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20D8F6-6094-4872-B2B2-CA981E908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36" y="1252004"/>
            <a:ext cx="1521029" cy="7860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F964CC-A1A4-D373-A2E1-94B19DBBD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91" y="1415266"/>
            <a:ext cx="1517153" cy="4594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3FA309-E75D-58DB-FA41-D948CA2BFF65}"/>
              </a:ext>
            </a:extLst>
          </p:cNvPr>
          <p:cNvSpPr txBox="1"/>
          <p:nvPr/>
        </p:nvSpPr>
        <p:spPr>
          <a:xfrm>
            <a:off x="1332036" y="2730016"/>
            <a:ext cx="9527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Платформа для развития и монетизации увлечений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4BCA41-0A72-6EC2-1257-2F5E795462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35" b="5710"/>
          <a:stretch/>
        </p:blipFill>
        <p:spPr>
          <a:xfrm>
            <a:off x="9300475" y="1251826"/>
            <a:ext cx="1559489" cy="539053"/>
          </a:xfrm>
          <a:prstGeom prst="rect">
            <a:avLst/>
          </a:prstGeom>
        </p:spPr>
      </p:pic>
      <p:pic>
        <p:nvPicPr>
          <p:cNvPr id="15" name="Picture 3" descr="C:\Users\polin\Downloads\Group 31.png">
            <a:extLst>
              <a:ext uri="{FF2B5EF4-FFF2-40B4-BE49-F238E27FC236}">
                <a16:creationId xmlns:a16="http://schemas.microsoft.com/office/drawing/2014/main" id="{501CBFD4-70EE-143A-CBE0-6D518E20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62" y="1251826"/>
            <a:ext cx="1658459" cy="5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7CDCDA-212E-8BB3-0E80-CE32D72D4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3" b="20763"/>
          <a:stretch/>
        </p:blipFill>
        <p:spPr bwMode="auto">
          <a:xfrm>
            <a:off x="6307359" y="1251826"/>
            <a:ext cx="922349" cy="5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A9EFFD-301C-A29B-5368-C08D32773471}"/>
              </a:ext>
            </a:extLst>
          </p:cNvPr>
          <p:cNvSpPr txBox="1"/>
          <p:nvPr/>
        </p:nvSpPr>
        <p:spPr>
          <a:xfrm>
            <a:off x="1339355" y="4168625"/>
            <a:ext cx="630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Превращаем ваши хобби в реальные возможности для заработка!</a:t>
            </a:r>
          </a:p>
        </p:txBody>
      </p:sp>
    </p:spTree>
    <p:extLst>
      <p:ext uri="{BB962C8B-B14F-4D97-AF65-F5344CB8AC3E}">
        <p14:creationId xmlns:p14="http://schemas.microsoft.com/office/powerpoint/2010/main" val="371853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17671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237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07BEFA-3DC4-EB61-A9D1-2D1B4C1E8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r="6073" b="20540"/>
          <a:stretch/>
        </p:blipFill>
        <p:spPr>
          <a:xfrm>
            <a:off x="1439673" y="1649880"/>
            <a:ext cx="1720086" cy="2075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86B9-9E76-5E4D-FCC3-D73C813813E1}"/>
              </a:ext>
            </a:extLst>
          </p:cNvPr>
          <p:cNvSpPr txBox="1"/>
          <p:nvPr/>
        </p:nvSpPr>
        <p:spPr>
          <a:xfrm>
            <a:off x="3451860" y="1649880"/>
            <a:ext cx="65151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Arial Black" panose="020B0A04020102020204" pitchFamily="34" charset="0"/>
              </a:rPr>
              <a:t>Городецкая Анна </a:t>
            </a:r>
            <a:r>
              <a:rPr lang="ru-RU" sz="2000" dirty="0" err="1">
                <a:latin typeface="Arial Black" panose="020B0A04020102020204" pitchFamily="34" charset="0"/>
              </a:rPr>
              <a:t>Ярославовна</a:t>
            </a:r>
            <a:endParaRPr lang="ru-RU" sz="20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РЭУ им. Г. В. Плеханова, «Информационные системы и технологии», 2 курс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Резидент Бизнес-инкубатора РЭУ им. Г. В. Плеханова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Победитель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очереди конкурса «Студенческий стартап»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4E720-8F65-50EE-4BC1-63982D978D43}"/>
              </a:ext>
            </a:extLst>
          </p:cNvPr>
          <p:cNvSpPr txBox="1"/>
          <p:nvPr/>
        </p:nvSpPr>
        <p:spPr>
          <a:xfrm>
            <a:off x="3451860" y="4239489"/>
            <a:ext cx="5142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 Black" panose="020B0A04020102020204" pitchFamily="34" charset="0"/>
              </a:rPr>
              <a:t>Контакты для связи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+7 (952) 829-02-43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anyagorodetskaya@ya.ru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3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17671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О продукте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57864-AFE5-203C-198D-37D91B1EEBCC}"/>
              </a:ext>
            </a:extLst>
          </p:cNvPr>
          <p:cNvSpPr txBox="1"/>
          <p:nvPr/>
        </p:nvSpPr>
        <p:spPr>
          <a:xfrm>
            <a:off x="1444752" y="1559052"/>
            <a:ext cx="9326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600"/>
              </a:spcAft>
              <a:buClr>
                <a:srgbClr val="7213AE"/>
              </a:buClr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Hobbiz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это уникальная инновационная платформа, которая помогает людям развивать свои увлечения и превращать их в источник дохода. Мы соединяем в одном месте чат-бота на базе ИИ, фриланс-платформу и сообщества по интересам, чтобы поддержать пользователей на всех этапах их роста.</a:t>
            </a:r>
          </a:p>
          <a:p>
            <a:pPr marL="285750" indent="-285750" algn="just">
              <a:spcAft>
                <a:spcPts val="1200"/>
              </a:spcAft>
              <a:buClr>
                <a:srgbClr val="7213AE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Чат-бот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помогает ставить цели, строить планы и находить идеи для монетизации.</a:t>
            </a:r>
          </a:p>
          <a:p>
            <a:pPr marL="285750" indent="-285750" algn="just">
              <a:spcAft>
                <a:spcPts val="1200"/>
              </a:spcAft>
              <a:buClr>
                <a:srgbClr val="7213AE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Фриланс-платформа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предлагает реальные проекты для заработка на увлечениях.</a:t>
            </a:r>
          </a:p>
          <a:p>
            <a:pPr marL="285750" indent="-285750" algn="just">
              <a:spcAft>
                <a:spcPts val="1200"/>
              </a:spcAft>
              <a:buClr>
                <a:srgbClr val="7213AE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Выбор из 350 хобби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пользователям найти то, что действительно вдохновляет.</a:t>
            </a:r>
          </a:p>
          <a:p>
            <a:pPr marL="285750" indent="-285750" algn="just">
              <a:spcAft>
                <a:spcPts val="1200"/>
              </a:spcAft>
              <a:buClr>
                <a:srgbClr val="7213AE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Сообщества формируются автоматически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основе интересов, объединяя людей с похожими увлечениями для обмена опытом и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296773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17671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Проблема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57864-AFE5-203C-198D-37D91B1EEBCC}"/>
              </a:ext>
            </a:extLst>
          </p:cNvPr>
          <p:cNvSpPr txBox="1"/>
          <p:nvPr/>
        </p:nvSpPr>
        <p:spPr>
          <a:xfrm>
            <a:off x="1444752" y="1426464"/>
            <a:ext cx="9326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7213A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Многие люди имеют увлечения, но часто не знают, как развивать свои навыки и превращать это занятие в источник дохода. </a:t>
            </a:r>
          </a:p>
          <a:p>
            <a:pPr marL="285750" indent="-285750" algn="just">
              <a:buClr>
                <a:srgbClr val="7213A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Сложно найти единомышленников и поддержку, которая помогла бы сделать их увлечения чем-то большим, чем просто хобби.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2D1B1-3589-0F4C-4145-7ACA7E0D6A8E}"/>
              </a:ext>
            </a:extLst>
          </p:cNvPr>
          <p:cNvSpPr txBox="1"/>
          <p:nvPr/>
        </p:nvSpPr>
        <p:spPr>
          <a:xfrm>
            <a:off x="1444752" y="2944048"/>
            <a:ext cx="483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Как сейчас решают эти проблемы?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4F966-96DA-7A1C-8675-AF48B60BFC88}"/>
              </a:ext>
            </a:extLst>
          </p:cNvPr>
          <p:cNvSpPr txBox="1"/>
          <p:nvPr/>
        </p:nvSpPr>
        <p:spPr>
          <a:xfrm>
            <a:off x="1444752" y="3410100"/>
            <a:ext cx="9326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Люди решают эту проблему самостоятельно, часто методом проб и ошибок. Они ищут информацию в интернете, чтобы развиваться в своем увлечении.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Присоединяются к различным онлайн-сообществам, чтобы найти единомышленников и поддержку.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Иногда находят работу на фриланс-биржах или пробуют монетизировать свои увлечения через социальные сети.</a:t>
            </a:r>
          </a:p>
          <a:p>
            <a:pPr algn="just">
              <a:spcAft>
                <a:spcPts val="12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Однако эти решения разрознены, и у большинства людей нет четкого плана или постоянной поддержки, что делает процесс долгим и не всегда эффективным.</a:t>
            </a:r>
          </a:p>
        </p:txBody>
      </p:sp>
    </p:spTree>
    <p:extLst>
      <p:ext uri="{BB962C8B-B14F-4D97-AF65-F5344CB8AC3E}">
        <p14:creationId xmlns:p14="http://schemas.microsoft.com/office/powerpoint/2010/main" val="37819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17671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736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Как мы решаем эту проблему?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57864-AFE5-203C-198D-37D91B1EEBCC}"/>
              </a:ext>
            </a:extLst>
          </p:cNvPr>
          <p:cNvSpPr txBox="1"/>
          <p:nvPr/>
        </p:nvSpPr>
        <p:spPr>
          <a:xfrm>
            <a:off x="1432559" y="1732788"/>
            <a:ext cx="9326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7213AE"/>
              </a:buClr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Четкое направление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чат-бота на базе ИИ, который подсказывает, как выстраивать траектории развития и монетизации увлечений.</a:t>
            </a:r>
          </a:p>
          <a:p>
            <a:pPr marL="342900" indent="-342900" algn="just">
              <a:spcAft>
                <a:spcPts val="1200"/>
              </a:spcAft>
              <a:buClr>
                <a:srgbClr val="7213AE"/>
              </a:buClr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Реальные возможности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заработка через нашу фриланс-платформу, которая позволяет монетизировать навыки уже на начальном этапе.</a:t>
            </a:r>
          </a:p>
          <a:p>
            <a:pPr marL="342900" indent="-342900" algn="just">
              <a:spcAft>
                <a:spcPts val="1200"/>
              </a:spcAft>
              <a:buClr>
                <a:srgbClr val="7213AE"/>
              </a:buClr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формирование сообществ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интересам, где пользователи могут обмениваться опытом, получать советы и вдохновение от единомышленников.</a:t>
            </a:r>
          </a:p>
          <a:p>
            <a:pPr algn="just">
              <a:spcAft>
                <a:spcPts val="1200"/>
              </a:spcAft>
              <a:buClr>
                <a:srgbClr val="7213AE"/>
              </a:buClr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Clr>
                <a:srgbClr val="7213AE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позволяет пользователям эффективно продвигаться от идеи к реализации и доходу.</a:t>
            </a:r>
          </a:p>
        </p:txBody>
      </p:sp>
    </p:spTree>
    <p:extLst>
      <p:ext uri="{BB962C8B-B14F-4D97-AF65-F5344CB8AC3E}">
        <p14:creationId xmlns:p14="http://schemas.microsoft.com/office/powerpoint/2010/main" val="225481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17671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4360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Инновационность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57864-AFE5-203C-198D-37D91B1EEBCC}"/>
              </a:ext>
            </a:extLst>
          </p:cNvPr>
          <p:cNvSpPr txBox="1"/>
          <p:nvPr/>
        </p:nvSpPr>
        <p:spPr>
          <a:xfrm>
            <a:off x="1432559" y="1732788"/>
            <a:ext cx="9326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7213AE"/>
              </a:buClr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подход на базе 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наш чат-бот действует как персональный коуч, предлагая рекомендации 24/7, что делает поддержку доступной в любое время. Это позволяет пользователю получать конкретные советы на каждом этапе развития своих хобби.</a:t>
            </a:r>
          </a:p>
          <a:p>
            <a:pPr marL="342900" indent="-342900" algn="just">
              <a:spcAft>
                <a:spcPts val="1200"/>
              </a:spcAft>
              <a:buClr>
                <a:srgbClr val="7213AE"/>
              </a:buClr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сообществ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технология, позволяющая пользователям без усилий находить группы по интересам, экономит время и делает процесс интеграции в сообщество интуитивным и быстрым. Это особенно важно для тех, кто ищет поддержку или вдохновение.</a:t>
            </a:r>
          </a:p>
          <a:p>
            <a:pPr marL="342900" indent="-342900" algn="just">
              <a:spcAft>
                <a:spcPts val="1200"/>
              </a:spcAft>
              <a:buClr>
                <a:srgbClr val="7213AE"/>
              </a:buClr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Полный цикл развития и монетизации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предлагаем не только планы развития, но и реальные инструменты для монетизации хобби через встроенную фриланс-платформу. Пользователь получает возможность двигаться от простого увлечения к профессиональной деятельности с реальными доходами.</a:t>
            </a:r>
          </a:p>
        </p:txBody>
      </p:sp>
    </p:spTree>
    <p:extLst>
      <p:ext uri="{BB962C8B-B14F-4D97-AF65-F5344CB8AC3E}">
        <p14:creationId xmlns:p14="http://schemas.microsoft.com/office/powerpoint/2010/main" val="195931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17671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5218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Модели монетизации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57864-AFE5-203C-198D-37D91B1EEBCC}"/>
              </a:ext>
            </a:extLst>
          </p:cNvPr>
          <p:cNvSpPr txBox="1"/>
          <p:nvPr/>
        </p:nvSpPr>
        <p:spPr>
          <a:xfrm>
            <a:off x="1432559" y="1732788"/>
            <a:ext cx="93268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7213AE"/>
              </a:buClr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Комиссии от фриланс-платформы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платформа зарабатывает на комиссии от успешных сделок между заказчиками и фрилансерами. </a:t>
            </a:r>
          </a:p>
          <a:p>
            <a:pPr marL="342900" indent="-342900" algn="just">
              <a:spcAft>
                <a:spcPts val="1200"/>
              </a:spcAft>
              <a:buClr>
                <a:srgbClr val="7213AE"/>
              </a:buClr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Премиум-подписка: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пользователи получают бесплатный доступ ко всем функциям, включая чат-бота и персонализированные рекомендации, на 2 дня с момента регистрации. После этого доступ к премиум-функциям предоставляется по подписке. </a:t>
            </a:r>
          </a:p>
        </p:txBody>
      </p:sp>
    </p:spTree>
    <p:extLst>
      <p:ext uri="{BB962C8B-B14F-4D97-AF65-F5344CB8AC3E}">
        <p14:creationId xmlns:p14="http://schemas.microsoft.com/office/powerpoint/2010/main" val="392532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31467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Рынок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7B2392E-7BF3-E8D5-EDDE-4C7C3B42052E}"/>
              </a:ext>
            </a:extLst>
          </p:cNvPr>
          <p:cNvSpPr/>
          <p:nvPr/>
        </p:nvSpPr>
        <p:spPr>
          <a:xfrm>
            <a:off x="1783807" y="2183951"/>
            <a:ext cx="3600000" cy="3600000"/>
          </a:xfrm>
          <a:prstGeom prst="ellipse">
            <a:avLst/>
          </a:prstGeom>
          <a:solidFill>
            <a:srgbClr val="4707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ЕФЬ</a:t>
            </a:r>
            <a:r>
              <a:rPr lang="en-US" dirty="0"/>
              <a:t>TA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7D945BD-4B3B-F928-75E9-70328DED201E}"/>
              </a:ext>
            </a:extLst>
          </p:cNvPr>
          <p:cNvSpPr/>
          <p:nvPr/>
        </p:nvSpPr>
        <p:spPr>
          <a:xfrm>
            <a:off x="2233807" y="2993804"/>
            <a:ext cx="2700000" cy="2700000"/>
          </a:xfrm>
          <a:prstGeom prst="ellipse">
            <a:avLst/>
          </a:prstGeom>
          <a:solidFill>
            <a:srgbClr val="7213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6EE0694-C23B-8410-C48C-04B3F7F97A7C}"/>
              </a:ext>
            </a:extLst>
          </p:cNvPr>
          <p:cNvSpPr/>
          <p:nvPr/>
        </p:nvSpPr>
        <p:spPr>
          <a:xfrm>
            <a:off x="2683807" y="3771369"/>
            <a:ext cx="1800000" cy="1800000"/>
          </a:xfrm>
          <a:prstGeom prst="ellipse">
            <a:avLst/>
          </a:prstGeom>
          <a:solidFill>
            <a:srgbClr val="A615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B4B7FE6-14C1-88D2-F975-5CE6006F33A1}"/>
              </a:ext>
            </a:extLst>
          </p:cNvPr>
          <p:cNvCxnSpPr>
            <a:stCxn id="5" idx="0"/>
          </p:cNvCxnSpPr>
          <p:nvPr/>
        </p:nvCxnSpPr>
        <p:spPr>
          <a:xfrm>
            <a:off x="3583807" y="3771369"/>
            <a:ext cx="6367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71AD84C-BF88-E374-60AE-0F8D9ED05DC8}"/>
              </a:ext>
            </a:extLst>
          </p:cNvPr>
          <p:cNvCxnSpPr/>
          <p:nvPr/>
        </p:nvCxnSpPr>
        <p:spPr>
          <a:xfrm>
            <a:off x="3583807" y="2993804"/>
            <a:ext cx="6367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60E59C-F3BE-D2AC-C9AC-C858D8252A2B}"/>
              </a:ext>
            </a:extLst>
          </p:cNvPr>
          <p:cNvCxnSpPr/>
          <p:nvPr/>
        </p:nvCxnSpPr>
        <p:spPr>
          <a:xfrm>
            <a:off x="3583807" y="2183951"/>
            <a:ext cx="6367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253E47-9AB5-131C-15A6-B13A7690929A}"/>
              </a:ext>
            </a:extLst>
          </p:cNvPr>
          <p:cNvSpPr txBox="1"/>
          <p:nvPr/>
        </p:nvSpPr>
        <p:spPr>
          <a:xfrm>
            <a:off x="3186775" y="2438530"/>
            <a:ext cx="794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TAM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FE27E-BA51-04A2-C559-8D7A98916036}"/>
              </a:ext>
            </a:extLst>
          </p:cNvPr>
          <p:cNvSpPr txBox="1"/>
          <p:nvPr/>
        </p:nvSpPr>
        <p:spPr>
          <a:xfrm>
            <a:off x="3186775" y="318253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SAM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E8DD3A-E4FF-57DA-3C18-C1E7E509BF2D}"/>
              </a:ext>
            </a:extLst>
          </p:cNvPr>
          <p:cNvSpPr txBox="1"/>
          <p:nvPr/>
        </p:nvSpPr>
        <p:spPr>
          <a:xfrm>
            <a:off x="3186775" y="397674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SOM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EBD818-4B55-F0DE-3C66-EFBBD33ABC62}"/>
              </a:ext>
            </a:extLst>
          </p:cNvPr>
          <p:cNvSpPr txBox="1"/>
          <p:nvPr/>
        </p:nvSpPr>
        <p:spPr>
          <a:xfrm>
            <a:off x="7912278" y="1729318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latin typeface="Arial Black" panose="020B0A04020102020204" pitchFamily="34" charset="0"/>
              </a:rPr>
              <a:t>3,7 трлн 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533574-D58A-53DF-05A0-2AC1631FCDC5}"/>
              </a:ext>
            </a:extLst>
          </p:cNvPr>
          <p:cNvSpPr txBox="1"/>
          <p:nvPr/>
        </p:nvSpPr>
        <p:spPr>
          <a:xfrm>
            <a:off x="7751978" y="2536711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latin typeface="Arial Black" panose="020B0A04020102020204" pitchFamily="34" charset="0"/>
              </a:rPr>
              <a:t>550 млрд руб.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1DD8D9-309A-6E42-0979-ADA3B523C704}"/>
              </a:ext>
            </a:extLst>
          </p:cNvPr>
          <p:cNvSpPr txBox="1"/>
          <p:nvPr/>
        </p:nvSpPr>
        <p:spPr>
          <a:xfrm>
            <a:off x="7838540" y="3314275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latin typeface="Arial Black" panose="020B0A04020102020204" pitchFamily="34" charset="0"/>
              </a:rPr>
              <a:t>5,5 млрд руб.</a:t>
            </a:r>
          </a:p>
        </p:txBody>
      </p:sp>
    </p:spTree>
    <p:extLst>
      <p:ext uri="{BB962C8B-B14F-4D97-AF65-F5344CB8AC3E}">
        <p14:creationId xmlns:p14="http://schemas.microsoft.com/office/powerpoint/2010/main" val="76716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17671"/>
            <a:ext cx="10546569" cy="527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298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Конкуренты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CD6F2A8-696E-1AF3-D75E-43FD22B2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58766"/>
              </p:ext>
            </p:extLst>
          </p:nvPr>
        </p:nvGraphicFramePr>
        <p:xfrm>
          <a:off x="1330035" y="1682964"/>
          <a:ext cx="9445697" cy="38857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73625">
                  <a:extLst>
                    <a:ext uri="{9D8B030D-6E8A-4147-A177-3AD203B41FA5}">
                      <a16:colId xmlns:a16="http://schemas.microsoft.com/office/drawing/2014/main" val="1133468554"/>
                    </a:ext>
                  </a:extLst>
                </a:gridCol>
                <a:gridCol w="1518018">
                  <a:extLst>
                    <a:ext uri="{9D8B030D-6E8A-4147-A177-3AD203B41FA5}">
                      <a16:colId xmlns:a16="http://schemas.microsoft.com/office/drawing/2014/main" val="4112468678"/>
                    </a:ext>
                  </a:extLst>
                </a:gridCol>
                <a:gridCol w="1518018">
                  <a:extLst>
                    <a:ext uri="{9D8B030D-6E8A-4147-A177-3AD203B41FA5}">
                      <a16:colId xmlns:a16="http://schemas.microsoft.com/office/drawing/2014/main" val="2246723339"/>
                    </a:ext>
                  </a:extLst>
                </a:gridCol>
                <a:gridCol w="1518018">
                  <a:extLst>
                    <a:ext uri="{9D8B030D-6E8A-4147-A177-3AD203B41FA5}">
                      <a16:colId xmlns:a16="http://schemas.microsoft.com/office/drawing/2014/main" val="1199719787"/>
                    </a:ext>
                  </a:extLst>
                </a:gridCol>
                <a:gridCol w="1518018">
                  <a:extLst>
                    <a:ext uri="{9D8B030D-6E8A-4147-A177-3AD203B41FA5}">
                      <a16:colId xmlns:a16="http://schemas.microsoft.com/office/drawing/2014/main" val="1702327697"/>
                    </a:ext>
                  </a:extLst>
                </a:gridCol>
              </a:tblGrid>
              <a:tr h="726186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Hobbiz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Социальные сети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Фриланс-платформы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Чат-боты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947341"/>
                  </a:ext>
                </a:extLst>
              </a:tr>
              <a:tr h="4650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 социальной сети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184599"/>
                  </a:ext>
                </a:extLst>
              </a:tr>
              <a:tr h="4650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 фриланс-платформы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626522"/>
                  </a:ext>
                </a:extLst>
              </a:tr>
              <a:tr h="4650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Фокус на хобби и их монетизации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396135"/>
                  </a:ext>
                </a:extLst>
              </a:tr>
              <a:tr h="6497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Автоматическое создание сообществ по увлечениям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194749"/>
                  </a:ext>
                </a:extLst>
              </a:tr>
              <a:tr h="4650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Интеграция чат-бота для общения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824646"/>
                  </a:ext>
                </a:extLst>
              </a:tr>
              <a:tr h="6497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Персонализированные рекомендации по развитию и монетизации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00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6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CED7B-DDC6-6324-1C53-F1099DC09C6E}"/>
              </a:ext>
            </a:extLst>
          </p:cNvPr>
          <p:cNvSpPr/>
          <p:nvPr/>
        </p:nvSpPr>
        <p:spPr>
          <a:xfrm>
            <a:off x="822715" y="1115882"/>
            <a:ext cx="10546569" cy="5279803"/>
          </a:xfrm>
          <a:prstGeom prst="roundRect">
            <a:avLst>
              <a:gd name="adj" fmla="val 168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9563-D054-3C64-62A9-3DA9CCD3F305}"/>
              </a:ext>
            </a:extLst>
          </p:cNvPr>
          <p:cNvSpPr txBox="1"/>
          <p:nvPr/>
        </p:nvSpPr>
        <p:spPr>
          <a:xfrm>
            <a:off x="946159" y="310896"/>
            <a:ext cx="3985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Дорожная карта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D1EB503-19E5-C6DC-0A1C-30411B19300D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822715" y="3755784"/>
            <a:ext cx="10546569" cy="0"/>
          </a:xfrm>
          <a:prstGeom prst="line">
            <a:avLst/>
          </a:prstGeom>
          <a:ln w="38100">
            <a:solidFill>
              <a:srgbClr val="4707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E215F18D-BB7C-75EA-BBCB-06FC73048782}"/>
              </a:ext>
            </a:extLst>
          </p:cNvPr>
          <p:cNvSpPr/>
          <p:nvPr/>
        </p:nvSpPr>
        <p:spPr>
          <a:xfrm>
            <a:off x="1659636" y="3667572"/>
            <a:ext cx="180000" cy="180000"/>
          </a:xfrm>
          <a:prstGeom prst="ellipse">
            <a:avLst/>
          </a:prstGeom>
          <a:solidFill>
            <a:srgbClr val="47077D"/>
          </a:solidFill>
          <a:ln>
            <a:solidFill>
              <a:srgbClr val="470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14189B5-ABCA-E0D1-4CB4-E7E9693FAE9E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749636" y="1952244"/>
            <a:ext cx="0" cy="1715328"/>
          </a:xfrm>
          <a:prstGeom prst="line">
            <a:avLst/>
          </a:prstGeom>
          <a:ln w="28575">
            <a:solidFill>
              <a:srgbClr val="4707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526236-E48B-9D96-B51A-792C08BBD187}"/>
              </a:ext>
            </a:extLst>
          </p:cNvPr>
          <p:cNvSpPr txBox="1"/>
          <p:nvPr/>
        </p:nvSpPr>
        <p:spPr>
          <a:xfrm>
            <a:off x="1839636" y="1977123"/>
            <a:ext cx="221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функционала социальной сети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функционала фриланс-платформы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0870AD5-1C01-BAC7-A432-A8102AECB30A}"/>
              </a:ext>
            </a:extLst>
          </p:cNvPr>
          <p:cNvSpPr/>
          <p:nvPr/>
        </p:nvSpPr>
        <p:spPr>
          <a:xfrm>
            <a:off x="2813304" y="366757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0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9967F50-EC38-08CF-C9A5-A3AD77D86249}"/>
              </a:ext>
            </a:extLst>
          </p:cNvPr>
          <p:cNvCxnSpPr>
            <a:cxnSpLocks/>
          </p:cNvCxnSpPr>
          <p:nvPr/>
        </p:nvCxnSpPr>
        <p:spPr>
          <a:xfrm flipV="1">
            <a:off x="2903304" y="3847571"/>
            <a:ext cx="0" cy="1715328"/>
          </a:xfrm>
          <a:prstGeom prst="line">
            <a:avLst/>
          </a:prstGeom>
          <a:ln w="28575">
            <a:solidFill>
              <a:srgbClr val="4707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7B9C127-49EF-A6AF-2D36-396FABA50712}"/>
              </a:ext>
            </a:extLst>
          </p:cNvPr>
          <p:cNvSpPr txBox="1"/>
          <p:nvPr/>
        </p:nvSpPr>
        <p:spPr>
          <a:xfrm>
            <a:off x="2989444" y="4360783"/>
            <a:ext cx="2872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Октябрь-ноябрь 2024</a:t>
            </a:r>
          </a:p>
          <a:p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Открытие ООО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команды 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Миграция проекта в Yandex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89F530E-D329-7146-CF06-A8A7472FFD4C}"/>
              </a:ext>
            </a:extLst>
          </p:cNvPr>
          <p:cNvSpPr/>
          <p:nvPr/>
        </p:nvSpPr>
        <p:spPr>
          <a:xfrm>
            <a:off x="4669619" y="366757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0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BA317D7-C23B-1F10-BAA9-21CAEF6DACCE}"/>
              </a:ext>
            </a:extLst>
          </p:cNvPr>
          <p:cNvCxnSpPr>
            <a:cxnSpLocks/>
          </p:cNvCxnSpPr>
          <p:nvPr/>
        </p:nvCxnSpPr>
        <p:spPr>
          <a:xfrm flipV="1">
            <a:off x="4759619" y="1950456"/>
            <a:ext cx="0" cy="1715328"/>
          </a:xfrm>
          <a:prstGeom prst="line">
            <a:avLst/>
          </a:prstGeom>
          <a:ln w="28575">
            <a:solidFill>
              <a:srgbClr val="4707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6F28AE-4E54-47B8-427A-9F8F9F600555}"/>
              </a:ext>
            </a:extLst>
          </p:cNvPr>
          <p:cNvSpPr txBox="1"/>
          <p:nvPr/>
        </p:nvSpPr>
        <p:spPr>
          <a:xfrm>
            <a:off x="4849620" y="1977123"/>
            <a:ext cx="180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Декабрь 2024</a:t>
            </a:r>
          </a:p>
          <a:p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дизайна и функционала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Устранение ошибок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6D7E81D-38F6-12FA-F601-00D4AB146ACC}"/>
              </a:ext>
            </a:extLst>
          </p:cNvPr>
          <p:cNvSpPr/>
          <p:nvPr/>
        </p:nvSpPr>
        <p:spPr>
          <a:xfrm>
            <a:off x="6052516" y="366578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0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8711081-4C4D-0B9E-2A69-DDBE42FF39AE}"/>
              </a:ext>
            </a:extLst>
          </p:cNvPr>
          <p:cNvCxnSpPr>
            <a:cxnSpLocks/>
          </p:cNvCxnSpPr>
          <p:nvPr/>
        </p:nvCxnSpPr>
        <p:spPr>
          <a:xfrm flipV="1">
            <a:off x="6146376" y="3845784"/>
            <a:ext cx="0" cy="1715328"/>
          </a:xfrm>
          <a:prstGeom prst="line">
            <a:avLst/>
          </a:prstGeom>
          <a:ln w="28575">
            <a:solidFill>
              <a:srgbClr val="4707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79799E5-9A86-001E-6532-48BE943DD9B7}"/>
              </a:ext>
            </a:extLst>
          </p:cNvPr>
          <p:cNvSpPr txBox="1"/>
          <p:nvPr/>
        </p:nvSpPr>
        <p:spPr>
          <a:xfrm>
            <a:off x="6232516" y="4365309"/>
            <a:ext cx="1985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Март 2025</a:t>
            </a:r>
          </a:p>
          <a:p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функционала чат-бота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46989D8-A4B4-C934-9A5A-A8B36F5940B2}"/>
              </a:ext>
            </a:extLst>
          </p:cNvPr>
          <p:cNvSpPr/>
          <p:nvPr/>
        </p:nvSpPr>
        <p:spPr>
          <a:xfrm>
            <a:off x="6866294" y="366578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0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F236B3C-B7DE-90BF-F469-F17CC348C185}"/>
              </a:ext>
            </a:extLst>
          </p:cNvPr>
          <p:cNvCxnSpPr>
            <a:cxnSpLocks/>
          </p:cNvCxnSpPr>
          <p:nvPr/>
        </p:nvCxnSpPr>
        <p:spPr>
          <a:xfrm flipV="1">
            <a:off x="6957985" y="1950456"/>
            <a:ext cx="0" cy="1715328"/>
          </a:xfrm>
          <a:prstGeom prst="line">
            <a:avLst/>
          </a:prstGeom>
          <a:ln w="28575">
            <a:solidFill>
              <a:srgbClr val="4707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2A91104-B2EC-7FA8-6245-1C4934569123}"/>
              </a:ext>
            </a:extLst>
          </p:cNvPr>
          <p:cNvSpPr txBox="1"/>
          <p:nvPr/>
        </p:nvSpPr>
        <p:spPr>
          <a:xfrm>
            <a:off x="7046293" y="1950456"/>
            <a:ext cx="314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Май 2025</a:t>
            </a:r>
          </a:p>
          <a:p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Внедрение чат-бота для общения с пользователями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маркетинговой кампании и привлечение пользователей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803D85A-52E8-DD5B-99EB-328AAF3A28EB}"/>
              </a:ext>
            </a:extLst>
          </p:cNvPr>
          <p:cNvSpPr/>
          <p:nvPr/>
        </p:nvSpPr>
        <p:spPr>
          <a:xfrm>
            <a:off x="8193311" y="366578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0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4AA820D-DC3C-1DDE-4829-7C7FB362FFBD}"/>
              </a:ext>
            </a:extLst>
          </p:cNvPr>
          <p:cNvCxnSpPr>
            <a:cxnSpLocks/>
          </p:cNvCxnSpPr>
          <p:nvPr/>
        </p:nvCxnSpPr>
        <p:spPr>
          <a:xfrm flipV="1">
            <a:off x="8283311" y="3845784"/>
            <a:ext cx="0" cy="1715328"/>
          </a:xfrm>
          <a:prstGeom prst="line">
            <a:avLst/>
          </a:prstGeom>
          <a:ln w="28575">
            <a:solidFill>
              <a:srgbClr val="4707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7AB0F0C-E3ED-F3FC-3F37-D282168D86EA}"/>
              </a:ext>
            </a:extLst>
          </p:cNvPr>
          <p:cNvSpPr txBox="1"/>
          <p:nvPr/>
        </p:nvSpPr>
        <p:spPr>
          <a:xfrm>
            <a:off x="8373311" y="4360783"/>
            <a:ext cx="283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Июль 2025</a:t>
            </a:r>
          </a:p>
          <a:p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Внедрение функций построения индивидуальных траекторий достижения целей и идей для монетизации хобби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23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692</Words>
  <Application>Microsoft Office PowerPoint</Application>
  <PresentationFormat>Широкоэкранный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Анна Городецкая</dc:creator>
  <cp:lastModifiedBy>Анна Городецкая</cp:lastModifiedBy>
  <cp:revision>2</cp:revision>
  <dcterms:created xsi:type="dcterms:W3CDTF">2024-09-05T19:52:30Z</dcterms:created>
  <dcterms:modified xsi:type="dcterms:W3CDTF">2024-09-06T18:03:50Z</dcterms:modified>
</cp:coreProperties>
</file>