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0" r:id="rId4"/>
    <p:sldId id="263" r:id="rId5"/>
    <p:sldId id="266" r:id="rId6"/>
    <p:sldId id="269" r:id="rId7"/>
    <p:sldId id="272" r:id="rId8"/>
    <p:sldId id="275" r:id="rId9"/>
    <p:sldId id="274" r:id="rId10"/>
    <p:sldId id="267" r:id="rId11"/>
    <p:sldId id="276" r:id="rId12"/>
    <p:sldId id="277" r:id="rId13"/>
    <p:sldId id="280" r:id="rId14"/>
    <p:sldId id="279" r:id="rId15"/>
    <p:sldId id="262" r:id="rId16"/>
    <p:sldId id="278" r:id="rId17"/>
    <p:sldId id="26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1F1"/>
    <a:srgbClr val="19A7CE"/>
    <a:srgbClr val="146C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4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89E0-A9BE-42DF-B36E-6D6CC0560027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F69A-D81E-4892-8BB7-04E37C36A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403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89E0-A9BE-42DF-B36E-6D6CC0560027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F69A-D81E-4892-8BB7-04E37C36A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375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89E0-A9BE-42DF-B36E-6D6CC0560027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F69A-D81E-4892-8BB7-04E37C36A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39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1682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89E0-A9BE-42DF-B36E-6D6CC0560027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F69A-D81E-4892-8BB7-04E37C36A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057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89E0-A9BE-42DF-B36E-6D6CC0560027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F69A-D81E-4892-8BB7-04E37C36A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56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89E0-A9BE-42DF-B36E-6D6CC0560027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F69A-D81E-4892-8BB7-04E37C36A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57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89E0-A9BE-42DF-B36E-6D6CC0560027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F69A-D81E-4892-8BB7-04E37C36A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541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89E0-A9BE-42DF-B36E-6D6CC0560027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F69A-D81E-4892-8BB7-04E37C36A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98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89E0-A9BE-42DF-B36E-6D6CC0560027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F69A-D81E-4892-8BB7-04E37C36A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456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89E0-A9BE-42DF-B36E-6D6CC0560027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F69A-D81E-4892-8BB7-04E37C36A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114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89E0-A9BE-42DF-B36E-6D6CC0560027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F69A-D81E-4892-8BB7-04E37C36A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5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489E0-A9BE-42DF-B36E-6D6CC0560027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BF69A-D81E-4892-8BB7-04E37C36A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30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2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hyperlink" Target="mailto:OOO.VEKK@yandex.ru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image" Target="../media/image31.jpeg"/><Relationship Id="rId5" Type="http://schemas.openxmlformats.org/officeDocument/2006/relationships/image" Target="../media/image26.png"/><Relationship Id="rId10" Type="http://schemas.openxmlformats.org/officeDocument/2006/relationships/image" Target="../media/image30.jpeg"/><Relationship Id="rId4" Type="http://schemas.openxmlformats.org/officeDocument/2006/relationships/image" Target="../media/image25.png"/><Relationship Id="rId9" Type="http://schemas.openxmlformats.org/officeDocument/2006/relationships/hyperlink" Target="mailto:Tatyana.andreevna2002@yandex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6829" y="4038665"/>
            <a:ext cx="5860473" cy="1060449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rgbClr val="19A7CE"/>
                </a:solidFill>
                <a:latin typeface="Montserrat" pitchFamily="2" charset="-52"/>
              </a:rPr>
              <a:t>Крышка-контейнер на резьбу </a:t>
            </a:r>
            <a:br>
              <a:rPr lang="ru-RU" sz="2000" dirty="0">
                <a:solidFill>
                  <a:srgbClr val="19A7CE"/>
                </a:solidFill>
                <a:latin typeface="Montserrat" pitchFamily="2" charset="-52"/>
              </a:rPr>
            </a:br>
            <a:r>
              <a:rPr lang="ru-RU" sz="2000" dirty="0">
                <a:solidFill>
                  <a:srgbClr val="19A7CE"/>
                </a:solidFill>
                <a:latin typeface="Montserrat" pitchFamily="2" charset="-52"/>
              </a:rPr>
              <a:t>бутылки для хранения функциональных смесей и фармацевтических препаратов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36829" y="2333602"/>
            <a:ext cx="3807937" cy="9046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>
                <a:solidFill>
                  <a:srgbClr val="146C94"/>
                </a:solidFill>
                <a:latin typeface="Montserrat Black" pitchFamily="2" charset="-52"/>
              </a:rPr>
              <a:t>Clappy</a:t>
            </a:r>
            <a:endParaRPr lang="ru-RU" dirty="0">
              <a:solidFill>
                <a:srgbClr val="146C94"/>
              </a:solidFill>
              <a:latin typeface="Montserrat Black" pitchFamily="2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6829" y="3238274"/>
            <a:ext cx="5038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146C94"/>
                </a:solidFill>
                <a:latin typeface="Montserrat" pitchFamily="2" charset="-52"/>
              </a:rPr>
              <a:t>«</a:t>
            </a:r>
            <a:r>
              <a:rPr lang="en-US" sz="2800" dirty="0">
                <a:solidFill>
                  <a:srgbClr val="146C94"/>
                </a:solidFill>
                <a:latin typeface="Montserrat" pitchFamily="2" charset="-52"/>
              </a:rPr>
              <a:t>Close it and be happy</a:t>
            </a:r>
            <a:r>
              <a:rPr lang="ru-RU" sz="2800" dirty="0">
                <a:solidFill>
                  <a:srgbClr val="146C94"/>
                </a:solidFill>
                <a:latin typeface="Montserrat" pitchFamily="2" charset="-52"/>
              </a:rPr>
              <a:t>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8736E3-7A36-430B-6987-58A0D2B348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0" r="33479"/>
          <a:stretch/>
        </p:blipFill>
        <p:spPr>
          <a:xfrm>
            <a:off x="7674039" y="0"/>
            <a:ext cx="4517961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738" y="5732490"/>
            <a:ext cx="1129262" cy="112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43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1541" y="5226983"/>
            <a:ext cx="1770767" cy="283892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2061104" y="5245760"/>
            <a:ext cx="267891" cy="267891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285750" y="0"/>
                </a:moveTo>
                <a:lnTo>
                  <a:pt x="95250" y="0"/>
                </a:lnTo>
                <a:lnTo>
                  <a:pt x="58174" y="7485"/>
                </a:lnTo>
                <a:lnTo>
                  <a:pt x="27898" y="27898"/>
                </a:lnTo>
                <a:lnTo>
                  <a:pt x="7485" y="58174"/>
                </a:lnTo>
                <a:lnTo>
                  <a:pt x="0" y="95250"/>
                </a:lnTo>
                <a:lnTo>
                  <a:pt x="0" y="285750"/>
                </a:lnTo>
                <a:lnTo>
                  <a:pt x="7485" y="322825"/>
                </a:lnTo>
                <a:lnTo>
                  <a:pt x="27898" y="353101"/>
                </a:lnTo>
                <a:lnTo>
                  <a:pt x="58174" y="373514"/>
                </a:lnTo>
                <a:lnTo>
                  <a:pt x="95250" y="381000"/>
                </a:lnTo>
                <a:lnTo>
                  <a:pt x="285750" y="381000"/>
                </a:lnTo>
                <a:lnTo>
                  <a:pt x="322825" y="373514"/>
                </a:lnTo>
                <a:lnTo>
                  <a:pt x="353101" y="353101"/>
                </a:lnTo>
                <a:lnTo>
                  <a:pt x="373514" y="322825"/>
                </a:lnTo>
                <a:lnTo>
                  <a:pt x="381000" y="285750"/>
                </a:lnTo>
                <a:lnTo>
                  <a:pt x="381000" y="95250"/>
                </a:lnTo>
                <a:lnTo>
                  <a:pt x="373514" y="58174"/>
                </a:lnTo>
                <a:lnTo>
                  <a:pt x="353101" y="27898"/>
                </a:lnTo>
                <a:lnTo>
                  <a:pt x="322825" y="7485"/>
                </a:lnTo>
                <a:lnTo>
                  <a:pt x="285750" y="0"/>
                </a:lnTo>
                <a:close/>
              </a:path>
            </a:pathLst>
          </a:custGeom>
          <a:solidFill>
            <a:srgbClr val="243359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7" name="object 7"/>
          <p:cNvSpPr/>
          <p:nvPr/>
        </p:nvSpPr>
        <p:spPr>
          <a:xfrm>
            <a:off x="7853225" y="5245798"/>
            <a:ext cx="267891" cy="267891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285750" y="0"/>
                </a:moveTo>
                <a:lnTo>
                  <a:pt x="95250" y="0"/>
                </a:lnTo>
                <a:lnTo>
                  <a:pt x="58174" y="7485"/>
                </a:lnTo>
                <a:lnTo>
                  <a:pt x="27898" y="27898"/>
                </a:lnTo>
                <a:lnTo>
                  <a:pt x="7485" y="58174"/>
                </a:lnTo>
                <a:lnTo>
                  <a:pt x="0" y="95250"/>
                </a:lnTo>
                <a:lnTo>
                  <a:pt x="0" y="285750"/>
                </a:lnTo>
                <a:lnTo>
                  <a:pt x="7485" y="322825"/>
                </a:lnTo>
                <a:lnTo>
                  <a:pt x="27898" y="353101"/>
                </a:lnTo>
                <a:lnTo>
                  <a:pt x="58174" y="373514"/>
                </a:lnTo>
                <a:lnTo>
                  <a:pt x="95250" y="381000"/>
                </a:lnTo>
                <a:lnTo>
                  <a:pt x="285750" y="381000"/>
                </a:lnTo>
                <a:lnTo>
                  <a:pt x="322825" y="373514"/>
                </a:lnTo>
                <a:lnTo>
                  <a:pt x="353101" y="353101"/>
                </a:lnTo>
                <a:lnTo>
                  <a:pt x="373514" y="322825"/>
                </a:lnTo>
                <a:lnTo>
                  <a:pt x="381000" y="285750"/>
                </a:lnTo>
                <a:lnTo>
                  <a:pt x="381000" y="95250"/>
                </a:lnTo>
                <a:lnTo>
                  <a:pt x="373514" y="58174"/>
                </a:lnTo>
                <a:lnTo>
                  <a:pt x="353101" y="27898"/>
                </a:lnTo>
                <a:lnTo>
                  <a:pt x="322825" y="7485"/>
                </a:lnTo>
                <a:lnTo>
                  <a:pt x="285750" y="0"/>
                </a:lnTo>
                <a:close/>
              </a:path>
            </a:pathLst>
          </a:custGeom>
          <a:solidFill>
            <a:srgbClr val="1D56A1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66840" y="5226983"/>
            <a:ext cx="1865091" cy="310752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5010423" y="5250015"/>
            <a:ext cx="267891" cy="267891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285750" y="0"/>
                </a:moveTo>
                <a:lnTo>
                  <a:pt x="95250" y="0"/>
                </a:lnTo>
                <a:lnTo>
                  <a:pt x="58174" y="7485"/>
                </a:lnTo>
                <a:lnTo>
                  <a:pt x="27898" y="27898"/>
                </a:lnTo>
                <a:lnTo>
                  <a:pt x="7485" y="58174"/>
                </a:lnTo>
                <a:lnTo>
                  <a:pt x="0" y="95250"/>
                </a:lnTo>
                <a:lnTo>
                  <a:pt x="0" y="285750"/>
                </a:lnTo>
                <a:lnTo>
                  <a:pt x="7485" y="322825"/>
                </a:lnTo>
                <a:lnTo>
                  <a:pt x="27898" y="353101"/>
                </a:lnTo>
                <a:lnTo>
                  <a:pt x="58174" y="373514"/>
                </a:lnTo>
                <a:lnTo>
                  <a:pt x="95250" y="381000"/>
                </a:lnTo>
                <a:lnTo>
                  <a:pt x="285750" y="381000"/>
                </a:lnTo>
                <a:lnTo>
                  <a:pt x="322825" y="373514"/>
                </a:lnTo>
                <a:lnTo>
                  <a:pt x="353101" y="353101"/>
                </a:lnTo>
                <a:lnTo>
                  <a:pt x="373514" y="322825"/>
                </a:lnTo>
                <a:lnTo>
                  <a:pt x="381000" y="285750"/>
                </a:lnTo>
                <a:lnTo>
                  <a:pt x="381000" y="95250"/>
                </a:lnTo>
                <a:lnTo>
                  <a:pt x="373514" y="58174"/>
                </a:lnTo>
                <a:lnTo>
                  <a:pt x="353101" y="27898"/>
                </a:lnTo>
                <a:lnTo>
                  <a:pt x="322825" y="7485"/>
                </a:lnTo>
                <a:lnTo>
                  <a:pt x="285750" y="0"/>
                </a:lnTo>
                <a:close/>
              </a:path>
            </a:pathLst>
          </a:custGeom>
          <a:solidFill>
            <a:srgbClr val="4183DB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7928" y="5227659"/>
            <a:ext cx="1745373" cy="283892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2061102" y="5706785"/>
            <a:ext cx="267891" cy="267891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285750" y="0"/>
                </a:moveTo>
                <a:lnTo>
                  <a:pt x="95250" y="0"/>
                </a:lnTo>
                <a:lnTo>
                  <a:pt x="58174" y="7485"/>
                </a:lnTo>
                <a:lnTo>
                  <a:pt x="27898" y="27898"/>
                </a:lnTo>
                <a:lnTo>
                  <a:pt x="7485" y="58174"/>
                </a:lnTo>
                <a:lnTo>
                  <a:pt x="0" y="95250"/>
                </a:lnTo>
                <a:lnTo>
                  <a:pt x="0" y="285750"/>
                </a:lnTo>
                <a:lnTo>
                  <a:pt x="7485" y="322825"/>
                </a:lnTo>
                <a:lnTo>
                  <a:pt x="27898" y="353101"/>
                </a:lnTo>
                <a:lnTo>
                  <a:pt x="58174" y="373514"/>
                </a:lnTo>
                <a:lnTo>
                  <a:pt x="95250" y="381000"/>
                </a:lnTo>
                <a:lnTo>
                  <a:pt x="285750" y="381000"/>
                </a:lnTo>
                <a:lnTo>
                  <a:pt x="322825" y="373514"/>
                </a:lnTo>
                <a:lnTo>
                  <a:pt x="353101" y="353101"/>
                </a:lnTo>
                <a:lnTo>
                  <a:pt x="373514" y="322825"/>
                </a:lnTo>
                <a:lnTo>
                  <a:pt x="381000" y="285750"/>
                </a:lnTo>
                <a:lnTo>
                  <a:pt x="381000" y="95250"/>
                </a:lnTo>
                <a:lnTo>
                  <a:pt x="373514" y="58174"/>
                </a:lnTo>
                <a:lnTo>
                  <a:pt x="353101" y="27898"/>
                </a:lnTo>
                <a:lnTo>
                  <a:pt x="322825" y="7485"/>
                </a:lnTo>
                <a:lnTo>
                  <a:pt x="285750" y="0"/>
                </a:lnTo>
                <a:close/>
              </a:path>
            </a:pathLst>
          </a:custGeom>
          <a:solidFill>
            <a:srgbClr val="FFC433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80317" y="5778611"/>
            <a:ext cx="6590432" cy="136874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2051296" y="1113647"/>
            <a:ext cx="8090297" cy="3864769"/>
            <a:chOff x="749932" y="1583853"/>
            <a:chExt cx="11506200" cy="5496560"/>
          </a:xfrm>
        </p:grpSpPr>
        <p:sp>
          <p:nvSpPr>
            <p:cNvPr id="15" name="object 15"/>
            <p:cNvSpPr/>
            <p:nvPr/>
          </p:nvSpPr>
          <p:spPr>
            <a:xfrm>
              <a:off x="749932" y="1583853"/>
              <a:ext cx="11506200" cy="5496560"/>
            </a:xfrm>
            <a:custGeom>
              <a:avLst/>
              <a:gdLst/>
              <a:ahLst/>
              <a:cxnLst/>
              <a:rect l="l" t="t" r="r" b="b"/>
              <a:pathLst>
                <a:path w="11506200" h="5496559">
                  <a:moveTo>
                    <a:pt x="11506200" y="107950"/>
                  </a:moveTo>
                  <a:lnTo>
                    <a:pt x="11497716" y="65930"/>
                  </a:lnTo>
                  <a:lnTo>
                    <a:pt x="11474582" y="31617"/>
                  </a:lnTo>
                  <a:lnTo>
                    <a:pt x="11440268" y="8483"/>
                  </a:lnTo>
                  <a:lnTo>
                    <a:pt x="11398250" y="0"/>
                  </a:lnTo>
                  <a:lnTo>
                    <a:pt x="107950" y="0"/>
                  </a:lnTo>
                  <a:lnTo>
                    <a:pt x="65931" y="8483"/>
                  </a:lnTo>
                  <a:lnTo>
                    <a:pt x="31617" y="31617"/>
                  </a:lnTo>
                  <a:lnTo>
                    <a:pt x="8483" y="65931"/>
                  </a:lnTo>
                  <a:lnTo>
                    <a:pt x="0" y="107950"/>
                  </a:lnTo>
                  <a:lnTo>
                    <a:pt x="25400" y="107950"/>
                  </a:lnTo>
                  <a:lnTo>
                    <a:pt x="31887" y="75817"/>
                  </a:lnTo>
                  <a:lnTo>
                    <a:pt x="49578" y="49578"/>
                  </a:lnTo>
                  <a:lnTo>
                    <a:pt x="75817" y="31887"/>
                  </a:lnTo>
                  <a:lnTo>
                    <a:pt x="107950" y="25400"/>
                  </a:lnTo>
                  <a:lnTo>
                    <a:pt x="11398250" y="25400"/>
                  </a:lnTo>
                  <a:lnTo>
                    <a:pt x="11430382" y="31887"/>
                  </a:lnTo>
                  <a:lnTo>
                    <a:pt x="11456621" y="49578"/>
                  </a:lnTo>
                  <a:lnTo>
                    <a:pt x="11474312" y="75817"/>
                  </a:lnTo>
                  <a:lnTo>
                    <a:pt x="11480800" y="107950"/>
                  </a:lnTo>
                  <a:lnTo>
                    <a:pt x="11506200" y="107950"/>
                  </a:lnTo>
                  <a:close/>
                </a:path>
                <a:path w="11506200" h="5496559">
                  <a:moveTo>
                    <a:pt x="25400" y="5388303"/>
                  </a:moveTo>
                  <a:lnTo>
                    <a:pt x="25400" y="107950"/>
                  </a:lnTo>
                  <a:lnTo>
                    <a:pt x="0" y="107950"/>
                  </a:lnTo>
                  <a:lnTo>
                    <a:pt x="0" y="5388303"/>
                  </a:lnTo>
                  <a:lnTo>
                    <a:pt x="25400" y="5388303"/>
                  </a:lnTo>
                  <a:close/>
                </a:path>
                <a:path w="11506200" h="5496559">
                  <a:moveTo>
                    <a:pt x="11506200" y="5388303"/>
                  </a:moveTo>
                  <a:lnTo>
                    <a:pt x="11480800" y="5388303"/>
                  </a:lnTo>
                  <a:lnTo>
                    <a:pt x="11474312" y="5420435"/>
                  </a:lnTo>
                  <a:lnTo>
                    <a:pt x="11456621" y="5446675"/>
                  </a:lnTo>
                  <a:lnTo>
                    <a:pt x="11430381" y="5464366"/>
                  </a:lnTo>
                  <a:lnTo>
                    <a:pt x="11398250" y="5470853"/>
                  </a:lnTo>
                  <a:lnTo>
                    <a:pt x="107950" y="5470853"/>
                  </a:lnTo>
                  <a:lnTo>
                    <a:pt x="75817" y="5464366"/>
                  </a:lnTo>
                  <a:lnTo>
                    <a:pt x="49578" y="5446675"/>
                  </a:lnTo>
                  <a:lnTo>
                    <a:pt x="31887" y="5420435"/>
                  </a:lnTo>
                  <a:lnTo>
                    <a:pt x="25400" y="5388303"/>
                  </a:lnTo>
                  <a:lnTo>
                    <a:pt x="0" y="5388303"/>
                  </a:lnTo>
                  <a:lnTo>
                    <a:pt x="8483" y="5430322"/>
                  </a:lnTo>
                  <a:lnTo>
                    <a:pt x="31617" y="5464635"/>
                  </a:lnTo>
                  <a:lnTo>
                    <a:pt x="65931" y="5487770"/>
                  </a:lnTo>
                  <a:lnTo>
                    <a:pt x="107950" y="5496253"/>
                  </a:lnTo>
                  <a:lnTo>
                    <a:pt x="11398250" y="5496253"/>
                  </a:lnTo>
                  <a:lnTo>
                    <a:pt x="11440269" y="5487770"/>
                  </a:lnTo>
                  <a:lnTo>
                    <a:pt x="11474582" y="5464635"/>
                  </a:lnTo>
                  <a:lnTo>
                    <a:pt x="11497716" y="5430322"/>
                  </a:lnTo>
                  <a:lnTo>
                    <a:pt x="11506200" y="5388303"/>
                  </a:lnTo>
                  <a:close/>
                </a:path>
                <a:path w="11506200" h="5496559">
                  <a:moveTo>
                    <a:pt x="11506200" y="5388303"/>
                  </a:moveTo>
                  <a:lnTo>
                    <a:pt x="11506200" y="107950"/>
                  </a:lnTo>
                  <a:lnTo>
                    <a:pt x="11480800" y="107950"/>
                  </a:lnTo>
                  <a:lnTo>
                    <a:pt x="11480800" y="5388303"/>
                  </a:lnTo>
                  <a:lnTo>
                    <a:pt x="11506200" y="5388303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16" name="object 16"/>
            <p:cNvSpPr/>
            <p:nvPr/>
          </p:nvSpPr>
          <p:spPr>
            <a:xfrm>
              <a:off x="876746" y="3038121"/>
              <a:ext cx="2807335" cy="1280160"/>
            </a:xfrm>
            <a:custGeom>
              <a:avLst/>
              <a:gdLst/>
              <a:ahLst/>
              <a:cxnLst/>
              <a:rect l="l" t="t" r="r" b="b"/>
              <a:pathLst>
                <a:path w="2807335" h="1280160">
                  <a:moveTo>
                    <a:pt x="76200" y="0"/>
                  </a:moveTo>
                  <a:lnTo>
                    <a:pt x="46539" y="5988"/>
                  </a:lnTo>
                  <a:lnTo>
                    <a:pt x="22318" y="22318"/>
                  </a:lnTo>
                  <a:lnTo>
                    <a:pt x="5988" y="46539"/>
                  </a:lnTo>
                  <a:lnTo>
                    <a:pt x="0" y="76200"/>
                  </a:lnTo>
                  <a:lnTo>
                    <a:pt x="0" y="1203387"/>
                  </a:lnTo>
                  <a:lnTo>
                    <a:pt x="5988" y="1233047"/>
                  </a:lnTo>
                  <a:lnTo>
                    <a:pt x="22318" y="1257268"/>
                  </a:lnTo>
                  <a:lnTo>
                    <a:pt x="46539" y="1273598"/>
                  </a:lnTo>
                  <a:lnTo>
                    <a:pt x="76200" y="1279587"/>
                  </a:lnTo>
                  <a:lnTo>
                    <a:pt x="76200" y="1254187"/>
                  </a:lnTo>
                  <a:lnTo>
                    <a:pt x="56426" y="1250194"/>
                  </a:lnTo>
                  <a:lnTo>
                    <a:pt x="40278" y="1239308"/>
                  </a:lnTo>
                  <a:lnTo>
                    <a:pt x="29392" y="1223160"/>
                  </a:lnTo>
                  <a:lnTo>
                    <a:pt x="25400" y="1203387"/>
                  </a:lnTo>
                  <a:lnTo>
                    <a:pt x="25400" y="76200"/>
                  </a:lnTo>
                  <a:lnTo>
                    <a:pt x="29392" y="56426"/>
                  </a:lnTo>
                  <a:lnTo>
                    <a:pt x="40278" y="40278"/>
                  </a:lnTo>
                  <a:lnTo>
                    <a:pt x="56426" y="29392"/>
                  </a:lnTo>
                  <a:lnTo>
                    <a:pt x="76200" y="25400"/>
                  </a:lnTo>
                  <a:lnTo>
                    <a:pt x="76200" y="0"/>
                  </a:lnTo>
                  <a:close/>
                </a:path>
                <a:path w="2807335" h="1280160">
                  <a:moveTo>
                    <a:pt x="2730524" y="1254187"/>
                  </a:moveTo>
                  <a:lnTo>
                    <a:pt x="76200" y="1254187"/>
                  </a:lnTo>
                  <a:lnTo>
                    <a:pt x="76200" y="1279587"/>
                  </a:lnTo>
                  <a:lnTo>
                    <a:pt x="2730524" y="1279587"/>
                  </a:lnTo>
                  <a:lnTo>
                    <a:pt x="2730524" y="1254187"/>
                  </a:lnTo>
                  <a:close/>
                </a:path>
                <a:path w="2807335" h="1280160">
                  <a:moveTo>
                    <a:pt x="2730524" y="0"/>
                  </a:moveTo>
                  <a:lnTo>
                    <a:pt x="2730524" y="25400"/>
                  </a:lnTo>
                  <a:lnTo>
                    <a:pt x="2750298" y="29392"/>
                  </a:lnTo>
                  <a:lnTo>
                    <a:pt x="2766445" y="40278"/>
                  </a:lnTo>
                  <a:lnTo>
                    <a:pt x="2777332" y="56426"/>
                  </a:lnTo>
                  <a:lnTo>
                    <a:pt x="2781324" y="76200"/>
                  </a:lnTo>
                  <a:lnTo>
                    <a:pt x="2781324" y="1203387"/>
                  </a:lnTo>
                  <a:lnTo>
                    <a:pt x="2777332" y="1223160"/>
                  </a:lnTo>
                  <a:lnTo>
                    <a:pt x="2766445" y="1239308"/>
                  </a:lnTo>
                  <a:lnTo>
                    <a:pt x="2750298" y="1250194"/>
                  </a:lnTo>
                  <a:lnTo>
                    <a:pt x="2730524" y="1254187"/>
                  </a:lnTo>
                  <a:lnTo>
                    <a:pt x="2730524" y="1279587"/>
                  </a:lnTo>
                  <a:lnTo>
                    <a:pt x="2760185" y="1273598"/>
                  </a:lnTo>
                  <a:lnTo>
                    <a:pt x="2784406" y="1257268"/>
                  </a:lnTo>
                  <a:lnTo>
                    <a:pt x="2800736" y="1233047"/>
                  </a:lnTo>
                  <a:lnTo>
                    <a:pt x="2806724" y="1203387"/>
                  </a:lnTo>
                  <a:lnTo>
                    <a:pt x="2806724" y="76200"/>
                  </a:lnTo>
                  <a:lnTo>
                    <a:pt x="2800736" y="46539"/>
                  </a:lnTo>
                  <a:lnTo>
                    <a:pt x="2784406" y="22318"/>
                  </a:lnTo>
                  <a:lnTo>
                    <a:pt x="2760185" y="5988"/>
                  </a:lnTo>
                  <a:lnTo>
                    <a:pt x="2730524" y="0"/>
                  </a:lnTo>
                  <a:close/>
                </a:path>
                <a:path w="2807335" h="1280160">
                  <a:moveTo>
                    <a:pt x="2730524" y="0"/>
                  </a:moveTo>
                  <a:lnTo>
                    <a:pt x="76200" y="0"/>
                  </a:lnTo>
                  <a:lnTo>
                    <a:pt x="76200" y="25400"/>
                  </a:lnTo>
                  <a:lnTo>
                    <a:pt x="2730524" y="25400"/>
                  </a:lnTo>
                  <a:lnTo>
                    <a:pt x="2730524" y="0"/>
                  </a:lnTo>
                  <a:close/>
                </a:path>
              </a:pathLst>
            </a:custGeom>
            <a:solidFill>
              <a:srgbClr val="FFC433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17" name="object 17"/>
            <p:cNvSpPr/>
            <p:nvPr/>
          </p:nvSpPr>
          <p:spPr>
            <a:xfrm>
              <a:off x="876744" y="1707743"/>
              <a:ext cx="2807335" cy="1305560"/>
            </a:xfrm>
            <a:custGeom>
              <a:avLst/>
              <a:gdLst/>
              <a:ahLst/>
              <a:cxnLst/>
              <a:rect l="l" t="t" r="r" b="b"/>
              <a:pathLst>
                <a:path w="2807335" h="1305560">
                  <a:moveTo>
                    <a:pt x="2806725" y="76200"/>
                  </a:moveTo>
                  <a:lnTo>
                    <a:pt x="2800731" y="46532"/>
                  </a:lnTo>
                  <a:lnTo>
                    <a:pt x="2784398" y="22313"/>
                  </a:lnTo>
                  <a:lnTo>
                    <a:pt x="2781325" y="20243"/>
                  </a:lnTo>
                  <a:lnTo>
                    <a:pt x="2781325" y="76200"/>
                  </a:lnTo>
                  <a:lnTo>
                    <a:pt x="2781325" y="1228788"/>
                  </a:lnTo>
                  <a:lnTo>
                    <a:pt x="2778010" y="1245146"/>
                  </a:lnTo>
                  <a:lnTo>
                    <a:pt x="2763672" y="1238783"/>
                  </a:lnTo>
                  <a:lnTo>
                    <a:pt x="2763672" y="1266571"/>
                  </a:lnTo>
                  <a:lnTo>
                    <a:pt x="2750299" y="1275588"/>
                  </a:lnTo>
                  <a:lnTo>
                    <a:pt x="2730525" y="1279588"/>
                  </a:lnTo>
                  <a:lnTo>
                    <a:pt x="76200" y="1279588"/>
                  </a:lnTo>
                  <a:lnTo>
                    <a:pt x="56426" y="1275588"/>
                  </a:lnTo>
                  <a:lnTo>
                    <a:pt x="40271" y="1264704"/>
                  </a:lnTo>
                  <a:lnTo>
                    <a:pt x="29387" y="1248562"/>
                  </a:lnTo>
                  <a:lnTo>
                    <a:pt x="25400" y="1228788"/>
                  </a:lnTo>
                  <a:lnTo>
                    <a:pt x="25400" y="76200"/>
                  </a:lnTo>
                  <a:lnTo>
                    <a:pt x="29387" y="56426"/>
                  </a:lnTo>
                  <a:lnTo>
                    <a:pt x="31089" y="53886"/>
                  </a:lnTo>
                  <a:lnTo>
                    <a:pt x="2763672" y="1266571"/>
                  </a:lnTo>
                  <a:lnTo>
                    <a:pt x="2763672" y="1238783"/>
                  </a:lnTo>
                  <a:lnTo>
                    <a:pt x="49314" y="34175"/>
                  </a:lnTo>
                  <a:lnTo>
                    <a:pt x="56426" y="29387"/>
                  </a:lnTo>
                  <a:lnTo>
                    <a:pt x="76200" y="25400"/>
                  </a:lnTo>
                  <a:lnTo>
                    <a:pt x="2730525" y="25400"/>
                  </a:lnTo>
                  <a:lnTo>
                    <a:pt x="2750299" y="29387"/>
                  </a:lnTo>
                  <a:lnTo>
                    <a:pt x="2766441" y="40271"/>
                  </a:lnTo>
                  <a:lnTo>
                    <a:pt x="2777325" y="56426"/>
                  </a:lnTo>
                  <a:lnTo>
                    <a:pt x="2781325" y="76200"/>
                  </a:lnTo>
                  <a:lnTo>
                    <a:pt x="2781325" y="20243"/>
                  </a:lnTo>
                  <a:lnTo>
                    <a:pt x="2760180" y="5981"/>
                  </a:lnTo>
                  <a:lnTo>
                    <a:pt x="2730525" y="0"/>
                  </a:lnTo>
                  <a:lnTo>
                    <a:pt x="76200" y="0"/>
                  </a:lnTo>
                  <a:lnTo>
                    <a:pt x="46532" y="5981"/>
                  </a:lnTo>
                  <a:lnTo>
                    <a:pt x="22313" y="22313"/>
                  </a:lnTo>
                  <a:lnTo>
                    <a:pt x="5981" y="46532"/>
                  </a:lnTo>
                  <a:lnTo>
                    <a:pt x="0" y="76200"/>
                  </a:lnTo>
                  <a:lnTo>
                    <a:pt x="0" y="1228788"/>
                  </a:lnTo>
                  <a:lnTo>
                    <a:pt x="5981" y="1258443"/>
                  </a:lnTo>
                  <a:lnTo>
                    <a:pt x="22313" y="1282661"/>
                  </a:lnTo>
                  <a:lnTo>
                    <a:pt x="46532" y="1298994"/>
                  </a:lnTo>
                  <a:lnTo>
                    <a:pt x="76200" y="1304988"/>
                  </a:lnTo>
                  <a:lnTo>
                    <a:pt x="2730525" y="1304988"/>
                  </a:lnTo>
                  <a:lnTo>
                    <a:pt x="2760180" y="1298994"/>
                  </a:lnTo>
                  <a:lnTo>
                    <a:pt x="2784398" y="1282661"/>
                  </a:lnTo>
                  <a:lnTo>
                    <a:pt x="2800731" y="1258443"/>
                  </a:lnTo>
                  <a:lnTo>
                    <a:pt x="2806725" y="1228788"/>
                  </a:lnTo>
                  <a:lnTo>
                    <a:pt x="2806725" y="7620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6746" y="1707734"/>
              <a:ext cx="8420186" cy="524534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22333" y="1707734"/>
              <a:ext cx="2806731" cy="5245349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619761" y="218898"/>
            <a:ext cx="11216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146C94"/>
                </a:solidFill>
                <a:latin typeface="Montserrat Black" pitchFamily="2" charset="-52"/>
              </a:rPr>
              <a:t>Стратегия коммерциализации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3733766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02B06-9454-98E3-CE3A-1DE1F3C71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9534" y="384833"/>
            <a:ext cx="7812931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4800" dirty="0">
                <a:solidFill>
                  <a:srgbClr val="146C94"/>
                </a:solidFill>
                <a:latin typeface="Montserrat Black" pitchFamily="2" charset="-52"/>
              </a:rPr>
              <a:t>Финансовая модель</a:t>
            </a:r>
            <a:endParaRPr lang="en-US" sz="4800" kern="1200" dirty="0">
              <a:solidFill>
                <a:srgbClr val="146C94"/>
              </a:solidFill>
              <a:latin typeface="Montserrat Black" pitchFamily="2" charset="-52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CB8993C-F6E2-8524-2FF1-2CD2E9912359}"/>
              </a:ext>
            </a:extLst>
          </p:cNvPr>
          <p:cNvSpPr/>
          <p:nvPr/>
        </p:nvSpPr>
        <p:spPr>
          <a:xfrm>
            <a:off x="494331" y="1296019"/>
            <a:ext cx="6142640" cy="3291878"/>
          </a:xfrm>
          <a:prstGeom prst="roundRect">
            <a:avLst/>
          </a:prstGeom>
          <a:solidFill>
            <a:srgbClr val="19A7C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72BC2-22DC-4046-A6A7-FB7892CBB613}"/>
              </a:ext>
            </a:extLst>
          </p:cNvPr>
          <p:cNvSpPr txBox="1"/>
          <p:nvPr/>
        </p:nvSpPr>
        <p:spPr>
          <a:xfrm>
            <a:off x="714376" y="1395671"/>
            <a:ext cx="594397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НИР: </a:t>
            </a:r>
            <a:br>
              <a:rPr lang="en-US" sz="16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</a:br>
            <a:r>
              <a:rPr lang="ru-RU" sz="16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Оборудование — ручной ТПА (30 </a:t>
            </a:r>
            <a:r>
              <a:rPr lang="ru-RU" sz="1600" b="0" i="0" dirty="0" err="1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т.руб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.), фрезерный станок (380 </a:t>
            </a:r>
            <a:r>
              <a:rPr lang="ru-RU" sz="1600" b="0" i="0" dirty="0" err="1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т.руб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.) </a:t>
            </a:r>
            <a:br>
              <a:rPr lang="en-US" sz="16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</a:br>
            <a:r>
              <a:rPr lang="ru-RU" sz="16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Материалы — формы (40 </a:t>
            </a:r>
            <a:r>
              <a:rPr lang="ru-RU" sz="1600" b="0" i="0" dirty="0" err="1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т.руб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.), сырьё (20 </a:t>
            </a:r>
            <a:r>
              <a:rPr lang="ru-RU" sz="1600" b="0" i="0" dirty="0" err="1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т.руб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.) Патентный поиск + поиск по ТЗ — </a:t>
            </a:r>
            <a:r>
              <a:rPr lang="ru-RU" sz="1600" b="0" i="0" dirty="0" err="1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аутсорс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 (40 </a:t>
            </a:r>
            <a:r>
              <a:rPr lang="ru-RU" sz="1600" b="0" i="0" dirty="0" err="1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т.руб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.) Тестирование крышки, получение декларации — </a:t>
            </a:r>
            <a:r>
              <a:rPr lang="ru-RU" sz="1600" b="0" i="0" dirty="0" err="1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аутсорс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 (150 </a:t>
            </a:r>
            <a:r>
              <a:rPr lang="ru-RU" sz="1600" b="0" i="0" dirty="0" err="1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т.руб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.) </a:t>
            </a:r>
            <a:br>
              <a:rPr lang="en-US" sz="16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</a:br>
            <a:r>
              <a:rPr lang="ru-RU" sz="16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Регистрация ТЗ — 30 </a:t>
            </a:r>
            <a:r>
              <a:rPr lang="ru-RU" sz="1600" b="0" i="0" dirty="0" err="1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т.руб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. </a:t>
            </a:r>
            <a:br>
              <a:rPr lang="en-US" sz="16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</a:br>
            <a:r>
              <a:rPr lang="ru-RU" sz="16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Регистрация патента — 100 </a:t>
            </a:r>
            <a:r>
              <a:rPr lang="ru-RU" sz="1600" b="0" i="0" dirty="0" err="1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т.руб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. </a:t>
            </a:r>
            <a:br>
              <a:rPr lang="en-US" sz="16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</a:br>
            <a:r>
              <a:rPr lang="ru-RU" sz="16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Консультации экспертов-технологов — 50 </a:t>
            </a:r>
            <a:r>
              <a:rPr lang="ru-RU" sz="1600" b="0" i="0" dirty="0" err="1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т.руб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. </a:t>
            </a:r>
            <a:br>
              <a:rPr lang="en-US" sz="16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</a:br>
            <a:r>
              <a:rPr lang="ru-RU" sz="16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ФОТ и налоги — </a:t>
            </a:r>
            <a:r>
              <a:rPr lang="ru-RU" sz="1600" b="0" i="0" dirty="0" err="1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бартерно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-долевая основа </a:t>
            </a:r>
            <a:br>
              <a:rPr lang="ru-RU" sz="16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</a:br>
            <a:r>
              <a:rPr lang="ru-RU" sz="16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(10 </a:t>
            </a:r>
            <a:r>
              <a:rPr lang="ru-RU" sz="1600" b="0" i="0" dirty="0" err="1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т.руб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. Х 18 Х 2 Х 1,3 = 470 т. руб.)</a:t>
            </a:r>
            <a:endParaRPr lang="ru-RU" sz="16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0553E28-B058-3537-4E27-16FD5938AE25}"/>
              </a:ext>
            </a:extLst>
          </p:cNvPr>
          <p:cNvSpPr/>
          <p:nvPr/>
        </p:nvSpPr>
        <p:spPr>
          <a:xfrm>
            <a:off x="7039605" y="1911169"/>
            <a:ext cx="4617642" cy="2037561"/>
          </a:xfrm>
          <a:prstGeom prst="roundRect">
            <a:avLst/>
          </a:prstGeom>
          <a:solidFill>
            <a:srgbClr val="19A7C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6441BF-C6AE-154A-7DFC-6B90EF3DA5DB}"/>
              </a:ext>
            </a:extLst>
          </p:cNvPr>
          <p:cNvSpPr txBox="1"/>
          <p:nvPr/>
        </p:nvSpPr>
        <p:spPr>
          <a:xfrm>
            <a:off x="7256168" y="2022008"/>
            <a:ext cx="609777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КР: </a:t>
            </a:r>
            <a:br>
              <a:rPr lang="en-US" sz="1600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Форма для литья — </a:t>
            </a:r>
            <a:r>
              <a:rPr lang="ru-RU" sz="1600" dirty="0" err="1">
                <a:solidFill>
                  <a:schemeClr val="bg1"/>
                </a:solidFill>
                <a:latin typeface="Montserrat" panose="00000500000000000000" pitchFamily="2" charset="-52"/>
              </a:rPr>
              <a:t>аутсорс</a:t>
            </a: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 (1200 </a:t>
            </a:r>
            <a:r>
              <a:rPr lang="ru-RU" sz="1600" dirty="0" err="1">
                <a:solidFill>
                  <a:schemeClr val="bg1"/>
                </a:solidFill>
                <a:latin typeface="Montserrat" panose="00000500000000000000" pitchFamily="2" charset="-52"/>
              </a:rPr>
              <a:t>т.руб</a:t>
            </a: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.) </a:t>
            </a:r>
            <a:br>
              <a:rPr lang="en-US" sz="1600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Литье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на </a:t>
            </a:r>
            <a:r>
              <a:rPr lang="ru-RU" sz="1600" dirty="0" err="1">
                <a:solidFill>
                  <a:schemeClr val="bg1"/>
                </a:solidFill>
                <a:latin typeface="Montserrat" panose="00000500000000000000" pitchFamily="2" charset="-52"/>
              </a:rPr>
              <a:t>пром</a:t>
            </a: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. ТПА — </a:t>
            </a:r>
            <a:r>
              <a:rPr lang="ru-RU" sz="1600" dirty="0" err="1">
                <a:solidFill>
                  <a:schemeClr val="bg1"/>
                </a:solidFill>
                <a:latin typeface="Montserrat" panose="00000500000000000000" pitchFamily="2" charset="-52"/>
              </a:rPr>
              <a:t>аутсорс</a:t>
            </a: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b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(80 </a:t>
            </a:r>
            <a:r>
              <a:rPr lang="ru-RU" sz="1600" dirty="0" err="1">
                <a:solidFill>
                  <a:schemeClr val="bg1"/>
                </a:solidFill>
                <a:latin typeface="Montserrat" panose="00000500000000000000" pitchFamily="2" charset="-52"/>
              </a:rPr>
              <a:t>т.руб</a:t>
            </a: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 Х 5 мес. = 400 т руб.) </a:t>
            </a:r>
            <a:br>
              <a:rPr lang="en-US" sz="1600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ФОТ и налоги — </a:t>
            </a:r>
            <a:r>
              <a:rPr lang="ru-RU" sz="1600" dirty="0" err="1">
                <a:solidFill>
                  <a:schemeClr val="bg1"/>
                </a:solidFill>
                <a:latin typeface="Montserrat" panose="00000500000000000000" pitchFamily="2" charset="-52"/>
              </a:rPr>
              <a:t>аутсорс</a:t>
            </a: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b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(200 </a:t>
            </a:r>
            <a:r>
              <a:rPr lang="ru-RU" sz="1600" dirty="0" err="1">
                <a:solidFill>
                  <a:schemeClr val="bg1"/>
                </a:solidFill>
                <a:latin typeface="Montserrat" panose="00000500000000000000" pitchFamily="2" charset="-52"/>
              </a:rPr>
              <a:t>т.руб</a:t>
            </a: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. Х 6 мес. Х 1,3 = 1560 </a:t>
            </a:r>
            <a:r>
              <a:rPr lang="ru-RU" sz="1600" dirty="0" err="1">
                <a:solidFill>
                  <a:schemeClr val="bg1"/>
                </a:solidFill>
                <a:latin typeface="Montserrat" panose="00000500000000000000" pitchFamily="2" charset="-52"/>
              </a:rPr>
              <a:t>т.руб</a:t>
            </a: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.)</a:t>
            </a:r>
            <a:br>
              <a:rPr lang="en-US" sz="1600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 Разработка линии (без </a:t>
            </a:r>
            <a:r>
              <a:rPr lang="ru-RU" sz="1600" dirty="0" err="1">
                <a:solidFill>
                  <a:schemeClr val="bg1"/>
                </a:solidFill>
                <a:latin typeface="Montserrat" panose="00000500000000000000" pitchFamily="2" charset="-52"/>
              </a:rPr>
              <a:t>ФОТа</a:t>
            </a: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) — ?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DD42C8B5-3C5F-975F-64FC-8F8F9C05790E}"/>
              </a:ext>
            </a:extLst>
          </p:cNvPr>
          <p:cNvSpPr/>
          <p:nvPr/>
        </p:nvSpPr>
        <p:spPr>
          <a:xfrm>
            <a:off x="494331" y="4793780"/>
            <a:ext cx="7363129" cy="1809039"/>
          </a:xfrm>
          <a:prstGeom prst="roundRect">
            <a:avLst/>
          </a:prstGeom>
          <a:solidFill>
            <a:srgbClr val="19A7C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F6F1F1"/>
              </a:highligh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FF5B0B-85A1-917E-64BE-E9CC376513A3}"/>
              </a:ext>
            </a:extLst>
          </p:cNvPr>
          <p:cNvSpPr txBox="1"/>
          <p:nvPr/>
        </p:nvSpPr>
        <p:spPr>
          <a:xfrm>
            <a:off x="714376" y="4903507"/>
            <a:ext cx="78477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Орг. моменты: </a:t>
            </a:r>
            <a:b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Открытие юр. лица — 5 </a:t>
            </a:r>
            <a:r>
              <a:rPr lang="ru-RU" sz="1600" dirty="0" err="1">
                <a:solidFill>
                  <a:schemeClr val="bg1"/>
                </a:solidFill>
                <a:latin typeface="Montserrat" panose="00000500000000000000" pitchFamily="2" charset="-52"/>
              </a:rPr>
              <a:t>т.руб</a:t>
            </a: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. </a:t>
            </a:r>
            <a:b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Оплата юридического адреса на 18 мес. — 75 </a:t>
            </a:r>
            <a:r>
              <a:rPr lang="ru-RU" sz="1600" dirty="0" err="1">
                <a:solidFill>
                  <a:schemeClr val="bg1"/>
                </a:solidFill>
                <a:latin typeface="Montserrat" panose="00000500000000000000" pitchFamily="2" charset="-52"/>
              </a:rPr>
              <a:t>т.руб</a:t>
            </a: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. </a:t>
            </a:r>
            <a:b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Ведение бух. отчетности — </a:t>
            </a:r>
            <a:r>
              <a:rPr lang="ru-RU" sz="1600" dirty="0" err="1">
                <a:solidFill>
                  <a:schemeClr val="bg1"/>
                </a:solidFill>
                <a:latin typeface="Montserrat" panose="00000500000000000000" pitchFamily="2" charset="-52"/>
              </a:rPr>
              <a:t>аутсорс</a:t>
            </a: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 (15 </a:t>
            </a:r>
            <a:r>
              <a:rPr lang="ru-RU" sz="1600" dirty="0" err="1">
                <a:solidFill>
                  <a:schemeClr val="bg1"/>
                </a:solidFill>
                <a:latin typeface="Montserrat" panose="00000500000000000000" pitchFamily="2" charset="-52"/>
              </a:rPr>
              <a:t>т.руб</a:t>
            </a: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. Х 18 мес. = 270 </a:t>
            </a:r>
            <a:r>
              <a:rPr lang="ru-RU" sz="1600" dirty="0" err="1">
                <a:solidFill>
                  <a:schemeClr val="bg1"/>
                </a:solidFill>
                <a:latin typeface="Montserrat" panose="00000500000000000000" pitchFamily="2" charset="-52"/>
              </a:rPr>
              <a:t>т.руб</a:t>
            </a: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.) </a:t>
            </a:r>
            <a:b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Юридические консультации — 100 </a:t>
            </a:r>
            <a:r>
              <a:rPr lang="ru-RU" sz="1600" dirty="0" err="1">
                <a:solidFill>
                  <a:schemeClr val="bg1"/>
                </a:solidFill>
                <a:latin typeface="Montserrat" panose="00000500000000000000" pitchFamily="2" charset="-52"/>
              </a:rPr>
              <a:t>т.руб</a:t>
            </a: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. </a:t>
            </a:r>
          </a:p>
          <a:p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Непредусмотренные расходы — 200 </a:t>
            </a:r>
            <a:r>
              <a:rPr lang="ru-RU" sz="1600" dirty="0" err="1">
                <a:solidFill>
                  <a:schemeClr val="bg1"/>
                </a:solidFill>
                <a:latin typeface="Montserrat" panose="00000500000000000000" pitchFamily="2" charset="-52"/>
              </a:rPr>
              <a:t>т.руб</a:t>
            </a: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. (включая логистику)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A05F40F9-90ED-B3E9-4AAF-317BE0340A4E}"/>
              </a:ext>
            </a:extLst>
          </p:cNvPr>
          <p:cNvSpPr/>
          <p:nvPr/>
        </p:nvSpPr>
        <p:spPr>
          <a:xfrm>
            <a:off x="8664240" y="4783817"/>
            <a:ext cx="2676450" cy="180903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E7E22A-AFA8-EEE6-48FD-59360D924FA5}"/>
              </a:ext>
            </a:extLst>
          </p:cNvPr>
          <p:cNvSpPr txBox="1"/>
          <p:nvPr/>
        </p:nvSpPr>
        <p:spPr>
          <a:xfrm>
            <a:off x="8782209" y="5149727"/>
            <a:ext cx="66772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Montserrat" panose="00000500000000000000" pitchFamily="2" charset="-52"/>
              </a:rPr>
              <a:t>5120 </a:t>
            </a:r>
            <a:r>
              <a:rPr lang="ru-RU" sz="1600" b="1" dirty="0" err="1">
                <a:solidFill>
                  <a:schemeClr val="bg1"/>
                </a:solidFill>
                <a:latin typeface="Montserrat" panose="00000500000000000000" pitchFamily="2" charset="-52"/>
              </a:rPr>
              <a:t>т.руб</a:t>
            </a:r>
            <a:r>
              <a:rPr lang="ru-RU" sz="1600" b="1" dirty="0">
                <a:solidFill>
                  <a:schemeClr val="bg1"/>
                </a:solidFill>
                <a:latin typeface="Montserrat" panose="00000500000000000000" pitchFamily="2" charset="-52"/>
              </a:rPr>
              <a:t>. </a:t>
            </a:r>
            <a:br>
              <a:rPr lang="ru-RU" sz="1600" b="1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1600" b="1" dirty="0">
                <a:solidFill>
                  <a:schemeClr val="bg1"/>
                </a:solidFill>
                <a:latin typeface="Montserrat" panose="00000500000000000000" pitchFamily="2" charset="-52"/>
              </a:rPr>
              <a:t>+ </a:t>
            </a:r>
            <a:br>
              <a:rPr lang="ru-RU" sz="1600" b="1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1600" b="1" dirty="0">
                <a:solidFill>
                  <a:schemeClr val="bg1"/>
                </a:solidFill>
                <a:latin typeface="Montserrat" panose="00000500000000000000" pitchFamily="2" charset="-52"/>
              </a:rPr>
              <a:t>разработка линии </a:t>
            </a:r>
            <a:br>
              <a:rPr lang="ru-RU" sz="1600" b="1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1600" b="1" dirty="0">
                <a:solidFill>
                  <a:schemeClr val="bg1"/>
                </a:solidFill>
                <a:latin typeface="Montserrat" panose="00000500000000000000" pitchFamily="2" charset="-52"/>
              </a:rPr>
              <a:t>(без </a:t>
            </a:r>
            <a:r>
              <a:rPr lang="ru-RU" sz="1600" b="1" dirty="0" err="1">
                <a:solidFill>
                  <a:schemeClr val="bg1"/>
                </a:solidFill>
                <a:latin typeface="Montserrat" panose="00000500000000000000" pitchFamily="2" charset="-52"/>
              </a:rPr>
              <a:t>ФОТа</a:t>
            </a:r>
            <a:r>
              <a:rPr lang="ru-RU" sz="1600" b="1" dirty="0">
                <a:solidFill>
                  <a:schemeClr val="bg1"/>
                </a:solidFill>
                <a:latin typeface="Montserrat" panose="00000500000000000000" pitchFamily="2" charset="-5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13282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 стрелкой 16"/>
          <p:cNvCxnSpPr/>
          <p:nvPr/>
        </p:nvCxnSpPr>
        <p:spPr>
          <a:xfrm flipV="1">
            <a:off x="0" y="4370162"/>
            <a:ext cx="8800538" cy="2"/>
          </a:xfrm>
          <a:prstGeom prst="straightConnector1">
            <a:avLst/>
          </a:prstGeom>
          <a:ln w="63500">
            <a:solidFill>
              <a:srgbClr val="146C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" idx="3"/>
          </p:cNvCxnSpPr>
          <p:nvPr/>
        </p:nvCxnSpPr>
        <p:spPr>
          <a:xfrm flipV="1">
            <a:off x="3297677" y="2970420"/>
            <a:ext cx="8800538" cy="2"/>
          </a:xfrm>
          <a:prstGeom prst="straightConnector1">
            <a:avLst/>
          </a:prstGeom>
          <a:ln w="63500">
            <a:solidFill>
              <a:srgbClr val="146C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0B02B06-9454-98E3-CE3A-1DE1F3C71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4011" y="507278"/>
            <a:ext cx="6703978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4800" dirty="0">
                <a:solidFill>
                  <a:srgbClr val="146C94"/>
                </a:solidFill>
                <a:latin typeface="Montserrat Black" pitchFamily="2" charset="-52"/>
              </a:rPr>
              <a:t>Дорожная карта</a:t>
            </a:r>
            <a:endParaRPr lang="en-US" sz="4800" kern="1200" dirty="0">
              <a:solidFill>
                <a:srgbClr val="146C94"/>
              </a:solidFill>
              <a:latin typeface="Montserrat Black" pitchFamily="2" charset="-52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25293" y="2399977"/>
            <a:ext cx="2772384" cy="114089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Montserrat" pitchFamily="2" charset="-52"/>
              </a:rPr>
              <a:t>Выигран грант в размере 1 млн руб. [01.23]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27898" y="2399976"/>
            <a:ext cx="2772384" cy="114089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Montserrat" pitchFamily="2" charset="-52"/>
              </a:rPr>
              <a:t>Открыто юридическое лицо </a:t>
            </a:r>
          </a:p>
          <a:p>
            <a:pPr algn="ctr"/>
            <a:r>
              <a:rPr lang="ru-RU" dirty="0">
                <a:latin typeface="Montserrat" pitchFamily="2" charset="-52"/>
              </a:rPr>
              <a:t>[03.23]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30502" y="2420849"/>
            <a:ext cx="5064867" cy="114089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Montserrat" pitchFamily="2" charset="-52"/>
              </a:rPr>
              <a:t>Собрана рабочая команда (недостающие компетенции будут закрыты через </a:t>
            </a:r>
            <a:r>
              <a:rPr lang="ru-RU" dirty="0" err="1">
                <a:latin typeface="Montserrat" pitchFamily="2" charset="-52"/>
              </a:rPr>
              <a:t>аутсорс</a:t>
            </a:r>
            <a:r>
              <a:rPr lang="ru-RU" dirty="0">
                <a:latin typeface="Montserrat" pitchFamily="2" charset="-52"/>
              </a:rPr>
              <a:t>) </a:t>
            </a:r>
          </a:p>
          <a:p>
            <a:pPr algn="ctr"/>
            <a:r>
              <a:rPr lang="ru-RU" dirty="0">
                <a:latin typeface="Montserrat" pitchFamily="2" charset="-52"/>
              </a:rPr>
              <a:t>[06.23]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5293" y="3811903"/>
            <a:ext cx="2772384" cy="114089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Montserrat" pitchFamily="2" charset="-52"/>
              </a:rPr>
              <a:t>Получен прототип-MVP в виде 3</a:t>
            </a:r>
            <a:r>
              <a:rPr lang="en-US" dirty="0">
                <a:latin typeface="Montserrat" pitchFamily="2" charset="-52"/>
              </a:rPr>
              <a:t>D</a:t>
            </a:r>
            <a:r>
              <a:rPr lang="ru-RU" dirty="0">
                <a:latin typeface="Montserrat" pitchFamily="2" charset="-52"/>
              </a:rPr>
              <a:t>-модели </a:t>
            </a:r>
            <a:endParaRPr lang="en-US" dirty="0">
              <a:latin typeface="Montserrat" pitchFamily="2" charset="-52"/>
            </a:endParaRPr>
          </a:p>
          <a:p>
            <a:pPr algn="ctr"/>
            <a:r>
              <a:rPr lang="ru-RU" dirty="0">
                <a:latin typeface="Montserrat" pitchFamily="2" charset="-52"/>
              </a:rPr>
              <a:t>[06.23]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27897" y="3859124"/>
            <a:ext cx="4964349" cy="114089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Montserrat" pitchFamily="2" charset="-52"/>
              </a:rPr>
              <a:t>Приобретено оборудование (фрезерный станок и ручной ТПА) для создания промышленного образца [08.23]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822985" y="3811903"/>
            <a:ext cx="2772384" cy="114089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Montserrat" pitchFamily="2" charset="-52"/>
              </a:rPr>
              <a:t>Сделан заказ на патентный поиск [08.23]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36579" y="1342417"/>
            <a:ext cx="535021" cy="29183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371600" y="1342417"/>
            <a:ext cx="2081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" pitchFamily="2" charset="-52"/>
              </a:rPr>
              <a:t>- выполнено</a:t>
            </a:r>
          </a:p>
        </p:txBody>
      </p:sp>
    </p:spTree>
    <p:extLst>
      <p:ext uri="{BB962C8B-B14F-4D97-AF65-F5344CB8AC3E}">
        <p14:creationId xmlns:p14="http://schemas.microsoft.com/office/powerpoint/2010/main" val="880677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 стрелкой 17"/>
          <p:cNvCxnSpPr/>
          <p:nvPr/>
        </p:nvCxnSpPr>
        <p:spPr>
          <a:xfrm flipV="1">
            <a:off x="0" y="5804847"/>
            <a:ext cx="5564221" cy="23312"/>
          </a:xfrm>
          <a:prstGeom prst="straightConnector1">
            <a:avLst/>
          </a:prstGeom>
          <a:ln w="63500">
            <a:solidFill>
              <a:srgbClr val="146C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0" y="4319081"/>
            <a:ext cx="12192000" cy="51083"/>
          </a:xfrm>
          <a:prstGeom prst="straightConnector1">
            <a:avLst/>
          </a:prstGeom>
          <a:ln w="63500">
            <a:solidFill>
              <a:srgbClr val="146C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" idx="3"/>
          </p:cNvCxnSpPr>
          <p:nvPr/>
        </p:nvCxnSpPr>
        <p:spPr>
          <a:xfrm flipV="1">
            <a:off x="3297677" y="2970420"/>
            <a:ext cx="8800538" cy="2"/>
          </a:xfrm>
          <a:prstGeom prst="straightConnector1">
            <a:avLst/>
          </a:prstGeom>
          <a:ln w="63500">
            <a:solidFill>
              <a:srgbClr val="146C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0B02B06-9454-98E3-CE3A-1DE1F3C71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4011" y="507278"/>
            <a:ext cx="6703978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4800" dirty="0">
                <a:solidFill>
                  <a:srgbClr val="146C94"/>
                </a:solidFill>
                <a:latin typeface="Montserrat Black" pitchFamily="2" charset="-52"/>
              </a:rPr>
              <a:t>Дорожная карта</a:t>
            </a:r>
            <a:endParaRPr lang="en-US" sz="4800" kern="1200" dirty="0">
              <a:solidFill>
                <a:srgbClr val="146C94"/>
              </a:solidFill>
              <a:latin typeface="Montserrat Black" pitchFamily="2" charset="-52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25293" y="2399977"/>
            <a:ext cx="2772384" cy="1140890"/>
          </a:xfrm>
          <a:prstGeom prst="roundRect">
            <a:avLst/>
          </a:prstGeom>
          <a:solidFill>
            <a:srgbClr val="19A7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Montserrat" pitchFamily="2" charset="-52"/>
              </a:rPr>
              <a:t>Доработка технологии и получение Товарного знака </a:t>
            </a:r>
          </a:p>
          <a:p>
            <a:pPr algn="ctr"/>
            <a:r>
              <a:rPr lang="ru-RU" sz="1600" dirty="0">
                <a:latin typeface="Montserrat" pitchFamily="2" charset="-52"/>
              </a:rPr>
              <a:t>[10.23]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64210" y="2399977"/>
            <a:ext cx="3800022" cy="1140890"/>
          </a:xfrm>
          <a:prstGeom prst="roundRect">
            <a:avLst/>
          </a:prstGeom>
          <a:solidFill>
            <a:srgbClr val="19A7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Montserrat" pitchFamily="2" charset="-52"/>
              </a:rPr>
              <a:t>Подача заявки на патент, получение патента </a:t>
            </a:r>
          </a:p>
          <a:p>
            <a:pPr algn="ctr"/>
            <a:r>
              <a:rPr lang="ru-RU" sz="1600" dirty="0">
                <a:latin typeface="Montserrat" pitchFamily="2" charset="-52"/>
              </a:rPr>
              <a:t>[11.23 — заявка на патент, 09.24]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830766" y="2420849"/>
            <a:ext cx="3764603" cy="1140890"/>
          </a:xfrm>
          <a:prstGeom prst="roundRect">
            <a:avLst/>
          </a:prstGeom>
          <a:solidFill>
            <a:srgbClr val="19A7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Montserrat" pitchFamily="2" charset="-52"/>
              </a:rPr>
              <a:t>Получение гранта от "Фонда-М" в размере 3-4 млн руб. </a:t>
            </a:r>
          </a:p>
          <a:p>
            <a:pPr algn="ctr"/>
            <a:r>
              <a:rPr lang="ru-RU" sz="1600" dirty="0">
                <a:latin typeface="Montserrat" pitchFamily="2" charset="-52"/>
              </a:rPr>
              <a:t>[02.24]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2918" y="3774177"/>
            <a:ext cx="3317133" cy="1140890"/>
          </a:xfrm>
          <a:prstGeom prst="roundRect">
            <a:avLst/>
          </a:prstGeom>
          <a:solidFill>
            <a:srgbClr val="19A7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Montserrat" pitchFamily="2" charset="-52"/>
              </a:rPr>
              <a:t>Партнерство на договорной основе для создания пробной партии продукта </a:t>
            </a:r>
          </a:p>
          <a:p>
            <a:pPr algn="ctr"/>
            <a:r>
              <a:rPr lang="ru-RU" sz="1600" dirty="0">
                <a:latin typeface="Montserrat" pitchFamily="2" charset="-52"/>
              </a:rPr>
              <a:t>[03.24]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22969" y="3774177"/>
            <a:ext cx="3164733" cy="1140890"/>
          </a:xfrm>
          <a:prstGeom prst="roundRect">
            <a:avLst/>
          </a:prstGeom>
          <a:solidFill>
            <a:srgbClr val="19A7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Montserrat" pitchFamily="2" charset="-52"/>
              </a:rPr>
              <a:t>Доработка конструкции под вещество партнера [03.24]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243987" y="3774177"/>
            <a:ext cx="4523360" cy="1140890"/>
          </a:xfrm>
          <a:prstGeom prst="roundRect">
            <a:avLst/>
          </a:prstGeom>
          <a:solidFill>
            <a:srgbClr val="19A7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Montserrat" pitchFamily="2" charset="-52"/>
              </a:rPr>
              <a:t>Производство первой партии крышки на промышленном оборудовании [07.24]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36579" y="1342417"/>
            <a:ext cx="535021" cy="291830"/>
          </a:xfrm>
          <a:prstGeom prst="roundRect">
            <a:avLst/>
          </a:prstGeom>
          <a:solidFill>
            <a:srgbClr val="19A7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371600" y="1342417"/>
            <a:ext cx="2081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" pitchFamily="2" charset="-52"/>
              </a:rPr>
              <a:t>- в планах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04089" y="5229253"/>
            <a:ext cx="3706239" cy="1140890"/>
          </a:xfrm>
          <a:prstGeom prst="roundRect">
            <a:avLst/>
          </a:prstGeom>
          <a:solidFill>
            <a:srgbClr val="19A7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Montserrat" pitchFamily="2" charset="-52"/>
              </a:rPr>
              <a:t>Разработка полноценной линии по </a:t>
            </a:r>
            <a:r>
              <a:rPr lang="ru-RU" sz="1600" dirty="0" err="1">
                <a:latin typeface="Montserrat" pitchFamily="2" charset="-52"/>
              </a:rPr>
              <a:t>дозации</a:t>
            </a:r>
            <a:r>
              <a:rPr lang="ru-RU" sz="1600" dirty="0">
                <a:latin typeface="Montserrat" pitchFamily="2" charset="-52"/>
              </a:rPr>
              <a:t> и засыпке смеси, а также сборке крышки [10.24]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653512" y="5226499"/>
            <a:ext cx="5504113" cy="1140890"/>
          </a:xfrm>
          <a:prstGeom prst="roundRect">
            <a:avLst/>
          </a:prstGeom>
          <a:solidFill>
            <a:srgbClr val="19A7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Montserrat" pitchFamily="2" charset="-52"/>
              </a:rPr>
              <a:t>Поиск путей реализации линии (самостоятельно через инвестора / получение </a:t>
            </a:r>
            <a:r>
              <a:rPr lang="ru-RU" sz="1600" dirty="0" err="1">
                <a:latin typeface="Montserrat" pitchFamily="2" charset="-52"/>
              </a:rPr>
              <a:t>предзаказа</a:t>
            </a:r>
            <a:r>
              <a:rPr lang="ru-RU" sz="1600" dirty="0">
                <a:latin typeface="Montserrat" pitchFamily="2" charset="-52"/>
              </a:rPr>
              <a:t> на железо и его производство) [12.24]</a:t>
            </a:r>
          </a:p>
        </p:txBody>
      </p:sp>
    </p:spTree>
    <p:extLst>
      <p:ext uri="{BB962C8B-B14F-4D97-AF65-F5344CB8AC3E}">
        <p14:creationId xmlns:p14="http://schemas.microsoft.com/office/powerpoint/2010/main" val="2005931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02B06-9454-98E3-CE3A-1DE1F3C71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137" y="711558"/>
            <a:ext cx="11439727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4400" dirty="0">
                <a:solidFill>
                  <a:srgbClr val="146C94"/>
                </a:solidFill>
                <a:latin typeface="Montserrat Black" pitchFamily="2" charset="-52"/>
              </a:rPr>
              <a:t>Конструкция крышки-контейнера</a:t>
            </a:r>
            <a:endParaRPr lang="en-US" sz="4400" kern="1200" dirty="0">
              <a:solidFill>
                <a:srgbClr val="146C94"/>
              </a:solidFill>
              <a:latin typeface="Montserrat Black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50" y="1665862"/>
            <a:ext cx="80899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01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7120" y="769259"/>
            <a:ext cx="44179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rgbClr val="146C94"/>
                </a:solidFill>
                <a:latin typeface="Montserrat Black" pitchFamily="2" charset="-52"/>
              </a:rPr>
              <a:t>Мокап</a:t>
            </a:r>
            <a:r>
              <a:rPr lang="ru-RU" sz="2800" dirty="0">
                <a:solidFill>
                  <a:srgbClr val="146C94"/>
                </a:solidFill>
                <a:latin typeface="Montserrat Black" pitchFamily="2" charset="-52"/>
              </a:rPr>
              <a:t> финального варианта крышки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645198" y="769259"/>
            <a:ext cx="439094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solidFill>
                  <a:srgbClr val="146C94"/>
                </a:solidFill>
                <a:latin typeface="Montserrat Black" pitchFamily="2" charset="-52"/>
              </a:rPr>
              <a:t>Напечатанная на 3</a:t>
            </a:r>
            <a:r>
              <a:rPr lang="en-US" sz="2800" dirty="0">
                <a:solidFill>
                  <a:srgbClr val="146C94"/>
                </a:solidFill>
                <a:latin typeface="Montserrat Black" pitchFamily="2" charset="-52"/>
              </a:rPr>
              <a:t>D</a:t>
            </a:r>
            <a:r>
              <a:rPr lang="ru-RU" sz="2800" dirty="0">
                <a:solidFill>
                  <a:srgbClr val="146C94"/>
                </a:solidFill>
                <a:latin typeface="Montserrat Black" pitchFamily="2" charset="-52"/>
              </a:rPr>
              <a:t>-</a:t>
            </a:r>
          </a:p>
          <a:p>
            <a:pPr algn="ctr"/>
            <a:r>
              <a:rPr lang="ru-RU" sz="2800" dirty="0">
                <a:solidFill>
                  <a:srgbClr val="146C94"/>
                </a:solidFill>
                <a:latin typeface="Montserrat Black" pitchFamily="2" charset="-52"/>
              </a:rPr>
              <a:t>принтере</a:t>
            </a:r>
          </a:p>
          <a:p>
            <a:pPr algn="ctr"/>
            <a:r>
              <a:rPr lang="ru-RU" sz="2800" dirty="0">
                <a:solidFill>
                  <a:srgbClr val="146C94"/>
                </a:solidFill>
                <a:latin typeface="Montserrat Black" pitchFamily="2" charset="-52"/>
              </a:rPr>
              <a:t>модель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480" y="2298609"/>
            <a:ext cx="2462876" cy="32456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9" t="43546" r="24972" b="29645"/>
          <a:stretch/>
        </p:blipFill>
        <p:spPr>
          <a:xfrm>
            <a:off x="6406738" y="2298609"/>
            <a:ext cx="2767601" cy="17494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8" t="25248" r="27620" b="36169"/>
          <a:stretch/>
        </p:blipFill>
        <p:spPr>
          <a:xfrm>
            <a:off x="9434959" y="2298609"/>
            <a:ext cx="2150682" cy="272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85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02B06-9454-98E3-CE3A-1DE1F3C71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902" y="583660"/>
            <a:ext cx="11780196" cy="102627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4800" dirty="0">
                <a:solidFill>
                  <a:srgbClr val="146C94"/>
                </a:solidFill>
                <a:latin typeface="Montserrat Black" pitchFamily="2" charset="-52"/>
              </a:rPr>
              <a:t>Ожидаемые бизнес-результаты</a:t>
            </a:r>
            <a:br>
              <a:rPr lang="ru-RU" sz="4800" dirty="0">
                <a:solidFill>
                  <a:srgbClr val="146C94"/>
                </a:solidFill>
                <a:latin typeface="Montserrat Black" pitchFamily="2" charset="-52"/>
              </a:rPr>
            </a:br>
            <a:r>
              <a:rPr lang="ru-RU" sz="4800" dirty="0">
                <a:solidFill>
                  <a:srgbClr val="146C94"/>
                </a:solidFill>
                <a:latin typeface="Montserrat Black" pitchFamily="2" charset="-52"/>
              </a:rPr>
              <a:t>на год-полтора</a:t>
            </a:r>
            <a:endParaRPr lang="en-US" sz="4800" kern="1200" dirty="0">
              <a:solidFill>
                <a:srgbClr val="146C94"/>
              </a:solidFill>
              <a:latin typeface="Montserrat Black" pitchFamily="2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4790" y="2062265"/>
            <a:ext cx="101362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Montserrat" pitchFamily="2" charset="-52"/>
              </a:rPr>
              <a:t>Получение патента на полезную модель/изобретение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latin typeface="Montserrat" pitchFamily="2" charset="-52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Montserrat" pitchFamily="2" charset="-52"/>
              </a:rPr>
              <a:t>Отладка производственной линии с предельными значениями производства крышки в 1 млн шт./год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latin typeface="Montserrat" pitchFamily="2" charset="-52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Montserrat" pitchFamily="2" charset="-52"/>
              </a:rPr>
              <a:t>Разработка полноценной линии по обеззараживанию тары, </a:t>
            </a:r>
            <a:r>
              <a:rPr lang="ru-RU" dirty="0" err="1">
                <a:latin typeface="Montserrat" pitchFamily="2" charset="-52"/>
              </a:rPr>
              <a:t>дозации</a:t>
            </a:r>
            <a:r>
              <a:rPr lang="ru-RU" dirty="0">
                <a:latin typeface="Montserrat" pitchFamily="2" charset="-52"/>
              </a:rPr>
              <a:t> </a:t>
            </a:r>
            <a:br>
              <a:rPr lang="ru-RU" dirty="0">
                <a:latin typeface="Montserrat" pitchFamily="2" charset="-52"/>
              </a:rPr>
            </a:br>
            <a:r>
              <a:rPr lang="ru-RU" dirty="0">
                <a:latin typeface="Montserrat" pitchFamily="2" charset="-52"/>
              </a:rPr>
              <a:t>и засыпанию вещества со сборкой крышки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latin typeface="Montserrat" pitchFamily="2" charset="-52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Montserrat" pitchFamily="2" charset="-52"/>
              </a:rPr>
              <a:t>Партнерство на договорной основе с крупным производителем сухих смесей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latin typeface="Montserrat" pitchFamily="2" charset="-52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Montserrat" pitchFamily="2" charset="-52"/>
              </a:rPr>
              <a:t>Выход на рынок конечного продукта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933855" y="2120633"/>
            <a:ext cx="569525" cy="282101"/>
          </a:xfrm>
          <a:prstGeom prst="rightArrow">
            <a:avLst/>
          </a:prstGeom>
          <a:solidFill>
            <a:srgbClr val="19A7CE"/>
          </a:solidFill>
          <a:ln>
            <a:solidFill>
              <a:srgbClr val="146C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929448" y="2691323"/>
            <a:ext cx="569525" cy="282101"/>
          </a:xfrm>
          <a:prstGeom prst="rightArrow">
            <a:avLst/>
          </a:prstGeom>
          <a:solidFill>
            <a:srgbClr val="19A7CE"/>
          </a:solidFill>
          <a:ln>
            <a:solidFill>
              <a:srgbClr val="146C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929448" y="3484126"/>
            <a:ext cx="569525" cy="282101"/>
          </a:xfrm>
          <a:prstGeom prst="rightArrow">
            <a:avLst/>
          </a:prstGeom>
          <a:solidFill>
            <a:srgbClr val="19A7CE"/>
          </a:solidFill>
          <a:ln>
            <a:solidFill>
              <a:srgbClr val="146C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929448" y="4296385"/>
            <a:ext cx="569525" cy="282101"/>
          </a:xfrm>
          <a:prstGeom prst="rightArrow">
            <a:avLst/>
          </a:prstGeom>
          <a:solidFill>
            <a:srgbClr val="19A7CE"/>
          </a:solidFill>
          <a:ln>
            <a:solidFill>
              <a:srgbClr val="146C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929447" y="4847617"/>
            <a:ext cx="569525" cy="282101"/>
          </a:xfrm>
          <a:prstGeom prst="rightArrow">
            <a:avLst/>
          </a:prstGeom>
          <a:solidFill>
            <a:srgbClr val="19A7CE"/>
          </a:solidFill>
          <a:ln>
            <a:solidFill>
              <a:srgbClr val="146C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439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6"/>
          <p:cNvGrpSpPr/>
          <p:nvPr/>
        </p:nvGrpSpPr>
        <p:grpSpPr>
          <a:xfrm>
            <a:off x="1896114" y="1644241"/>
            <a:ext cx="4098727" cy="1568823"/>
            <a:chOff x="560213" y="2985107"/>
            <a:chExt cx="5829300" cy="1934845"/>
          </a:xfrm>
        </p:grpSpPr>
        <p:sp>
          <p:nvSpPr>
            <p:cNvPr id="7" name="object 7"/>
            <p:cNvSpPr/>
            <p:nvPr/>
          </p:nvSpPr>
          <p:spPr>
            <a:xfrm>
              <a:off x="560213" y="2985107"/>
              <a:ext cx="5829300" cy="1934845"/>
            </a:xfrm>
            <a:custGeom>
              <a:avLst/>
              <a:gdLst/>
              <a:ahLst/>
              <a:cxnLst/>
              <a:rect l="l" t="t" r="r" b="b"/>
              <a:pathLst>
                <a:path w="5829300" h="1934845">
                  <a:moveTo>
                    <a:pt x="5829250" y="266700"/>
                  </a:moveTo>
                  <a:lnTo>
                    <a:pt x="5824953" y="218760"/>
                  </a:lnTo>
                  <a:lnTo>
                    <a:pt x="5812564" y="173639"/>
                  </a:lnTo>
                  <a:lnTo>
                    <a:pt x="5792838" y="132091"/>
                  </a:lnTo>
                  <a:lnTo>
                    <a:pt x="5766525" y="94868"/>
                  </a:lnTo>
                  <a:lnTo>
                    <a:pt x="5734381" y="62724"/>
                  </a:lnTo>
                  <a:lnTo>
                    <a:pt x="5697158" y="36412"/>
                  </a:lnTo>
                  <a:lnTo>
                    <a:pt x="5655610" y="16685"/>
                  </a:lnTo>
                  <a:lnTo>
                    <a:pt x="5610490" y="4296"/>
                  </a:lnTo>
                  <a:lnTo>
                    <a:pt x="5562550" y="0"/>
                  </a:lnTo>
                  <a:lnTo>
                    <a:pt x="266700" y="0"/>
                  </a:lnTo>
                  <a:lnTo>
                    <a:pt x="218760" y="4296"/>
                  </a:lnTo>
                  <a:lnTo>
                    <a:pt x="173639" y="16685"/>
                  </a:lnTo>
                  <a:lnTo>
                    <a:pt x="132091" y="36412"/>
                  </a:lnTo>
                  <a:lnTo>
                    <a:pt x="94868" y="62724"/>
                  </a:lnTo>
                  <a:lnTo>
                    <a:pt x="62724" y="94868"/>
                  </a:lnTo>
                  <a:lnTo>
                    <a:pt x="36412" y="132091"/>
                  </a:lnTo>
                  <a:lnTo>
                    <a:pt x="16685" y="173639"/>
                  </a:lnTo>
                  <a:lnTo>
                    <a:pt x="4296" y="218760"/>
                  </a:lnTo>
                  <a:lnTo>
                    <a:pt x="0" y="266699"/>
                  </a:lnTo>
                  <a:lnTo>
                    <a:pt x="25400" y="266699"/>
                  </a:lnTo>
                  <a:lnTo>
                    <a:pt x="30302" y="218069"/>
                  </a:lnTo>
                  <a:lnTo>
                    <a:pt x="44362" y="172775"/>
                  </a:lnTo>
                  <a:lnTo>
                    <a:pt x="66610" y="131786"/>
                  </a:lnTo>
                  <a:lnTo>
                    <a:pt x="96075" y="96075"/>
                  </a:lnTo>
                  <a:lnTo>
                    <a:pt x="131786" y="66610"/>
                  </a:lnTo>
                  <a:lnTo>
                    <a:pt x="172775" y="44362"/>
                  </a:lnTo>
                  <a:lnTo>
                    <a:pt x="218069" y="30302"/>
                  </a:lnTo>
                  <a:lnTo>
                    <a:pt x="266700" y="25400"/>
                  </a:lnTo>
                  <a:lnTo>
                    <a:pt x="5562550" y="25400"/>
                  </a:lnTo>
                  <a:lnTo>
                    <a:pt x="5611180" y="30302"/>
                  </a:lnTo>
                  <a:lnTo>
                    <a:pt x="5656475" y="44362"/>
                  </a:lnTo>
                  <a:lnTo>
                    <a:pt x="5697463" y="66610"/>
                  </a:lnTo>
                  <a:lnTo>
                    <a:pt x="5733175" y="96075"/>
                  </a:lnTo>
                  <a:lnTo>
                    <a:pt x="5762640" y="131786"/>
                  </a:lnTo>
                  <a:lnTo>
                    <a:pt x="5784887" y="172775"/>
                  </a:lnTo>
                  <a:lnTo>
                    <a:pt x="5798948" y="218069"/>
                  </a:lnTo>
                  <a:lnTo>
                    <a:pt x="5803850" y="266700"/>
                  </a:lnTo>
                  <a:lnTo>
                    <a:pt x="5829250" y="266700"/>
                  </a:lnTo>
                  <a:close/>
                </a:path>
                <a:path w="5829300" h="1934845">
                  <a:moveTo>
                    <a:pt x="25400" y="1667991"/>
                  </a:moveTo>
                  <a:lnTo>
                    <a:pt x="25400" y="266699"/>
                  </a:lnTo>
                  <a:lnTo>
                    <a:pt x="0" y="266699"/>
                  </a:lnTo>
                  <a:lnTo>
                    <a:pt x="0" y="1667991"/>
                  </a:lnTo>
                  <a:lnTo>
                    <a:pt x="25400" y="1667991"/>
                  </a:lnTo>
                  <a:close/>
                </a:path>
                <a:path w="5829300" h="1934845">
                  <a:moveTo>
                    <a:pt x="5829250" y="1667991"/>
                  </a:moveTo>
                  <a:lnTo>
                    <a:pt x="5803850" y="1667991"/>
                  </a:lnTo>
                  <a:lnTo>
                    <a:pt x="5798948" y="1716621"/>
                  </a:lnTo>
                  <a:lnTo>
                    <a:pt x="5784887" y="1761916"/>
                  </a:lnTo>
                  <a:lnTo>
                    <a:pt x="5762640" y="1802904"/>
                  </a:lnTo>
                  <a:lnTo>
                    <a:pt x="5733175" y="1838616"/>
                  </a:lnTo>
                  <a:lnTo>
                    <a:pt x="5697463" y="1868080"/>
                  </a:lnTo>
                  <a:lnTo>
                    <a:pt x="5656475" y="1890328"/>
                  </a:lnTo>
                  <a:lnTo>
                    <a:pt x="5611180" y="1904388"/>
                  </a:lnTo>
                  <a:lnTo>
                    <a:pt x="5562550" y="1909291"/>
                  </a:lnTo>
                  <a:lnTo>
                    <a:pt x="266700" y="1909291"/>
                  </a:lnTo>
                  <a:lnTo>
                    <a:pt x="218069" y="1904388"/>
                  </a:lnTo>
                  <a:lnTo>
                    <a:pt x="172775" y="1890328"/>
                  </a:lnTo>
                  <a:lnTo>
                    <a:pt x="131786" y="1868080"/>
                  </a:lnTo>
                  <a:lnTo>
                    <a:pt x="96075" y="1838616"/>
                  </a:lnTo>
                  <a:lnTo>
                    <a:pt x="66610" y="1802904"/>
                  </a:lnTo>
                  <a:lnTo>
                    <a:pt x="44362" y="1761916"/>
                  </a:lnTo>
                  <a:lnTo>
                    <a:pt x="30302" y="1716621"/>
                  </a:lnTo>
                  <a:lnTo>
                    <a:pt x="25400" y="1667991"/>
                  </a:lnTo>
                  <a:lnTo>
                    <a:pt x="0" y="1667991"/>
                  </a:lnTo>
                  <a:lnTo>
                    <a:pt x="4296" y="1715930"/>
                  </a:lnTo>
                  <a:lnTo>
                    <a:pt x="16685" y="1761051"/>
                  </a:lnTo>
                  <a:lnTo>
                    <a:pt x="36412" y="1802599"/>
                  </a:lnTo>
                  <a:lnTo>
                    <a:pt x="62724" y="1839822"/>
                  </a:lnTo>
                  <a:lnTo>
                    <a:pt x="94868" y="1871966"/>
                  </a:lnTo>
                  <a:lnTo>
                    <a:pt x="132091" y="1898278"/>
                  </a:lnTo>
                  <a:lnTo>
                    <a:pt x="173639" y="1918005"/>
                  </a:lnTo>
                  <a:lnTo>
                    <a:pt x="218760" y="1930394"/>
                  </a:lnTo>
                  <a:lnTo>
                    <a:pt x="266700" y="1934691"/>
                  </a:lnTo>
                  <a:lnTo>
                    <a:pt x="5562550" y="1934691"/>
                  </a:lnTo>
                  <a:lnTo>
                    <a:pt x="5610490" y="1930394"/>
                  </a:lnTo>
                  <a:lnTo>
                    <a:pt x="5655610" y="1918005"/>
                  </a:lnTo>
                  <a:lnTo>
                    <a:pt x="5697158" y="1898278"/>
                  </a:lnTo>
                  <a:lnTo>
                    <a:pt x="5734381" y="1871966"/>
                  </a:lnTo>
                  <a:lnTo>
                    <a:pt x="5766525" y="1839822"/>
                  </a:lnTo>
                  <a:lnTo>
                    <a:pt x="5792838" y="1802599"/>
                  </a:lnTo>
                  <a:lnTo>
                    <a:pt x="5812564" y="1761051"/>
                  </a:lnTo>
                  <a:lnTo>
                    <a:pt x="5824953" y="1715930"/>
                  </a:lnTo>
                  <a:lnTo>
                    <a:pt x="5829250" y="1667991"/>
                  </a:lnTo>
                  <a:close/>
                </a:path>
                <a:path w="5829300" h="1934845">
                  <a:moveTo>
                    <a:pt x="5829250" y="1667991"/>
                  </a:moveTo>
                  <a:lnTo>
                    <a:pt x="5829250" y="266700"/>
                  </a:lnTo>
                  <a:lnTo>
                    <a:pt x="5803850" y="266700"/>
                  </a:lnTo>
                  <a:lnTo>
                    <a:pt x="5803850" y="1667991"/>
                  </a:lnTo>
                  <a:lnTo>
                    <a:pt x="5829250" y="1667991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8409" y="3249428"/>
              <a:ext cx="1526920" cy="135818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46077" y="3139210"/>
              <a:ext cx="2720068" cy="2746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70217" y="4052997"/>
              <a:ext cx="3066206" cy="19466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53409" y="4319676"/>
              <a:ext cx="2447009" cy="436473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6212413" y="1651430"/>
            <a:ext cx="4098727" cy="1561633"/>
            <a:chOff x="6613686" y="5148237"/>
            <a:chExt cx="5829300" cy="1941830"/>
          </a:xfrm>
        </p:grpSpPr>
        <p:sp>
          <p:nvSpPr>
            <p:cNvPr id="19" name="object 19"/>
            <p:cNvSpPr/>
            <p:nvPr/>
          </p:nvSpPr>
          <p:spPr>
            <a:xfrm>
              <a:off x="6613686" y="5148237"/>
              <a:ext cx="5829300" cy="1941830"/>
            </a:xfrm>
            <a:custGeom>
              <a:avLst/>
              <a:gdLst/>
              <a:ahLst/>
              <a:cxnLst/>
              <a:rect l="l" t="t" r="r" b="b"/>
              <a:pathLst>
                <a:path w="5829300" h="1941829">
                  <a:moveTo>
                    <a:pt x="5829244" y="266700"/>
                  </a:moveTo>
                  <a:lnTo>
                    <a:pt x="5824947" y="218760"/>
                  </a:lnTo>
                  <a:lnTo>
                    <a:pt x="5812558" y="173639"/>
                  </a:lnTo>
                  <a:lnTo>
                    <a:pt x="5792831" y="132091"/>
                  </a:lnTo>
                  <a:lnTo>
                    <a:pt x="5766519" y="94868"/>
                  </a:lnTo>
                  <a:lnTo>
                    <a:pt x="5734375" y="62724"/>
                  </a:lnTo>
                  <a:lnTo>
                    <a:pt x="5697152" y="36412"/>
                  </a:lnTo>
                  <a:lnTo>
                    <a:pt x="5655604" y="16685"/>
                  </a:lnTo>
                  <a:lnTo>
                    <a:pt x="5610483" y="4296"/>
                  </a:lnTo>
                  <a:lnTo>
                    <a:pt x="5562544" y="0"/>
                  </a:lnTo>
                  <a:lnTo>
                    <a:pt x="266699" y="0"/>
                  </a:lnTo>
                  <a:lnTo>
                    <a:pt x="218760" y="4296"/>
                  </a:lnTo>
                  <a:lnTo>
                    <a:pt x="173639" y="16685"/>
                  </a:lnTo>
                  <a:lnTo>
                    <a:pt x="132091" y="36412"/>
                  </a:lnTo>
                  <a:lnTo>
                    <a:pt x="94868" y="62724"/>
                  </a:lnTo>
                  <a:lnTo>
                    <a:pt x="62724" y="94868"/>
                  </a:lnTo>
                  <a:lnTo>
                    <a:pt x="36412" y="132091"/>
                  </a:lnTo>
                  <a:lnTo>
                    <a:pt x="16685" y="173639"/>
                  </a:lnTo>
                  <a:lnTo>
                    <a:pt x="4296" y="218760"/>
                  </a:lnTo>
                  <a:lnTo>
                    <a:pt x="0" y="266700"/>
                  </a:lnTo>
                  <a:lnTo>
                    <a:pt x="25400" y="266700"/>
                  </a:lnTo>
                  <a:lnTo>
                    <a:pt x="30302" y="218069"/>
                  </a:lnTo>
                  <a:lnTo>
                    <a:pt x="44362" y="172775"/>
                  </a:lnTo>
                  <a:lnTo>
                    <a:pt x="66610" y="131786"/>
                  </a:lnTo>
                  <a:lnTo>
                    <a:pt x="96075" y="96075"/>
                  </a:lnTo>
                  <a:lnTo>
                    <a:pt x="131786" y="66610"/>
                  </a:lnTo>
                  <a:lnTo>
                    <a:pt x="172775" y="44362"/>
                  </a:lnTo>
                  <a:lnTo>
                    <a:pt x="218069" y="30302"/>
                  </a:lnTo>
                  <a:lnTo>
                    <a:pt x="266699" y="25400"/>
                  </a:lnTo>
                  <a:lnTo>
                    <a:pt x="5562544" y="25400"/>
                  </a:lnTo>
                  <a:lnTo>
                    <a:pt x="5611174" y="30302"/>
                  </a:lnTo>
                  <a:lnTo>
                    <a:pt x="5656469" y="44362"/>
                  </a:lnTo>
                  <a:lnTo>
                    <a:pt x="5697457" y="66610"/>
                  </a:lnTo>
                  <a:lnTo>
                    <a:pt x="5733169" y="96075"/>
                  </a:lnTo>
                  <a:lnTo>
                    <a:pt x="5762633" y="131786"/>
                  </a:lnTo>
                  <a:lnTo>
                    <a:pt x="5784881" y="172775"/>
                  </a:lnTo>
                  <a:lnTo>
                    <a:pt x="5798941" y="218069"/>
                  </a:lnTo>
                  <a:lnTo>
                    <a:pt x="5803844" y="266700"/>
                  </a:lnTo>
                  <a:lnTo>
                    <a:pt x="5829244" y="266700"/>
                  </a:lnTo>
                  <a:close/>
                </a:path>
                <a:path w="5829300" h="1941829">
                  <a:moveTo>
                    <a:pt x="25400" y="1675085"/>
                  </a:moveTo>
                  <a:lnTo>
                    <a:pt x="25400" y="266700"/>
                  </a:lnTo>
                  <a:lnTo>
                    <a:pt x="0" y="266700"/>
                  </a:lnTo>
                  <a:lnTo>
                    <a:pt x="0" y="1675085"/>
                  </a:lnTo>
                  <a:lnTo>
                    <a:pt x="25400" y="1675085"/>
                  </a:lnTo>
                  <a:close/>
                </a:path>
                <a:path w="5829300" h="1941829">
                  <a:moveTo>
                    <a:pt x="5829244" y="1675085"/>
                  </a:moveTo>
                  <a:lnTo>
                    <a:pt x="5803844" y="1675085"/>
                  </a:lnTo>
                  <a:lnTo>
                    <a:pt x="5798941" y="1723716"/>
                  </a:lnTo>
                  <a:lnTo>
                    <a:pt x="5784881" y="1769010"/>
                  </a:lnTo>
                  <a:lnTo>
                    <a:pt x="5762633" y="1809998"/>
                  </a:lnTo>
                  <a:lnTo>
                    <a:pt x="5733169" y="1845710"/>
                  </a:lnTo>
                  <a:lnTo>
                    <a:pt x="5697457" y="1875175"/>
                  </a:lnTo>
                  <a:lnTo>
                    <a:pt x="5656469" y="1897423"/>
                  </a:lnTo>
                  <a:lnTo>
                    <a:pt x="5611174" y="1911483"/>
                  </a:lnTo>
                  <a:lnTo>
                    <a:pt x="5562544" y="1916385"/>
                  </a:lnTo>
                  <a:lnTo>
                    <a:pt x="266699" y="1916385"/>
                  </a:lnTo>
                  <a:lnTo>
                    <a:pt x="218069" y="1911483"/>
                  </a:lnTo>
                  <a:lnTo>
                    <a:pt x="172774" y="1897423"/>
                  </a:lnTo>
                  <a:lnTo>
                    <a:pt x="131786" y="1875175"/>
                  </a:lnTo>
                  <a:lnTo>
                    <a:pt x="96074" y="1845710"/>
                  </a:lnTo>
                  <a:lnTo>
                    <a:pt x="66610" y="1809998"/>
                  </a:lnTo>
                  <a:lnTo>
                    <a:pt x="44362" y="1769010"/>
                  </a:lnTo>
                  <a:lnTo>
                    <a:pt x="30302" y="1723716"/>
                  </a:lnTo>
                  <a:lnTo>
                    <a:pt x="25400" y="1675085"/>
                  </a:lnTo>
                  <a:lnTo>
                    <a:pt x="0" y="1675085"/>
                  </a:lnTo>
                  <a:lnTo>
                    <a:pt x="4296" y="1723025"/>
                  </a:lnTo>
                  <a:lnTo>
                    <a:pt x="16685" y="1768146"/>
                  </a:lnTo>
                  <a:lnTo>
                    <a:pt x="36412" y="1809694"/>
                  </a:lnTo>
                  <a:lnTo>
                    <a:pt x="62724" y="1846917"/>
                  </a:lnTo>
                  <a:lnTo>
                    <a:pt x="94868" y="1879061"/>
                  </a:lnTo>
                  <a:lnTo>
                    <a:pt x="132091" y="1905373"/>
                  </a:lnTo>
                  <a:lnTo>
                    <a:pt x="173639" y="1925100"/>
                  </a:lnTo>
                  <a:lnTo>
                    <a:pt x="218760" y="1937488"/>
                  </a:lnTo>
                  <a:lnTo>
                    <a:pt x="266699" y="1941785"/>
                  </a:lnTo>
                  <a:lnTo>
                    <a:pt x="5562544" y="1941785"/>
                  </a:lnTo>
                  <a:lnTo>
                    <a:pt x="5610484" y="1937488"/>
                  </a:lnTo>
                  <a:lnTo>
                    <a:pt x="5655604" y="1925100"/>
                  </a:lnTo>
                  <a:lnTo>
                    <a:pt x="5697152" y="1905373"/>
                  </a:lnTo>
                  <a:lnTo>
                    <a:pt x="5734375" y="1879061"/>
                  </a:lnTo>
                  <a:lnTo>
                    <a:pt x="5766519" y="1846917"/>
                  </a:lnTo>
                  <a:lnTo>
                    <a:pt x="5792831" y="1809694"/>
                  </a:lnTo>
                  <a:lnTo>
                    <a:pt x="5812558" y="1768145"/>
                  </a:lnTo>
                  <a:lnTo>
                    <a:pt x="5824947" y="1723025"/>
                  </a:lnTo>
                  <a:lnTo>
                    <a:pt x="5829244" y="1675085"/>
                  </a:lnTo>
                  <a:close/>
                </a:path>
                <a:path w="5829300" h="1941829">
                  <a:moveTo>
                    <a:pt x="5829244" y="1675085"/>
                  </a:moveTo>
                  <a:lnTo>
                    <a:pt x="5829244" y="266700"/>
                  </a:lnTo>
                  <a:lnTo>
                    <a:pt x="5803844" y="266700"/>
                  </a:lnTo>
                  <a:lnTo>
                    <a:pt x="5803844" y="1675085"/>
                  </a:lnTo>
                  <a:lnTo>
                    <a:pt x="5829244" y="1675085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05289" y="5405794"/>
              <a:ext cx="1526920" cy="136760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25452" y="5322841"/>
              <a:ext cx="2292340" cy="27462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20050" y="6356773"/>
              <a:ext cx="2745219" cy="409448"/>
            </a:xfrm>
            <a:prstGeom prst="rect">
              <a:avLst/>
            </a:prstGeom>
          </p:spPr>
        </p:pic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60B02B06-9454-98E3-CE3A-1DE1F3C71D6D}"/>
              </a:ext>
            </a:extLst>
          </p:cNvPr>
          <p:cNvSpPr txBox="1">
            <a:spLocks/>
          </p:cNvSpPr>
          <p:nvPr/>
        </p:nvSpPr>
        <p:spPr>
          <a:xfrm>
            <a:off x="3945478" y="663190"/>
            <a:ext cx="430104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dirty="0">
                <a:solidFill>
                  <a:srgbClr val="146C94"/>
                </a:solidFill>
                <a:latin typeface="Montserrat Black" pitchFamily="2" charset="-52"/>
              </a:rPr>
              <a:t>Команда</a:t>
            </a:r>
            <a:endParaRPr lang="en-US" sz="4800" dirty="0">
              <a:solidFill>
                <a:srgbClr val="146C94"/>
              </a:solidFill>
              <a:latin typeface="Montserrat Black" pitchFamily="2" charset="-52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79178" y="5310355"/>
            <a:ext cx="3600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146C94"/>
                </a:solidFill>
                <a:latin typeface="Montserrat" pitchFamily="2" charset="-52"/>
              </a:rPr>
              <a:t>Татьяна Куркина</a:t>
            </a:r>
            <a:br>
              <a:rPr lang="ru-RU" sz="1400" dirty="0">
                <a:solidFill>
                  <a:srgbClr val="146C94"/>
                </a:solidFill>
                <a:latin typeface="Montserrat" pitchFamily="2" charset="-52"/>
              </a:rPr>
            </a:br>
            <a:r>
              <a:rPr lang="ru-RU" sz="1400" dirty="0">
                <a:solidFill>
                  <a:srgbClr val="146C94"/>
                </a:solidFill>
                <a:latin typeface="Montserrat" pitchFamily="2" charset="-52"/>
              </a:rPr>
              <a:t>+7 (926) 693 86 62</a:t>
            </a:r>
            <a:br>
              <a:rPr lang="ru-RU" sz="1400" dirty="0">
                <a:solidFill>
                  <a:srgbClr val="146C94"/>
                </a:solidFill>
                <a:latin typeface="Montserrat" pitchFamily="2" charset="-52"/>
              </a:rPr>
            </a:br>
            <a:r>
              <a:rPr lang="ru-RU" sz="1400" dirty="0">
                <a:solidFill>
                  <a:srgbClr val="146C94"/>
                </a:solidFill>
                <a:latin typeface="Montserrat" pitchFamily="2" charset="-52"/>
              </a:rPr>
              <a:t>@</a:t>
            </a:r>
            <a:r>
              <a:rPr lang="ru-RU" sz="1400" dirty="0" err="1">
                <a:solidFill>
                  <a:srgbClr val="146C94"/>
                </a:solidFill>
                <a:latin typeface="Montserrat" pitchFamily="2" charset="-52"/>
              </a:rPr>
              <a:t>Tatyana_Kurkina</a:t>
            </a:r>
            <a:br>
              <a:rPr lang="ru-RU" sz="1400" dirty="0">
                <a:solidFill>
                  <a:srgbClr val="146C94"/>
                </a:solidFill>
                <a:latin typeface="Montserrat" pitchFamily="2" charset="-52"/>
              </a:rPr>
            </a:br>
            <a:r>
              <a:rPr lang="ru-RU" sz="1400" dirty="0">
                <a:solidFill>
                  <a:srgbClr val="146C94"/>
                </a:solidFill>
                <a:latin typeface="Montserrat" pitchFamily="2" charset="-52"/>
                <a:hlinkClick r:id="rId9"/>
              </a:rPr>
              <a:t>Tatyana.andreevna2002@yandex.ru</a:t>
            </a:r>
            <a:endParaRPr lang="en-US" sz="1600" dirty="0">
              <a:solidFill>
                <a:srgbClr val="146C94"/>
              </a:solidFill>
              <a:latin typeface="Montserrat" pitchFamily="2" charset="-52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3996" y="0"/>
            <a:ext cx="808004" cy="805320"/>
          </a:xfrm>
          <a:prstGeom prst="rect">
            <a:avLst/>
          </a:prstGeom>
        </p:spPr>
      </p:pic>
      <p:grpSp>
        <p:nvGrpSpPr>
          <p:cNvPr id="44" name="Группа 43"/>
          <p:cNvGrpSpPr/>
          <p:nvPr/>
        </p:nvGrpSpPr>
        <p:grpSpPr>
          <a:xfrm>
            <a:off x="6212413" y="3371932"/>
            <a:ext cx="4098727" cy="1399490"/>
            <a:chOff x="1573056" y="5155187"/>
            <a:chExt cx="4098727" cy="1399490"/>
          </a:xfrm>
        </p:grpSpPr>
        <p:sp>
          <p:nvSpPr>
            <p:cNvPr id="25" name="object 25"/>
            <p:cNvSpPr/>
            <p:nvPr/>
          </p:nvSpPr>
          <p:spPr>
            <a:xfrm>
              <a:off x="1573056" y="5155187"/>
              <a:ext cx="4098727" cy="1359545"/>
            </a:xfrm>
            <a:custGeom>
              <a:avLst/>
              <a:gdLst/>
              <a:ahLst/>
              <a:cxnLst/>
              <a:rect l="l" t="t" r="r" b="b"/>
              <a:pathLst>
                <a:path w="5829300" h="1933575">
                  <a:moveTo>
                    <a:pt x="5829244" y="266699"/>
                  </a:moveTo>
                  <a:lnTo>
                    <a:pt x="5824947" y="218760"/>
                  </a:lnTo>
                  <a:lnTo>
                    <a:pt x="5812558" y="173639"/>
                  </a:lnTo>
                  <a:lnTo>
                    <a:pt x="5792831" y="132091"/>
                  </a:lnTo>
                  <a:lnTo>
                    <a:pt x="5766519" y="94868"/>
                  </a:lnTo>
                  <a:lnTo>
                    <a:pt x="5734375" y="62724"/>
                  </a:lnTo>
                  <a:lnTo>
                    <a:pt x="5697152" y="36412"/>
                  </a:lnTo>
                  <a:lnTo>
                    <a:pt x="5655604" y="16685"/>
                  </a:lnTo>
                  <a:lnTo>
                    <a:pt x="5610483" y="4296"/>
                  </a:lnTo>
                  <a:lnTo>
                    <a:pt x="5562544" y="0"/>
                  </a:lnTo>
                  <a:lnTo>
                    <a:pt x="266699" y="0"/>
                  </a:lnTo>
                  <a:lnTo>
                    <a:pt x="218760" y="4296"/>
                  </a:lnTo>
                  <a:lnTo>
                    <a:pt x="173639" y="16685"/>
                  </a:lnTo>
                  <a:lnTo>
                    <a:pt x="132091" y="36412"/>
                  </a:lnTo>
                  <a:lnTo>
                    <a:pt x="94868" y="62724"/>
                  </a:lnTo>
                  <a:lnTo>
                    <a:pt x="62724" y="94868"/>
                  </a:lnTo>
                  <a:lnTo>
                    <a:pt x="36412" y="132091"/>
                  </a:lnTo>
                  <a:lnTo>
                    <a:pt x="16685" y="173639"/>
                  </a:lnTo>
                  <a:lnTo>
                    <a:pt x="4296" y="218760"/>
                  </a:lnTo>
                  <a:lnTo>
                    <a:pt x="0" y="266700"/>
                  </a:lnTo>
                  <a:lnTo>
                    <a:pt x="25400" y="266700"/>
                  </a:lnTo>
                  <a:lnTo>
                    <a:pt x="30302" y="218069"/>
                  </a:lnTo>
                  <a:lnTo>
                    <a:pt x="44362" y="172775"/>
                  </a:lnTo>
                  <a:lnTo>
                    <a:pt x="66610" y="131786"/>
                  </a:lnTo>
                  <a:lnTo>
                    <a:pt x="96075" y="96075"/>
                  </a:lnTo>
                  <a:lnTo>
                    <a:pt x="131786" y="66610"/>
                  </a:lnTo>
                  <a:lnTo>
                    <a:pt x="172775" y="44362"/>
                  </a:lnTo>
                  <a:lnTo>
                    <a:pt x="218069" y="30302"/>
                  </a:lnTo>
                  <a:lnTo>
                    <a:pt x="266699" y="25400"/>
                  </a:lnTo>
                  <a:lnTo>
                    <a:pt x="5562544" y="25400"/>
                  </a:lnTo>
                  <a:lnTo>
                    <a:pt x="5611174" y="30302"/>
                  </a:lnTo>
                  <a:lnTo>
                    <a:pt x="5656469" y="44362"/>
                  </a:lnTo>
                  <a:lnTo>
                    <a:pt x="5697457" y="66610"/>
                  </a:lnTo>
                  <a:lnTo>
                    <a:pt x="5733169" y="96075"/>
                  </a:lnTo>
                  <a:lnTo>
                    <a:pt x="5762633" y="131786"/>
                  </a:lnTo>
                  <a:lnTo>
                    <a:pt x="5784881" y="172775"/>
                  </a:lnTo>
                  <a:lnTo>
                    <a:pt x="5798941" y="218069"/>
                  </a:lnTo>
                  <a:lnTo>
                    <a:pt x="5803844" y="266699"/>
                  </a:lnTo>
                  <a:lnTo>
                    <a:pt x="5829244" y="266699"/>
                  </a:lnTo>
                  <a:close/>
                </a:path>
                <a:path w="5829300" h="1933575">
                  <a:moveTo>
                    <a:pt x="25400" y="1666626"/>
                  </a:moveTo>
                  <a:lnTo>
                    <a:pt x="25400" y="266700"/>
                  </a:lnTo>
                  <a:lnTo>
                    <a:pt x="0" y="266700"/>
                  </a:lnTo>
                  <a:lnTo>
                    <a:pt x="0" y="1666626"/>
                  </a:lnTo>
                  <a:lnTo>
                    <a:pt x="25400" y="1666626"/>
                  </a:lnTo>
                  <a:close/>
                </a:path>
                <a:path w="5829300" h="1933575">
                  <a:moveTo>
                    <a:pt x="5829244" y="1666626"/>
                  </a:moveTo>
                  <a:lnTo>
                    <a:pt x="5803844" y="1666626"/>
                  </a:lnTo>
                  <a:lnTo>
                    <a:pt x="5798941" y="1715256"/>
                  </a:lnTo>
                  <a:lnTo>
                    <a:pt x="5784881" y="1760551"/>
                  </a:lnTo>
                  <a:lnTo>
                    <a:pt x="5762633" y="1801539"/>
                  </a:lnTo>
                  <a:lnTo>
                    <a:pt x="5733169" y="1837251"/>
                  </a:lnTo>
                  <a:lnTo>
                    <a:pt x="5697457" y="1866716"/>
                  </a:lnTo>
                  <a:lnTo>
                    <a:pt x="5656469" y="1888964"/>
                  </a:lnTo>
                  <a:lnTo>
                    <a:pt x="5611174" y="1903024"/>
                  </a:lnTo>
                  <a:lnTo>
                    <a:pt x="5562544" y="1907926"/>
                  </a:lnTo>
                  <a:lnTo>
                    <a:pt x="266699" y="1907926"/>
                  </a:lnTo>
                  <a:lnTo>
                    <a:pt x="218069" y="1903024"/>
                  </a:lnTo>
                  <a:lnTo>
                    <a:pt x="172774" y="1888964"/>
                  </a:lnTo>
                  <a:lnTo>
                    <a:pt x="131786" y="1866716"/>
                  </a:lnTo>
                  <a:lnTo>
                    <a:pt x="96074" y="1837251"/>
                  </a:lnTo>
                  <a:lnTo>
                    <a:pt x="66610" y="1801539"/>
                  </a:lnTo>
                  <a:lnTo>
                    <a:pt x="44362" y="1760551"/>
                  </a:lnTo>
                  <a:lnTo>
                    <a:pt x="30302" y="1715256"/>
                  </a:lnTo>
                  <a:lnTo>
                    <a:pt x="25400" y="1666626"/>
                  </a:lnTo>
                  <a:lnTo>
                    <a:pt x="0" y="1666626"/>
                  </a:lnTo>
                  <a:lnTo>
                    <a:pt x="4296" y="1714566"/>
                  </a:lnTo>
                  <a:lnTo>
                    <a:pt x="16685" y="1759686"/>
                  </a:lnTo>
                  <a:lnTo>
                    <a:pt x="36412" y="1801235"/>
                  </a:lnTo>
                  <a:lnTo>
                    <a:pt x="62724" y="1838457"/>
                  </a:lnTo>
                  <a:lnTo>
                    <a:pt x="94868" y="1870602"/>
                  </a:lnTo>
                  <a:lnTo>
                    <a:pt x="132091" y="1896914"/>
                  </a:lnTo>
                  <a:lnTo>
                    <a:pt x="173639" y="1916641"/>
                  </a:lnTo>
                  <a:lnTo>
                    <a:pt x="218760" y="1929029"/>
                  </a:lnTo>
                  <a:lnTo>
                    <a:pt x="266699" y="1933326"/>
                  </a:lnTo>
                  <a:lnTo>
                    <a:pt x="5562544" y="1933326"/>
                  </a:lnTo>
                  <a:lnTo>
                    <a:pt x="5610484" y="1929029"/>
                  </a:lnTo>
                  <a:lnTo>
                    <a:pt x="5655604" y="1916641"/>
                  </a:lnTo>
                  <a:lnTo>
                    <a:pt x="5697152" y="1896914"/>
                  </a:lnTo>
                  <a:lnTo>
                    <a:pt x="5734375" y="1870601"/>
                  </a:lnTo>
                  <a:lnTo>
                    <a:pt x="5766519" y="1838457"/>
                  </a:lnTo>
                  <a:lnTo>
                    <a:pt x="5792831" y="1801235"/>
                  </a:lnTo>
                  <a:lnTo>
                    <a:pt x="5812558" y="1759686"/>
                  </a:lnTo>
                  <a:lnTo>
                    <a:pt x="5824947" y="1714566"/>
                  </a:lnTo>
                  <a:lnTo>
                    <a:pt x="5829244" y="1666626"/>
                  </a:lnTo>
                  <a:close/>
                </a:path>
                <a:path w="5829300" h="1933575">
                  <a:moveTo>
                    <a:pt x="5829244" y="1666626"/>
                  </a:moveTo>
                  <a:lnTo>
                    <a:pt x="5829244" y="266699"/>
                  </a:lnTo>
                  <a:lnTo>
                    <a:pt x="5803844" y="266699"/>
                  </a:lnTo>
                  <a:lnTo>
                    <a:pt x="5803844" y="1666626"/>
                  </a:lnTo>
                  <a:lnTo>
                    <a:pt x="5829244" y="1666626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845096" y="5195132"/>
              <a:ext cx="23453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Александр Тетерин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827974" y="5508725"/>
              <a:ext cx="237957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dirty="0">
                  <a:latin typeface="+mj-lt"/>
                </a:rPr>
                <a:t>Инженер-конструктор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829528" y="5723680"/>
              <a:ext cx="25912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>
                      <a:lumMod val="65000"/>
                    </a:schemeClr>
                  </a:solidFill>
                </a:rPr>
                <a:t>10летний опыт работы с производственным оборудованием для обработки металлов и переработки полимеров</a:t>
              </a:r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1673552" y="5310084"/>
              <a:ext cx="1116000" cy="1092727"/>
            </a:xfrm>
            <a:prstGeom prst="roundRect">
              <a:avLst/>
            </a:prstGeom>
            <a:blipFill dpi="0" rotWithShape="1">
              <a:blip r:embed="rId11"/>
              <a:srcRect/>
              <a:stretch>
                <a:fillRect l="-7611" t="-14000" r="-8520" b="-3236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7529536" y="4780580"/>
            <a:ext cx="41939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0" i="0" dirty="0">
                <a:solidFill>
                  <a:srgbClr val="000000"/>
                </a:solidFill>
                <a:effectLst/>
              </a:rPr>
              <a:t>+ команда из 12 инженеров разных специальностей</a:t>
            </a:r>
            <a:endParaRPr lang="ru-RU" sz="14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327759" y="5298913"/>
            <a:ext cx="310114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146C94"/>
                </a:solidFill>
                <a:latin typeface="Montserrat" pitchFamily="2" charset="-52"/>
              </a:rPr>
              <a:t>ООО ‘ВЕКК’</a:t>
            </a:r>
            <a:br>
              <a:rPr lang="ru-RU" sz="1400" dirty="0">
                <a:solidFill>
                  <a:srgbClr val="146C94"/>
                </a:solidFill>
                <a:latin typeface="Montserrat" pitchFamily="2" charset="-52"/>
              </a:rPr>
            </a:br>
            <a:r>
              <a:rPr lang="ru-RU" sz="1400" dirty="0">
                <a:solidFill>
                  <a:srgbClr val="146C94"/>
                </a:solidFill>
                <a:latin typeface="Montserrat" pitchFamily="2" charset="-52"/>
                <a:hlinkClick r:id="rId12"/>
              </a:rPr>
              <a:t>OOO.VEKK@yandex.ru</a:t>
            </a:r>
            <a:br>
              <a:rPr lang="ru-RU" sz="1400" dirty="0">
                <a:solidFill>
                  <a:srgbClr val="146C94"/>
                </a:solidFill>
                <a:latin typeface="Montserrat" pitchFamily="2" charset="-52"/>
              </a:rPr>
            </a:br>
            <a:r>
              <a:rPr lang="ru-RU" sz="1400" dirty="0">
                <a:solidFill>
                  <a:srgbClr val="146C94"/>
                </a:solidFill>
                <a:latin typeface="Montserrat" pitchFamily="2" charset="-52"/>
              </a:rPr>
              <a:t>ИНН: 9715 4429 34</a:t>
            </a:r>
            <a:br>
              <a:rPr lang="ru-RU" sz="1400" dirty="0">
                <a:solidFill>
                  <a:srgbClr val="146C94"/>
                </a:solidFill>
                <a:latin typeface="Montserrat" pitchFamily="2" charset="-52"/>
              </a:rPr>
            </a:br>
            <a:r>
              <a:rPr lang="ru-RU" sz="1400" dirty="0">
                <a:solidFill>
                  <a:srgbClr val="146C94"/>
                </a:solidFill>
                <a:latin typeface="Montserrat" pitchFamily="2" charset="-52"/>
              </a:rPr>
              <a:t>КПП: 771 501 001</a:t>
            </a:r>
            <a:br>
              <a:rPr lang="ru-RU" sz="1400" dirty="0">
                <a:solidFill>
                  <a:srgbClr val="146C94"/>
                </a:solidFill>
                <a:latin typeface="Montserrat" pitchFamily="2" charset="-52"/>
              </a:rPr>
            </a:br>
            <a:r>
              <a:rPr lang="ru-RU" sz="1400" dirty="0">
                <a:solidFill>
                  <a:srgbClr val="146C94"/>
                </a:solidFill>
                <a:latin typeface="Montserrat" pitchFamily="2" charset="-52"/>
              </a:rPr>
              <a:t>ОГРН: 12377 00154 86708:15</a:t>
            </a:r>
          </a:p>
        </p:txBody>
      </p:sp>
      <p:grpSp>
        <p:nvGrpSpPr>
          <p:cNvPr id="50" name="Группа 49"/>
          <p:cNvGrpSpPr/>
          <p:nvPr/>
        </p:nvGrpSpPr>
        <p:grpSpPr>
          <a:xfrm>
            <a:off x="1917900" y="3371932"/>
            <a:ext cx="4098727" cy="1359545"/>
            <a:chOff x="1917900" y="3175355"/>
            <a:chExt cx="4098727" cy="1359545"/>
          </a:xfrm>
        </p:grpSpPr>
        <p:sp>
          <p:nvSpPr>
            <p:cNvPr id="14" name="object 14"/>
            <p:cNvSpPr/>
            <p:nvPr/>
          </p:nvSpPr>
          <p:spPr>
            <a:xfrm>
              <a:off x="1917900" y="3175355"/>
              <a:ext cx="4098727" cy="1359545"/>
            </a:xfrm>
            <a:custGeom>
              <a:avLst/>
              <a:gdLst/>
              <a:ahLst/>
              <a:cxnLst/>
              <a:rect l="l" t="t" r="r" b="b"/>
              <a:pathLst>
                <a:path w="5829300" h="1933575">
                  <a:moveTo>
                    <a:pt x="5829244" y="266699"/>
                  </a:moveTo>
                  <a:lnTo>
                    <a:pt x="5824947" y="218760"/>
                  </a:lnTo>
                  <a:lnTo>
                    <a:pt x="5812558" y="173639"/>
                  </a:lnTo>
                  <a:lnTo>
                    <a:pt x="5792831" y="132091"/>
                  </a:lnTo>
                  <a:lnTo>
                    <a:pt x="5766519" y="94868"/>
                  </a:lnTo>
                  <a:lnTo>
                    <a:pt x="5734375" y="62724"/>
                  </a:lnTo>
                  <a:lnTo>
                    <a:pt x="5697152" y="36412"/>
                  </a:lnTo>
                  <a:lnTo>
                    <a:pt x="5655604" y="16685"/>
                  </a:lnTo>
                  <a:lnTo>
                    <a:pt x="5610483" y="4296"/>
                  </a:lnTo>
                  <a:lnTo>
                    <a:pt x="5562544" y="0"/>
                  </a:lnTo>
                  <a:lnTo>
                    <a:pt x="266699" y="0"/>
                  </a:lnTo>
                  <a:lnTo>
                    <a:pt x="218760" y="4296"/>
                  </a:lnTo>
                  <a:lnTo>
                    <a:pt x="173639" y="16685"/>
                  </a:lnTo>
                  <a:lnTo>
                    <a:pt x="132091" y="36412"/>
                  </a:lnTo>
                  <a:lnTo>
                    <a:pt x="94868" y="62724"/>
                  </a:lnTo>
                  <a:lnTo>
                    <a:pt x="62724" y="94868"/>
                  </a:lnTo>
                  <a:lnTo>
                    <a:pt x="36412" y="132091"/>
                  </a:lnTo>
                  <a:lnTo>
                    <a:pt x="16685" y="173639"/>
                  </a:lnTo>
                  <a:lnTo>
                    <a:pt x="4296" y="218760"/>
                  </a:lnTo>
                  <a:lnTo>
                    <a:pt x="0" y="266700"/>
                  </a:lnTo>
                  <a:lnTo>
                    <a:pt x="25400" y="266700"/>
                  </a:lnTo>
                  <a:lnTo>
                    <a:pt x="30302" y="218069"/>
                  </a:lnTo>
                  <a:lnTo>
                    <a:pt x="44362" y="172775"/>
                  </a:lnTo>
                  <a:lnTo>
                    <a:pt x="66610" y="131786"/>
                  </a:lnTo>
                  <a:lnTo>
                    <a:pt x="96075" y="96075"/>
                  </a:lnTo>
                  <a:lnTo>
                    <a:pt x="131786" y="66610"/>
                  </a:lnTo>
                  <a:lnTo>
                    <a:pt x="172775" y="44362"/>
                  </a:lnTo>
                  <a:lnTo>
                    <a:pt x="218069" y="30302"/>
                  </a:lnTo>
                  <a:lnTo>
                    <a:pt x="266699" y="25400"/>
                  </a:lnTo>
                  <a:lnTo>
                    <a:pt x="5562544" y="25400"/>
                  </a:lnTo>
                  <a:lnTo>
                    <a:pt x="5611174" y="30302"/>
                  </a:lnTo>
                  <a:lnTo>
                    <a:pt x="5656469" y="44362"/>
                  </a:lnTo>
                  <a:lnTo>
                    <a:pt x="5697457" y="66610"/>
                  </a:lnTo>
                  <a:lnTo>
                    <a:pt x="5733169" y="96075"/>
                  </a:lnTo>
                  <a:lnTo>
                    <a:pt x="5762633" y="131786"/>
                  </a:lnTo>
                  <a:lnTo>
                    <a:pt x="5784881" y="172775"/>
                  </a:lnTo>
                  <a:lnTo>
                    <a:pt x="5798941" y="218069"/>
                  </a:lnTo>
                  <a:lnTo>
                    <a:pt x="5803844" y="266699"/>
                  </a:lnTo>
                  <a:lnTo>
                    <a:pt x="5829244" y="266699"/>
                  </a:lnTo>
                  <a:close/>
                </a:path>
                <a:path w="5829300" h="1933575">
                  <a:moveTo>
                    <a:pt x="25400" y="1666626"/>
                  </a:moveTo>
                  <a:lnTo>
                    <a:pt x="25400" y="266700"/>
                  </a:lnTo>
                  <a:lnTo>
                    <a:pt x="0" y="266700"/>
                  </a:lnTo>
                  <a:lnTo>
                    <a:pt x="0" y="1666626"/>
                  </a:lnTo>
                  <a:lnTo>
                    <a:pt x="25400" y="1666626"/>
                  </a:lnTo>
                  <a:close/>
                </a:path>
                <a:path w="5829300" h="1933575">
                  <a:moveTo>
                    <a:pt x="5829244" y="1666626"/>
                  </a:moveTo>
                  <a:lnTo>
                    <a:pt x="5803844" y="1666626"/>
                  </a:lnTo>
                  <a:lnTo>
                    <a:pt x="5798941" y="1715256"/>
                  </a:lnTo>
                  <a:lnTo>
                    <a:pt x="5784881" y="1760551"/>
                  </a:lnTo>
                  <a:lnTo>
                    <a:pt x="5762633" y="1801539"/>
                  </a:lnTo>
                  <a:lnTo>
                    <a:pt x="5733169" y="1837251"/>
                  </a:lnTo>
                  <a:lnTo>
                    <a:pt x="5697457" y="1866716"/>
                  </a:lnTo>
                  <a:lnTo>
                    <a:pt x="5656469" y="1888964"/>
                  </a:lnTo>
                  <a:lnTo>
                    <a:pt x="5611174" y="1903024"/>
                  </a:lnTo>
                  <a:lnTo>
                    <a:pt x="5562544" y="1907926"/>
                  </a:lnTo>
                  <a:lnTo>
                    <a:pt x="266699" y="1907926"/>
                  </a:lnTo>
                  <a:lnTo>
                    <a:pt x="218069" y="1903024"/>
                  </a:lnTo>
                  <a:lnTo>
                    <a:pt x="172774" y="1888964"/>
                  </a:lnTo>
                  <a:lnTo>
                    <a:pt x="131786" y="1866716"/>
                  </a:lnTo>
                  <a:lnTo>
                    <a:pt x="96074" y="1837251"/>
                  </a:lnTo>
                  <a:lnTo>
                    <a:pt x="66610" y="1801539"/>
                  </a:lnTo>
                  <a:lnTo>
                    <a:pt x="44362" y="1760551"/>
                  </a:lnTo>
                  <a:lnTo>
                    <a:pt x="30302" y="1715256"/>
                  </a:lnTo>
                  <a:lnTo>
                    <a:pt x="25400" y="1666626"/>
                  </a:lnTo>
                  <a:lnTo>
                    <a:pt x="0" y="1666626"/>
                  </a:lnTo>
                  <a:lnTo>
                    <a:pt x="4296" y="1714566"/>
                  </a:lnTo>
                  <a:lnTo>
                    <a:pt x="16685" y="1759686"/>
                  </a:lnTo>
                  <a:lnTo>
                    <a:pt x="36412" y="1801235"/>
                  </a:lnTo>
                  <a:lnTo>
                    <a:pt x="62724" y="1838457"/>
                  </a:lnTo>
                  <a:lnTo>
                    <a:pt x="94868" y="1870602"/>
                  </a:lnTo>
                  <a:lnTo>
                    <a:pt x="132091" y="1896914"/>
                  </a:lnTo>
                  <a:lnTo>
                    <a:pt x="173639" y="1916641"/>
                  </a:lnTo>
                  <a:lnTo>
                    <a:pt x="218760" y="1929029"/>
                  </a:lnTo>
                  <a:lnTo>
                    <a:pt x="266699" y="1933326"/>
                  </a:lnTo>
                  <a:lnTo>
                    <a:pt x="5562544" y="1933326"/>
                  </a:lnTo>
                  <a:lnTo>
                    <a:pt x="5610484" y="1929029"/>
                  </a:lnTo>
                  <a:lnTo>
                    <a:pt x="5655604" y="1916641"/>
                  </a:lnTo>
                  <a:lnTo>
                    <a:pt x="5697152" y="1896914"/>
                  </a:lnTo>
                  <a:lnTo>
                    <a:pt x="5734375" y="1870601"/>
                  </a:lnTo>
                  <a:lnTo>
                    <a:pt x="5766519" y="1838457"/>
                  </a:lnTo>
                  <a:lnTo>
                    <a:pt x="5792831" y="1801235"/>
                  </a:lnTo>
                  <a:lnTo>
                    <a:pt x="5812558" y="1759686"/>
                  </a:lnTo>
                  <a:lnTo>
                    <a:pt x="5824947" y="1714566"/>
                  </a:lnTo>
                  <a:lnTo>
                    <a:pt x="5829244" y="1666626"/>
                  </a:lnTo>
                  <a:close/>
                </a:path>
                <a:path w="5829300" h="1933575">
                  <a:moveTo>
                    <a:pt x="5829244" y="1666626"/>
                  </a:moveTo>
                  <a:lnTo>
                    <a:pt x="5829244" y="266699"/>
                  </a:lnTo>
                  <a:lnTo>
                    <a:pt x="5803844" y="266699"/>
                  </a:lnTo>
                  <a:lnTo>
                    <a:pt x="5803844" y="1666626"/>
                  </a:lnTo>
                  <a:lnTo>
                    <a:pt x="5829244" y="1666626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218890" y="3263464"/>
              <a:ext cx="23453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Светлана Ким</a:t>
              </a:r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2034512" y="3301064"/>
              <a:ext cx="1116000" cy="1092727"/>
            </a:xfrm>
            <a:prstGeom prst="roundRect">
              <a:avLst/>
            </a:prstGeom>
            <a:blipFill>
              <a:blip r:embed="rId13"/>
              <a:srcRect/>
              <a:stretch>
                <a:fillRect l="-7611" t="-32363" r="-8520" b="-3236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218890" y="3795368"/>
              <a:ext cx="259127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bg1">
                      <a:lumMod val="65000"/>
                    </a:schemeClr>
                  </a:solidFill>
                </a:rPr>
                <a:t>Работа в российской компании главным копирайтером 1,5 года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216702" y="3543718"/>
              <a:ext cx="237957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dirty="0">
                  <a:latin typeface="+mj-lt"/>
                </a:rPr>
                <a:t>Копирайтер, дизайнер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3206028" y="1946377"/>
            <a:ext cx="28787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+mj-lt"/>
              </a:rPr>
              <a:t>Руководитель, исполнительный директор ООО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529536" y="1991864"/>
            <a:ext cx="28787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+mj-lt"/>
              </a:rPr>
              <a:t>Связи с общественностью, </a:t>
            </a:r>
            <a:r>
              <a:rPr lang="ru-RU" sz="1500" dirty="0" err="1">
                <a:latin typeface="+mj-lt"/>
              </a:rPr>
              <a:t>ген.директор</a:t>
            </a:r>
            <a:r>
              <a:rPr lang="ru-RU" sz="1500" dirty="0">
                <a:latin typeface="+mj-lt"/>
              </a:rPr>
              <a:t> ООО</a:t>
            </a:r>
          </a:p>
        </p:txBody>
      </p:sp>
    </p:spTree>
    <p:extLst>
      <p:ext uri="{BB962C8B-B14F-4D97-AF65-F5344CB8AC3E}">
        <p14:creationId xmlns:p14="http://schemas.microsoft.com/office/powerpoint/2010/main" val="3183552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0852" y="1689716"/>
            <a:ext cx="1783705" cy="320333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53047" y="1695494"/>
            <a:ext cx="1783705" cy="319755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55243" y="1695494"/>
            <a:ext cx="1783705" cy="319755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57439" y="1695494"/>
            <a:ext cx="1783705" cy="3197557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794597" y="5062202"/>
            <a:ext cx="296466" cy="296466"/>
            <a:chOff x="1807071" y="7199577"/>
            <a:chExt cx="421640" cy="421640"/>
          </a:xfrm>
        </p:grpSpPr>
        <p:sp>
          <p:nvSpPr>
            <p:cNvPr id="10" name="object 10"/>
            <p:cNvSpPr/>
            <p:nvPr/>
          </p:nvSpPr>
          <p:spPr>
            <a:xfrm>
              <a:off x="1807071" y="7199577"/>
              <a:ext cx="421640" cy="421640"/>
            </a:xfrm>
            <a:custGeom>
              <a:avLst/>
              <a:gdLst/>
              <a:ahLst/>
              <a:cxnLst/>
              <a:rect l="l" t="t" r="r" b="b"/>
              <a:pathLst>
                <a:path w="421639" h="421640">
                  <a:moveTo>
                    <a:pt x="210711" y="0"/>
                  </a:moveTo>
                  <a:lnTo>
                    <a:pt x="162397" y="5565"/>
                  </a:lnTo>
                  <a:lnTo>
                    <a:pt x="118046" y="21417"/>
                  </a:lnTo>
                  <a:lnTo>
                    <a:pt x="78922" y="46291"/>
                  </a:lnTo>
                  <a:lnTo>
                    <a:pt x="46291" y="78922"/>
                  </a:lnTo>
                  <a:lnTo>
                    <a:pt x="21417" y="118046"/>
                  </a:lnTo>
                  <a:lnTo>
                    <a:pt x="5565" y="162397"/>
                  </a:lnTo>
                  <a:lnTo>
                    <a:pt x="0" y="210711"/>
                  </a:lnTo>
                  <a:lnTo>
                    <a:pt x="5565" y="259026"/>
                  </a:lnTo>
                  <a:lnTo>
                    <a:pt x="21417" y="303377"/>
                  </a:lnTo>
                  <a:lnTo>
                    <a:pt x="46291" y="342501"/>
                  </a:lnTo>
                  <a:lnTo>
                    <a:pt x="78922" y="375132"/>
                  </a:lnTo>
                  <a:lnTo>
                    <a:pt x="118046" y="400006"/>
                  </a:lnTo>
                  <a:lnTo>
                    <a:pt x="162397" y="415858"/>
                  </a:lnTo>
                  <a:lnTo>
                    <a:pt x="210711" y="421423"/>
                  </a:lnTo>
                  <a:lnTo>
                    <a:pt x="259026" y="415858"/>
                  </a:lnTo>
                  <a:lnTo>
                    <a:pt x="303377" y="400006"/>
                  </a:lnTo>
                  <a:lnTo>
                    <a:pt x="342501" y="375132"/>
                  </a:lnTo>
                  <a:lnTo>
                    <a:pt x="375132" y="342501"/>
                  </a:lnTo>
                  <a:lnTo>
                    <a:pt x="400006" y="303377"/>
                  </a:lnTo>
                  <a:lnTo>
                    <a:pt x="415858" y="259026"/>
                  </a:lnTo>
                  <a:lnTo>
                    <a:pt x="421423" y="210711"/>
                  </a:lnTo>
                  <a:lnTo>
                    <a:pt x="415858" y="162397"/>
                  </a:lnTo>
                  <a:lnTo>
                    <a:pt x="400006" y="118046"/>
                  </a:lnTo>
                  <a:lnTo>
                    <a:pt x="375132" y="78922"/>
                  </a:lnTo>
                  <a:lnTo>
                    <a:pt x="342501" y="46291"/>
                  </a:lnTo>
                  <a:lnTo>
                    <a:pt x="303377" y="21417"/>
                  </a:lnTo>
                  <a:lnTo>
                    <a:pt x="259026" y="5565"/>
                  </a:lnTo>
                  <a:lnTo>
                    <a:pt x="210711" y="0"/>
                  </a:lnTo>
                  <a:close/>
                </a:path>
              </a:pathLst>
            </a:custGeom>
            <a:solidFill>
              <a:srgbClr val="1D56A1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47478" y="7340057"/>
              <a:ext cx="140462" cy="140462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4896796" y="5062202"/>
            <a:ext cx="296466" cy="296466"/>
          </a:xfrm>
          <a:custGeom>
            <a:avLst/>
            <a:gdLst/>
            <a:ahLst/>
            <a:cxnLst/>
            <a:rect l="l" t="t" r="r" b="b"/>
            <a:pathLst>
              <a:path w="421639" h="421640">
                <a:moveTo>
                  <a:pt x="210711" y="0"/>
                </a:moveTo>
                <a:lnTo>
                  <a:pt x="162397" y="5565"/>
                </a:lnTo>
                <a:lnTo>
                  <a:pt x="118046" y="21417"/>
                </a:lnTo>
                <a:lnTo>
                  <a:pt x="78922" y="46291"/>
                </a:lnTo>
                <a:lnTo>
                  <a:pt x="46291" y="78922"/>
                </a:lnTo>
                <a:lnTo>
                  <a:pt x="21417" y="118046"/>
                </a:lnTo>
                <a:lnTo>
                  <a:pt x="5565" y="162397"/>
                </a:lnTo>
                <a:lnTo>
                  <a:pt x="0" y="210711"/>
                </a:lnTo>
                <a:lnTo>
                  <a:pt x="5565" y="259026"/>
                </a:lnTo>
                <a:lnTo>
                  <a:pt x="21417" y="303377"/>
                </a:lnTo>
                <a:lnTo>
                  <a:pt x="46291" y="342501"/>
                </a:lnTo>
                <a:lnTo>
                  <a:pt x="78922" y="375132"/>
                </a:lnTo>
                <a:lnTo>
                  <a:pt x="118046" y="400006"/>
                </a:lnTo>
                <a:lnTo>
                  <a:pt x="162397" y="415858"/>
                </a:lnTo>
                <a:lnTo>
                  <a:pt x="210711" y="421423"/>
                </a:lnTo>
                <a:lnTo>
                  <a:pt x="259026" y="415858"/>
                </a:lnTo>
                <a:lnTo>
                  <a:pt x="303377" y="400006"/>
                </a:lnTo>
                <a:lnTo>
                  <a:pt x="342501" y="375132"/>
                </a:lnTo>
                <a:lnTo>
                  <a:pt x="375132" y="342501"/>
                </a:lnTo>
                <a:lnTo>
                  <a:pt x="400006" y="303377"/>
                </a:lnTo>
                <a:lnTo>
                  <a:pt x="415858" y="259026"/>
                </a:lnTo>
                <a:lnTo>
                  <a:pt x="421423" y="210711"/>
                </a:lnTo>
                <a:lnTo>
                  <a:pt x="415858" y="162397"/>
                </a:lnTo>
                <a:lnTo>
                  <a:pt x="400006" y="118046"/>
                </a:lnTo>
                <a:lnTo>
                  <a:pt x="375132" y="78922"/>
                </a:lnTo>
                <a:lnTo>
                  <a:pt x="342501" y="46291"/>
                </a:lnTo>
                <a:lnTo>
                  <a:pt x="303377" y="21417"/>
                </a:lnTo>
                <a:lnTo>
                  <a:pt x="259026" y="5565"/>
                </a:lnTo>
                <a:lnTo>
                  <a:pt x="210711" y="0"/>
                </a:lnTo>
                <a:close/>
              </a:path>
            </a:pathLst>
          </a:custGeom>
          <a:solidFill>
            <a:srgbClr val="1D56A1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3" name="object 13"/>
          <p:cNvSpPr/>
          <p:nvPr/>
        </p:nvSpPr>
        <p:spPr>
          <a:xfrm>
            <a:off x="6998892" y="5062202"/>
            <a:ext cx="296466" cy="296466"/>
          </a:xfrm>
          <a:custGeom>
            <a:avLst/>
            <a:gdLst/>
            <a:ahLst/>
            <a:cxnLst/>
            <a:rect l="l" t="t" r="r" b="b"/>
            <a:pathLst>
              <a:path w="421640" h="421640">
                <a:moveTo>
                  <a:pt x="210711" y="0"/>
                </a:moveTo>
                <a:lnTo>
                  <a:pt x="162397" y="5565"/>
                </a:lnTo>
                <a:lnTo>
                  <a:pt x="118046" y="21417"/>
                </a:lnTo>
                <a:lnTo>
                  <a:pt x="78922" y="46291"/>
                </a:lnTo>
                <a:lnTo>
                  <a:pt x="46291" y="78922"/>
                </a:lnTo>
                <a:lnTo>
                  <a:pt x="21417" y="118046"/>
                </a:lnTo>
                <a:lnTo>
                  <a:pt x="5565" y="162397"/>
                </a:lnTo>
                <a:lnTo>
                  <a:pt x="0" y="210711"/>
                </a:lnTo>
                <a:lnTo>
                  <a:pt x="5565" y="259026"/>
                </a:lnTo>
                <a:lnTo>
                  <a:pt x="21417" y="303377"/>
                </a:lnTo>
                <a:lnTo>
                  <a:pt x="46291" y="342501"/>
                </a:lnTo>
                <a:lnTo>
                  <a:pt x="78922" y="375132"/>
                </a:lnTo>
                <a:lnTo>
                  <a:pt x="118046" y="400006"/>
                </a:lnTo>
                <a:lnTo>
                  <a:pt x="162397" y="415858"/>
                </a:lnTo>
                <a:lnTo>
                  <a:pt x="210711" y="421423"/>
                </a:lnTo>
                <a:lnTo>
                  <a:pt x="259026" y="415858"/>
                </a:lnTo>
                <a:lnTo>
                  <a:pt x="303377" y="400006"/>
                </a:lnTo>
                <a:lnTo>
                  <a:pt x="342501" y="375132"/>
                </a:lnTo>
                <a:lnTo>
                  <a:pt x="375132" y="342501"/>
                </a:lnTo>
                <a:lnTo>
                  <a:pt x="400006" y="303377"/>
                </a:lnTo>
                <a:lnTo>
                  <a:pt x="415858" y="259026"/>
                </a:lnTo>
                <a:lnTo>
                  <a:pt x="421423" y="210711"/>
                </a:lnTo>
                <a:lnTo>
                  <a:pt x="415858" y="162397"/>
                </a:lnTo>
                <a:lnTo>
                  <a:pt x="400006" y="118046"/>
                </a:lnTo>
                <a:lnTo>
                  <a:pt x="375132" y="78922"/>
                </a:lnTo>
                <a:lnTo>
                  <a:pt x="342501" y="46291"/>
                </a:lnTo>
                <a:lnTo>
                  <a:pt x="303377" y="21417"/>
                </a:lnTo>
                <a:lnTo>
                  <a:pt x="259026" y="5565"/>
                </a:lnTo>
                <a:lnTo>
                  <a:pt x="210711" y="0"/>
                </a:lnTo>
                <a:close/>
              </a:path>
            </a:pathLst>
          </a:custGeom>
          <a:solidFill>
            <a:srgbClr val="1D56A1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4" name="object 14"/>
          <p:cNvSpPr/>
          <p:nvPr/>
        </p:nvSpPr>
        <p:spPr>
          <a:xfrm>
            <a:off x="9101136" y="5062202"/>
            <a:ext cx="296466" cy="296466"/>
          </a:xfrm>
          <a:custGeom>
            <a:avLst/>
            <a:gdLst/>
            <a:ahLst/>
            <a:cxnLst/>
            <a:rect l="l" t="t" r="r" b="b"/>
            <a:pathLst>
              <a:path w="421640" h="421640">
                <a:moveTo>
                  <a:pt x="210711" y="0"/>
                </a:moveTo>
                <a:lnTo>
                  <a:pt x="162397" y="5565"/>
                </a:lnTo>
                <a:lnTo>
                  <a:pt x="118046" y="21417"/>
                </a:lnTo>
                <a:lnTo>
                  <a:pt x="78922" y="46291"/>
                </a:lnTo>
                <a:lnTo>
                  <a:pt x="46291" y="78922"/>
                </a:lnTo>
                <a:lnTo>
                  <a:pt x="21417" y="118046"/>
                </a:lnTo>
                <a:lnTo>
                  <a:pt x="5565" y="162397"/>
                </a:lnTo>
                <a:lnTo>
                  <a:pt x="0" y="210711"/>
                </a:lnTo>
                <a:lnTo>
                  <a:pt x="5565" y="259026"/>
                </a:lnTo>
                <a:lnTo>
                  <a:pt x="21417" y="303377"/>
                </a:lnTo>
                <a:lnTo>
                  <a:pt x="46291" y="342501"/>
                </a:lnTo>
                <a:lnTo>
                  <a:pt x="78922" y="375132"/>
                </a:lnTo>
                <a:lnTo>
                  <a:pt x="118046" y="400006"/>
                </a:lnTo>
                <a:lnTo>
                  <a:pt x="162397" y="415858"/>
                </a:lnTo>
                <a:lnTo>
                  <a:pt x="210711" y="421423"/>
                </a:lnTo>
                <a:lnTo>
                  <a:pt x="259026" y="415858"/>
                </a:lnTo>
                <a:lnTo>
                  <a:pt x="303377" y="400006"/>
                </a:lnTo>
                <a:lnTo>
                  <a:pt x="342501" y="375132"/>
                </a:lnTo>
                <a:lnTo>
                  <a:pt x="375132" y="342501"/>
                </a:lnTo>
                <a:lnTo>
                  <a:pt x="400006" y="303377"/>
                </a:lnTo>
                <a:lnTo>
                  <a:pt x="415858" y="259026"/>
                </a:lnTo>
                <a:lnTo>
                  <a:pt x="421423" y="210711"/>
                </a:lnTo>
                <a:lnTo>
                  <a:pt x="415858" y="162397"/>
                </a:lnTo>
                <a:lnTo>
                  <a:pt x="400006" y="118046"/>
                </a:lnTo>
                <a:lnTo>
                  <a:pt x="375132" y="78922"/>
                </a:lnTo>
                <a:lnTo>
                  <a:pt x="342501" y="46291"/>
                </a:lnTo>
                <a:lnTo>
                  <a:pt x="303377" y="21417"/>
                </a:lnTo>
                <a:lnTo>
                  <a:pt x="259026" y="5565"/>
                </a:lnTo>
                <a:lnTo>
                  <a:pt x="210711" y="0"/>
                </a:lnTo>
                <a:close/>
              </a:path>
            </a:pathLst>
          </a:custGeom>
          <a:solidFill>
            <a:srgbClr val="1D56A1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5" name="object 15"/>
          <p:cNvSpPr/>
          <p:nvPr/>
        </p:nvSpPr>
        <p:spPr>
          <a:xfrm>
            <a:off x="3242546" y="5177158"/>
            <a:ext cx="267891" cy="53578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55600" y="0"/>
                </a:moveTo>
                <a:lnTo>
                  <a:pt x="25400" y="0"/>
                </a:lnTo>
                <a:lnTo>
                  <a:pt x="15513" y="1996"/>
                </a:lnTo>
                <a:lnTo>
                  <a:pt x="7439" y="7439"/>
                </a:lnTo>
                <a:lnTo>
                  <a:pt x="1996" y="15513"/>
                </a:lnTo>
                <a:lnTo>
                  <a:pt x="0" y="25400"/>
                </a:lnTo>
                <a:lnTo>
                  <a:pt x="0" y="50800"/>
                </a:lnTo>
                <a:lnTo>
                  <a:pt x="1996" y="60686"/>
                </a:lnTo>
                <a:lnTo>
                  <a:pt x="7439" y="68760"/>
                </a:lnTo>
                <a:lnTo>
                  <a:pt x="15513" y="74203"/>
                </a:lnTo>
                <a:lnTo>
                  <a:pt x="25400" y="76200"/>
                </a:lnTo>
                <a:lnTo>
                  <a:pt x="355600" y="76200"/>
                </a:lnTo>
                <a:lnTo>
                  <a:pt x="365486" y="74203"/>
                </a:lnTo>
                <a:lnTo>
                  <a:pt x="373560" y="68760"/>
                </a:lnTo>
                <a:lnTo>
                  <a:pt x="379003" y="60686"/>
                </a:lnTo>
                <a:lnTo>
                  <a:pt x="381000" y="50800"/>
                </a:lnTo>
                <a:lnTo>
                  <a:pt x="381000" y="25400"/>
                </a:lnTo>
                <a:lnTo>
                  <a:pt x="379003" y="15513"/>
                </a:lnTo>
                <a:lnTo>
                  <a:pt x="373560" y="7439"/>
                </a:lnTo>
                <a:lnTo>
                  <a:pt x="365486" y="1996"/>
                </a:lnTo>
                <a:lnTo>
                  <a:pt x="355600" y="0"/>
                </a:lnTo>
                <a:close/>
              </a:path>
            </a:pathLst>
          </a:custGeom>
          <a:solidFill>
            <a:srgbClr val="1D56A1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6" name="object 16"/>
          <p:cNvSpPr/>
          <p:nvPr/>
        </p:nvSpPr>
        <p:spPr>
          <a:xfrm>
            <a:off x="3551170" y="5177158"/>
            <a:ext cx="267891" cy="53578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55600" y="0"/>
                </a:moveTo>
                <a:lnTo>
                  <a:pt x="25400" y="0"/>
                </a:lnTo>
                <a:lnTo>
                  <a:pt x="15513" y="1996"/>
                </a:lnTo>
                <a:lnTo>
                  <a:pt x="7439" y="7439"/>
                </a:lnTo>
                <a:lnTo>
                  <a:pt x="1996" y="15513"/>
                </a:lnTo>
                <a:lnTo>
                  <a:pt x="0" y="25400"/>
                </a:lnTo>
                <a:lnTo>
                  <a:pt x="0" y="50800"/>
                </a:lnTo>
                <a:lnTo>
                  <a:pt x="1996" y="60686"/>
                </a:lnTo>
                <a:lnTo>
                  <a:pt x="7439" y="68760"/>
                </a:lnTo>
                <a:lnTo>
                  <a:pt x="15513" y="74203"/>
                </a:lnTo>
                <a:lnTo>
                  <a:pt x="25400" y="76200"/>
                </a:lnTo>
                <a:lnTo>
                  <a:pt x="355600" y="76200"/>
                </a:lnTo>
                <a:lnTo>
                  <a:pt x="365486" y="74203"/>
                </a:lnTo>
                <a:lnTo>
                  <a:pt x="373560" y="68760"/>
                </a:lnTo>
                <a:lnTo>
                  <a:pt x="379003" y="60686"/>
                </a:lnTo>
                <a:lnTo>
                  <a:pt x="381000" y="50800"/>
                </a:lnTo>
                <a:lnTo>
                  <a:pt x="381000" y="25400"/>
                </a:lnTo>
                <a:lnTo>
                  <a:pt x="379003" y="15513"/>
                </a:lnTo>
                <a:lnTo>
                  <a:pt x="373560" y="7439"/>
                </a:lnTo>
                <a:lnTo>
                  <a:pt x="365486" y="1996"/>
                </a:lnTo>
                <a:lnTo>
                  <a:pt x="355600" y="0"/>
                </a:lnTo>
                <a:close/>
              </a:path>
            </a:pathLst>
          </a:custGeom>
          <a:solidFill>
            <a:srgbClr val="243359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7" name="object 17"/>
          <p:cNvSpPr/>
          <p:nvPr/>
        </p:nvSpPr>
        <p:spPr>
          <a:xfrm>
            <a:off x="3859793" y="5177158"/>
            <a:ext cx="267891" cy="53578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55600" y="0"/>
                </a:moveTo>
                <a:lnTo>
                  <a:pt x="25400" y="0"/>
                </a:lnTo>
                <a:lnTo>
                  <a:pt x="15513" y="1996"/>
                </a:lnTo>
                <a:lnTo>
                  <a:pt x="7439" y="7439"/>
                </a:lnTo>
                <a:lnTo>
                  <a:pt x="1996" y="15513"/>
                </a:lnTo>
                <a:lnTo>
                  <a:pt x="0" y="25400"/>
                </a:lnTo>
                <a:lnTo>
                  <a:pt x="0" y="50800"/>
                </a:lnTo>
                <a:lnTo>
                  <a:pt x="1996" y="60686"/>
                </a:lnTo>
                <a:lnTo>
                  <a:pt x="7439" y="68760"/>
                </a:lnTo>
                <a:lnTo>
                  <a:pt x="15513" y="74203"/>
                </a:lnTo>
                <a:lnTo>
                  <a:pt x="25400" y="76200"/>
                </a:lnTo>
                <a:lnTo>
                  <a:pt x="355600" y="76200"/>
                </a:lnTo>
                <a:lnTo>
                  <a:pt x="365486" y="74203"/>
                </a:lnTo>
                <a:lnTo>
                  <a:pt x="373560" y="68760"/>
                </a:lnTo>
                <a:lnTo>
                  <a:pt x="379003" y="60686"/>
                </a:lnTo>
                <a:lnTo>
                  <a:pt x="381000" y="50800"/>
                </a:lnTo>
                <a:lnTo>
                  <a:pt x="381000" y="25400"/>
                </a:lnTo>
                <a:lnTo>
                  <a:pt x="379003" y="15513"/>
                </a:lnTo>
                <a:lnTo>
                  <a:pt x="373560" y="7439"/>
                </a:lnTo>
                <a:lnTo>
                  <a:pt x="365486" y="1996"/>
                </a:lnTo>
                <a:lnTo>
                  <a:pt x="355600" y="0"/>
                </a:lnTo>
                <a:close/>
              </a:path>
            </a:pathLst>
          </a:custGeom>
          <a:solidFill>
            <a:srgbClr val="1D56A1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8" name="object 18"/>
          <p:cNvSpPr/>
          <p:nvPr/>
        </p:nvSpPr>
        <p:spPr>
          <a:xfrm>
            <a:off x="4168416" y="5177158"/>
            <a:ext cx="267891" cy="53578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55600" y="0"/>
                </a:moveTo>
                <a:lnTo>
                  <a:pt x="25400" y="0"/>
                </a:lnTo>
                <a:lnTo>
                  <a:pt x="15513" y="1996"/>
                </a:lnTo>
                <a:lnTo>
                  <a:pt x="7439" y="7439"/>
                </a:lnTo>
                <a:lnTo>
                  <a:pt x="1996" y="15513"/>
                </a:lnTo>
                <a:lnTo>
                  <a:pt x="0" y="25400"/>
                </a:lnTo>
                <a:lnTo>
                  <a:pt x="0" y="50800"/>
                </a:lnTo>
                <a:lnTo>
                  <a:pt x="1996" y="60686"/>
                </a:lnTo>
                <a:lnTo>
                  <a:pt x="7439" y="68760"/>
                </a:lnTo>
                <a:lnTo>
                  <a:pt x="15513" y="74203"/>
                </a:lnTo>
                <a:lnTo>
                  <a:pt x="25400" y="76200"/>
                </a:lnTo>
                <a:lnTo>
                  <a:pt x="355600" y="76200"/>
                </a:lnTo>
                <a:lnTo>
                  <a:pt x="365486" y="74203"/>
                </a:lnTo>
                <a:lnTo>
                  <a:pt x="373560" y="68760"/>
                </a:lnTo>
                <a:lnTo>
                  <a:pt x="379003" y="60686"/>
                </a:lnTo>
                <a:lnTo>
                  <a:pt x="381000" y="50800"/>
                </a:lnTo>
                <a:lnTo>
                  <a:pt x="381000" y="25400"/>
                </a:lnTo>
                <a:lnTo>
                  <a:pt x="379003" y="15513"/>
                </a:lnTo>
                <a:lnTo>
                  <a:pt x="373560" y="7439"/>
                </a:lnTo>
                <a:lnTo>
                  <a:pt x="365486" y="1996"/>
                </a:lnTo>
                <a:lnTo>
                  <a:pt x="355600" y="0"/>
                </a:lnTo>
                <a:close/>
              </a:path>
            </a:pathLst>
          </a:custGeom>
          <a:solidFill>
            <a:srgbClr val="243359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9" name="object 19"/>
          <p:cNvSpPr/>
          <p:nvPr/>
        </p:nvSpPr>
        <p:spPr>
          <a:xfrm>
            <a:off x="4477040" y="5177158"/>
            <a:ext cx="267891" cy="53578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55600" y="0"/>
                </a:moveTo>
                <a:lnTo>
                  <a:pt x="25400" y="0"/>
                </a:lnTo>
                <a:lnTo>
                  <a:pt x="15513" y="1996"/>
                </a:lnTo>
                <a:lnTo>
                  <a:pt x="7439" y="7439"/>
                </a:lnTo>
                <a:lnTo>
                  <a:pt x="1996" y="15513"/>
                </a:lnTo>
                <a:lnTo>
                  <a:pt x="0" y="25400"/>
                </a:lnTo>
                <a:lnTo>
                  <a:pt x="0" y="50800"/>
                </a:lnTo>
                <a:lnTo>
                  <a:pt x="1996" y="60686"/>
                </a:lnTo>
                <a:lnTo>
                  <a:pt x="7439" y="68760"/>
                </a:lnTo>
                <a:lnTo>
                  <a:pt x="15513" y="74203"/>
                </a:lnTo>
                <a:lnTo>
                  <a:pt x="25400" y="76200"/>
                </a:lnTo>
                <a:lnTo>
                  <a:pt x="355600" y="76200"/>
                </a:lnTo>
                <a:lnTo>
                  <a:pt x="365486" y="74203"/>
                </a:lnTo>
                <a:lnTo>
                  <a:pt x="373560" y="68760"/>
                </a:lnTo>
                <a:lnTo>
                  <a:pt x="379003" y="60686"/>
                </a:lnTo>
                <a:lnTo>
                  <a:pt x="381000" y="50800"/>
                </a:lnTo>
                <a:lnTo>
                  <a:pt x="381000" y="25400"/>
                </a:lnTo>
                <a:lnTo>
                  <a:pt x="379003" y="15513"/>
                </a:lnTo>
                <a:lnTo>
                  <a:pt x="373560" y="7439"/>
                </a:lnTo>
                <a:lnTo>
                  <a:pt x="365486" y="1996"/>
                </a:lnTo>
                <a:lnTo>
                  <a:pt x="355600" y="0"/>
                </a:lnTo>
                <a:close/>
              </a:path>
            </a:pathLst>
          </a:custGeom>
          <a:solidFill>
            <a:srgbClr val="1D56A1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0" name="object 20"/>
          <p:cNvSpPr/>
          <p:nvPr/>
        </p:nvSpPr>
        <p:spPr>
          <a:xfrm>
            <a:off x="5344807" y="5177158"/>
            <a:ext cx="267891" cy="53578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55600" y="0"/>
                </a:moveTo>
                <a:lnTo>
                  <a:pt x="25400" y="0"/>
                </a:lnTo>
                <a:lnTo>
                  <a:pt x="15513" y="1996"/>
                </a:lnTo>
                <a:lnTo>
                  <a:pt x="7439" y="7439"/>
                </a:lnTo>
                <a:lnTo>
                  <a:pt x="1996" y="15513"/>
                </a:lnTo>
                <a:lnTo>
                  <a:pt x="0" y="25400"/>
                </a:lnTo>
                <a:lnTo>
                  <a:pt x="0" y="50800"/>
                </a:lnTo>
                <a:lnTo>
                  <a:pt x="1996" y="60686"/>
                </a:lnTo>
                <a:lnTo>
                  <a:pt x="7439" y="68760"/>
                </a:lnTo>
                <a:lnTo>
                  <a:pt x="15513" y="74203"/>
                </a:lnTo>
                <a:lnTo>
                  <a:pt x="25400" y="76200"/>
                </a:lnTo>
                <a:lnTo>
                  <a:pt x="355600" y="76200"/>
                </a:lnTo>
                <a:lnTo>
                  <a:pt x="365486" y="74203"/>
                </a:lnTo>
                <a:lnTo>
                  <a:pt x="373560" y="68760"/>
                </a:lnTo>
                <a:lnTo>
                  <a:pt x="379003" y="60686"/>
                </a:lnTo>
                <a:lnTo>
                  <a:pt x="381000" y="50800"/>
                </a:lnTo>
                <a:lnTo>
                  <a:pt x="381000" y="25400"/>
                </a:lnTo>
                <a:lnTo>
                  <a:pt x="379003" y="15513"/>
                </a:lnTo>
                <a:lnTo>
                  <a:pt x="373560" y="7439"/>
                </a:lnTo>
                <a:lnTo>
                  <a:pt x="365486" y="1996"/>
                </a:lnTo>
                <a:lnTo>
                  <a:pt x="355600" y="0"/>
                </a:lnTo>
                <a:close/>
              </a:path>
            </a:pathLst>
          </a:custGeom>
          <a:solidFill>
            <a:srgbClr val="1D56A1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1" name="object 21"/>
          <p:cNvSpPr/>
          <p:nvPr/>
        </p:nvSpPr>
        <p:spPr>
          <a:xfrm>
            <a:off x="5653430" y="5177158"/>
            <a:ext cx="267891" cy="53578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55600" y="0"/>
                </a:moveTo>
                <a:lnTo>
                  <a:pt x="25400" y="0"/>
                </a:lnTo>
                <a:lnTo>
                  <a:pt x="15513" y="1996"/>
                </a:lnTo>
                <a:lnTo>
                  <a:pt x="7439" y="7439"/>
                </a:lnTo>
                <a:lnTo>
                  <a:pt x="1996" y="15513"/>
                </a:lnTo>
                <a:lnTo>
                  <a:pt x="0" y="25400"/>
                </a:lnTo>
                <a:lnTo>
                  <a:pt x="0" y="50800"/>
                </a:lnTo>
                <a:lnTo>
                  <a:pt x="1996" y="60686"/>
                </a:lnTo>
                <a:lnTo>
                  <a:pt x="7439" y="68760"/>
                </a:lnTo>
                <a:lnTo>
                  <a:pt x="15513" y="74203"/>
                </a:lnTo>
                <a:lnTo>
                  <a:pt x="25400" y="76200"/>
                </a:lnTo>
                <a:lnTo>
                  <a:pt x="355600" y="76200"/>
                </a:lnTo>
                <a:lnTo>
                  <a:pt x="365486" y="74203"/>
                </a:lnTo>
                <a:lnTo>
                  <a:pt x="373560" y="68760"/>
                </a:lnTo>
                <a:lnTo>
                  <a:pt x="379003" y="60686"/>
                </a:lnTo>
                <a:lnTo>
                  <a:pt x="381000" y="50800"/>
                </a:lnTo>
                <a:lnTo>
                  <a:pt x="381000" y="25400"/>
                </a:lnTo>
                <a:lnTo>
                  <a:pt x="379003" y="15513"/>
                </a:lnTo>
                <a:lnTo>
                  <a:pt x="373560" y="7439"/>
                </a:lnTo>
                <a:lnTo>
                  <a:pt x="365486" y="1996"/>
                </a:lnTo>
                <a:lnTo>
                  <a:pt x="355600" y="0"/>
                </a:lnTo>
                <a:close/>
              </a:path>
            </a:pathLst>
          </a:custGeom>
          <a:solidFill>
            <a:srgbClr val="243359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2" name="object 22"/>
          <p:cNvSpPr/>
          <p:nvPr/>
        </p:nvSpPr>
        <p:spPr>
          <a:xfrm>
            <a:off x="5962055" y="5177158"/>
            <a:ext cx="267891" cy="53578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55600" y="0"/>
                </a:moveTo>
                <a:lnTo>
                  <a:pt x="25400" y="0"/>
                </a:lnTo>
                <a:lnTo>
                  <a:pt x="15513" y="1996"/>
                </a:lnTo>
                <a:lnTo>
                  <a:pt x="7439" y="7439"/>
                </a:lnTo>
                <a:lnTo>
                  <a:pt x="1996" y="15513"/>
                </a:lnTo>
                <a:lnTo>
                  <a:pt x="0" y="25400"/>
                </a:lnTo>
                <a:lnTo>
                  <a:pt x="0" y="50800"/>
                </a:lnTo>
                <a:lnTo>
                  <a:pt x="1996" y="60686"/>
                </a:lnTo>
                <a:lnTo>
                  <a:pt x="7439" y="68760"/>
                </a:lnTo>
                <a:lnTo>
                  <a:pt x="15513" y="74203"/>
                </a:lnTo>
                <a:lnTo>
                  <a:pt x="25400" y="76200"/>
                </a:lnTo>
                <a:lnTo>
                  <a:pt x="355600" y="76200"/>
                </a:lnTo>
                <a:lnTo>
                  <a:pt x="365486" y="74203"/>
                </a:lnTo>
                <a:lnTo>
                  <a:pt x="373560" y="68760"/>
                </a:lnTo>
                <a:lnTo>
                  <a:pt x="379003" y="60686"/>
                </a:lnTo>
                <a:lnTo>
                  <a:pt x="381000" y="50800"/>
                </a:lnTo>
                <a:lnTo>
                  <a:pt x="381000" y="25400"/>
                </a:lnTo>
                <a:lnTo>
                  <a:pt x="379003" y="15513"/>
                </a:lnTo>
                <a:lnTo>
                  <a:pt x="373560" y="7439"/>
                </a:lnTo>
                <a:lnTo>
                  <a:pt x="365486" y="1996"/>
                </a:lnTo>
                <a:lnTo>
                  <a:pt x="355600" y="0"/>
                </a:lnTo>
                <a:close/>
              </a:path>
            </a:pathLst>
          </a:custGeom>
          <a:solidFill>
            <a:srgbClr val="1D56A1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3" name="object 23"/>
          <p:cNvSpPr/>
          <p:nvPr/>
        </p:nvSpPr>
        <p:spPr>
          <a:xfrm>
            <a:off x="6270678" y="5177158"/>
            <a:ext cx="267891" cy="53578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55600" y="0"/>
                </a:moveTo>
                <a:lnTo>
                  <a:pt x="25400" y="0"/>
                </a:lnTo>
                <a:lnTo>
                  <a:pt x="15513" y="1996"/>
                </a:lnTo>
                <a:lnTo>
                  <a:pt x="7439" y="7439"/>
                </a:lnTo>
                <a:lnTo>
                  <a:pt x="1996" y="15513"/>
                </a:lnTo>
                <a:lnTo>
                  <a:pt x="0" y="25400"/>
                </a:lnTo>
                <a:lnTo>
                  <a:pt x="0" y="50800"/>
                </a:lnTo>
                <a:lnTo>
                  <a:pt x="1996" y="60686"/>
                </a:lnTo>
                <a:lnTo>
                  <a:pt x="7439" y="68760"/>
                </a:lnTo>
                <a:lnTo>
                  <a:pt x="15513" y="74203"/>
                </a:lnTo>
                <a:lnTo>
                  <a:pt x="25400" y="76200"/>
                </a:lnTo>
                <a:lnTo>
                  <a:pt x="355600" y="76200"/>
                </a:lnTo>
                <a:lnTo>
                  <a:pt x="365486" y="74203"/>
                </a:lnTo>
                <a:lnTo>
                  <a:pt x="373560" y="68760"/>
                </a:lnTo>
                <a:lnTo>
                  <a:pt x="379003" y="60686"/>
                </a:lnTo>
                <a:lnTo>
                  <a:pt x="381000" y="50800"/>
                </a:lnTo>
                <a:lnTo>
                  <a:pt x="381000" y="25400"/>
                </a:lnTo>
                <a:lnTo>
                  <a:pt x="379003" y="15513"/>
                </a:lnTo>
                <a:lnTo>
                  <a:pt x="373560" y="7439"/>
                </a:lnTo>
                <a:lnTo>
                  <a:pt x="365486" y="1996"/>
                </a:lnTo>
                <a:lnTo>
                  <a:pt x="355600" y="0"/>
                </a:lnTo>
                <a:close/>
              </a:path>
            </a:pathLst>
          </a:custGeom>
          <a:solidFill>
            <a:srgbClr val="243359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4" name="object 24"/>
          <p:cNvSpPr/>
          <p:nvPr/>
        </p:nvSpPr>
        <p:spPr>
          <a:xfrm>
            <a:off x="6579301" y="5177158"/>
            <a:ext cx="267891" cy="53578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55600" y="0"/>
                </a:moveTo>
                <a:lnTo>
                  <a:pt x="25400" y="0"/>
                </a:lnTo>
                <a:lnTo>
                  <a:pt x="15513" y="1996"/>
                </a:lnTo>
                <a:lnTo>
                  <a:pt x="7439" y="7439"/>
                </a:lnTo>
                <a:lnTo>
                  <a:pt x="1996" y="15513"/>
                </a:lnTo>
                <a:lnTo>
                  <a:pt x="0" y="25400"/>
                </a:lnTo>
                <a:lnTo>
                  <a:pt x="0" y="50800"/>
                </a:lnTo>
                <a:lnTo>
                  <a:pt x="1996" y="60686"/>
                </a:lnTo>
                <a:lnTo>
                  <a:pt x="7439" y="68760"/>
                </a:lnTo>
                <a:lnTo>
                  <a:pt x="15513" y="74203"/>
                </a:lnTo>
                <a:lnTo>
                  <a:pt x="25400" y="76200"/>
                </a:lnTo>
                <a:lnTo>
                  <a:pt x="355600" y="76200"/>
                </a:lnTo>
                <a:lnTo>
                  <a:pt x="365486" y="74203"/>
                </a:lnTo>
                <a:lnTo>
                  <a:pt x="373560" y="68760"/>
                </a:lnTo>
                <a:lnTo>
                  <a:pt x="379003" y="60686"/>
                </a:lnTo>
                <a:lnTo>
                  <a:pt x="381000" y="50800"/>
                </a:lnTo>
                <a:lnTo>
                  <a:pt x="381000" y="25400"/>
                </a:lnTo>
                <a:lnTo>
                  <a:pt x="379003" y="15513"/>
                </a:lnTo>
                <a:lnTo>
                  <a:pt x="373560" y="7439"/>
                </a:lnTo>
                <a:lnTo>
                  <a:pt x="365486" y="1996"/>
                </a:lnTo>
                <a:lnTo>
                  <a:pt x="355600" y="0"/>
                </a:lnTo>
                <a:close/>
              </a:path>
            </a:pathLst>
          </a:custGeom>
          <a:solidFill>
            <a:srgbClr val="1D56A1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5" name="object 25"/>
          <p:cNvSpPr/>
          <p:nvPr/>
        </p:nvSpPr>
        <p:spPr>
          <a:xfrm>
            <a:off x="7446981" y="5177158"/>
            <a:ext cx="267891" cy="53578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55600" y="0"/>
                </a:moveTo>
                <a:lnTo>
                  <a:pt x="25400" y="0"/>
                </a:lnTo>
                <a:lnTo>
                  <a:pt x="15513" y="1996"/>
                </a:lnTo>
                <a:lnTo>
                  <a:pt x="7439" y="7439"/>
                </a:lnTo>
                <a:lnTo>
                  <a:pt x="1996" y="15513"/>
                </a:lnTo>
                <a:lnTo>
                  <a:pt x="0" y="25400"/>
                </a:lnTo>
                <a:lnTo>
                  <a:pt x="0" y="50800"/>
                </a:lnTo>
                <a:lnTo>
                  <a:pt x="1996" y="60686"/>
                </a:lnTo>
                <a:lnTo>
                  <a:pt x="7439" y="68760"/>
                </a:lnTo>
                <a:lnTo>
                  <a:pt x="15513" y="74203"/>
                </a:lnTo>
                <a:lnTo>
                  <a:pt x="25400" y="76200"/>
                </a:lnTo>
                <a:lnTo>
                  <a:pt x="355600" y="76200"/>
                </a:lnTo>
                <a:lnTo>
                  <a:pt x="365486" y="74203"/>
                </a:lnTo>
                <a:lnTo>
                  <a:pt x="373560" y="68760"/>
                </a:lnTo>
                <a:lnTo>
                  <a:pt x="379003" y="60686"/>
                </a:lnTo>
                <a:lnTo>
                  <a:pt x="381000" y="50800"/>
                </a:lnTo>
                <a:lnTo>
                  <a:pt x="381000" y="25400"/>
                </a:lnTo>
                <a:lnTo>
                  <a:pt x="379003" y="15513"/>
                </a:lnTo>
                <a:lnTo>
                  <a:pt x="373560" y="7439"/>
                </a:lnTo>
                <a:lnTo>
                  <a:pt x="365486" y="1996"/>
                </a:lnTo>
                <a:lnTo>
                  <a:pt x="355600" y="0"/>
                </a:lnTo>
                <a:close/>
              </a:path>
            </a:pathLst>
          </a:custGeom>
          <a:solidFill>
            <a:srgbClr val="1D56A1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6" name="object 26"/>
          <p:cNvSpPr/>
          <p:nvPr/>
        </p:nvSpPr>
        <p:spPr>
          <a:xfrm>
            <a:off x="7755605" y="5177158"/>
            <a:ext cx="267891" cy="53578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55600" y="0"/>
                </a:moveTo>
                <a:lnTo>
                  <a:pt x="25400" y="0"/>
                </a:lnTo>
                <a:lnTo>
                  <a:pt x="15513" y="1996"/>
                </a:lnTo>
                <a:lnTo>
                  <a:pt x="7439" y="7439"/>
                </a:lnTo>
                <a:lnTo>
                  <a:pt x="1996" y="15513"/>
                </a:lnTo>
                <a:lnTo>
                  <a:pt x="0" y="25400"/>
                </a:lnTo>
                <a:lnTo>
                  <a:pt x="0" y="50800"/>
                </a:lnTo>
                <a:lnTo>
                  <a:pt x="1996" y="60686"/>
                </a:lnTo>
                <a:lnTo>
                  <a:pt x="7439" y="68760"/>
                </a:lnTo>
                <a:lnTo>
                  <a:pt x="15513" y="74203"/>
                </a:lnTo>
                <a:lnTo>
                  <a:pt x="25400" y="76200"/>
                </a:lnTo>
                <a:lnTo>
                  <a:pt x="355600" y="76200"/>
                </a:lnTo>
                <a:lnTo>
                  <a:pt x="365486" y="74203"/>
                </a:lnTo>
                <a:lnTo>
                  <a:pt x="373560" y="68760"/>
                </a:lnTo>
                <a:lnTo>
                  <a:pt x="379003" y="60686"/>
                </a:lnTo>
                <a:lnTo>
                  <a:pt x="381000" y="50800"/>
                </a:lnTo>
                <a:lnTo>
                  <a:pt x="381000" y="25400"/>
                </a:lnTo>
                <a:lnTo>
                  <a:pt x="379003" y="15513"/>
                </a:lnTo>
                <a:lnTo>
                  <a:pt x="373560" y="7439"/>
                </a:lnTo>
                <a:lnTo>
                  <a:pt x="365486" y="1996"/>
                </a:lnTo>
                <a:lnTo>
                  <a:pt x="355600" y="0"/>
                </a:lnTo>
                <a:close/>
              </a:path>
            </a:pathLst>
          </a:custGeom>
          <a:solidFill>
            <a:srgbClr val="243359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7" name="object 27"/>
          <p:cNvSpPr/>
          <p:nvPr/>
        </p:nvSpPr>
        <p:spPr>
          <a:xfrm>
            <a:off x="8064228" y="5177158"/>
            <a:ext cx="267891" cy="53578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55600" y="0"/>
                </a:moveTo>
                <a:lnTo>
                  <a:pt x="25400" y="0"/>
                </a:lnTo>
                <a:lnTo>
                  <a:pt x="15513" y="1996"/>
                </a:lnTo>
                <a:lnTo>
                  <a:pt x="7439" y="7439"/>
                </a:lnTo>
                <a:lnTo>
                  <a:pt x="1996" y="15513"/>
                </a:lnTo>
                <a:lnTo>
                  <a:pt x="0" y="25400"/>
                </a:lnTo>
                <a:lnTo>
                  <a:pt x="0" y="50800"/>
                </a:lnTo>
                <a:lnTo>
                  <a:pt x="1996" y="60686"/>
                </a:lnTo>
                <a:lnTo>
                  <a:pt x="7439" y="68760"/>
                </a:lnTo>
                <a:lnTo>
                  <a:pt x="15513" y="74203"/>
                </a:lnTo>
                <a:lnTo>
                  <a:pt x="25400" y="76200"/>
                </a:lnTo>
                <a:lnTo>
                  <a:pt x="355600" y="76200"/>
                </a:lnTo>
                <a:lnTo>
                  <a:pt x="365486" y="74203"/>
                </a:lnTo>
                <a:lnTo>
                  <a:pt x="373560" y="68760"/>
                </a:lnTo>
                <a:lnTo>
                  <a:pt x="379003" y="60686"/>
                </a:lnTo>
                <a:lnTo>
                  <a:pt x="381000" y="50800"/>
                </a:lnTo>
                <a:lnTo>
                  <a:pt x="381000" y="25400"/>
                </a:lnTo>
                <a:lnTo>
                  <a:pt x="379003" y="15513"/>
                </a:lnTo>
                <a:lnTo>
                  <a:pt x="373560" y="7439"/>
                </a:lnTo>
                <a:lnTo>
                  <a:pt x="365486" y="1996"/>
                </a:lnTo>
                <a:lnTo>
                  <a:pt x="355600" y="0"/>
                </a:lnTo>
                <a:close/>
              </a:path>
            </a:pathLst>
          </a:custGeom>
          <a:solidFill>
            <a:srgbClr val="1D56A1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8" name="object 28"/>
          <p:cNvSpPr/>
          <p:nvPr/>
        </p:nvSpPr>
        <p:spPr>
          <a:xfrm>
            <a:off x="8372851" y="5177158"/>
            <a:ext cx="267891" cy="53578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55600" y="0"/>
                </a:moveTo>
                <a:lnTo>
                  <a:pt x="25400" y="0"/>
                </a:lnTo>
                <a:lnTo>
                  <a:pt x="15513" y="1996"/>
                </a:lnTo>
                <a:lnTo>
                  <a:pt x="7439" y="7439"/>
                </a:lnTo>
                <a:lnTo>
                  <a:pt x="1996" y="15513"/>
                </a:lnTo>
                <a:lnTo>
                  <a:pt x="0" y="25400"/>
                </a:lnTo>
                <a:lnTo>
                  <a:pt x="0" y="50800"/>
                </a:lnTo>
                <a:lnTo>
                  <a:pt x="1996" y="60686"/>
                </a:lnTo>
                <a:lnTo>
                  <a:pt x="7439" y="68760"/>
                </a:lnTo>
                <a:lnTo>
                  <a:pt x="15513" y="74203"/>
                </a:lnTo>
                <a:lnTo>
                  <a:pt x="25400" y="76200"/>
                </a:lnTo>
                <a:lnTo>
                  <a:pt x="355600" y="76200"/>
                </a:lnTo>
                <a:lnTo>
                  <a:pt x="365486" y="74203"/>
                </a:lnTo>
                <a:lnTo>
                  <a:pt x="373560" y="68760"/>
                </a:lnTo>
                <a:lnTo>
                  <a:pt x="379003" y="60686"/>
                </a:lnTo>
                <a:lnTo>
                  <a:pt x="381000" y="50800"/>
                </a:lnTo>
                <a:lnTo>
                  <a:pt x="381000" y="25400"/>
                </a:lnTo>
                <a:lnTo>
                  <a:pt x="379003" y="15513"/>
                </a:lnTo>
                <a:lnTo>
                  <a:pt x="373560" y="7439"/>
                </a:lnTo>
                <a:lnTo>
                  <a:pt x="365486" y="1996"/>
                </a:lnTo>
                <a:lnTo>
                  <a:pt x="355600" y="0"/>
                </a:lnTo>
                <a:close/>
              </a:path>
            </a:pathLst>
          </a:custGeom>
          <a:solidFill>
            <a:srgbClr val="243359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9" name="object 29"/>
          <p:cNvSpPr/>
          <p:nvPr/>
        </p:nvSpPr>
        <p:spPr>
          <a:xfrm>
            <a:off x="8681476" y="5177158"/>
            <a:ext cx="267891" cy="53578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55600" y="0"/>
                </a:moveTo>
                <a:lnTo>
                  <a:pt x="25400" y="0"/>
                </a:lnTo>
                <a:lnTo>
                  <a:pt x="15513" y="1996"/>
                </a:lnTo>
                <a:lnTo>
                  <a:pt x="7439" y="7439"/>
                </a:lnTo>
                <a:lnTo>
                  <a:pt x="1996" y="15513"/>
                </a:lnTo>
                <a:lnTo>
                  <a:pt x="0" y="25400"/>
                </a:lnTo>
                <a:lnTo>
                  <a:pt x="0" y="50800"/>
                </a:lnTo>
                <a:lnTo>
                  <a:pt x="1996" y="60686"/>
                </a:lnTo>
                <a:lnTo>
                  <a:pt x="7439" y="68760"/>
                </a:lnTo>
                <a:lnTo>
                  <a:pt x="15513" y="74203"/>
                </a:lnTo>
                <a:lnTo>
                  <a:pt x="25400" y="76200"/>
                </a:lnTo>
                <a:lnTo>
                  <a:pt x="355600" y="76200"/>
                </a:lnTo>
                <a:lnTo>
                  <a:pt x="365486" y="74203"/>
                </a:lnTo>
                <a:lnTo>
                  <a:pt x="373560" y="68760"/>
                </a:lnTo>
                <a:lnTo>
                  <a:pt x="379003" y="60686"/>
                </a:lnTo>
                <a:lnTo>
                  <a:pt x="381000" y="50800"/>
                </a:lnTo>
                <a:lnTo>
                  <a:pt x="381000" y="25400"/>
                </a:lnTo>
                <a:lnTo>
                  <a:pt x="379003" y="15513"/>
                </a:lnTo>
                <a:lnTo>
                  <a:pt x="373560" y="7439"/>
                </a:lnTo>
                <a:lnTo>
                  <a:pt x="365486" y="1996"/>
                </a:lnTo>
                <a:lnTo>
                  <a:pt x="355600" y="0"/>
                </a:lnTo>
                <a:close/>
              </a:path>
            </a:pathLst>
          </a:custGeom>
          <a:solidFill>
            <a:srgbClr val="1D56A1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pic>
        <p:nvPicPr>
          <p:cNvPr id="30" name="object 3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95520" y="5160978"/>
            <a:ext cx="98762" cy="98762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97721" y="5160978"/>
            <a:ext cx="98762" cy="98762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199921" y="5160978"/>
            <a:ext cx="98762" cy="9876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666487" y="574610"/>
            <a:ext cx="8859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146C94"/>
                </a:solidFill>
                <a:latin typeface="Montserrat Black" pitchFamily="2" charset="-52"/>
              </a:rPr>
              <a:t>Принцип использования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321857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95444-D4E5-C47C-7184-5A8C6A1D8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977" y="291913"/>
            <a:ext cx="5420045" cy="111342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kern="1200" dirty="0">
                <a:solidFill>
                  <a:srgbClr val="146C94"/>
                </a:solidFill>
                <a:latin typeface="Montserrat Black" pitchFamily="2" charset="-52"/>
              </a:rPr>
              <a:t>Актуальность</a:t>
            </a:r>
            <a:endParaRPr lang="en-US" sz="4800" kern="1200" dirty="0">
              <a:solidFill>
                <a:srgbClr val="146C94"/>
              </a:solidFill>
              <a:latin typeface="Montserrat Black" pitchFamily="2" charset="-52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161972" y="1322944"/>
            <a:ext cx="78680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ru-RU" sz="2400" dirty="0">
                <a:latin typeface="Montserrat" pitchFamily="2" charset="-52"/>
              </a:rPr>
              <a:t>«Рынок сублимированных продуктов в мире»</a:t>
            </a:r>
          </a:p>
        </p:txBody>
      </p:sp>
      <p:sp>
        <p:nvSpPr>
          <p:cNvPr id="10" name="AutoShape 4" descr="Red Heart"/>
          <p:cNvSpPr>
            <a:spLocks noChangeAspect="1" noChangeArrowheads="1"/>
          </p:cNvSpPr>
          <p:nvPr/>
        </p:nvSpPr>
        <p:spPr bwMode="auto">
          <a:xfrm>
            <a:off x="63500" y="12747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27954" y="1847050"/>
            <a:ext cx="379540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rgbClr val="146C94"/>
                </a:solidFill>
                <a:effectLst/>
                <a:latin typeface="Montserrat" pitchFamily="2" charset="-52"/>
              </a:rPr>
              <a:t>58 млрд долларов</a:t>
            </a:r>
            <a:br>
              <a:rPr lang="ru-RU" sz="2000" b="1" dirty="0">
                <a:solidFill>
                  <a:srgbClr val="146C94"/>
                </a:solidFill>
                <a:latin typeface="Montserrat" pitchFamily="2" charset="-52"/>
              </a:rPr>
            </a:br>
            <a:r>
              <a:rPr lang="ru-RU" b="0" i="0" dirty="0">
                <a:solidFill>
                  <a:srgbClr val="146C94"/>
                </a:solidFill>
                <a:effectLst/>
                <a:latin typeface="Montserrat" pitchFamily="2" charset="-52"/>
              </a:rPr>
              <a:t>прогнозный в 2023 году*</a:t>
            </a:r>
          </a:p>
          <a:p>
            <a:endParaRPr lang="ru-RU" dirty="0">
              <a:solidFill>
                <a:srgbClr val="146C94"/>
              </a:solidFill>
              <a:latin typeface="Montserrat" pitchFamily="2" charset="-52"/>
            </a:endParaRPr>
          </a:p>
          <a:p>
            <a:r>
              <a:rPr lang="ru-RU" sz="2000" b="1" dirty="0">
                <a:solidFill>
                  <a:srgbClr val="146C94"/>
                </a:solidFill>
                <a:latin typeface="Montserrat" pitchFamily="2" charset="-52"/>
              </a:rPr>
              <a:t>46,94 млрд долларов</a:t>
            </a:r>
            <a:br>
              <a:rPr lang="ru-RU" dirty="0">
                <a:solidFill>
                  <a:srgbClr val="146C94"/>
                </a:solidFill>
                <a:latin typeface="Montserrat" pitchFamily="2" charset="-52"/>
              </a:rPr>
            </a:br>
            <a:r>
              <a:rPr lang="ru-RU" dirty="0">
                <a:solidFill>
                  <a:srgbClr val="146C94"/>
                </a:solidFill>
                <a:latin typeface="Montserrat" pitchFamily="2" charset="-52"/>
              </a:rPr>
              <a:t>в 2016 году с CAGR = 7,4%*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721970" y="3324378"/>
            <a:ext cx="4495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Montserrat" pitchFamily="2" charset="-52"/>
              </a:rPr>
              <a:t>«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Montserrat" pitchFamily="2" charset="-52"/>
              </a:rPr>
              <a:t>Рынок энергетиков в РФ»</a:t>
            </a:r>
            <a:endParaRPr lang="ru-RU" sz="2400" dirty="0">
              <a:latin typeface="Montserrat" pitchFamily="2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7954" y="3802318"/>
            <a:ext cx="8625191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rgbClr val="146C94"/>
                </a:solidFill>
                <a:effectLst/>
                <a:latin typeface="Montserrat" pitchFamily="2" charset="-52"/>
              </a:rPr>
              <a:t>829 млн литров</a:t>
            </a:r>
            <a:br>
              <a:rPr lang="ru-RU" dirty="0">
                <a:solidFill>
                  <a:srgbClr val="146C94"/>
                </a:solidFill>
                <a:latin typeface="Montserrat" pitchFamily="2" charset="-52"/>
              </a:rPr>
            </a:br>
            <a:r>
              <a:rPr lang="ru-RU" b="0" i="0" dirty="0">
                <a:solidFill>
                  <a:srgbClr val="146C94"/>
                </a:solidFill>
                <a:effectLst/>
                <a:latin typeface="Montserrat" pitchFamily="2" charset="-52"/>
              </a:rPr>
              <a:t>продажи в 2021 году с CAGR = 32% (наиболее быстрорастущая категория отечественного рынка безалкогольных напитков)**</a:t>
            </a:r>
            <a:br>
              <a:rPr lang="ru-RU" dirty="0">
                <a:solidFill>
                  <a:srgbClr val="146C94"/>
                </a:solidFill>
                <a:latin typeface="Montserrat" pitchFamily="2" charset="-52"/>
              </a:rPr>
            </a:br>
            <a:br>
              <a:rPr lang="ru-RU" dirty="0">
                <a:solidFill>
                  <a:srgbClr val="146C94"/>
                </a:solidFill>
                <a:latin typeface="Montserrat" pitchFamily="2" charset="-52"/>
              </a:rPr>
            </a:br>
            <a:r>
              <a:rPr lang="ru-RU" sz="2000" b="1" i="0" dirty="0">
                <a:solidFill>
                  <a:srgbClr val="146C94"/>
                </a:solidFill>
                <a:effectLst/>
                <a:latin typeface="Montserrat" pitchFamily="2" charset="-52"/>
              </a:rPr>
              <a:t>7 рублей/литр </a:t>
            </a:r>
            <a:br>
              <a:rPr lang="ru-RU" dirty="0">
                <a:solidFill>
                  <a:srgbClr val="146C94"/>
                </a:solidFill>
                <a:latin typeface="Montserrat" pitchFamily="2" charset="-52"/>
              </a:rPr>
            </a:br>
            <a:r>
              <a:rPr lang="ru-RU" b="0" i="0" dirty="0">
                <a:solidFill>
                  <a:srgbClr val="146C94"/>
                </a:solidFill>
                <a:effectLst/>
                <a:latin typeface="Montserrat" pitchFamily="2" charset="-52"/>
              </a:rPr>
              <a:t>Акциз с 1 июля 2023 года на сахаросодержащие напитки</a:t>
            </a:r>
            <a:br>
              <a:rPr lang="ru-RU" dirty="0">
                <a:solidFill>
                  <a:srgbClr val="146C94"/>
                </a:solidFill>
                <a:latin typeface="Montserrat" pitchFamily="2" charset="-52"/>
              </a:rPr>
            </a:br>
            <a:r>
              <a:rPr lang="ru-RU" dirty="0">
                <a:solidFill>
                  <a:srgbClr val="146C94"/>
                </a:solidFill>
                <a:latin typeface="Montserrat" pitchFamily="2" charset="-52"/>
              </a:rPr>
              <a:t>      </a:t>
            </a:r>
            <a:r>
              <a:rPr lang="ru-RU" b="0" i="0" dirty="0">
                <a:solidFill>
                  <a:srgbClr val="146C94"/>
                </a:solidFill>
                <a:effectLst/>
                <a:latin typeface="Montserrat" pitchFamily="2" charset="-52"/>
              </a:rPr>
              <a:t>инвестиций в сектор в 2022 году**</a:t>
            </a:r>
            <a:br>
              <a:rPr lang="ru-RU" dirty="0">
                <a:solidFill>
                  <a:srgbClr val="146C94"/>
                </a:solidFill>
                <a:latin typeface="Montserrat" pitchFamily="2" charset="-52"/>
              </a:rPr>
            </a:br>
            <a:endParaRPr lang="ru-RU" dirty="0">
              <a:solidFill>
                <a:srgbClr val="146C94"/>
              </a:solidFill>
              <a:latin typeface="Montserrat" pitchFamily="2" charset="-5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27954" y="5973661"/>
            <a:ext cx="8323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0" i="0" dirty="0">
                <a:solidFill>
                  <a:srgbClr val="000000"/>
                </a:solidFill>
                <a:effectLst/>
                <a:latin typeface="Montserrat" pitchFamily="2" charset="-52"/>
              </a:rPr>
              <a:t>* Jennifer Le, </a:t>
            </a:r>
            <a:r>
              <a:rPr lang="en-US" sz="900" b="0" i="0" dirty="0" err="1">
                <a:solidFill>
                  <a:srgbClr val="000000"/>
                </a:solidFill>
                <a:effectLst/>
                <a:latin typeface="Montserrat" pitchFamily="2" charset="-52"/>
              </a:rPr>
              <a:t>PharmD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Montserrat" pitchFamily="2" charset="-52"/>
              </a:rPr>
              <a:t>, MAS, BCPS-ID, FIDSA, FCCP, FCSHP, Skaggs School of Pharmacy and Pharmaceutical Sciences, University of California San Diego // </a:t>
            </a:r>
            <a:r>
              <a:rPr lang="ru-RU" sz="900" b="0" i="0" dirty="0">
                <a:solidFill>
                  <a:srgbClr val="000000"/>
                </a:solidFill>
                <a:effectLst/>
                <a:latin typeface="Montserrat" pitchFamily="2" charset="-52"/>
              </a:rPr>
              <a:t>Всасывание. Медицинский обзор, июнь 2022 </a:t>
            </a:r>
            <a:br>
              <a:rPr lang="ru-RU" sz="900" dirty="0">
                <a:latin typeface="Montserrat" pitchFamily="2" charset="-52"/>
              </a:rPr>
            </a:br>
            <a:br>
              <a:rPr lang="ru-RU" sz="900" dirty="0">
                <a:latin typeface="Montserrat" pitchFamily="2" charset="-52"/>
              </a:rPr>
            </a:br>
            <a:r>
              <a:rPr lang="ru-RU" sz="900" b="0" i="0" dirty="0">
                <a:solidFill>
                  <a:srgbClr val="000000"/>
                </a:solidFill>
                <a:effectLst/>
                <a:latin typeface="Montserrat" pitchFamily="2" charset="-52"/>
              </a:rPr>
              <a:t>** «Анализа рынка энергетических напитков в России» от </a:t>
            </a:r>
            <a:r>
              <a:rPr lang="en-US" sz="900" b="0" i="0" dirty="0" err="1">
                <a:solidFill>
                  <a:srgbClr val="000000"/>
                </a:solidFill>
                <a:effectLst/>
                <a:latin typeface="Montserrat" pitchFamily="2" charset="-52"/>
              </a:rPr>
              <a:t>BusinesStat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Montserrat" pitchFamily="2" charset="-52"/>
              </a:rPr>
              <a:t> </a:t>
            </a:r>
            <a:r>
              <a:rPr lang="ru-RU" sz="900" b="0" i="0" dirty="0">
                <a:solidFill>
                  <a:srgbClr val="000000"/>
                </a:solidFill>
                <a:effectLst/>
                <a:latin typeface="Montserrat" pitchFamily="2" charset="-52"/>
              </a:rPr>
              <a:t>в 2022 году</a:t>
            </a:r>
            <a:endParaRPr lang="ru-RU" sz="900" dirty="0">
              <a:latin typeface="Montserrat" pitchFamily="2" charset="-52"/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832818" y="5585688"/>
            <a:ext cx="270768" cy="213944"/>
          </a:xfrm>
          <a:prstGeom prst="rightArrow">
            <a:avLst/>
          </a:prstGeom>
          <a:solidFill>
            <a:srgbClr val="19A7CE"/>
          </a:solidFill>
          <a:ln>
            <a:solidFill>
              <a:srgbClr val="146C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694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02B06-9454-98E3-CE3A-1DE1F3C71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254" y="507279"/>
            <a:ext cx="7855471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4800" dirty="0">
                <a:solidFill>
                  <a:srgbClr val="146C94"/>
                </a:solidFill>
                <a:latin typeface="Montserrat Black" pitchFamily="2" charset="-52"/>
              </a:rPr>
              <a:t>Анализ конкурентов</a:t>
            </a:r>
            <a:endParaRPr lang="en-US" sz="4800" kern="1200" dirty="0">
              <a:solidFill>
                <a:srgbClr val="146C94"/>
              </a:solidFill>
              <a:latin typeface="Montserrat Black" pitchFamily="2" charset="-52"/>
            </a:endParaRPr>
          </a:p>
        </p:txBody>
      </p:sp>
      <p:pic>
        <p:nvPicPr>
          <p:cNvPr id="6" name="Content Placeholder 5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F12F24FE-5560-9C3F-3317-79BAAB39EC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24" y="1489499"/>
            <a:ext cx="11242933" cy="536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945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6026172" y="1875256"/>
            <a:ext cx="1064865" cy="2341811"/>
            <a:chOff x="6403088" y="2667030"/>
            <a:chExt cx="1514475" cy="3330575"/>
          </a:xfrm>
        </p:grpSpPr>
        <p:sp>
          <p:nvSpPr>
            <p:cNvPr id="6" name="object 6"/>
            <p:cNvSpPr/>
            <p:nvPr/>
          </p:nvSpPr>
          <p:spPr>
            <a:xfrm>
              <a:off x="6678728" y="2845944"/>
              <a:ext cx="962660" cy="962660"/>
            </a:xfrm>
            <a:custGeom>
              <a:avLst/>
              <a:gdLst/>
              <a:ahLst/>
              <a:cxnLst/>
              <a:rect l="l" t="t" r="r" b="b"/>
              <a:pathLst>
                <a:path w="962659" h="962660">
                  <a:moveTo>
                    <a:pt x="12767" y="370711"/>
                  </a:moveTo>
                  <a:lnTo>
                    <a:pt x="3879" y="419186"/>
                  </a:lnTo>
                  <a:lnTo>
                    <a:pt x="0" y="467382"/>
                  </a:lnTo>
                  <a:lnTo>
                    <a:pt x="947" y="515008"/>
                  </a:lnTo>
                  <a:lnTo>
                    <a:pt x="6542" y="561773"/>
                  </a:lnTo>
                  <a:lnTo>
                    <a:pt x="16605" y="607385"/>
                  </a:lnTo>
                  <a:lnTo>
                    <a:pt x="30956" y="651555"/>
                  </a:lnTo>
                  <a:lnTo>
                    <a:pt x="49415" y="693989"/>
                  </a:lnTo>
                  <a:lnTo>
                    <a:pt x="71802" y="734398"/>
                  </a:lnTo>
                  <a:lnTo>
                    <a:pt x="97936" y="772491"/>
                  </a:lnTo>
                  <a:lnTo>
                    <a:pt x="127639" y="807975"/>
                  </a:lnTo>
                  <a:lnTo>
                    <a:pt x="160730" y="840561"/>
                  </a:lnTo>
                  <a:lnTo>
                    <a:pt x="197030" y="869957"/>
                  </a:lnTo>
                  <a:lnTo>
                    <a:pt x="236357" y="895872"/>
                  </a:lnTo>
                  <a:lnTo>
                    <a:pt x="278533" y="918015"/>
                  </a:lnTo>
                  <a:lnTo>
                    <a:pt x="323378" y="936095"/>
                  </a:lnTo>
                  <a:lnTo>
                    <a:pt x="370711" y="949820"/>
                  </a:lnTo>
                  <a:lnTo>
                    <a:pt x="419186" y="958707"/>
                  </a:lnTo>
                  <a:lnTo>
                    <a:pt x="467382" y="962587"/>
                  </a:lnTo>
                  <a:lnTo>
                    <a:pt x="515008" y="961640"/>
                  </a:lnTo>
                  <a:lnTo>
                    <a:pt x="561773" y="956045"/>
                  </a:lnTo>
                  <a:lnTo>
                    <a:pt x="607385" y="945981"/>
                  </a:lnTo>
                  <a:lnTo>
                    <a:pt x="651554" y="931631"/>
                  </a:lnTo>
                  <a:lnTo>
                    <a:pt x="693989" y="913172"/>
                  </a:lnTo>
                  <a:lnTo>
                    <a:pt x="734398" y="890785"/>
                  </a:lnTo>
                  <a:lnTo>
                    <a:pt x="772491" y="864651"/>
                  </a:lnTo>
                  <a:lnTo>
                    <a:pt x="807975" y="834948"/>
                  </a:lnTo>
                  <a:lnTo>
                    <a:pt x="840561" y="801857"/>
                  </a:lnTo>
                  <a:lnTo>
                    <a:pt x="869957" y="765557"/>
                  </a:lnTo>
                  <a:lnTo>
                    <a:pt x="895872" y="726230"/>
                  </a:lnTo>
                  <a:lnTo>
                    <a:pt x="918015" y="684054"/>
                  </a:lnTo>
                  <a:lnTo>
                    <a:pt x="936095" y="639209"/>
                  </a:lnTo>
                  <a:lnTo>
                    <a:pt x="949820" y="591876"/>
                  </a:lnTo>
                  <a:lnTo>
                    <a:pt x="958707" y="543401"/>
                  </a:lnTo>
                  <a:lnTo>
                    <a:pt x="962587" y="495205"/>
                  </a:lnTo>
                  <a:lnTo>
                    <a:pt x="961640" y="447579"/>
                  </a:lnTo>
                  <a:lnTo>
                    <a:pt x="956045" y="400814"/>
                  </a:lnTo>
                  <a:lnTo>
                    <a:pt x="945981" y="355202"/>
                  </a:lnTo>
                  <a:lnTo>
                    <a:pt x="931631" y="311032"/>
                  </a:lnTo>
                  <a:lnTo>
                    <a:pt x="913172" y="268598"/>
                  </a:lnTo>
                  <a:lnTo>
                    <a:pt x="890785" y="228189"/>
                  </a:lnTo>
                  <a:lnTo>
                    <a:pt x="864651" y="190096"/>
                  </a:lnTo>
                  <a:lnTo>
                    <a:pt x="834948" y="154612"/>
                  </a:lnTo>
                  <a:lnTo>
                    <a:pt x="801857" y="122026"/>
                  </a:lnTo>
                  <a:lnTo>
                    <a:pt x="765557" y="92630"/>
                  </a:lnTo>
                  <a:lnTo>
                    <a:pt x="726230" y="66715"/>
                  </a:lnTo>
                  <a:lnTo>
                    <a:pt x="684054" y="44572"/>
                  </a:lnTo>
                  <a:lnTo>
                    <a:pt x="639209" y="26492"/>
                  </a:lnTo>
                  <a:lnTo>
                    <a:pt x="591876" y="12767"/>
                  </a:lnTo>
                  <a:lnTo>
                    <a:pt x="543401" y="3879"/>
                  </a:lnTo>
                  <a:lnTo>
                    <a:pt x="495205" y="0"/>
                  </a:lnTo>
                  <a:lnTo>
                    <a:pt x="447579" y="947"/>
                  </a:lnTo>
                  <a:lnTo>
                    <a:pt x="400814" y="6542"/>
                  </a:lnTo>
                  <a:lnTo>
                    <a:pt x="355201" y="16605"/>
                  </a:lnTo>
                  <a:lnTo>
                    <a:pt x="311032" y="30956"/>
                  </a:lnTo>
                  <a:lnTo>
                    <a:pt x="268598" y="49415"/>
                  </a:lnTo>
                  <a:lnTo>
                    <a:pt x="228189" y="71802"/>
                  </a:lnTo>
                  <a:lnTo>
                    <a:pt x="190096" y="97936"/>
                  </a:lnTo>
                  <a:lnTo>
                    <a:pt x="154611" y="127639"/>
                  </a:lnTo>
                  <a:lnTo>
                    <a:pt x="122026" y="160730"/>
                  </a:lnTo>
                  <a:lnTo>
                    <a:pt x="92630" y="197030"/>
                  </a:lnTo>
                  <a:lnTo>
                    <a:pt x="66715" y="236357"/>
                  </a:lnTo>
                  <a:lnTo>
                    <a:pt x="44572" y="278533"/>
                  </a:lnTo>
                  <a:lnTo>
                    <a:pt x="26492" y="323378"/>
                  </a:lnTo>
                  <a:lnTo>
                    <a:pt x="12767" y="370711"/>
                  </a:lnTo>
                  <a:close/>
                </a:path>
              </a:pathLst>
            </a:custGeom>
            <a:solidFill>
              <a:srgbClr val="FFC685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7" name="object 7"/>
            <p:cNvSpPr/>
            <p:nvPr/>
          </p:nvSpPr>
          <p:spPr>
            <a:xfrm>
              <a:off x="6403088" y="3808710"/>
              <a:ext cx="1514475" cy="2188845"/>
            </a:xfrm>
            <a:custGeom>
              <a:avLst/>
              <a:gdLst/>
              <a:ahLst/>
              <a:cxnLst/>
              <a:rect l="l" t="t" r="r" b="b"/>
              <a:pathLst>
                <a:path w="1514475" h="2188845">
                  <a:moveTo>
                    <a:pt x="756986" y="0"/>
                  </a:moveTo>
                  <a:lnTo>
                    <a:pt x="709117" y="1489"/>
                  </a:lnTo>
                  <a:lnTo>
                    <a:pt x="662039" y="5897"/>
                  </a:lnTo>
                  <a:lnTo>
                    <a:pt x="615840" y="13136"/>
                  </a:lnTo>
                  <a:lnTo>
                    <a:pt x="570609" y="23118"/>
                  </a:lnTo>
                  <a:lnTo>
                    <a:pt x="526435" y="35752"/>
                  </a:lnTo>
                  <a:lnTo>
                    <a:pt x="483406" y="50951"/>
                  </a:lnTo>
                  <a:lnTo>
                    <a:pt x="441612" y="68626"/>
                  </a:lnTo>
                  <a:lnTo>
                    <a:pt x="401140" y="88689"/>
                  </a:lnTo>
                  <a:lnTo>
                    <a:pt x="362080" y="111050"/>
                  </a:lnTo>
                  <a:lnTo>
                    <a:pt x="324520" y="135621"/>
                  </a:lnTo>
                  <a:lnTo>
                    <a:pt x="288549" y="162314"/>
                  </a:lnTo>
                  <a:lnTo>
                    <a:pt x="254257" y="191040"/>
                  </a:lnTo>
                  <a:lnTo>
                    <a:pt x="221730" y="221709"/>
                  </a:lnTo>
                  <a:lnTo>
                    <a:pt x="191059" y="254234"/>
                  </a:lnTo>
                  <a:lnTo>
                    <a:pt x="162331" y="288526"/>
                  </a:lnTo>
                  <a:lnTo>
                    <a:pt x="135637" y="324496"/>
                  </a:lnTo>
                  <a:lnTo>
                    <a:pt x="111063" y="362055"/>
                  </a:lnTo>
                  <a:lnTo>
                    <a:pt x="88700" y="401115"/>
                  </a:lnTo>
                  <a:lnTo>
                    <a:pt x="68635" y="441587"/>
                  </a:lnTo>
                  <a:lnTo>
                    <a:pt x="50958" y="483383"/>
                  </a:lnTo>
                  <a:lnTo>
                    <a:pt x="35757" y="526414"/>
                  </a:lnTo>
                  <a:lnTo>
                    <a:pt x="23121" y="570591"/>
                  </a:lnTo>
                  <a:lnTo>
                    <a:pt x="13138" y="615825"/>
                  </a:lnTo>
                  <a:lnTo>
                    <a:pt x="5898" y="662028"/>
                  </a:lnTo>
                  <a:lnTo>
                    <a:pt x="1489" y="709111"/>
                  </a:lnTo>
                  <a:lnTo>
                    <a:pt x="0" y="756986"/>
                  </a:lnTo>
                  <a:lnTo>
                    <a:pt x="210382" y="2121491"/>
                  </a:lnTo>
                  <a:lnTo>
                    <a:pt x="219619" y="2148195"/>
                  </a:lnTo>
                  <a:lnTo>
                    <a:pt x="237049" y="2169398"/>
                  </a:lnTo>
                  <a:lnTo>
                    <a:pt x="260665" y="2183381"/>
                  </a:lnTo>
                  <a:lnTo>
                    <a:pt x="288460" y="2188423"/>
                  </a:lnTo>
                  <a:lnTo>
                    <a:pt x="1225457" y="2188423"/>
                  </a:lnTo>
                  <a:lnTo>
                    <a:pt x="1276889" y="2169398"/>
                  </a:lnTo>
                  <a:lnTo>
                    <a:pt x="1303535" y="2121491"/>
                  </a:lnTo>
                  <a:lnTo>
                    <a:pt x="1513973" y="756986"/>
                  </a:lnTo>
                  <a:lnTo>
                    <a:pt x="1512484" y="709111"/>
                  </a:lnTo>
                  <a:lnTo>
                    <a:pt x="1508075" y="662028"/>
                  </a:lnTo>
                  <a:lnTo>
                    <a:pt x="1500834" y="615825"/>
                  </a:lnTo>
                  <a:lnTo>
                    <a:pt x="1490852" y="570591"/>
                  </a:lnTo>
                  <a:lnTo>
                    <a:pt x="1478216" y="526414"/>
                  </a:lnTo>
                  <a:lnTo>
                    <a:pt x="1463015" y="483383"/>
                  </a:lnTo>
                  <a:lnTo>
                    <a:pt x="1445338" y="441587"/>
                  </a:lnTo>
                  <a:lnTo>
                    <a:pt x="1425273" y="401115"/>
                  </a:lnTo>
                  <a:lnTo>
                    <a:pt x="1402909" y="362055"/>
                  </a:lnTo>
                  <a:lnTo>
                    <a:pt x="1378336" y="324496"/>
                  </a:lnTo>
                  <a:lnTo>
                    <a:pt x="1351641" y="288526"/>
                  </a:lnTo>
                  <a:lnTo>
                    <a:pt x="1322914" y="254234"/>
                  </a:lnTo>
                  <a:lnTo>
                    <a:pt x="1292243" y="221709"/>
                  </a:lnTo>
                  <a:lnTo>
                    <a:pt x="1259716" y="191040"/>
                  </a:lnTo>
                  <a:lnTo>
                    <a:pt x="1225423" y="162314"/>
                  </a:lnTo>
                  <a:lnTo>
                    <a:pt x="1189453" y="135621"/>
                  </a:lnTo>
                  <a:lnTo>
                    <a:pt x="1151893" y="111050"/>
                  </a:lnTo>
                  <a:lnTo>
                    <a:pt x="1112833" y="88689"/>
                  </a:lnTo>
                  <a:lnTo>
                    <a:pt x="1072361" y="68626"/>
                  </a:lnTo>
                  <a:lnTo>
                    <a:pt x="1030567" y="50951"/>
                  </a:lnTo>
                  <a:lnTo>
                    <a:pt x="987538" y="35752"/>
                  </a:lnTo>
                  <a:lnTo>
                    <a:pt x="943364" y="23118"/>
                  </a:lnTo>
                  <a:lnTo>
                    <a:pt x="898133" y="13136"/>
                  </a:lnTo>
                  <a:lnTo>
                    <a:pt x="851934" y="5897"/>
                  </a:lnTo>
                  <a:lnTo>
                    <a:pt x="804855" y="1489"/>
                  </a:lnTo>
                  <a:lnTo>
                    <a:pt x="756986" y="0"/>
                  </a:lnTo>
                  <a:close/>
                </a:path>
              </a:pathLst>
            </a:custGeom>
            <a:solidFill>
              <a:srgbClr val="243359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8" name="object 8"/>
            <p:cNvSpPr/>
            <p:nvPr/>
          </p:nvSpPr>
          <p:spPr>
            <a:xfrm>
              <a:off x="6721640" y="2667037"/>
              <a:ext cx="876935" cy="431165"/>
            </a:xfrm>
            <a:custGeom>
              <a:avLst/>
              <a:gdLst/>
              <a:ahLst/>
              <a:cxnLst/>
              <a:rect l="l" t="t" r="r" b="b"/>
              <a:pathLst>
                <a:path w="876934" h="431164">
                  <a:moveTo>
                    <a:pt x="354215" y="155244"/>
                  </a:moveTo>
                  <a:lnTo>
                    <a:pt x="340474" y="112826"/>
                  </a:lnTo>
                  <a:lnTo>
                    <a:pt x="304457" y="86537"/>
                  </a:lnTo>
                  <a:lnTo>
                    <a:pt x="45085" y="1270"/>
                  </a:lnTo>
                  <a:lnTo>
                    <a:pt x="28651" y="0"/>
                  </a:lnTo>
                  <a:lnTo>
                    <a:pt x="14198" y="6083"/>
                  </a:lnTo>
                  <a:lnTo>
                    <a:pt x="3911" y="17919"/>
                  </a:lnTo>
                  <a:lnTo>
                    <a:pt x="0" y="33921"/>
                  </a:lnTo>
                  <a:lnTo>
                    <a:pt x="0" y="397230"/>
                  </a:lnTo>
                  <a:lnTo>
                    <a:pt x="3911" y="413232"/>
                  </a:lnTo>
                  <a:lnTo>
                    <a:pt x="14198" y="425081"/>
                  </a:lnTo>
                  <a:lnTo>
                    <a:pt x="28651" y="431165"/>
                  </a:lnTo>
                  <a:lnTo>
                    <a:pt x="45085" y="429895"/>
                  </a:lnTo>
                  <a:lnTo>
                    <a:pt x="304457" y="344627"/>
                  </a:lnTo>
                  <a:lnTo>
                    <a:pt x="340474" y="318325"/>
                  </a:lnTo>
                  <a:lnTo>
                    <a:pt x="354215" y="275907"/>
                  </a:lnTo>
                  <a:lnTo>
                    <a:pt x="354215" y="155244"/>
                  </a:lnTo>
                  <a:close/>
                </a:path>
                <a:path w="876934" h="431164">
                  <a:moveTo>
                    <a:pt x="876871" y="33921"/>
                  </a:moveTo>
                  <a:lnTo>
                    <a:pt x="872947" y="17919"/>
                  </a:lnTo>
                  <a:lnTo>
                    <a:pt x="862660" y="6083"/>
                  </a:lnTo>
                  <a:lnTo>
                    <a:pt x="848207" y="0"/>
                  </a:lnTo>
                  <a:lnTo>
                    <a:pt x="831773" y="1270"/>
                  </a:lnTo>
                  <a:lnTo>
                    <a:pt x="572414" y="86537"/>
                  </a:lnTo>
                  <a:lnTo>
                    <a:pt x="536384" y="112826"/>
                  </a:lnTo>
                  <a:lnTo>
                    <a:pt x="522643" y="155244"/>
                  </a:lnTo>
                  <a:lnTo>
                    <a:pt x="522643" y="129946"/>
                  </a:lnTo>
                  <a:lnTo>
                    <a:pt x="517880" y="106387"/>
                  </a:lnTo>
                  <a:lnTo>
                    <a:pt x="504913" y="87147"/>
                  </a:lnTo>
                  <a:lnTo>
                    <a:pt x="485673" y="74180"/>
                  </a:lnTo>
                  <a:lnTo>
                    <a:pt x="462114" y="69418"/>
                  </a:lnTo>
                  <a:lnTo>
                    <a:pt x="414743" y="69418"/>
                  </a:lnTo>
                  <a:lnTo>
                    <a:pt x="391185" y="74180"/>
                  </a:lnTo>
                  <a:lnTo>
                    <a:pt x="371957" y="87147"/>
                  </a:lnTo>
                  <a:lnTo>
                    <a:pt x="358978" y="106387"/>
                  </a:lnTo>
                  <a:lnTo>
                    <a:pt x="354228" y="129946"/>
                  </a:lnTo>
                  <a:lnTo>
                    <a:pt x="354228" y="301205"/>
                  </a:lnTo>
                  <a:lnTo>
                    <a:pt x="358978" y="324764"/>
                  </a:lnTo>
                  <a:lnTo>
                    <a:pt x="371957" y="344004"/>
                  </a:lnTo>
                  <a:lnTo>
                    <a:pt x="391185" y="356971"/>
                  </a:lnTo>
                  <a:lnTo>
                    <a:pt x="414743" y="361734"/>
                  </a:lnTo>
                  <a:lnTo>
                    <a:pt x="462114" y="361734"/>
                  </a:lnTo>
                  <a:lnTo>
                    <a:pt x="485673" y="356971"/>
                  </a:lnTo>
                  <a:lnTo>
                    <a:pt x="504913" y="344004"/>
                  </a:lnTo>
                  <a:lnTo>
                    <a:pt x="517880" y="324764"/>
                  </a:lnTo>
                  <a:lnTo>
                    <a:pt x="522643" y="301205"/>
                  </a:lnTo>
                  <a:lnTo>
                    <a:pt x="522643" y="275907"/>
                  </a:lnTo>
                  <a:lnTo>
                    <a:pt x="526237" y="298462"/>
                  </a:lnTo>
                  <a:lnTo>
                    <a:pt x="552107" y="334162"/>
                  </a:lnTo>
                  <a:lnTo>
                    <a:pt x="831773" y="429895"/>
                  </a:lnTo>
                  <a:lnTo>
                    <a:pt x="848207" y="431165"/>
                  </a:lnTo>
                  <a:lnTo>
                    <a:pt x="862660" y="425081"/>
                  </a:lnTo>
                  <a:lnTo>
                    <a:pt x="872947" y="413232"/>
                  </a:lnTo>
                  <a:lnTo>
                    <a:pt x="876871" y="397230"/>
                  </a:lnTo>
                  <a:lnTo>
                    <a:pt x="876871" y="33921"/>
                  </a:lnTo>
                  <a:close/>
                </a:path>
              </a:pathLst>
            </a:custGeom>
            <a:solidFill>
              <a:srgbClr val="FFC433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960587" y="1998821"/>
            <a:ext cx="1429643" cy="2218134"/>
            <a:chOff x="4887590" y="2842768"/>
            <a:chExt cx="2033270" cy="3154680"/>
          </a:xfrm>
        </p:grpSpPr>
        <p:sp>
          <p:nvSpPr>
            <p:cNvPr id="10" name="object 10"/>
            <p:cNvSpPr/>
            <p:nvPr/>
          </p:nvSpPr>
          <p:spPr>
            <a:xfrm>
              <a:off x="5163577" y="2842768"/>
              <a:ext cx="963930" cy="963930"/>
            </a:xfrm>
            <a:custGeom>
              <a:avLst/>
              <a:gdLst/>
              <a:ahLst/>
              <a:cxnLst/>
              <a:rect l="l" t="t" r="r" b="b"/>
              <a:pathLst>
                <a:path w="963929" h="963929">
                  <a:moveTo>
                    <a:pt x="12780" y="371090"/>
                  </a:moveTo>
                  <a:lnTo>
                    <a:pt x="3883" y="419614"/>
                  </a:lnTo>
                  <a:lnTo>
                    <a:pt x="0" y="467860"/>
                  </a:lnTo>
                  <a:lnTo>
                    <a:pt x="948" y="515534"/>
                  </a:lnTo>
                  <a:lnTo>
                    <a:pt x="6549" y="562347"/>
                  </a:lnTo>
                  <a:lnTo>
                    <a:pt x="16622" y="608006"/>
                  </a:lnTo>
                  <a:lnTo>
                    <a:pt x="30988" y="652220"/>
                  </a:lnTo>
                  <a:lnTo>
                    <a:pt x="49465" y="694698"/>
                  </a:lnTo>
                  <a:lnTo>
                    <a:pt x="71875" y="735148"/>
                  </a:lnTo>
                  <a:lnTo>
                    <a:pt x="98036" y="773280"/>
                  </a:lnTo>
                  <a:lnTo>
                    <a:pt x="127770" y="808801"/>
                  </a:lnTo>
                  <a:lnTo>
                    <a:pt x="160894" y="841420"/>
                  </a:lnTo>
                  <a:lnTo>
                    <a:pt x="197231" y="870846"/>
                  </a:lnTo>
                  <a:lnTo>
                    <a:pt x="236599" y="896787"/>
                  </a:lnTo>
                  <a:lnTo>
                    <a:pt x="278818" y="918953"/>
                  </a:lnTo>
                  <a:lnTo>
                    <a:pt x="323708" y="937051"/>
                  </a:lnTo>
                  <a:lnTo>
                    <a:pt x="371090" y="950790"/>
                  </a:lnTo>
                  <a:lnTo>
                    <a:pt x="419614" y="959687"/>
                  </a:lnTo>
                  <a:lnTo>
                    <a:pt x="467859" y="963570"/>
                  </a:lnTo>
                  <a:lnTo>
                    <a:pt x="515534" y="962622"/>
                  </a:lnTo>
                  <a:lnTo>
                    <a:pt x="562347" y="957021"/>
                  </a:lnTo>
                  <a:lnTo>
                    <a:pt x="608006" y="946948"/>
                  </a:lnTo>
                  <a:lnTo>
                    <a:pt x="652220" y="932582"/>
                  </a:lnTo>
                  <a:lnTo>
                    <a:pt x="694698" y="914105"/>
                  </a:lnTo>
                  <a:lnTo>
                    <a:pt x="735148" y="891695"/>
                  </a:lnTo>
                  <a:lnTo>
                    <a:pt x="773279" y="865534"/>
                  </a:lnTo>
                  <a:lnTo>
                    <a:pt x="808800" y="835800"/>
                  </a:lnTo>
                  <a:lnTo>
                    <a:pt x="841420" y="802676"/>
                  </a:lnTo>
                  <a:lnTo>
                    <a:pt x="870846" y="766339"/>
                  </a:lnTo>
                  <a:lnTo>
                    <a:pt x="896787" y="726971"/>
                  </a:lnTo>
                  <a:lnTo>
                    <a:pt x="918952" y="684752"/>
                  </a:lnTo>
                  <a:lnTo>
                    <a:pt x="937050" y="639862"/>
                  </a:lnTo>
                  <a:lnTo>
                    <a:pt x="950790" y="592480"/>
                  </a:lnTo>
                  <a:lnTo>
                    <a:pt x="959686" y="543956"/>
                  </a:lnTo>
                  <a:lnTo>
                    <a:pt x="963570" y="495710"/>
                  </a:lnTo>
                  <a:lnTo>
                    <a:pt x="962622" y="448036"/>
                  </a:lnTo>
                  <a:lnTo>
                    <a:pt x="957021" y="401223"/>
                  </a:lnTo>
                  <a:lnTo>
                    <a:pt x="946947" y="355564"/>
                  </a:lnTo>
                  <a:lnTo>
                    <a:pt x="932582" y="311350"/>
                  </a:lnTo>
                  <a:lnTo>
                    <a:pt x="914104" y="268872"/>
                  </a:lnTo>
                  <a:lnTo>
                    <a:pt x="891695" y="228422"/>
                  </a:lnTo>
                  <a:lnTo>
                    <a:pt x="865533" y="190290"/>
                  </a:lnTo>
                  <a:lnTo>
                    <a:pt x="835800" y="154769"/>
                  </a:lnTo>
                  <a:lnTo>
                    <a:pt x="802675" y="122150"/>
                  </a:lnTo>
                  <a:lnTo>
                    <a:pt x="766339" y="92724"/>
                  </a:lnTo>
                  <a:lnTo>
                    <a:pt x="726971" y="66783"/>
                  </a:lnTo>
                  <a:lnTo>
                    <a:pt x="684752" y="44617"/>
                  </a:lnTo>
                  <a:lnTo>
                    <a:pt x="639862" y="26519"/>
                  </a:lnTo>
                  <a:lnTo>
                    <a:pt x="592480" y="12780"/>
                  </a:lnTo>
                  <a:lnTo>
                    <a:pt x="543956" y="3883"/>
                  </a:lnTo>
                  <a:lnTo>
                    <a:pt x="495710" y="0"/>
                  </a:lnTo>
                  <a:lnTo>
                    <a:pt x="448036" y="948"/>
                  </a:lnTo>
                  <a:lnTo>
                    <a:pt x="401223" y="6549"/>
                  </a:lnTo>
                  <a:lnTo>
                    <a:pt x="355564" y="16622"/>
                  </a:lnTo>
                  <a:lnTo>
                    <a:pt x="311350" y="30988"/>
                  </a:lnTo>
                  <a:lnTo>
                    <a:pt x="268872" y="49465"/>
                  </a:lnTo>
                  <a:lnTo>
                    <a:pt x="228422" y="71875"/>
                  </a:lnTo>
                  <a:lnTo>
                    <a:pt x="190290" y="98036"/>
                  </a:lnTo>
                  <a:lnTo>
                    <a:pt x="154769" y="127770"/>
                  </a:lnTo>
                  <a:lnTo>
                    <a:pt x="122150" y="160894"/>
                  </a:lnTo>
                  <a:lnTo>
                    <a:pt x="92724" y="197231"/>
                  </a:lnTo>
                  <a:lnTo>
                    <a:pt x="66783" y="236599"/>
                  </a:lnTo>
                  <a:lnTo>
                    <a:pt x="44617" y="278818"/>
                  </a:lnTo>
                  <a:lnTo>
                    <a:pt x="26519" y="323708"/>
                  </a:lnTo>
                  <a:lnTo>
                    <a:pt x="12780" y="371090"/>
                  </a:lnTo>
                  <a:close/>
                </a:path>
              </a:pathLst>
            </a:custGeom>
            <a:solidFill>
              <a:srgbClr val="FFC685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11" name="object 11"/>
            <p:cNvSpPr/>
            <p:nvPr/>
          </p:nvSpPr>
          <p:spPr>
            <a:xfrm>
              <a:off x="4887590" y="3806533"/>
              <a:ext cx="1515745" cy="2190750"/>
            </a:xfrm>
            <a:custGeom>
              <a:avLst/>
              <a:gdLst/>
              <a:ahLst/>
              <a:cxnLst/>
              <a:rect l="l" t="t" r="r" b="b"/>
              <a:pathLst>
                <a:path w="1515745" h="2190750">
                  <a:moveTo>
                    <a:pt x="767913" y="0"/>
                  </a:moveTo>
                  <a:lnTo>
                    <a:pt x="702521" y="1897"/>
                  </a:lnTo>
                  <a:lnTo>
                    <a:pt x="633369" y="10107"/>
                  </a:lnTo>
                  <a:lnTo>
                    <a:pt x="579749" y="21003"/>
                  </a:lnTo>
                  <a:lnTo>
                    <a:pt x="514660" y="39810"/>
                  </a:lnTo>
                  <a:lnTo>
                    <a:pt x="470417" y="56351"/>
                  </a:lnTo>
                  <a:lnTo>
                    <a:pt x="427531" y="75522"/>
                  </a:lnTo>
                  <a:lnTo>
                    <a:pt x="386100" y="97223"/>
                  </a:lnTo>
                  <a:lnTo>
                    <a:pt x="346222" y="121356"/>
                  </a:lnTo>
                  <a:lnTo>
                    <a:pt x="307997" y="147822"/>
                  </a:lnTo>
                  <a:lnTo>
                    <a:pt x="271523" y="176523"/>
                  </a:lnTo>
                  <a:lnTo>
                    <a:pt x="236898" y="207360"/>
                  </a:lnTo>
                  <a:lnTo>
                    <a:pt x="204222" y="240234"/>
                  </a:lnTo>
                  <a:lnTo>
                    <a:pt x="173593" y="275046"/>
                  </a:lnTo>
                  <a:lnTo>
                    <a:pt x="145110" y="311698"/>
                  </a:lnTo>
                  <a:lnTo>
                    <a:pt x="118871" y="350091"/>
                  </a:lnTo>
                  <a:lnTo>
                    <a:pt x="94975" y="390127"/>
                  </a:lnTo>
                  <a:lnTo>
                    <a:pt x="73521" y="431707"/>
                  </a:lnTo>
                  <a:lnTo>
                    <a:pt x="54607" y="474732"/>
                  </a:lnTo>
                  <a:lnTo>
                    <a:pt x="38333" y="519103"/>
                  </a:lnTo>
                  <a:lnTo>
                    <a:pt x="24796" y="564722"/>
                  </a:lnTo>
                  <a:lnTo>
                    <a:pt x="14095" y="611490"/>
                  </a:lnTo>
                  <a:lnTo>
                    <a:pt x="6330" y="659309"/>
                  </a:lnTo>
                  <a:lnTo>
                    <a:pt x="1599" y="708080"/>
                  </a:lnTo>
                  <a:lnTo>
                    <a:pt x="0" y="757703"/>
                  </a:lnTo>
                  <a:lnTo>
                    <a:pt x="210653" y="2123601"/>
                  </a:lnTo>
                  <a:lnTo>
                    <a:pt x="219899" y="2150333"/>
                  </a:lnTo>
                  <a:lnTo>
                    <a:pt x="237347" y="2171557"/>
                  </a:lnTo>
                  <a:lnTo>
                    <a:pt x="260987" y="2185554"/>
                  </a:lnTo>
                  <a:lnTo>
                    <a:pt x="288811" y="2190602"/>
                  </a:lnTo>
                  <a:lnTo>
                    <a:pt x="1226764" y="2190602"/>
                  </a:lnTo>
                  <a:lnTo>
                    <a:pt x="1278228" y="2171557"/>
                  </a:lnTo>
                  <a:lnTo>
                    <a:pt x="1304922" y="2123601"/>
                  </a:lnTo>
                  <a:lnTo>
                    <a:pt x="1515519" y="757703"/>
                  </a:lnTo>
                  <a:lnTo>
                    <a:pt x="1513920" y="708080"/>
                  </a:lnTo>
                  <a:lnTo>
                    <a:pt x="1509189" y="659309"/>
                  </a:lnTo>
                  <a:lnTo>
                    <a:pt x="1501423" y="611490"/>
                  </a:lnTo>
                  <a:lnTo>
                    <a:pt x="1490723" y="564722"/>
                  </a:lnTo>
                  <a:lnTo>
                    <a:pt x="1477186" y="519103"/>
                  </a:lnTo>
                  <a:lnTo>
                    <a:pt x="1460911" y="474732"/>
                  </a:lnTo>
                  <a:lnTo>
                    <a:pt x="1441998" y="431707"/>
                  </a:lnTo>
                  <a:lnTo>
                    <a:pt x="1420544" y="390127"/>
                  </a:lnTo>
                  <a:lnTo>
                    <a:pt x="1396648" y="350091"/>
                  </a:lnTo>
                  <a:lnTo>
                    <a:pt x="1370409" y="311698"/>
                  </a:lnTo>
                  <a:lnTo>
                    <a:pt x="1341926" y="275046"/>
                  </a:lnTo>
                  <a:lnTo>
                    <a:pt x="1311297" y="240234"/>
                  </a:lnTo>
                  <a:lnTo>
                    <a:pt x="1278620" y="207360"/>
                  </a:lnTo>
                  <a:lnTo>
                    <a:pt x="1243996" y="176523"/>
                  </a:lnTo>
                  <a:lnTo>
                    <a:pt x="1207522" y="147822"/>
                  </a:lnTo>
                  <a:lnTo>
                    <a:pt x="1169297" y="121356"/>
                  </a:lnTo>
                  <a:lnTo>
                    <a:pt x="1129419" y="97223"/>
                  </a:lnTo>
                  <a:lnTo>
                    <a:pt x="1087988" y="75522"/>
                  </a:lnTo>
                  <a:lnTo>
                    <a:pt x="1045101" y="56351"/>
                  </a:lnTo>
                  <a:lnTo>
                    <a:pt x="1000859" y="39810"/>
                  </a:lnTo>
                  <a:lnTo>
                    <a:pt x="955358" y="25996"/>
                  </a:lnTo>
                  <a:lnTo>
                    <a:pt x="915972" y="16513"/>
                  </a:lnTo>
                  <a:lnTo>
                    <a:pt x="843009" y="4679"/>
                  </a:lnTo>
                  <a:lnTo>
                    <a:pt x="767913" y="0"/>
                  </a:lnTo>
                  <a:close/>
                </a:path>
              </a:pathLst>
            </a:custGeom>
            <a:solidFill>
              <a:srgbClr val="243359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12" name="object 12"/>
            <p:cNvSpPr/>
            <p:nvPr/>
          </p:nvSpPr>
          <p:spPr>
            <a:xfrm>
              <a:off x="5408257" y="3806533"/>
              <a:ext cx="474345" cy="1222375"/>
            </a:xfrm>
            <a:custGeom>
              <a:avLst/>
              <a:gdLst/>
              <a:ahLst/>
              <a:cxnLst/>
              <a:rect l="l" t="t" r="r" b="b"/>
              <a:pathLst>
                <a:path w="474345" h="1222375">
                  <a:moveTo>
                    <a:pt x="247238" y="0"/>
                  </a:moveTo>
                  <a:lnTo>
                    <a:pt x="181846" y="1897"/>
                  </a:lnTo>
                  <a:lnTo>
                    <a:pt x="112694" y="10107"/>
                  </a:lnTo>
                  <a:lnTo>
                    <a:pt x="59074" y="21003"/>
                  </a:lnTo>
                  <a:lnTo>
                    <a:pt x="39486" y="25996"/>
                  </a:lnTo>
                  <a:lnTo>
                    <a:pt x="131869" y="203567"/>
                  </a:lnTo>
                  <a:lnTo>
                    <a:pt x="490" y="955860"/>
                  </a:lnTo>
                  <a:lnTo>
                    <a:pt x="175328" y="1208465"/>
                  </a:lnTo>
                  <a:lnTo>
                    <a:pt x="202329" y="1222022"/>
                  </a:lnTo>
                  <a:lnTo>
                    <a:pt x="271896" y="1222022"/>
                  </a:lnTo>
                  <a:lnTo>
                    <a:pt x="467542" y="981857"/>
                  </a:lnTo>
                  <a:lnTo>
                    <a:pt x="474210" y="962707"/>
                  </a:lnTo>
                  <a:lnTo>
                    <a:pt x="473734" y="955860"/>
                  </a:lnTo>
                  <a:lnTo>
                    <a:pt x="342355" y="203567"/>
                  </a:lnTo>
                  <a:lnTo>
                    <a:pt x="434683" y="25996"/>
                  </a:lnTo>
                  <a:lnTo>
                    <a:pt x="395297" y="16513"/>
                  </a:lnTo>
                  <a:lnTo>
                    <a:pt x="322335" y="4679"/>
                  </a:lnTo>
                  <a:lnTo>
                    <a:pt x="285035" y="1426"/>
                  </a:lnTo>
                  <a:lnTo>
                    <a:pt x="247238" y="0"/>
                  </a:lnTo>
                  <a:close/>
                </a:path>
              </a:pathLst>
            </a:custGeom>
            <a:solidFill>
              <a:srgbClr val="FFC433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13" name="object 13"/>
            <p:cNvSpPr/>
            <p:nvPr/>
          </p:nvSpPr>
          <p:spPr>
            <a:xfrm>
              <a:off x="5885662" y="2852173"/>
              <a:ext cx="1035050" cy="1035050"/>
            </a:xfrm>
            <a:custGeom>
              <a:avLst/>
              <a:gdLst/>
              <a:ahLst/>
              <a:cxnLst/>
              <a:rect l="l" t="t" r="r" b="b"/>
              <a:pathLst>
                <a:path w="1035050" h="1035050">
                  <a:moveTo>
                    <a:pt x="13614" y="398515"/>
                  </a:moveTo>
                  <a:lnTo>
                    <a:pt x="4850" y="444858"/>
                  </a:lnTo>
                  <a:lnTo>
                    <a:pt x="357" y="490991"/>
                  </a:lnTo>
                  <a:lnTo>
                    <a:pt x="0" y="536695"/>
                  </a:lnTo>
                  <a:lnTo>
                    <a:pt x="3642" y="581750"/>
                  </a:lnTo>
                  <a:lnTo>
                    <a:pt x="11148" y="625936"/>
                  </a:lnTo>
                  <a:lnTo>
                    <a:pt x="22383" y="669032"/>
                  </a:lnTo>
                  <a:lnTo>
                    <a:pt x="37209" y="710820"/>
                  </a:lnTo>
                  <a:lnTo>
                    <a:pt x="55492" y="751080"/>
                  </a:lnTo>
                  <a:lnTo>
                    <a:pt x="77094" y="789591"/>
                  </a:lnTo>
                  <a:lnTo>
                    <a:pt x="101882" y="826133"/>
                  </a:lnTo>
                  <a:lnTo>
                    <a:pt x="129718" y="860488"/>
                  </a:lnTo>
                  <a:lnTo>
                    <a:pt x="160466" y="892434"/>
                  </a:lnTo>
                  <a:lnTo>
                    <a:pt x="193992" y="921753"/>
                  </a:lnTo>
                  <a:lnTo>
                    <a:pt x="230158" y="948224"/>
                  </a:lnTo>
                  <a:lnTo>
                    <a:pt x="268829" y="971628"/>
                  </a:lnTo>
                  <a:lnTo>
                    <a:pt x="309870" y="991744"/>
                  </a:lnTo>
                  <a:lnTo>
                    <a:pt x="353143" y="1008353"/>
                  </a:lnTo>
                  <a:lnTo>
                    <a:pt x="398515" y="1021236"/>
                  </a:lnTo>
                  <a:lnTo>
                    <a:pt x="444858" y="1030000"/>
                  </a:lnTo>
                  <a:lnTo>
                    <a:pt x="490991" y="1034493"/>
                  </a:lnTo>
                  <a:lnTo>
                    <a:pt x="536695" y="1034850"/>
                  </a:lnTo>
                  <a:lnTo>
                    <a:pt x="581750" y="1031208"/>
                  </a:lnTo>
                  <a:lnTo>
                    <a:pt x="625935" y="1023701"/>
                  </a:lnTo>
                  <a:lnTo>
                    <a:pt x="669032" y="1012467"/>
                  </a:lnTo>
                  <a:lnTo>
                    <a:pt x="710820" y="997641"/>
                  </a:lnTo>
                  <a:lnTo>
                    <a:pt x="751080" y="979358"/>
                  </a:lnTo>
                  <a:lnTo>
                    <a:pt x="789590" y="957755"/>
                  </a:lnTo>
                  <a:lnTo>
                    <a:pt x="826133" y="932968"/>
                  </a:lnTo>
                  <a:lnTo>
                    <a:pt x="860488" y="905132"/>
                  </a:lnTo>
                  <a:lnTo>
                    <a:pt x="892434" y="874383"/>
                  </a:lnTo>
                  <a:lnTo>
                    <a:pt x="921753" y="840858"/>
                  </a:lnTo>
                  <a:lnTo>
                    <a:pt x="948224" y="804692"/>
                  </a:lnTo>
                  <a:lnTo>
                    <a:pt x="971628" y="766020"/>
                  </a:lnTo>
                  <a:lnTo>
                    <a:pt x="991744" y="724980"/>
                  </a:lnTo>
                  <a:lnTo>
                    <a:pt x="1008353" y="681706"/>
                  </a:lnTo>
                  <a:lnTo>
                    <a:pt x="1021235" y="636335"/>
                  </a:lnTo>
                  <a:lnTo>
                    <a:pt x="1030000" y="589992"/>
                  </a:lnTo>
                  <a:lnTo>
                    <a:pt x="1034493" y="543858"/>
                  </a:lnTo>
                  <a:lnTo>
                    <a:pt x="1034850" y="498154"/>
                  </a:lnTo>
                  <a:lnTo>
                    <a:pt x="1031207" y="453100"/>
                  </a:lnTo>
                  <a:lnTo>
                    <a:pt x="1023701" y="408914"/>
                  </a:lnTo>
                  <a:lnTo>
                    <a:pt x="1012467" y="365817"/>
                  </a:lnTo>
                  <a:lnTo>
                    <a:pt x="997640" y="324029"/>
                  </a:lnTo>
                  <a:lnTo>
                    <a:pt x="979358" y="283770"/>
                  </a:lnTo>
                  <a:lnTo>
                    <a:pt x="957755" y="245259"/>
                  </a:lnTo>
                  <a:lnTo>
                    <a:pt x="932968" y="208716"/>
                  </a:lnTo>
                  <a:lnTo>
                    <a:pt x="905132" y="174362"/>
                  </a:lnTo>
                  <a:lnTo>
                    <a:pt x="874383" y="142415"/>
                  </a:lnTo>
                  <a:lnTo>
                    <a:pt x="840858" y="113096"/>
                  </a:lnTo>
                  <a:lnTo>
                    <a:pt x="804691" y="86625"/>
                  </a:lnTo>
                  <a:lnTo>
                    <a:pt x="766020" y="63222"/>
                  </a:lnTo>
                  <a:lnTo>
                    <a:pt x="724980" y="43105"/>
                  </a:lnTo>
                  <a:lnTo>
                    <a:pt x="681706" y="26496"/>
                  </a:lnTo>
                  <a:lnTo>
                    <a:pt x="636335" y="13614"/>
                  </a:lnTo>
                  <a:lnTo>
                    <a:pt x="589992" y="4850"/>
                  </a:lnTo>
                  <a:lnTo>
                    <a:pt x="543858" y="357"/>
                  </a:lnTo>
                  <a:lnTo>
                    <a:pt x="498154" y="0"/>
                  </a:lnTo>
                  <a:lnTo>
                    <a:pt x="453100" y="3642"/>
                  </a:lnTo>
                  <a:lnTo>
                    <a:pt x="408914" y="11148"/>
                  </a:lnTo>
                  <a:lnTo>
                    <a:pt x="365817" y="22383"/>
                  </a:lnTo>
                  <a:lnTo>
                    <a:pt x="324029" y="37209"/>
                  </a:lnTo>
                  <a:lnTo>
                    <a:pt x="283770" y="55492"/>
                  </a:lnTo>
                  <a:lnTo>
                    <a:pt x="245259" y="77095"/>
                  </a:lnTo>
                  <a:lnTo>
                    <a:pt x="208716" y="101882"/>
                  </a:lnTo>
                  <a:lnTo>
                    <a:pt x="174362" y="129718"/>
                  </a:lnTo>
                  <a:lnTo>
                    <a:pt x="142415" y="160466"/>
                  </a:lnTo>
                  <a:lnTo>
                    <a:pt x="113096" y="193992"/>
                  </a:lnTo>
                  <a:lnTo>
                    <a:pt x="86625" y="230158"/>
                  </a:lnTo>
                  <a:lnTo>
                    <a:pt x="63222" y="268829"/>
                  </a:lnTo>
                  <a:lnTo>
                    <a:pt x="43105" y="309870"/>
                  </a:lnTo>
                  <a:lnTo>
                    <a:pt x="26496" y="353144"/>
                  </a:lnTo>
                  <a:lnTo>
                    <a:pt x="13614" y="398515"/>
                  </a:lnTo>
                  <a:close/>
                </a:path>
              </a:pathLst>
            </a:custGeom>
            <a:solidFill>
              <a:srgbClr val="FFD8AC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453834" y="2733287"/>
            <a:ext cx="1144785" cy="1654671"/>
            <a:chOff x="5589097" y="3887342"/>
            <a:chExt cx="1628139" cy="2353310"/>
          </a:xfrm>
        </p:grpSpPr>
        <p:sp>
          <p:nvSpPr>
            <p:cNvPr id="15" name="object 15"/>
            <p:cNvSpPr/>
            <p:nvPr/>
          </p:nvSpPr>
          <p:spPr>
            <a:xfrm>
              <a:off x="5589097" y="3887342"/>
              <a:ext cx="1628139" cy="2353310"/>
            </a:xfrm>
            <a:custGeom>
              <a:avLst/>
              <a:gdLst/>
              <a:ahLst/>
              <a:cxnLst/>
              <a:rect l="l" t="t" r="r" b="b"/>
              <a:pathLst>
                <a:path w="1628140" h="2353310">
                  <a:moveTo>
                    <a:pt x="824901" y="0"/>
                  </a:moveTo>
                  <a:lnTo>
                    <a:pt x="754657" y="2038"/>
                  </a:lnTo>
                  <a:lnTo>
                    <a:pt x="680373" y="10857"/>
                  </a:lnTo>
                  <a:lnTo>
                    <a:pt x="622773" y="22562"/>
                  </a:lnTo>
                  <a:lnTo>
                    <a:pt x="555047" y="42025"/>
                  </a:lnTo>
                  <a:lnTo>
                    <a:pt x="509590" y="58799"/>
                  </a:lnTo>
                  <a:lnTo>
                    <a:pt x="465452" y="78156"/>
                  </a:lnTo>
                  <a:lnTo>
                    <a:pt x="422724" y="100002"/>
                  </a:lnTo>
                  <a:lnTo>
                    <a:pt x="381500" y="124246"/>
                  </a:lnTo>
                  <a:lnTo>
                    <a:pt x="341871" y="150796"/>
                  </a:lnTo>
                  <a:lnTo>
                    <a:pt x="303929" y="179559"/>
                  </a:lnTo>
                  <a:lnTo>
                    <a:pt x="267768" y="210444"/>
                  </a:lnTo>
                  <a:lnTo>
                    <a:pt x="233478" y="243358"/>
                  </a:lnTo>
                  <a:lnTo>
                    <a:pt x="201152" y="278208"/>
                  </a:lnTo>
                  <a:lnTo>
                    <a:pt x="170883" y="314903"/>
                  </a:lnTo>
                  <a:lnTo>
                    <a:pt x="142762" y="353351"/>
                  </a:lnTo>
                  <a:lnTo>
                    <a:pt x="116881" y="393459"/>
                  </a:lnTo>
                  <a:lnTo>
                    <a:pt x="93334" y="435135"/>
                  </a:lnTo>
                  <a:lnTo>
                    <a:pt x="72212" y="478287"/>
                  </a:lnTo>
                  <a:lnTo>
                    <a:pt x="53606" y="522823"/>
                  </a:lnTo>
                  <a:lnTo>
                    <a:pt x="37611" y="568650"/>
                  </a:lnTo>
                  <a:lnTo>
                    <a:pt x="24316" y="615677"/>
                  </a:lnTo>
                  <a:lnTo>
                    <a:pt x="13816" y="663811"/>
                  </a:lnTo>
                  <a:lnTo>
                    <a:pt x="6202" y="712960"/>
                  </a:lnTo>
                  <a:lnTo>
                    <a:pt x="1565" y="763032"/>
                  </a:lnTo>
                  <a:lnTo>
                    <a:pt x="0" y="813934"/>
                  </a:lnTo>
                  <a:lnTo>
                    <a:pt x="226286" y="2281198"/>
                  </a:lnTo>
                  <a:lnTo>
                    <a:pt x="236219" y="2309913"/>
                  </a:lnTo>
                  <a:lnTo>
                    <a:pt x="254961" y="2332713"/>
                  </a:lnTo>
                  <a:lnTo>
                    <a:pt x="280355" y="2347748"/>
                  </a:lnTo>
                  <a:lnTo>
                    <a:pt x="310244" y="2353171"/>
                  </a:lnTo>
                  <a:lnTo>
                    <a:pt x="1317804" y="2353171"/>
                  </a:lnTo>
                  <a:lnTo>
                    <a:pt x="1373087" y="2332713"/>
                  </a:lnTo>
                  <a:lnTo>
                    <a:pt x="1401763" y="2281198"/>
                  </a:lnTo>
                  <a:lnTo>
                    <a:pt x="1627989" y="813934"/>
                  </a:lnTo>
                  <a:lnTo>
                    <a:pt x="1626423" y="763032"/>
                  </a:lnTo>
                  <a:lnTo>
                    <a:pt x="1621787" y="712960"/>
                  </a:lnTo>
                  <a:lnTo>
                    <a:pt x="1614172" y="663811"/>
                  </a:lnTo>
                  <a:lnTo>
                    <a:pt x="1603672" y="615677"/>
                  </a:lnTo>
                  <a:lnTo>
                    <a:pt x="1590378" y="568650"/>
                  </a:lnTo>
                  <a:lnTo>
                    <a:pt x="1574382" y="522823"/>
                  </a:lnTo>
                  <a:lnTo>
                    <a:pt x="1555777" y="478287"/>
                  </a:lnTo>
                  <a:lnTo>
                    <a:pt x="1534654" y="435135"/>
                  </a:lnTo>
                  <a:lnTo>
                    <a:pt x="1511107" y="393459"/>
                  </a:lnTo>
                  <a:lnTo>
                    <a:pt x="1485227" y="353351"/>
                  </a:lnTo>
                  <a:lnTo>
                    <a:pt x="1457106" y="314903"/>
                  </a:lnTo>
                  <a:lnTo>
                    <a:pt x="1426836" y="278208"/>
                  </a:lnTo>
                  <a:lnTo>
                    <a:pt x="1394511" y="243358"/>
                  </a:lnTo>
                  <a:lnTo>
                    <a:pt x="1360221" y="210444"/>
                  </a:lnTo>
                  <a:lnTo>
                    <a:pt x="1324059" y="179559"/>
                  </a:lnTo>
                  <a:lnTo>
                    <a:pt x="1286118" y="150796"/>
                  </a:lnTo>
                  <a:lnTo>
                    <a:pt x="1246489" y="124246"/>
                  </a:lnTo>
                  <a:lnTo>
                    <a:pt x="1205264" y="100002"/>
                  </a:lnTo>
                  <a:lnTo>
                    <a:pt x="1162537" y="78156"/>
                  </a:lnTo>
                  <a:lnTo>
                    <a:pt x="1118398" y="58799"/>
                  </a:lnTo>
                  <a:lnTo>
                    <a:pt x="1072941" y="42025"/>
                  </a:lnTo>
                  <a:lnTo>
                    <a:pt x="1026257" y="27926"/>
                  </a:lnTo>
                  <a:lnTo>
                    <a:pt x="983948" y="17738"/>
                  </a:lnTo>
                  <a:lnTo>
                    <a:pt x="945066" y="10441"/>
                  </a:lnTo>
                  <a:lnTo>
                    <a:pt x="905571" y="5026"/>
                  </a:lnTo>
                  <a:lnTo>
                    <a:pt x="865503" y="1532"/>
                  </a:lnTo>
                  <a:lnTo>
                    <a:pt x="824901" y="0"/>
                  </a:lnTo>
                  <a:close/>
                </a:path>
              </a:pathLst>
            </a:custGeom>
            <a:solidFill>
              <a:srgbClr val="1D56A1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16" name="object 16"/>
            <p:cNvSpPr/>
            <p:nvPr/>
          </p:nvSpPr>
          <p:spPr>
            <a:xfrm>
              <a:off x="6148406" y="3887342"/>
              <a:ext cx="509905" cy="1313180"/>
            </a:xfrm>
            <a:custGeom>
              <a:avLst/>
              <a:gdLst/>
              <a:ahLst/>
              <a:cxnLst/>
              <a:rect l="l" t="t" r="r" b="b"/>
              <a:pathLst>
                <a:path w="509904" h="1313179">
                  <a:moveTo>
                    <a:pt x="265586" y="0"/>
                  </a:moveTo>
                  <a:lnTo>
                    <a:pt x="195342" y="2038"/>
                  </a:lnTo>
                  <a:lnTo>
                    <a:pt x="121058" y="10857"/>
                  </a:lnTo>
                  <a:lnTo>
                    <a:pt x="63458" y="22562"/>
                  </a:lnTo>
                  <a:lnTo>
                    <a:pt x="42416" y="27926"/>
                  </a:lnTo>
                  <a:lnTo>
                    <a:pt x="141656" y="218675"/>
                  </a:lnTo>
                  <a:lnTo>
                    <a:pt x="527" y="1026797"/>
                  </a:lnTo>
                  <a:lnTo>
                    <a:pt x="188339" y="1298148"/>
                  </a:lnTo>
                  <a:lnTo>
                    <a:pt x="217344" y="1312711"/>
                  </a:lnTo>
                  <a:lnTo>
                    <a:pt x="292074" y="1312711"/>
                  </a:lnTo>
                  <a:lnTo>
                    <a:pt x="502239" y="1054723"/>
                  </a:lnTo>
                  <a:lnTo>
                    <a:pt x="509403" y="1034152"/>
                  </a:lnTo>
                  <a:lnTo>
                    <a:pt x="508891" y="1026797"/>
                  </a:lnTo>
                  <a:lnTo>
                    <a:pt x="367762" y="218675"/>
                  </a:lnTo>
                  <a:lnTo>
                    <a:pt x="466942" y="27926"/>
                  </a:lnTo>
                  <a:lnTo>
                    <a:pt x="424633" y="17738"/>
                  </a:lnTo>
                  <a:lnTo>
                    <a:pt x="385751" y="10441"/>
                  </a:lnTo>
                  <a:lnTo>
                    <a:pt x="346256" y="5026"/>
                  </a:lnTo>
                  <a:lnTo>
                    <a:pt x="306188" y="1532"/>
                  </a:lnTo>
                  <a:lnTo>
                    <a:pt x="265586" y="0"/>
                  </a:lnTo>
                  <a:close/>
                </a:path>
              </a:pathLst>
            </a:custGeom>
            <a:solidFill>
              <a:srgbClr val="FFA033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</p:grp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04995" y="2394030"/>
            <a:ext cx="3055030" cy="126327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35027" y="4602175"/>
            <a:ext cx="4521940" cy="1263272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16918" y="2299138"/>
            <a:ext cx="2929356" cy="145305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666484" y="415284"/>
            <a:ext cx="88590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146C94"/>
                </a:solidFill>
                <a:latin typeface="Montserrat Black" pitchFamily="2" charset="-52"/>
              </a:rPr>
              <a:t>Сегменты потребителей </a:t>
            </a:r>
          </a:p>
          <a:p>
            <a:pPr algn="ctr"/>
            <a:r>
              <a:rPr lang="ru-RU" sz="4000" dirty="0">
                <a:solidFill>
                  <a:srgbClr val="146C94"/>
                </a:solidFill>
                <a:latin typeface="Montserrat Black" pitchFamily="2" charset="-52"/>
              </a:rPr>
              <a:t>и целевая аудитория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350518" y="3802569"/>
            <a:ext cx="3751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dirty="0">
                <a:solidFill>
                  <a:srgbClr val="146C94"/>
                </a:solidFill>
                <a:effectLst/>
                <a:latin typeface="Montserrat" pitchFamily="2" charset="-52"/>
              </a:rPr>
              <a:t>*Производители функциональных смесей </a:t>
            </a:r>
          </a:p>
          <a:p>
            <a:r>
              <a:rPr lang="ru-RU" sz="1200" b="0" i="0" dirty="0">
                <a:solidFill>
                  <a:srgbClr val="146C94"/>
                </a:solidFill>
                <a:effectLst/>
                <a:latin typeface="Montserrat" pitchFamily="2" charset="-52"/>
              </a:rPr>
              <a:t>и </a:t>
            </a:r>
            <a:r>
              <a:rPr lang="ru-RU" sz="1200" b="0" i="0" dirty="0" err="1">
                <a:solidFill>
                  <a:srgbClr val="146C94"/>
                </a:solidFill>
                <a:effectLst/>
                <a:latin typeface="Montserrat" pitchFamily="2" charset="-52"/>
              </a:rPr>
              <a:t>БАДов</a:t>
            </a:r>
            <a:r>
              <a:rPr lang="ru-RU" sz="1200" b="0" i="0" dirty="0">
                <a:solidFill>
                  <a:srgbClr val="146C94"/>
                </a:solidFill>
                <a:effectLst/>
                <a:latin typeface="Montserrat" pitchFamily="2" charset="-52"/>
              </a:rPr>
              <a:t> (не включая протеиновую группу)</a:t>
            </a:r>
            <a:endParaRPr lang="ru-RU" sz="1200" dirty="0">
              <a:solidFill>
                <a:srgbClr val="146C94"/>
              </a:solidFill>
              <a:latin typeface="Montserrat" pitchFamily="2" charset="-5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270111" y="3664069"/>
            <a:ext cx="3709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0" i="0" dirty="0">
                <a:solidFill>
                  <a:srgbClr val="146C94"/>
                </a:solidFill>
                <a:effectLst/>
                <a:latin typeface="Montserrat" pitchFamily="2" charset="-52"/>
              </a:rPr>
              <a:t>*Производители негазированных напитков</a:t>
            </a:r>
            <a:endParaRPr lang="ru-RU" sz="1200" dirty="0">
              <a:solidFill>
                <a:srgbClr val="146C94"/>
              </a:solidFill>
              <a:latin typeface="Montserrat" pitchFamily="2" charset="-5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969358" y="5919889"/>
            <a:ext cx="41136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0" i="0" dirty="0">
                <a:solidFill>
                  <a:srgbClr val="146C94"/>
                </a:solidFill>
                <a:effectLst/>
                <a:latin typeface="Montserrat" pitchFamily="2" charset="-52"/>
              </a:rPr>
              <a:t>*Производители фармацевтических препаратов</a:t>
            </a:r>
            <a:endParaRPr lang="ru-RU" sz="1200" dirty="0">
              <a:solidFill>
                <a:srgbClr val="146C94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39999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95444-D4E5-C47C-7184-5A8C6A1D8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2786" y="414470"/>
            <a:ext cx="5906428" cy="111342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4800" kern="1200" dirty="0">
                <a:solidFill>
                  <a:srgbClr val="146C94"/>
                </a:solidFill>
                <a:latin typeface="Montserrat Black" pitchFamily="2" charset="-52"/>
              </a:rPr>
              <a:t>Проблематика</a:t>
            </a:r>
            <a:endParaRPr lang="en-US" sz="4800" kern="1200" dirty="0">
              <a:solidFill>
                <a:srgbClr val="146C94"/>
              </a:solidFill>
              <a:latin typeface="Montserrat Black" pitchFamily="2" charset="-52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11E62C-4FE0-FD66-1EEE-B77759039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6084" y="1671630"/>
            <a:ext cx="4900484" cy="41937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2800" b="1" dirty="0">
                <a:solidFill>
                  <a:srgbClr val="19A7CE"/>
                </a:solidFill>
                <a:latin typeface="Montserrat" pitchFamily="2" charset="-52"/>
              </a:rPr>
              <a:t>У Целевой аудитории</a:t>
            </a:r>
            <a:endParaRPr lang="en-US" sz="2800" b="1" dirty="0">
              <a:solidFill>
                <a:srgbClr val="19A7CE"/>
              </a:solidFill>
              <a:latin typeface="Montserrat" pitchFamily="2" charset="-52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B11E62C-4FE0-FD66-1EEE-B77759039357}"/>
              </a:ext>
            </a:extLst>
          </p:cNvPr>
          <p:cNvSpPr txBox="1">
            <a:spLocks/>
          </p:cNvSpPr>
          <p:nvPr/>
        </p:nvSpPr>
        <p:spPr>
          <a:xfrm>
            <a:off x="7160685" y="1667886"/>
            <a:ext cx="3454306" cy="4193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19A7CE"/>
                </a:solidFill>
                <a:latin typeface="Montserrat" pitchFamily="2" charset="-52"/>
              </a:rPr>
              <a:t>У Потребителя</a:t>
            </a:r>
            <a:endParaRPr lang="en-US" sz="2800" b="1" dirty="0">
              <a:solidFill>
                <a:srgbClr val="19A7CE"/>
              </a:solidFill>
              <a:latin typeface="Montserrat" pitchFamily="2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3437" y="2646623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ru-RU" b="0" i="0" dirty="0">
                <a:solidFill>
                  <a:srgbClr val="000000"/>
                </a:solidFill>
                <a:effectLst/>
                <a:latin typeface="Montserrat" pitchFamily="2" charset="-52"/>
              </a:rPr>
              <a:t>     логистических издержек в 5-8 раз</a:t>
            </a:r>
          </a:p>
          <a:p>
            <a:br>
              <a:rPr lang="ru-RU" dirty="0">
                <a:latin typeface="Montserrat" pitchFamily="2" charset="-52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Montserrat" pitchFamily="2" charset="-52"/>
              </a:rPr>
              <a:t>2.       издержек при производстве из-за экономии на консервантах</a:t>
            </a:r>
          </a:p>
          <a:p>
            <a:br>
              <a:rPr lang="ru-RU" dirty="0">
                <a:latin typeface="Montserrat" pitchFamily="2" charset="-52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Montserrat" pitchFamily="2" charset="-52"/>
              </a:rPr>
              <a:t>3.       лояльности потребителей из-за повышения удобства потребления</a:t>
            </a:r>
          </a:p>
          <a:p>
            <a:br>
              <a:rPr lang="ru-RU" dirty="0">
                <a:latin typeface="Montserrat" pitchFamily="2" charset="-52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Montserrat" pitchFamily="2" charset="-52"/>
              </a:rPr>
              <a:t>4.        узнаваемости бренда из-за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Montserrat" pitchFamily="2" charset="-52"/>
              </a:rPr>
              <a:t>использования инновационной тары</a:t>
            </a:r>
            <a:br>
              <a:rPr lang="ru-RU" dirty="0"/>
            </a:b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696630" y="2727890"/>
            <a:ext cx="270768" cy="213944"/>
          </a:xfrm>
          <a:prstGeom prst="rightArrow">
            <a:avLst/>
          </a:prstGeom>
          <a:solidFill>
            <a:srgbClr val="19A7CE"/>
          </a:solidFill>
          <a:ln>
            <a:solidFill>
              <a:srgbClr val="146C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696630" y="3263439"/>
            <a:ext cx="270768" cy="213944"/>
          </a:xfrm>
          <a:prstGeom prst="rightArrow">
            <a:avLst/>
          </a:prstGeom>
          <a:solidFill>
            <a:srgbClr val="19A7CE"/>
          </a:solidFill>
          <a:ln>
            <a:solidFill>
              <a:srgbClr val="146C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6200000">
            <a:off x="696630" y="4109311"/>
            <a:ext cx="270768" cy="213944"/>
          </a:xfrm>
          <a:prstGeom prst="rightArrow">
            <a:avLst/>
          </a:prstGeom>
          <a:solidFill>
            <a:srgbClr val="19A7CE"/>
          </a:solidFill>
          <a:ln>
            <a:solidFill>
              <a:srgbClr val="146C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6200000">
            <a:off x="696630" y="4916271"/>
            <a:ext cx="270768" cy="213944"/>
          </a:xfrm>
          <a:prstGeom prst="rightArrow">
            <a:avLst/>
          </a:prstGeom>
          <a:solidFill>
            <a:srgbClr val="19A7CE"/>
          </a:solidFill>
          <a:ln>
            <a:solidFill>
              <a:srgbClr val="146C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39838" y="2646623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Montserrat" pitchFamily="2" charset="-52"/>
              </a:rPr>
              <a:t>1. Пропорциональность вещества и жидкости</a:t>
            </a:r>
          </a:p>
          <a:p>
            <a:br>
              <a:rPr lang="ru-RU" dirty="0">
                <a:latin typeface="Montserrat" pitchFamily="2" charset="-52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Montserrat" pitchFamily="2" charset="-52"/>
              </a:rPr>
              <a:t>2. Избавление от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Montserrat" pitchFamily="2" charset="-52"/>
              </a:rPr>
              <a:t>окислительно</a:t>
            </a:r>
            <a:r>
              <a:rPr lang="ru-RU" b="0" i="0" dirty="0">
                <a:solidFill>
                  <a:srgbClr val="000000"/>
                </a:solidFill>
                <a:effectLst/>
                <a:latin typeface="Montserrat" pitchFamily="2" charset="-52"/>
              </a:rPr>
              <a:t>-восстановительных реакций </a:t>
            </a:r>
          </a:p>
          <a:p>
            <a:br>
              <a:rPr lang="ru-RU" dirty="0">
                <a:latin typeface="Montserrat" pitchFamily="2" charset="-52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Montserrat" pitchFamily="2" charset="-52"/>
              </a:rPr>
              <a:t>3. Отсутствие консервантов для удлинения срока годности</a:t>
            </a:r>
          </a:p>
          <a:p>
            <a:br>
              <a:rPr lang="ru-RU" dirty="0">
                <a:latin typeface="Montserrat" pitchFamily="2" charset="-52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Montserrat" pitchFamily="2" charset="-52"/>
              </a:rPr>
              <a:t>4. Повышение качества и количества абсорбируемых организмом пероральных препаратов</a:t>
            </a:r>
          </a:p>
          <a:p>
            <a:br>
              <a:rPr lang="ru-RU" dirty="0">
                <a:latin typeface="Montserrat" pitchFamily="2" charset="-52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Montserrat" pitchFamily="2" charset="-52"/>
              </a:rPr>
              <a:t>5. Удобство потребления</a:t>
            </a:r>
            <a:endParaRPr lang="ru-RU" dirty="0"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58501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21" y="341644"/>
            <a:ext cx="10763358" cy="921472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146C94"/>
                </a:solidFill>
                <a:latin typeface="Montserrat Black" pitchFamily="2" charset="-52"/>
              </a:rPr>
              <a:t>Ценностное предложение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693183"/>
              </p:ext>
            </p:extLst>
          </p:nvPr>
        </p:nvGraphicFramePr>
        <p:xfrm>
          <a:off x="1309635" y="1414918"/>
          <a:ext cx="9572729" cy="509727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58579">
                  <a:extLst>
                    <a:ext uri="{9D8B030D-6E8A-4147-A177-3AD203B41FA5}">
                      <a16:colId xmlns:a16="http://schemas.microsoft.com/office/drawing/2014/main" val="1477442605"/>
                    </a:ext>
                  </a:extLst>
                </a:gridCol>
                <a:gridCol w="7514150">
                  <a:extLst>
                    <a:ext uri="{9D8B030D-6E8A-4147-A177-3AD203B41FA5}">
                      <a16:colId xmlns:a16="http://schemas.microsoft.com/office/drawing/2014/main" val="2908979289"/>
                    </a:ext>
                  </a:extLst>
                </a:gridCol>
              </a:tblGrid>
              <a:tr h="331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</a:rPr>
                        <a:t>Шаблон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Montserrat" pitchFamily="2" charset="-52"/>
                        <a:ea typeface="Arial" panose="020B0604020202020204" pitchFamily="34" charset="0"/>
                      </a:endParaRPr>
                    </a:p>
                  </a:txBody>
                  <a:tcPr marL="48928" marR="48928" marT="0" marB="0">
                    <a:lnL w="19050" cap="flat" cmpd="sng" algn="ctr">
                      <a:solidFill>
                        <a:srgbClr val="46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6C2C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6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6C2C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</a:rPr>
                        <a:t>ЦП для целевой аудитории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Montserrat" pitchFamily="2" charset="-52"/>
                        <a:ea typeface="Arial" panose="020B0604020202020204" pitchFamily="34" charset="0"/>
                      </a:endParaRPr>
                    </a:p>
                  </a:txBody>
                  <a:tcPr marL="48928" marR="48928" marT="0" marB="0">
                    <a:lnL w="19050" cap="flat" cmpd="sng" algn="ctr">
                      <a:solidFill>
                        <a:srgbClr val="46C2C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6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6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6C2C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1315041"/>
                  </a:ext>
                </a:extLst>
              </a:tr>
              <a:tr h="5024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</a:rPr>
                        <a:t>Тип клиента 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Montserrat" pitchFamily="2" charset="-52"/>
                        <a:ea typeface="Arial" panose="020B0604020202020204" pitchFamily="34" charset="0"/>
                      </a:endParaRPr>
                    </a:p>
                  </a:txBody>
                  <a:tcPr marL="48928" marR="48928" marT="0" marB="0">
                    <a:lnL w="19050" cap="flat" cmpd="sng" algn="ctr">
                      <a:solidFill>
                        <a:srgbClr val="46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6C2C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6C2C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6C2C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</a:rPr>
                        <a:t>Производители негазированных и функциональных веществ, фармацевтических порционных препаратов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Montserrat" pitchFamily="2" charset="-52"/>
                        <a:ea typeface="Arial" panose="020B0604020202020204" pitchFamily="34" charset="0"/>
                      </a:endParaRPr>
                    </a:p>
                  </a:txBody>
                  <a:tcPr marL="48928" marR="48928" marT="0" marB="0">
                    <a:lnL w="19050" cap="flat" cmpd="sng" algn="ctr">
                      <a:solidFill>
                        <a:srgbClr val="46C2C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6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6C2C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6C2C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491948"/>
                  </a:ext>
                </a:extLst>
              </a:tr>
              <a:tr h="8448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</a:rPr>
                        <a:t>Условия 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Montserrat" pitchFamily="2" charset="-52"/>
                        <a:ea typeface="Arial" panose="020B0604020202020204" pitchFamily="34" charset="0"/>
                      </a:endParaRPr>
                    </a:p>
                  </a:txBody>
                  <a:tcPr marL="48928" marR="48928" marT="0" marB="0">
                    <a:lnL w="19050" cap="flat" cmpd="sng" algn="ctr">
                      <a:solidFill>
                        <a:srgbClr val="46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6C2C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6C2C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6C2C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</a:rPr>
                        <a:t>Повышение лояльности у клиента, повышение узнаваемости бренда на рынке, переход к политике минимизации консервантов в продукте, сокращение издержек при транспортировке (наименее вероятный вариант)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Montserrat" pitchFamily="2" charset="-52"/>
                        <a:ea typeface="Arial" panose="020B0604020202020204" pitchFamily="34" charset="0"/>
                      </a:endParaRPr>
                    </a:p>
                  </a:txBody>
                  <a:tcPr marL="48928" marR="48928" marT="0" marB="0">
                    <a:lnL w="19050" cap="flat" cmpd="sng" algn="ctr">
                      <a:solidFill>
                        <a:srgbClr val="46C2C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6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6C2C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6C2C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233938"/>
                  </a:ext>
                </a:extLst>
              </a:tr>
              <a:tr h="5024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</a:rPr>
                        <a:t>Боль 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Montserrat" pitchFamily="2" charset="-52"/>
                        <a:ea typeface="Arial" panose="020B0604020202020204" pitchFamily="34" charset="0"/>
                      </a:endParaRPr>
                    </a:p>
                  </a:txBody>
                  <a:tcPr marL="48928" marR="48928" marT="0" marB="0">
                    <a:lnL w="19050" cap="flat" cmpd="sng" algn="ctr">
                      <a:solidFill>
                        <a:srgbClr val="46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6C2C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6C2C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6C2C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</a:rPr>
                        <a:t>Низкая узнаваемость у потребителей, продажи за счет низкой ценовой политики, а не благодаря добавленной ценности продукта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Montserrat" pitchFamily="2" charset="-52"/>
                        <a:ea typeface="Arial" panose="020B0604020202020204" pitchFamily="34" charset="0"/>
                      </a:endParaRPr>
                    </a:p>
                  </a:txBody>
                  <a:tcPr marL="48928" marR="48928" marT="0" marB="0">
                    <a:lnL w="19050" cap="flat" cmpd="sng" algn="ctr">
                      <a:solidFill>
                        <a:srgbClr val="46C2C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6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6C2C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6C2C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7650251"/>
                  </a:ext>
                </a:extLst>
              </a:tr>
              <a:tr h="6736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</a:rPr>
                        <a:t>Потребность 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Montserrat" pitchFamily="2" charset="-52"/>
                        <a:ea typeface="Arial" panose="020B0604020202020204" pitchFamily="34" charset="0"/>
                      </a:endParaRPr>
                    </a:p>
                  </a:txBody>
                  <a:tcPr marL="48928" marR="48928" marT="0" marB="0">
                    <a:lnL w="19050" cap="flat" cmpd="sng" algn="ctr">
                      <a:solidFill>
                        <a:srgbClr val="46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6C2C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6C2C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6C2C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</a:rPr>
                        <a:t>Увеличение количества продаж путем поиска новой аудитории; повышение среднего чека за счет добавленной ценности продукта (удобство потребления), сокращение издержек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Montserrat" pitchFamily="2" charset="-52"/>
                        <a:ea typeface="Arial" panose="020B0604020202020204" pitchFamily="34" charset="0"/>
                      </a:endParaRPr>
                    </a:p>
                  </a:txBody>
                  <a:tcPr marL="48928" marR="48928" marT="0" marB="0">
                    <a:lnL w="19050" cap="flat" cmpd="sng" algn="ctr">
                      <a:solidFill>
                        <a:srgbClr val="46C2C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6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6C2C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6C2C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5000683"/>
                  </a:ext>
                </a:extLst>
              </a:tr>
              <a:tr h="5024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</a:rPr>
                        <a:t>Результат 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Montserrat" pitchFamily="2" charset="-52"/>
                        <a:ea typeface="Arial" panose="020B0604020202020204" pitchFamily="34" charset="0"/>
                      </a:endParaRPr>
                    </a:p>
                  </a:txBody>
                  <a:tcPr marL="48928" marR="48928" marT="0" marB="0">
                    <a:lnL w="19050" cap="flat" cmpd="sng" algn="ctr">
                      <a:solidFill>
                        <a:srgbClr val="46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6C2C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6C2C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6C2C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</a:rPr>
                        <a:t>Инновационная тара, приспособленная под продукт и требования заказчика, выведенный на рынок под брендом 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Montserrat" pitchFamily="2" charset="-52"/>
                        <a:ea typeface="Arial" panose="020B0604020202020204" pitchFamily="34" charset="0"/>
                      </a:endParaRPr>
                    </a:p>
                  </a:txBody>
                  <a:tcPr marL="48928" marR="48928" marT="0" marB="0">
                    <a:lnL w="19050" cap="flat" cmpd="sng" algn="ctr">
                      <a:solidFill>
                        <a:srgbClr val="46C2C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6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6C2C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6C2C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4227547"/>
                  </a:ext>
                </a:extLst>
              </a:tr>
              <a:tr h="8448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</a:rPr>
                        <a:t>Конкурентные преимущества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Montserrat" pitchFamily="2" charset="-52"/>
                        <a:ea typeface="Arial" panose="020B0604020202020204" pitchFamily="34" charset="0"/>
                      </a:endParaRPr>
                    </a:p>
                  </a:txBody>
                  <a:tcPr marL="48928" marR="48928" marT="0" marB="0">
                    <a:lnL w="19050" cap="flat" cmpd="sng" algn="ctr">
                      <a:solidFill>
                        <a:srgbClr val="46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6C2C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6C2C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6C2C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</a:rPr>
                        <a:t>Производство расположено в России, поэтому постоянная связь с партнером-заказчиком партий крышек.</a:t>
                      </a:r>
                      <a:b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</a:rPr>
                      </a:b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</a:rPr>
                        <a:t>Технологическая гибкость – разработка продукта в соответствии с требованиями заказчика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Montserrat" pitchFamily="2" charset="-52"/>
                        <a:ea typeface="Arial" panose="020B0604020202020204" pitchFamily="34" charset="0"/>
                      </a:endParaRPr>
                    </a:p>
                  </a:txBody>
                  <a:tcPr marL="48928" marR="48928" marT="0" marB="0">
                    <a:lnL w="19050" cap="flat" cmpd="sng" algn="ctr">
                      <a:solidFill>
                        <a:srgbClr val="46C2C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6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6C2C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6C2C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139509"/>
                  </a:ext>
                </a:extLst>
              </a:tr>
              <a:tr h="8448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</a:rPr>
                        <a:t>Выгода 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Montserrat" pitchFamily="2" charset="-52"/>
                        <a:ea typeface="Arial" panose="020B0604020202020204" pitchFamily="34" charset="0"/>
                      </a:endParaRPr>
                    </a:p>
                  </a:txBody>
                  <a:tcPr marL="48928" marR="48928" marT="0" marB="0">
                    <a:lnL w="19050" cap="flat" cmpd="sng" algn="ctr">
                      <a:solidFill>
                        <a:srgbClr val="46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6C2C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6C2C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6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</a:rPr>
                        <a:t>Завоевание репутации на рынке как </a:t>
                      </a:r>
                      <a:r>
                        <a:rPr lang="ru-RU" sz="1300" dirty="0" err="1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</a:rPr>
                        <a:t>клиентоориентированный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</a:rPr>
                        <a:t> производитель, беспокоящийся о здоровье и комфорте потребителя, а также снижение издержек при производстве продукта и транспортировке.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Montserrat" pitchFamily="2" charset="-52"/>
                        <a:ea typeface="Arial" panose="020B0604020202020204" pitchFamily="34" charset="0"/>
                      </a:endParaRPr>
                    </a:p>
                  </a:txBody>
                  <a:tcPr marL="48928" marR="48928" marT="0" marB="0">
                    <a:lnL w="19050" cap="flat" cmpd="sng" algn="ctr">
                      <a:solidFill>
                        <a:srgbClr val="46C2C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6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6C2C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6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034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1657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690664" y="3648128"/>
            <a:ext cx="9854118" cy="7671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Montserrat" pitchFamily="2" charset="-52"/>
              </a:rPr>
              <a:t>Предложение сотрудничества и размещение продукта в фитнес-клубах и аптеках.</a:t>
            </a:r>
            <a:endParaRPr lang="ru-RU" dirty="0">
              <a:ln w="0"/>
              <a:solidFill>
                <a:schemeClr val="tx1"/>
              </a:solidFill>
              <a:latin typeface="Montserrat" pitchFamily="2" charset="-52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0664" y="5829252"/>
            <a:ext cx="9854118" cy="6809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Montserrat" pitchFamily="2" charset="-52"/>
              </a:rPr>
              <a:t>Участие в выставках и конференциях, посвященных инновационным технологиям и продуктам, для привлечения внимания клиентов.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0664" y="2861047"/>
            <a:ext cx="9854118" cy="6809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Montserrat" pitchFamily="2" charset="-52"/>
              </a:rPr>
              <a:t>Размещение рекламы на спортивных событиях, соревнованиях и тренировках спортсменов-любителей.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0664" y="2042806"/>
            <a:ext cx="9854118" cy="68093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Montserrat" pitchFamily="2" charset="-52"/>
              </a:rPr>
              <a:t>Сотрудничество с онлайн-магазинами, специализирующимися на продаже спортивного питания, напитков и фармацевтических препаратов.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B02B06-9454-98E3-CE3A-1DE1F3C71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455" y="507278"/>
            <a:ext cx="11391089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4800" dirty="0">
                <a:solidFill>
                  <a:srgbClr val="146C94"/>
                </a:solidFill>
                <a:latin typeface="Montserrat Black" pitchFamily="2" charset="-52"/>
              </a:rPr>
              <a:t>Каналы привлечения ЦА</a:t>
            </a:r>
            <a:endParaRPr lang="en-US" sz="4800" kern="1200" dirty="0">
              <a:solidFill>
                <a:srgbClr val="146C94"/>
              </a:solidFill>
              <a:latin typeface="Montserrat Black" pitchFamily="2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81820" y="1218513"/>
            <a:ext cx="6428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19A7CE"/>
                </a:solidFill>
                <a:latin typeface="Montserrat" pitchFamily="2" charset="-52"/>
              </a:rPr>
              <a:t>Партнерство / сотрудничество</a:t>
            </a:r>
          </a:p>
        </p:txBody>
      </p:sp>
      <p:sp>
        <p:nvSpPr>
          <p:cNvPr id="3" name="Плюс 2"/>
          <p:cNvSpPr/>
          <p:nvPr/>
        </p:nvSpPr>
        <p:spPr>
          <a:xfrm>
            <a:off x="5868210" y="5352527"/>
            <a:ext cx="455579" cy="403465"/>
          </a:xfrm>
          <a:prstGeom prst="mathPlus">
            <a:avLst/>
          </a:prstGeom>
          <a:solidFill>
            <a:srgbClr val="19A7CE"/>
          </a:solidFill>
          <a:ln>
            <a:solidFill>
              <a:srgbClr val="146C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0664" y="4533531"/>
            <a:ext cx="9854118" cy="76711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Montserrat" pitchFamily="2" charset="-52"/>
              </a:rPr>
              <a:t>Активное ведение сайта продукта с акцентом на товарный знак.</a:t>
            </a:r>
            <a:endParaRPr lang="ru-RU" dirty="0">
              <a:ln w="0"/>
              <a:solidFill>
                <a:schemeClr val="tx1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63845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690664" y="4612286"/>
            <a:ext cx="9854118" cy="13215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>
                <a:ln w="0"/>
                <a:solidFill>
                  <a:schemeClr val="tx1"/>
                </a:solidFill>
                <a:latin typeface="Montserrat" pitchFamily="2" charset="-52"/>
              </a:rPr>
              <a:t>Разработка информативных и познавательных материалов (статьи, видео, блоги) и размещение на специализированных интернет-платформах, блогах и форумах, связанных с здоровым образом жизни, спортом, спортивным питанием, фармацевтикой и т.д.</a:t>
            </a:r>
            <a:endParaRPr lang="ru-RU" dirty="0">
              <a:ln w="0"/>
              <a:solidFill>
                <a:schemeClr val="tx1"/>
              </a:solidFill>
              <a:latin typeface="Montserrat" pitchFamily="2" charset="-52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0664" y="3777086"/>
            <a:ext cx="9854118" cy="6809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Montserrat" pitchFamily="2" charset="-52"/>
              </a:rPr>
              <a:t>Реклама в медицинских журналах и на медицинских сайтах, направленная на потребителей порционных растворимых фармацевтических препаратов.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0664" y="2977780"/>
            <a:ext cx="9854118" cy="6809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Montserrat" pitchFamily="2" charset="-52"/>
              </a:rPr>
              <a:t>Реклама в социальных сетях, направленная на людей в постоянной спешке, которые ценят быстроту и удобство использования продукта.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0664" y="2169266"/>
            <a:ext cx="9854118" cy="68093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Montserrat" pitchFamily="2" charset="-52"/>
              </a:rPr>
              <a:t>Реклама в спортивных журналах и на спортивных сайтах, направленная на спортсменов-любителей.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B02B06-9454-98E3-CE3A-1DE1F3C71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003" y="507278"/>
            <a:ext cx="1170399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4400" dirty="0">
                <a:solidFill>
                  <a:srgbClr val="146C94"/>
                </a:solidFill>
                <a:latin typeface="Montserrat Black" pitchFamily="2" charset="-52"/>
              </a:rPr>
              <a:t>Каналы привлечения потребителей</a:t>
            </a:r>
            <a:endParaRPr lang="en-US" sz="4400" kern="1200" dirty="0">
              <a:solidFill>
                <a:srgbClr val="146C94"/>
              </a:solidFill>
              <a:latin typeface="Montserrat Black" pitchFamily="2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2677" y="1218513"/>
            <a:ext cx="9406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19A7CE"/>
                </a:solidFill>
                <a:latin typeface="Montserrat" pitchFamily="2" charset="-52"/>
              </a:rPr>
              <a:t>Реализация через Товарный знак ООО + реклама через партнеров</a:t>
            </a:r>
          </a:p>
        </p:txBody>
      </p:sp>
    </p:spTree>
    <p:extLst>
      <p:ext uri="{BB962C8B-B14F-4D97-AF65-F5344CB8AC3E}">
        <p14:creationId xmlns:p14="http://schemas.microsoft.com/office/powerpoint/2010/main" val="24074585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1944</TotalTime>
  <Words>1224</Words>
  <Application>Microsoft Office PowerPoint</Application>
  <PresentationFormat>Широкоэкранный</PresentationFormat>
  <Paragraphs>121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Montserrat Black</vt:lpstr>
      <vt:lpstr>Тема Office</vt:lpstr>
      <vt:lpstr>Крышка-контейнер на резьбу  бутылки для хранения функциональных смесей и фармацевтических препаратов</vt:lpstr>
      <vt:lpstr>Презентация PowerPoint</vt:lpstr>
      <vt:lpstr>Актуальность</vt:lpstr>
      <vt:lpstr>Анализ конкурентов</vt:lpstr>
      <vt:lpstr>Презентация PowerPoint</vt:lpstr>
      <vt:lpstr>Проблематика</vt:lpstr>
      <vt:lpstr>Ценностное предложение</vt:lpstr>
      <vt:lpstr>Каналы привлечения ЦА</vt:lpstr>
      <vt:lpstr>Каналы привлечения потребителей</vt:lpstr>
      <vt:lpstr>Презентация PowerPoint</vt:lpstr>
      <vt:lpstr>Финансовая модель</vt:lpstr>
      <vt:lpstr>Дорожная карта</vt:lpstr>
      <vt:lpstr>Дорожная карта</vt:lpstr>
      <vt:lpstr>Конструкция крышки-контейнера</vt:lpstr>
      <vt:lpstr>Презентация PowerPoint</vt:lpstr>
      <vt:lpstr>Ожидаемые бизнес-результаты на год-полтора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крышки-контейнера для резьбы бутылки</dc:title>
  <dc:creator>Светлана</dc:creator>
  <cp:lastModifiedBy>Татьяна Куркина</cp:lastModifiedBy>
  <cp:revision>33</cp:revision>
  <dcterms:created xsi:type="dcterms:W3CDTF">2023-08-24T11:25:03Z</dcterms:created>
  <dcterms:modified xsi:type="dcterms:W3CDTF">2023-09-24T19:49:00Z</dcterms:modified>
</cp:coreProperties>
</file>