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3" r:id="rId2"/>
    <p:sldId id="282" r:id="rId3"/>
    <p:sldId id="542" r:id="rId4"/>
    <p:sldId id="541" r:id="rId5"/>
    <p:sldId id="543" r:id="rId6"/>
    <p:sldId id="544" r:id="rId7"/>
    <p:sldId id="545" r:id="rId8"/>
    <p:sldId id="552" r:id="rId9"/>
    <p:sldId id="546" r:id="rId10"/>
    <p:sldId id="551" r:id="rId11"/>
    <p:sldId id="547" r:id="rId12"/>
    <p:sldId id="553" r:id="rId13"/>
    <p:sldId id="548" r:id="rId14"/>
    <p:sldId id="549" r:id="rId15"/>
    <p:sldId id="550" r:id="rId16"/>
    <p:sldId id="554" r:id="rId17"/>
    <p:sldId id="556" r:id="rId18"/>
    <p:sldId id="557" r:id="rId19"/>
    <p:sldId id="558" r:id="rId20"/>
    <p:sldId id="555" r:id="rId21"/>
    <p:sldId id="540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2D50"/>
    <a:srgbClr val="D2D5DC"/>
    <a:srgbClr val="ECEDF0"/>
    <a:srgbClr val="727584"/>
    <a:srgbClr val="FFFFFF"/>
    <a:srgbClr val="E7E8ED"/>
    <a:srgbClr val="F2F2F2"/>
    <a:srgbClr val="525253"/>
    <a:srgbClr val="D3D6DB"/>
    <a:srgbClr val="2A86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634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736F0-185E-426B-95CC-FC51FF4600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8152F7-27DC-4CC7-9E82-6412ECD0AEB0}">
      <dgm:prSet phldrT="[Текст]" custT="1"/>
      <dgm:spPr/>
      <dgm:t>
        <a:bodyPr/>
        <a:lstStyle/>
        <a:p>
          <a:r>
            <a:rPr lang="ru-RU" sz="1800" dirty="0">
              <a:latin typeface="Times New Roman"/>
              <a:ea typeface="Calibri"/>
              <a:cs typeface="Times New Roman"/>
            </a:rPr>
            <a:t>Генеральный директор (Управляющий)</a:t>
          </a:r>
          <a:endParaRPr lang="ru-RU" sz="1800"/>
        </a:p>
      </dgm:t>
    </dgm:pt>
    <dgm:pt modelId="{FFA8088F-0515-4957-A187-32589480D07D}" type="parTrans" cxnId="{D72496DA-B1D8-41AE-97D5-54903398DE18}">
      <dgm:prSet/>
      <dgm:spPr/>
      <dgm:t>
        <a:bodyPr/>
        <a:lstStyle/>
        <a:p>
          <a:endParaRPr lang="ru-RU"/>
        </a:p>
      </dgm:t>
    </dgm:pt>
    <dgm:pt modelId="{1F62A8B7-32B4-4977-AD7C-18DEB8CF84EC}" type="sibTrans" cxnId="{D72496DA-B1D8-41AE-97D5-54903398DE18}">
      <dgm:prSet/>
      <dgm:spPr/>
      <dgm:t>
        <a:bodyPr/>
        <a:lstStyle/>
        <a:p>
          <a:endParaRPr lang="ru-RU"/>
        </a:p>
      </dgm:t>
    </dgm:pt>
    <dgm:pt modelId="{9005A177-189C-4C8F-9AC5-FD51E7411257}">
      <dgm:prSet/>
      <dgm:spPr/>
      <dgm:t>
        <a:bodyPr/>
        <a:lstStyle/>
        <a:p>
          <a:r>
            <a:rPr lang="ru-RU" dirty="0">
              <a:latin typeface="Times New Roman"/>
              <a:ea typeface="Calibri"/>
              <a:cs typeface="Times New Roman"/>
            </a:rPr>
            <a:t>Бухгалтер</a:t>
          </a:r>
          <a:endParaRPr lang="ru-RU"/>
        </a:p>
      </dgm:t>
    </dgm:pt>
    <dgm:pt modelId="{9E1D1721-DCA1-40DA-8009-60DC1E9D42F6}" type="sibTrans" cxnId="{E1B8B467-10B3-4016-9E27-A97F6B01DF8D}">
      <dgm:prSet/>
      <dgm:spPr/>
      <dgm:t>
        <a:bodyPr/>
        <a:lstStyle/>
        <a:p>
          <a:endParaRPr lang="ru-RU"/>
        </a:p>
      </dgm:t>
    </dgm:pt>
    <dgm:pt modelId="{7CC289F3-8E1E-4712-846B-17157138CD84}" type="parTrans" cxnId="{E1B8B467-10B3-4016-9E27-A97F6B01DF8D}">
      <dgm:prSet/>
      <dgm:spPr/>
      <dgm:t>
        <a:bodyPr/>
        <a:lstStyle/>
        <a:p>
          <a:endParaRPr lang="ru-RU"/>
        </a:p>
      </dgm:t>
    </dgm:pt>
    <dgm:pt modelId="{FFC2B37A-862B-4BF3-A5E9-580BBA9EB053}">
      <dgm:prSet/>
      <dgm:spPr/>
      <dgm:t>
        <a:bodyPr/>
        <a:lstStyle/>
        <a:p>
          <a:r>
            <a:rPr lang="ru-RU" dirty="0">
              <a:latin typeface="Times New Roman"/>
              <a:ea typeface="Calibri"/>
              <a:cs typeface="Times New Roman"/>
            </a:rPr>
            <a:t>Повар-пекарь</a:t>
          </a:r>
          <a:endParaRPr lang="ru-RU"/>
        </a:p>
      </dgm:t>
    </dgm:pt>
    <dgm:pt modelId="{5378C453-48AC-4839-9E88-DD99B3E3BA17}" type="sibTrans" cxnId="{FCE18996-2D7B-4A38-9598-50E58FE62EFF}">
      <dgm:prSet/>
      <dgm:spPr/>
      <dgm:t>
        <a:bodyPr/>
        <a:lstStyle/>
        <a:p>
          <a:endParaRPr lang="ru-RU"/>
        </a:p>
      </dgm:t>
    </dgm:pt>
    <dgm:pt modelId="{B096DCF5-67C6-44C2-B363-93E8A0ABD6B3}" type="parTrans" cxnId="{FCE18996-2D7B-4A38-9598-50E58FE62EFF}">
      <dgm:prSet/>
      <dgm:spPr/>
      <dgm:t>
        <a:bodyPr/>
        <a:lstStyle/>
        <a:p>
          <a:endParaRPr lang="ru-RU"/>
        </a:p>
      </dgm:t>
    </dgm:pt>
    <dgm:pt modelId="{EAED9A84-755E-4FE7-B778-65334722F5C8}">
      <dgm:prSet/>
      <dgm:spPr/>
      <dgm:t>
        <a:bodyPr/>
        <a:lstStyle/>
        <a:p>
          <a:r>
            <a:rPr lang="ru-RU" dirty="0" err="1">
              <a:latin typeface="Times New Roman"/>
              <a:ea typeface="Calibri"/>
              <a:cs typeface="Times New Roman"/>
            </a:rPr>
            <a:t>Бариста-официант</a:t>
          </a:r>
          <a:endParaRPr lang="ru-RU"/>
        </a:p>
      </dgm:t>
    </dgm:pt>
    <dgm:pt modelId="{B1107083-32E7-4C2B-8E96-37E8CA251B7C}" type="sibTrans" cxnId="{468FB32C-5968-4290-8FA9-7D28FC2ACA4B}">
      <dgm:prSet/>
      <dgm:spPr/>
      <dgm:t>
        <a:bodyPr/>
        <a:lstStyle/>
        <a:p>
          <a:endParaRPr lang="ru-RU"/>
        </a:p>
      </dgm:t>
    </dgm:pt>
    <dgm:pt modelId="{8294EE72-786B-4AF3-BFAB-0A9501AB8BE2}" type="parTrans" cxnId="{468FB32C-5968-4290-8FA9-7D28FC2ACA4B}">
      <dgm:prSet/>
      <dgm:spPr/>
      <dgm:t>
        <a:bodyPr/>
        <a:lstStyle/>
        <a:p>
          <a:endParaRPr lang="ru-RU"/>
        </a:p>
      </dgm:t>
    </dgm:pt>
    <dgm:pt modelId="{9D9285B5-EB2F-41E5-B7B3-492F3433AC9B}">
      <dgm:prSet/>
      <dgm:spPr/>
      <dgm:t>
        <a:bodyPr/>
        <a:lstStyle/>
        <a:p>
          <a:r>
            <a:rPr lang="ru-RU" dirty="0">
              <a:latin typeface="Times New Roman"/>
              <a:ea typeface="Calibri"/>
              <a:cs typeface="Times New Roman"/>
            </a:rPr>
            <a:t>Уборщик / Кухонный работник</a:t>
          </a:r>
          <a:endParaRPr lang="ru-RU"/>
        </a:p>
      </dgm:t>
    </dgm:pt>
    <dgm:pt modelId="{420D191A-1C3B-4F25-A0D7-CA2E410F0231}" type="sibTrans" cxnId="{F6A7746F-1A23-4310-B021-2E656608E1D4}">
      <dgm:prSet/>
      <dgm:spPr/>
      <dgm:t>
        <a:bodyPr/>
        <a:lstStyle/>
        <a:p>
          <a:endParaRPr lang="ru-RU"/>
        </a:p>
      </dgm:t>
    </dgm:pt>
    <dgm:pt modelId="{F9F18656-6643-4844-BE34-80883250AB25}" type="parTrans" cxnId="{F6A7746F-1A23-4310-B021-2E656608E1D4}">
      <dgm:prSet/>
      <dgm:spPr/>
      <dgm:t>
        <a:bodyPr/>
        <a:lstStyle/>
        <a:p>
          <a:endParaRPr lang="ru-RU"/>
        </a:p>
      </dgm:t>
    </dgm:pt>
    <dgm:pt modelId="{C3684CE7-C33D-4470-BE56-ABD54A30C27B}" type="pres">
      <dgm:prSet presAssocID="{49C736F0-185E-426B-95CC-FC51FF4600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D15FD-B157-40CE-AD49-0CD773EBE608}" type="pres">
      <dgm:prSet presAssocID="{468152F7-27DC-4CC7-9E82-6412ECD0AEB0}" presName="hierRoot1" presStyleCnt="0"/>
      <dgm:spPr/>
    </dgm:pt>
    <dgm:pt modelId="{68C283BC-29EB-45D6-8A18-EFCEDD23158B}" type="pres">
      <dgm:prSet presAssocID="{468152F7-27DC-4CC7-9E82-6412ECD0AEB0}" presName="composite" presStyleCnt="0"/>
      <dgm:spPr/>
    </dgm:pt>
    <dgm:pt modelId="{1E16B32F-C89D-48E0-B07B-5CFAFDA9872B}" type="pres">
      <dgm:prSet presAssocID="{468152F7-27DC-4CC7-9E82-6412ECD0AEB0}" presName="background" presStyleLbl="node0" presStyleIdx="0" presStyleCnt="1"/>
      <dgm:spPr/>
    </dgm:pt>
    <dgm:pt modelId="{5B458A4C-EB5F-4EFE-B36E-575085ABACBB}" type="pres">
      <dgm:prSet presAssocID="{468152F7-27DC-4CC7-9E82-6412ECD0AEB0}" presName="text" presStyleLbl="fgAcc0" presStyleIdx="0" presStyleCnt="1" custScaleX="36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CAC24-CF7F-4D8D-8FD7-07BAE170FD48}" type="pres">
      <dgm:prSet presAssocID="{468152F7-27DC-4CC7-9E82-6412ECD0AEB0}" presName="hierChild2" presStyleCnt="0"/>
      <dgm:spPr/>
    </dgm:pt>
    <dgm:pt modelId="{AA8197CF-E37C-4803-96B9-047E9C65E380}" type="pres">
      <dgm:prSet presAssocID="{F9F18656-6643-4844-BE34-80883250AB2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DA0C02F-0552-445C-A992-728BDC912B2A}" type="pres">
      <dgm:prSet presAssocID="{9D9285B5-EB2F-41E5-B7B3-492F3433AC9B}" presName="hierRoot2" presStyleCnt="0"/>
      <dgm:spPr/>
    </dgm:pt>
    <dgm:pt modelId="{A0850899-D581-4AC6-8A10-2C10B760643E}" type="pres">
      <dgm:prSet presAssocID="{9D9285B5-EB2F-41E5-B7B3-492F3433AC9B}" presName="composite2" presStyleCnt="0"/>
      <dgm:spPr/>
    </dgm:pt>
    <dgm:pt modelId="{D5754ED9-F2C1-4433-82A7-0915D1A30ECF}" type="pres">
      <dgm:prSet presAssocID="{9D9285B5-EB2F-41E5-B7B3-492F3433AC9B}" presName="background2" presStyleLbl="node2" presStyleIdx="0" presStyleCnt="4"/>
      <dgm:spPr/>
    </dgm:pt>
    <dgm:pt modelId="{7B98FCE0-6576-4F2E-86F1-5165EEC5CCD7}" type="pres">
      <dgm:prSet presAssocID="{9D9285B5-EB2F-41E5-B7B3-492F3433AC9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792AB-53A9-4A71-8C62-CBFD116CF07F}" type="pres">
      <dgm:prSet presAssocID="{9D9285B5-EB2F-41E5-B7B3-492F3433AC9B}" presName="hierChild3" presStyleCnt="0"/>
      <dgm:spPr/>
    </dgm:pt>
    <dgm:pt modelId="{5E67BDA6-6686-4D46-9AC9-D5F1CE211027}" type="pres">
      <dgm:prSet presAssocID="{8294EE72-786B-4AF3-BFAB-0A9501AB8BE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98DCEC9-F72E-4E07-BF35-7183D3565657}" type="pres">
      <dgm:prSet presAssocID="{EAED9A84-755E-4FE7-B778-65334722F5C8}" presName="hierRoot2" presStyleCnt="0"/>
      <dgm:spPr/>
    </dgm:pt>
    <dgm:pt modelId="{8E2B2153-9974-4066-9D6C-11326A9FAAD9}" type="pres">
      <dgm:prSet presAssocID="{EAED9A84-755E-4FE7-B778-65334722F5C8}" presName="composite2" presStyleCnt="0"/>
      <dgm:spPr/>
    </dgm:pt>
    <dgm:pt modelId="{3D9D698F-C6DA-46F0-BB9A-7072C4517BE7}" type="pres">
      <dgm:prSet presAssocID="{EAED9A84-755E-4FE7-B778-65334722F5C8}" presName="background2" presStyleLbl="node2" presStyleIdx="1" presStyleCnt="4"/>
      <dgm:spPr/>
    </dgm:pt>
    <dgm:pt modelId="{50557B31-C85B-4B95-A987-475BC259DB56}" type="pres">
      <dgm:prSet presAssocID="{EAED9A84-755E-4FE7-B778-65334722F5C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5B399-2C5F-4A04-A498-170D6BEEE66D}" type="pres">
      <dgm:prSet presAssocID="{EAED9A84-755E-4FE7-B778-65334722F5C8}" presName="hierChild3" presStyleCnt="0"/>
      <dgm:spPr/>
    </dgm:pt>
    <dgm:pt modelId="{B515CA06-B396-4FAE-B900-261B78DDCBBB}" type="pres">
      <dgm:prSet presAssocID="{B096DCF5-67C6-44C2-B363-93E8A0ABD6B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AEC7624-4C80-465D-BFC3-D6637C2DDAEB}" type="pres">
      <dgm:prSet presAssocID="{FFC2B37A-862B-4BF3-A5E9-580BBA9EB053}" presName="hierRoot2" presStyleCnt="0"/>
      <dgm:spPr/>
    </dgm:pt>
    <dgm:pt modelId="{75934859-0B4A-4CC6-B66C-89EA5F6DD8A1}" type="pres">
      <dgm:prSet presAssocID="{FFC2B37A-862B-4BF3-A5E9-580BBA9EB053}" presName="composite2" presStyleCnt="0"/>
      <dgm:spPr/>
    </dgm:pt>
    <dgm:pt modelId="{6D5CADB3-1B31-4C32-BE3A-AA4592F80144}" type="pres">
      <dgm:prSet presAssocID="{FFC2B37A-862B-4BF3-A5E9-580BBA9EB053}" presName="background2" presStyleLbl="node2" presStyleIdx="2" presStyleCnt="4"/>
      <dgm:spPr/>
    </dgm:pt>
    <dgm:pt modelId="{68733027-0ADA-48CE-9178-10542F64394B}" type="pres">
      <dgm:prSet presAssocID="{FFC2B37A-862B-4BF3-A5E9-580BBA9EB05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2F54F-B5A3-47DE-AD14-28384511F8C6}" type="pres">
      <dgm:prSet presAssocID="{FFC2B37A-862B-4BF3-A5E9-580BBA9EB053}" presName="hierChild3" presStyleCnt="0"/>
      <dgm:spPr/>
    </dgm:pt>
    <dgm:pt modelId="{5FCB2D89-FF83-4F28-AF5F-024D03553A4D}" type="pres">
      <dgm:prSet presAssocID="{7CC289F3-8E1E-4712-846B-17157138CD8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BB19149-B42C-4BFC-9312-4B3069F442CB}" type="pres">
      <dgm:prSet presAssocID="{9005A177-189C-4C8F-9AC5-FD51E7411257}" presName="hierRoot2" presStyleCnt="0"/>
      <dgm:spPr/>
    </dgm:pt>
    <dgm:pt modelId="{5BC36577-65A1-4230-843F-4410F34DDF3C}" type="pres">
      <dgm:prSet presAssocID="{9005A177-189C-4C8F-9AC5-FD51E7411257}" presName="composite2" presStyleCnt="0"/>
      <dgm:spPr/>
    </dgm:pt>
    <dgm:pt modelId="{03DBF5F1-BCFA-4113-8FEE-19B5946801C7}" type="pres">
      <dgm:prSet presAssocID="{9005A177-189C-4C8F-9AC5-FD51E7411257}" presName="background2" presStyleLbl="node2" presStyleIdx="3" presStyleCnt="4"/>
      <dgm:spPr/>
    </dgm:pt>
    <dgm:pt modelId="{E1169617-9E5F-4E2D-8760-1F61F402FC35}" type="pres">
      <dgm:prSet presAssocID="{9005A177-189C-4C8F-9AC5-FD51E741125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9E073-D9F1-457B-BD8C-91FE86FAB612}" type="pres">
      <dgm:prSet presAssocID="{9005A177-189C-4C8F-9AC5-FD51E7411257}" presName="hierChild3" presStyleCnt="0"/>
      <dgm:spPr/>
    </dgm:pt>
  </dgm:ptLst>
  <dgm:cxnLst>
    <dgm:cxn modelId="{2B452B09-F5EB-44C7-8B4E-6E8E0DEC35A5}" type="presOf" srcId="{8294EE72-786B-4AF3-BFAB-0A9501AB8BE2}" destId="{5E67BDA6-6686-4D46-9AC9-D5F1CE211027}" srcOrd="0" destOrd="0" presId="urn:microsoft.com/office/officeart/2005/8/layout/hierarchy1"/>
    <dgm:cxn modelId="{3EC83CEF-6E06-4B86-A59A-1E6E7E4B4D38}" type="presOf" srcId="{9005A177-189C-4C8F-9AC5-FD51E7411257}" destId="{E1169617-9E5F-4E2D-8760-1F61F402FC35}" srcOrd="0" destOrd="0" presId="urn:microsoft.com/office/officeart/2005/8/layout/hierarchy1"/>
    <dgm:cxn modelId="{D72496DA-B1D8-41AE-97D5-54903398DE18}" srcId="{49C736F0-185E-426B-95CC-FC51FF460046}" destId="{468152F7-27DC-4CC7-9E82-6412ECD0AEB0}" srcOrd="0" destOrd="0" parTransId="{FFA8088F-0515-4957-A187-32589480D07D}" sibTransId="{1F62A8B7-32B4-4977-AD7C-18DEB8CF84EC}"/>
    <dgm:cxn modelId="{8F8355C7-07EF-47E4-B1B0-5A6A99DE1B0A}" type="presOf" srcId="{EAED9A84-755E-4FE7-B778-65334722F5C8}" destId="{50557B31-C85B-4B95-A987-475BC259DB56}" srcOrd="0" destOrd="0" presId="urn:microsoft.com/office/officeart/2005/8/layout/hierarchy1"/>
    <dgm:cxn modelId="{5BAB1230-3419-4402-935E-55EE91E99E41}" type="presOf" srcId="{468152F7-27DC-4CC7-9E82-6412ECD0AEB0}" destId="{5B458A4C-EB5F-4EFE-B36E-575085ABACBB}" srcOrd="0" destOrd="0" presId="urn:microsoft.com/office/officeart/2005/8/layout/hierarchy1"/>
    <dgm:cxn modelId="{F6A7746F-1A23-4310-B021-2E656608E1D4}" srcId="{468152F7-27DC-4CC7-9E82-6412ECD0AEB0}" destId="{9D9285B5-EB2F-41E5-B7B3-492F3433AC9B}" srcOrd="0" destOrd="0" parTransId="{F9F18656-6643-4844-BE34-80883250AB25}" sibTransId="{420D191A-1C3B-4F25-A0D7-CA2E410F0231}"/>
    <dgm:cxn modelId="{81697301-EAA2-4CA7-BAC4-B3D18259286F}" type="presOf" srcId="{9D9285B5-EB2F-41E5-B7B3-492F3433AC9B}" destId="{7B98FCE0-6576-4F2E-86F1-5165EEC5CCD7}" srcOrd="0" destOrd="0" presId="urn:microsoft.com/office/officeart/2005/8/layout/hierarchy1"/>
    <dgm:cxn modelId="{468FB32C-5968-4290-8FA9-7D28FC2ACA4B}" srcId="{468152F7-27DC-4CC7-9E82-6412ECD0AEB0}" destId="{EAED9A84-755E-4FE7-B778-65334722F5C8}" srcOrd="1" destOrd="0" parTransId="{8294EE72-786B-4AF3-BFAB-0A9501AB8BE2}" sibTransId="{B1107083-32E7-4C2B-8E96-37E8CA251B7C}"/>
    <dgm:cxn modelId="{44CFD610-92BF-4DE0-9288-AD2A2392A8B1}" type="presOf" srcId="{F9F18656-6643-4844-BE34-80883250AB25}" destId="{AA8197CF-E37C-4803-96B9-047E9C65E380}" srcOrd="0" destOrd="0" presId="urn:microsoft.com/office/officeart/2005/8/layout/hierarchy1"/>
    <dgm:cxn modelId="{E1B8B467-10B3-4016-9E27-A97F6B01DF8D}" srcId="{468152F7-27DC-4CC7-9E82-6412ECD0AEB0}" destId="{9005A177-189C-4C8F-9AC5-FD51E7411257}" srcOrd="3" destOrd="0" parTransId="{7CC289F3-8E1E-4712-846B-17157138CD84}" sibTransId="{9E1D1721-DCA1-40DA-8009-60DC1E9D42F6}"/>
    <dgm:cxn modelId="{589EFA97-6C96-46A9-B150-74EDEADB8A42}" type="presOf" srcId="{B096DCF5-67C6-44C2-B363-93E8A0ABD6B3}" destId="{B515CA06-B396-4FAE-B900-261B78DDCBBB}" srcOrd="0" destOrd="0" presId="urn:microsoft.com/office/officeart/2005/8/layout/hierarchy1"/>
    <dgm:cxn modelId="{5D4D7537-3867-4138-B7AB-930A04CACB3E}" type="presOf" srcId="{7CC289F3-8E1E-4712-846B-17157138CD84}" destId="{5FCB2D89-FF83-4F28-AF5F-024D03553A4D}" srcOrd="0" destOrd="0" presId="urn:microsoft.com/office/officeart/2005/8/layout/hierarchy1"/>
    <dgm:cxn modelId="{20B577CA-0B3D-4E07-B8DF-38FFD3CF7893}" type="presOf" srcId="{FFC2B37A-862B-4BF3-A5E9-580BBA9EB053}" destId="{68733027-0ADA-48CE-9178-10542F64394B}" srcOrd="0" destOrd="0" presId="urn:microsoft.com/office/officeart/2005/8/layout/hierarchy1"/>
    <dgm:cxn modelId="{FCE18996-2D7B-4A38-9598-50E58FE62EFF}" srcId="{468152F7-27DC-4CC7-9E82-6412ECD0AEB0}" destId="{FFC2B37A-862B-4BF3-A5E9-580BBA9EB053}" srcOrd="2" destOrd="0" parTransId="{B096DCF5-67C6-44C2-B363-93E8A0ABD6B3}" sibTransId="{5378C453-48AC-4839-9E88-DD99B3E3BA17}"/>
    <dgm:cxn modelId="{DBDAE58D-EF36-481F-910D-A8DDB468C648}" type="presOf" srcId="{49C736F0-185E-426B-95CC-FC51FF460046}" destId="{C3684CE7-C33D-4470-BE56-ABD54A30C27B}" srcOrd="0" destOrd="0" presId="urn:microsoft.com/office/officeart/2005/8/layout/hierarchy1"/>
    <dgm:cxn modelId="{C09EF9F7-4D56-4D55-A721-3AFE548DCA28}" type="presParOf" srcId="{C3684CE7-C33D-4470-BE56-ABD54A30C27B}" destId="{181D15FD-B157-40CE-AD49-0CD773EBE608}" srcOrd="0" destOrd="0" presId="urn:microsoft.com/office/officeart/2005/8/layout/hierarchy1"/>
    <dgm:cxn modelId="{25380EEC-DE50-41CE-82C5-35F19C827953}" type="presParOf" srcId="{181D15FD-B157-40CE-AD49-0CD773EBE608}" destId="{68C283BC-29EB-45D6-8A18-EFCEDD23158B}" srcOrd="0" destOrd="0" presId="urn:microsoft.com/office/officeart/2005/8/layout/hierarchy1"/>
    <dgm:cxn modelId="{C6E836F2-A531-420F-8240-1E882BC9774F}" type="presParOf" srcId="{68C283BC-29EB-45D6-8A18-EFCEDD23158B}" destId="{1E16B32F-C89D-48E0-B07B-5CFAFDA9872B}" srcOrd="0" destOrd="0" presId="urn:microsoft.com/office/officeart/2005/8/layout/hierarchy1"/>
    <dgm:cxn modelId="{F2727398-25E9-43EE-87BA-5F0D0D44538A}" type="presParOf" srcId="{68C283BC-29EB-45D6-8A18-EFCEDD23158B}" destId="{5B458A4C-EB5F-4EFE-B36E-575085ABACBB}" srcOrd="1" destOrd="0" presId="urn:microsoft.com/office/officeart/2005/8/layout/hierarchy1"/>
    <dgm:cxn modelId="{568E5279-7881-4E01-9762-185797FA87E4}" type="presParOf" srcId="{181D15FD-B157-40CE-AD49-0CD773EBE608}" destId="{0FBCAC24-CF7F-4D8D-8FD7-07BAE170FD48}" srcOrd="1" destOrd="0" presId="urn:microsoft.com/office/officeart/2005/8/layout/hierarchy1"/>
    <dgm:cxn modelId="{6F61FAEF-00EA-4EF3-845D-5CEF06B9E7FF}" type="presParOf" srcId="{0FBCAC24-CF7F-4D8D-8FD7-07BAE170FD48}" destId="{AA8197CF-E37C-4803-96B9-047E9C65E380}" srcOrd="0" destOrd="0" presId="urn:microsoft.com/office/officeart/2005/8/layout/hierarchy1"/>
    <dgm:cxn modelId="{2DD8EF91-CBFE-4DB8-92F1-434B8C7932AE}" type="presParOf" srcId="{0FBCAC24-CF7F-4D8D-8FD7-07BAE170FD48}" destId="{6DA0C02F-0552-445C-A992-728BDC912B2A}" srcOrd="1" destOrd="0" presId="urn:microsoft.com/office/officeart/2005/8/layout/hierarchy1"/>
    <dgm:cxn modelId="{59D29413-8A9A-4801-9D8C-8793FCD10E3A}" type="presParOf" srcId="{6DA0C02F-0552-445C-A992-728BDC912B2A}" destId="{A0850899-D581-4AC6-8A10-2C10B760643E}" srcOrd="0" destOrd="0" presId="urn:microsoft.com/office/officeart/2005/8/layout/hierarchy1"/>
    <dgm:cxn modelId="{CC3BC1F2-7160-42DF-AF52-603E4E744016}" type="presParOf" srcId="{A0850899-D581-4AC6-8A10-2C10B760643E}" destId="{D5754ED9-F2C1-4433-82A7-0915D1A30ECF}" srcOrd="0" destOrd="0" presId="urn:microsoft.com/office/officeart/2005/8/layout/hierarchy1"/>
    <dgm:cxn modelId="{ECE87581-2585-4CD0-86F6-C27CD30C1254}" type="presParOf" srcId="{A0850899-D581-4AC6-8A10-2C10B760643E}" destId="{7B98FCE0-6576-4F2E-86F1-5165EEC5CCD7}" srcOrd="1" destOrd="0" presId="urn:microsoft.com/office/officeart/2005/8/layout/hierarchy1"/>
    <dgm:cxn modelId="{E2FA40B8-3842-4A6A-83A6-CCF9E4AF9B0F}" type="presParOf" srcId="{6DA0C02F-0552-445C-A992-728BDC912B2A}" destId="{2E3792AB-53A9-4A71-8C62-CBFD116CF07F}" srcOrd="1" destOrd="0" presId="urn:microsoft.com/office/officeart/2005/8/layout/hierarchy1"/>
    <dgm:cxn modelId="{26B28370-875B-4110-934D-8E82E5BAF67D}" type="presParOf" srcId="{0FBCAC24-CF7F-4D8D-8FD7-07BAE170FD48}" destId="{5E67BDA6-6686-4D46-9AC9-D5F1CE211027}" srcOrd="2" destOrd="0" presId="urn:microsoft.com/office/officeart/2005/8/layout/hierarchy1"/>
    <dgm:cxn modelId="{18975565-65D1-47C1-AB95-7B64FD7A9FA0}" type="presParOf" srcId="{0FBCAC24-CF7F-4D8D-8FD7-07BAE170FD48}" destId="{098DCEC9-F72E-4E07-BF35-7183D3565657}" srcOrd="3" destOrd="0" presId="urn:microsoft.com/office/officeart/2005/8/layout/hierarchy1"/>
    <dgm:cxn modelId="{72E1A2BA-1CB5-4E46-BDAE-0D486FB6D348}" type="presParOf" srcId="{098DCEC9-F72E-4E07-BF35-7183D3565657}" destId="{8E2B2153-9974-4066-9D6C-11326A9FAAD9}" srcOrd="0" destOrd="0" presId="urn:microsoft.com/office/officeart/2005/8/layout/hierarchy1"/>
    <dgm:cxn modelId="{80E3922F-C13F-4A4D-9AD8-049428E9D68C}" type="presParOf" srcId="{8E2B2153-9974-4066-9D6C-11326A9FAAD9}" destId="{3D9D698F-C6DA-46F0-BB9A-7072C4517BE7}" srcOrd="0" destOrd="0" presId="urn:microsoft.com/office/officeart/2005/8/layout/hierarchy1"/>
    <dgm:cxn modelId="{E954D05E-C00D-4DCA-8766-47E1F0CD2532}" type="presParOf" srcId="{8E2B2153-9974-4066-9D6C-11326A9FAAD9}" destId="{50557B31-C85B-4B95-A987-475BC259DB56}" srcOrd="1" destOrd="0" presId="urn:microsoft.com/office/officeart/2005/8/layout/hierarchy1"/>
    <dgm:cxn modelId="{50B4824F-F5B7-4391-8A20-8D3BD3111FE2}" type="presParOf" srcId="{098DCEC9-F72E-4E07-BF35-7183D3565657}" destId="{59E5B399-2C5F-4A04-A498-170D6BEEE66D}" srcOrd="1" destOrd="0" presId="urn:microsoft.com/office/officeart/2005/8/layout/hierarchy1"/>
    <dgm:cxn modelId="{73B7CC21-584A-4768-9D52-ACE62EDDCD64}" type="presParOf" srcId="{0FBCAC24-CF7F-4D8D-8FD7-07BAE170FD48}" destId="{B515CA06-B396-4FAE-B900-261B78DDCBBB}" srcOrd="4" destOrd="0" presId="urn:microsoft.com/office/officeart/2005/8/layout/hierarchy1"/>
    <dgm:cxn modelId="{3DFD376F-66D0-4CA4-8D98-9A8EB68129F6}" type="presParOf" srcId="{0FBCAC24-CF7F-4D8D-8FD7-07BAE170FD48}" destId="{CAEC7624-4C80-465D-BFC3-D6637C2DDAEB}" srcOrd="5" destOrd="0" presId="urn:microsoft.com/office/officeart/2005/8/layout/hierarchy1"/>
    <dgm:cxn modelId="{DFDD162A-156D-4C94-B442-41396702C20A}" type="presParOf" srcId="{CAEC7624-4C80-465D-BFC3-D6637C2DDAEB}" destId="{75934859-0B4A-4CC6-B66C-89EA5F6DD8A1}" srcOrd="0" destOrd="0" presId="urn:microsoft.com/office/officeart/2005/8/layout/hierarchy1"/>
    <dgm:cxn modelId="{F9B88E00-2F36-468B-A749-A2131FDE74CF}" type="presParOf" srcId="{75934859-0B4A-4CC6-B66C-89EA5F6DD8A1}" destId="{6D5CADB3-1B31-4C32-BE3A-AA4592F80144}" srcOrd="0" destOrd="0" presId="urn:microsoft.com/office/officeart/2005/8/layout/hierarchy1"/>
    <dgm:cxn modelId="{8570858E-4EA7-48B4-816F-783A50F4E241}" type="presParOf" srcId="{75934859-0B4A-4CC6-B66C-89EA5F6DD8A1}" destId="{68733027-0ADA-48CE-9178-10542F64394B}" srcOrd="1" destOrd="0" presId="urn:microsoft.com/office/officeart/2005/8/layout/hierarchy1"/>
    <dgm:cxn modelId="{2E43B3E0-A78F-4E09-9512-26E731701ADD}" type="presParOf" srcId="{CAEC7624-4C80-465D-BFC3-D6637C2DDAEB}" destId="{0102F54F-B5A3-47DE-AD14-28384511F8C6}" srcOrd="1" destOrd="0" presId="urn:microsoft.com/office/officeart/2005/8/layout/hierarchy1"/>
    <dgm:cxn modelId="{32449DF2-55E8-46F3-95B3-6F6C8096738D}" type="presParOf" srcId="{0FBCAC24-CF7F-4D8D-8FD7-07BAE170FD48}" destId="{5FCB2D89-FF83-4F28-AF5F-024D03553A4D}" srcOrd="6" destOrd="0" presId="urn:microsoft.com/office/officeart/2005/8/layout/hierarchy1"/>
    <dgm:cxn modelId="{EBC9B15A-984B-4BFA-ACE5-A53315825050}" type="presParOf" srcId="{0FBCAC24-CF7F-4D8D-8FD7-07BAE170FD48}" destId="{2BB19149-B42C-4BFC-9312-4B3069F442CB}" srcOrd="7" destOrd="0" presId="urn:microsoft.com/office/officeart/2005/8/layout/hierarchy1"/>
    <dgm:cxn modelId="{19B6A553-170B-42B5-97BD-9A84E13694BB}" type="presParOf" srcId="{2BB19149-B42C-4BFC-9312-4B3069F442CB}" destId="{5BC36577-65A1-4230-843F-4410F34DDF3C}" srcOrd="0" destOrd="0" presId="urn:microsoft.com/office/officeart/2005/8/layout/hierarchy1"/>
    <dgm:cxn modelId="{0B8A1F45-3E6F-4F90-A32D-794E927853EB}" type="presParOf" srcId="{5BC36577-65A1-4230-843F-4410F34DDF3C}" destId="{03DBF5F1-BCFA-4113-8FEE-19B5946801C7}" srcOrd="0" destOrd="0" presId="urn:microsoft.com/office/officeart/2005/8/layout/hierarchy1"/>
    <dgm:cxn modelId="{CA2EF3C1-50F4-4920-BE9A-23CA782A6D03}" type="presParOf" srcId="{5BC36577-65A1-4230-843F-4410F34DDF3C}" destId="{E1169617-9E5F-4E2D-8760-1F61F402FC35}" srcOrd="1" destOrd="0" presId="urn:microsoft.com/office/officeart/2005/8/layout/hierarchy1"/>
    <dgm:cxn modelId="{F97CEF1F-2656-487F-8A66-0A3815307C5E}" type="presParOf" srcId="{2BB19149-B42C-4BFC-9312-4B3069F442CB}" destId="{CAC9E073-D9F1-457B-BD8C-91FE86FAB6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88B93-AB3F-43B1-B5FA-9920CE7B14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3D2FA-8D4B-4CB5-89F5-CC46C7907878}">
      <dgm:prSet phldrT="[Текст]" custT="1"/>
      <dgm:spPr>
        <a:solidFill>
          <a:srgbClr val="6C1A0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Финансовые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риски</a:t>
          </a:r>
        </a:p>
      </dgm:t>
    </dgm:pt>
    <dgm:pt modelId="{8EA87052-9706-4B44-90F3-7A8862746048}" type="parTrans" cxnId="{C9DB5764-783F-43C4-ABE9-001F722DF457}">
      <dgm:prSet/>
      <dgm:spPr/>
      <dgm:t>
        <a:bodyPr/>
        <a:lstStyle/>
        <a:p>
          <a:endParaRPr lang="ru-RU"/>
        </a:p>
      </dgm:t>
    </dgm:pt>
    <dgm:pt modelId="{9EF9B867-0E6B-4509-8177-871966A0FB47}" type="sibTrans" cxnId="{C9DB5764-783F-43C4-ABE9-001F722DF457}">
      <dgm:prSet/>
      <dgm:spPr/>
      <dgm:t>
        <a:bodyPr/>
        <a:lstStyle/>
        <a:p>
          <a:endParaRPr lang="ru-RU"/>
        </a:p>
      </dgm:t>
    </dgm:pt>
    <dgm:pt modelId="{DA161342-DA57-4A12-9D99-6E2687DE5584}">
      <dgm:prSet phldrT="[Текст]" custT="1"/>
      <dgm:spPr>
        <a:solidFill>
          <a:srgbClr val="6C1A00"/>
        </a:solidFill>
      </dgm:spPr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Операционные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gm:t>
    </dgm:pt>
    <dgm:pt modelId="{41C14715-B834-424F-86BE-0FFE3442B948}" type="parTrans" cxnId="{91300C0A-8FF4-4B5E-9132-9FF1B39F30D3}">
      <dgm:prSet/>
      <dgm:spPr/>
      <dgm:t>
        <a:bodyPr/>
        <a:lstStyle/>
        <a:p>
          <a:endParaRPr lang="ru-RU"/>
        </a:p>
      </dgm:t>
    </dgm:pt>
    <dgm:pt modelId="{19F3D0BF-D774-4176-80FE-B983B8C93351}" type="sibTrans" cxnId="{91300C0A-8FF4-4B5E-9132-9FF1B39F30D3}">
      <dgm:prSet/>
      <dgm:spPr/>
      <dgm:t>
        <a:bodyPr/>
        <a:lstStyle/>
        <a:p>
          <a:endParaRPr lang="ru-RU"/>
        </a:p>
      </dgm:t>
    </dgm:pt>
    <dgm:pt modelId="{7FF6559A-C662-4ABB-8C76-2ED79D503FB3}">
      <dgm:prSet phldrT="[Текст]" custT="1"/>
      <dgm:spPr>
        <a:solidFill>
          <a:srgbClr val="6C1A00"/>
        </a:solidFill>
      </dgm:spPr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Маркетинговые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gm:t>
    </dgm:pt>
    <dgm:pt modelId="{36756B3B-E175-4059-A46A-70683827A99C}" type="parTrans" cxnId="{AE504E92-8720-44DB-A075-0C485EB56C53}">
      <dgm:prSet/>
      <dgm:spPr/>
      <dgm:t>
        <a:bodyPr/>
        <a:lstStyle/>
        <a:p>
          <a:endParaRPr lang="ru-RU"/>
        </a:p>
      </dgm:t>
    </dgm:pt>
    <dgm:pt modelId="{C2507812-F5F0-4070-8B1B-7C3D673BA36D}" type="sibTrans" cxnId="{AE504E92-8720-44DB-A075-0C485EB56C53}">
      <dgm:prSet/>
      <dgm:spPr/>
      <dgm:t>
        <a:bodyPr/>
        <a:lstStyle/>
        <a:p>
          <a:endParaRPr lang="ru-RU"/>
        </a:p>
      </dgm:t>
    </dgm:pt>
    <dgm:pt modelId="{4A822E6E-0A6D-46E7-A471-6141CA47DC26}" type="pres">
      <dgm:prSet presAssocID="{D7888B93-AB3F-43B1-B5FA-9920CE7B14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CC818E-D792-4E69-A617-CA08F7977CF3}" type="pres">
      <dgm:prSet presAssocID="{D7888B93-AB3F-43B1-B5FA-9920CE7B14E8}" presName="Name1" presStyleCnt="0"/>
      <dgm:spPr/>
    </dgm:pt>
    <dgm:pt modelId="{23ADCAFB-C66C-4C68-BB1B-6134119A6874}" type="pres">
      <dgm:prSet presAssocID="{D7888B93-AB3F-43B1-B5FA-9920CE7B14E8}" presName="cycle" presStyleCnt="0"/>
      <dgm:spPr/>
    </dgm:pt>
    <dgm:pt modelId="{14CD9568-DDA7-4224-9F3E-43721241EFD4}" type="pres">
      <dgm:prSet presAssocID="{D7888B93-AB3F-43B1-B5FA-9920CE7B14E8}" presName="srcNode" presStyleLbl="node1" presStyleIdx="0" presStyleCnt="3"/>
      <dgm:spPr/>
    </dgm:pt>
    <dgm:pt modelId="{4DE52E1A-94CC-403E-83DE-56C9974A3D9E}" type="pres">
      <dgm:prSet presAssocID="{D7888B93-AB3F-43B1-B5FA-9920CE7B14E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08B3E9-C7D3-4918-BF3E-2C14CA4B7CEB}" type="pres">
      <dgm:prSet presAssocID="{D7888B93-AB3F-43B1-B5FA-9920CE7B14E8}" presName="extraNode" presStyleLbl="node1" presStyleIdx="0" presStyleCnt="3"/>
      <dgm:spPr/>
    </dgm:pt>
    <dgm:pt modelId="{2C06C74F-98C0-40E2-AC1B-C959ECC7CEC9}" type="pres">
      <dgm:prSet presAssocID="{D7888B93-AB3F-43B1-B5FA-9920CE7B14E8}" presName="dstNode" presStyleLbl="node1" presStyleIdx="0" presStyleCnt="3"/>
      <dgm:spPr/>
    </dgm:pt>
    <dgm:pt modelId="{EDC3A9E0-4B77-4DA2-9721-A4AE3114586A}" type="pres">
      <dgm:prSet presAssocID="{8B73D2FA-8D4B-4CB5-89F5-CC46C79078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E4FC5-4838-46E3-A098-B728613AF6C2}" type="pres">
      <dgm:prSet presAssocID="{8B73D2FA-8D4B-4CB5-89F5-CC46C7907878}" presName="accent_1" presStyleCnt="0"/>
      <dgm:spPr/>
    </dgm:pt>
    <dgm:pt modelId="{9605C658-C163-4E36-8251-902A53A96952}" type="pres">
      <dgm:prSet presAssocID="{8B73D2FA-8D4B-4CB5-89F5-CC46C7907878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84973713-3800-4036-8C98-5C7CEBE26700}" type="pres">
      <dgm:prSet presAssocID="{DA161342-DA57-4A12-9D99-6E2687DE55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F7CFF-581B-4FA8-89D4-429F63E75E6B}" type="pres">
      <dgm:prSet presAssocID="{DA161342-DA57-4A12-9D99-6E2687DE5584}" presName="accent_2" presStyleCnt="0"/>
      <dgm:spPr/>
    </dgm:pt>
    <dgm:pt modelId="{8FB0276A-F08B-490E-A406-180334D87997}" type="pres">
      <dgm:prSet presAssocID="{DA161342-DA57-4A12-9D99-6E2687DE5584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824227C5-78B3-4CCD-B2B1-ACEAE615953F}" type="pres">
      <dgm:prSet presAssocID="{7FF6559A-C662-4ABB-8C76-2ED79D503FB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28F8-ADC8-49EE-8E87-10CE802E2D48}" type="pres">
      <dgm:prSet presAssocID="{7FF6559A-C662-4ABB-8C76-2ED79D503FB3}" presName="accent_3" presStyleCnt="0"/>
      <dgm:spPr/>
    </dgm:pt>
    <dgm:pt modelId="{9FA32CA7-4D9A-49D7-B21C-B9BCC036F736}" type="pres">
      <dgm:prSet presAssocID="{7FF6559A-C662-4ABB-8C76-2ED79D503FB3}" presName="accentRepeatNode" presStyleLbl="solidFgAcc1" presStyleIdx="2" presStyleCnt="3"/>
      <dgm:spPr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</dgm:ptLst>
  <dgm:cxnLst>
    <dgm:cxn modelId="{91300C0A-8FF4-4B5E-9132-9FF1B39F30D3}" srcId="{D7888B93-AB3F-43B1-B5FA-9920CE7B14E8}" destId="{DA161342-DA57-4A12-9D99-6E2687DE5584}" srcOrd="1" destOrd="0" parTransId="{41C14715-B834-424F-86BE-0FFE3442B948}" sibTransId="{19F3D0BF-D774-4176-80FE-B983B8C93351}"/>
    <dgm:cxn modelId="{9D485ACA-7FCD-4349-AC55-B684A16DB972}" type="presOf" srcId="{8B73D2FA-8D4B-4CB5-89F5-CC46C7907878}" destId="{EDC3A9E0-4B77-4DA2-9721-A4AE3114586A}" srcOrd="0" destOrd="0" presId="urn:microsoft.com/office/officeart/2008/layout/VerticalCurvedList"/>
    <dgm:cxn modelId="{AE504E92-8720-44DB-A075-0C485EB56C53}" srcId="{D7888B93-AB3F-43B1-B5FA-9920CE7B14E8}" destId="{7FF6559A-C662-4ABB-8C76-2ED79D503FB3}" srcOrd="2" destOrd="0" parTransId="{36756B3B-E175-4059-A46A-70683827A99C}" sibTransId="{C2507812-F5F0-4070-8B1B-7C3D673BA36D}"/>
    <dgm:cxn modelId="{C9DB5764-783F-43C4-ABE9-001F722DF457}" srcId="{D7888B93-AB3F-43B1-B5FA-9920CE7B14E8}" destId="{8B73D2FA-8D4B-4CB5-89F5-CC46C7907878}" srcOrd="0" destOrd="0" parTransId="{8EA87052-9706-4B44-90F3-7A8862746048}" sibTransId="{9EF9B867-0E6B-4509-8177-871966A0FB47}"/>
    <dgm:cxn modelId="{73CFB1EC-5C32-468C-A4B3-088D75BBAC04}" type="presOf" srcId="{D7888B93-AB3F-43B1-B5FA-9920CE7B14E8}" destId="{4A822E6E-0A6D-46E7-A471-6141CA47DC26}" srcOrd="0" destOrd="0" presId="urn:microsoft.com/office/officeart/2008/layout/VerticalCurvedList"/>
    <dgm:cxn modelId="{78A8FE2A-80A8-42E5-B597-CD9B3BAC777B}" type="presOf" srcId="{9EF9B867-0E6B-4509-8177-871966A0FB47}" destId="{4DE52E1A-94CC-403E-83DE-56C9974A3D9E}" srcOrd="0" destOrd="0" presId="urn:microsoft.com/office/officeart/2008/layout/VerticalCurvedList"/>
    <dgm:cxn modelId="{F3069831-D994-40DD-A4F9-C89A8E79EC23}" type="presOf" srcId="{7FF6559A-C662-4ABB-8C76-2ED79D503FB3}" destId="{824227C5-78B3-4CCD-B2B1-ACEAE615953F}" srcOrd="0" destOrd="0" presId="urn:microsoft.com/office/officeart/2008/layout/VerticalCurvedList"/>
    <dgm:cxn modelId="{94875350-A57C-4695-A82B-D8051AFB8AEA}" type="presOf" srcId="{DA161342-DA57-4A12-9D99-6E2687DE5584}" destId="{84973713-3800-4036-8C98-5C7CEBE26700}" srcOrd="0" destOrd="0" presId="urn:microsoft.com/office/officeart/2008/layout/VerticalCurvedList"/>
    <dgm:cxn modelId="{D757F8C3-8376-4544-AD47-14DB539AAD38}" type="presParOf" srcId="{4A822E6E-0A6D-46E7-A471-6141CA47DC26}" destId="{2DCC818E-D792-4E69-A617-CA08F7977CF3}" srcOrd="0" destOrd="0" presId="urn:microsoft.com/office/officeart/2008/layout/VerticalCurvedList"/>
    <dgm:cxn modelId="{4B133A8E-6FD3-48D0-991D-277174F16E53}" type="presParOf" srcId="{2DCC818E-D792-4E69-A617-CA08F7977CF3}" destId="{23ADCAFB-C66C-4C68-BB1B-6134119A6874}" srcOrd="0" destOrd="0" presId="urn:microsoft.com/office/officeart/2008/layout/VerticalCurvedList"/>
    <dgm:cxn modelId="{EFD0E476-0689-490B-9DF0-F64EB1E6F2DD}" type="presParOf" srcId="{23ADCAFB-C66C-4C68-BB1B-6134119A6874}" destId="{14CD9568-DDA7-4224-9F3E-43721241EFD4}" srcOrd="0" destOrd="0" presId="urn:microsoft.com/office/officeart/2008/layout/VerticalCurvedList"/>
    <dgm:cxn modelId="{C7AFBEA5-247F-41A7-B637-34D31023DE32}" type="presParOf" srcId="{23ADCAFB-C66C-4C68-BB1B-6134119A6874}" destId="{4DE52E1A-94CC-403E-83DE-56C9974A3D9E}" srcOrd="1" destOrd="0" presId="urn:microsoft.com/office/officeart/2008/layout/VerticalCurvedList"/>
    <dgm:cxn modelId="{0D5ECF61-5D0D-4DCE-A772-6EA0128CAC68}" type="presParOf" srcId="{23ADCAFB-C66C-4C68-BB1B-6134119A6874}" destId="{B408B3E9-C7D3-4918-BF3E-2C14CA4B7CEB}" srcOrd="2" destOrd="0" presId="urn:microsoft.com/office/officeart/2008/layout/VerticalCurvedList"/>
    <dgm:cxn modelId="{A5199B1C-F192-40B7-AF80-21EB487E5D06}" type="presParOf" srcId="{23ADCAFB-C66C-4C68-BB1B-6134119A6874}" destId="{2C06C74F-98C0-40E2-AC1B-C959ECC7CEC9}" srcOrd="3" destOrd="0" presId="urn:microsoft.com/office/officeart/2008/layout/VerticalCurvedList"/>
    <dgm:cxn modelId="{5CE227D4-27F9-4794-B93B-09ED47B6A3D3}" type="presParOf" srcId="{2DCC818E-D792-4E69-A617-CA08F7977CF3}" destId="{EDC3A9E0-4B77-4DA2-9721-A4AE3114586A}" srcOrd="1" destOrd="0" presId="urn:microsoft.com/office/officeart/2008/layout/VerticalCurvedList"/>
    <dgm:cxn modelId="{8D070778-5E12-4F92-B475-9CF45B548763}" type="presParOf" srcId="{2DCC818E-D792-4E69-A617-CA08F7977CF3}" destId="{8C0E4FC5-4838-46E3-A098-B728613AF6C2}" srcOrd="2" destOrd="0" presId="urn:microsoft.com/office/officeart/2008/layout/VerticalCurvedList"/>
    <dgm:cxn modelId="{533BA59A-14AF-4F1B-9EE7-20AAA9FED516}" type="presParOf" srcId="{8C0E4FC5-4838-46E3-A098-B728613AF6C2}" destId="{9605C658-C163-4E36-8251-902A53A96952}" srcOrd="0" destOrd="0" presId="urn:microsoft.com/office/officeart/2008/layout/VerticalCurvedList"/>
    <dgm:cxn modelId="{D288AD21-9756-4E70-9ED8-32C253363D08}" type="presParOf" srcId="{2DCC818E-D792-4E69-A617-CA08F7977CF3}" destId="{84973713-3800-4036-8C98-5C7CEBE26700}" srcOrd="3" destOrd="0" presId="urn:microsoft.com/office/officeart/2008/layout/VerticalCurvedList"/>
    <dgm:cxn modelId="{AC3D9C0E-4892-4894-A442-7B8CD2DF7743}" type="presParOf" srcId="{2DCC818E-D792-4E69-A617-CA08F7977CF3}" destId="{36AF7CFF-581B-4FA8-89D4-429F63E75E6B}" srcOrd="4" destOrd="0" presId="urn:microsoft.com/office/officeart/2008/layout/VerticalCurvedList"/>
    <dgm:cxn modelId="{EB17DF4B-660D-47B2-838B-6F4FD526B039}" type="presParOf" srcId="{36AF7CFF-581B-4FA8-89D4-429F63E75E6B}" destId="{8FB0276A-F08B-490E-A406-180334D87997}" srcOrd="0" destOrd="0" presId="urn:microsoft.com/office/officeart/2008/layout/VerticalCurvedList"/>
    <dgm:cxn modelId="{F12FFCB7-8FC9-462C-BF8D-0340B0310A10}" type="presParOf" srcId="{2DCC818E-D792-4E69-A617-CA08F7977CF3}" destId="{824227C5-78B3-4CCD-B2B1-ACEAE615953F}" srcOrd="5" destOrd="0" presId="urn:microsoft.com/office/officeart/2008/layout/VerticalCurvedList"/>
    <dgm:cxn modelId="{5BF9AB51-7143-408E-ADC0-35F0F3AFC047}" type="presParOf" srcId="{2DCC818E-D792-4E69-A617-CA08F7977CF3}" destId="{BAA528F8-ADC8-49EE-8E87-10CE802E2D48}" srcOrd="6" destOrd="0" presId="urn:microsoft.com/office/officeart/2008/layout/VerticalCurvedList"/>
    <dgm:cxn modelId="{580259E9-A27D-4851-AD2D-2123D8953457}" type="presParOf" srcId="{BAA528F8-ADC8-49EE-8E87-10CE802E2D48}" destId="{9FA32CA7-4D9A-49D7-B21C-B9BCC036F7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88B93-AB3F-43B1-B5FA-9920CE7B14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3D2FA-8D4B-4CB5-89F5-CC46C7907878}">
      <dgm:prSet phldrT="[Текст]" custT="1"/>
      <dgm:spPr>
        <a:solidFill>
          <a:srgbClr val="6C1A00"/>
        </a:solidFill>
      </dgm:spPr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Юридические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gm:t>
    </dgm:pt>
    <dgm:pt modelId="{8EA87052-9706-4B44-90F3-7A8862746048}" type="parTrans" cxnId="{C9DB5764-783F-43C4-ABE9-001F722DF457}">
      <dgm:prSet/>
      <dgm:spPr/>
      <dgm:t>
        <a:bodyPr/>
        <a:lstStyle/>
        <a:p>
          <a:endParaRPr lang="ru-RU"/>
        </a:p>
      </dgm:t>
    </dgm:pt>
    <dgm:pt modelId="{9EF9B867-0E6B-4509-8177-871966A0FB47}" type="sibTrans" cxnId="{C9DB5764-783F-43C4-ABE9-001F722DF457}">
      <dgm:prSet/>
      <dgm:spPr/>
      <dgm:t>
        <a:bodyPr/>
        <a:lstStyle/>
        <a:p>
          <a:endParaRPr lang="ru-RU"/>
        </a:p>
      </dgm:t>
    </dgm:pt>
    <dgm:pt modelId="{4A822E6E-0A6D-46E7-A471-6141CA47DC26}" type="pres">
      <dgm:prSet presAssocID="{D7888B93-AB3F-43B1-B5FA-9920CE7B14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CC818E-D792-4E69-A617-CA08F7977CF3}" type="pres">
      <dgm:prSet presAssocID="{D7888B93-AB3F-43B1-B5FA-9920CE7B14E8}" presName="Name1" presStyleCnt="0"/>
      <dgm:spPr/>
    </dgm:pt>
    <dgm:pt modelId="{23ADCAFB-C66C-4C68-BB1B-6134119A6874}" type="pres">
      <dgm:prSet presAssocID="{D7888B93-AB3F-43B1-B5FA-9920CE7B14E8}" presName="cycle" presStyleCnt="0"/>
      <dgm:spPr/>
    </dgm:pt>
    <dgm:pt modelId="{14CD9568-DDA7-4224-9F3E-43721241EFD4}" type="pres">
      <dgm:prSet presAssocID="{D7888B93-AB3F-43B1-B5FA-9920CE7B14E8}" presName="srcNode" presStyleLbl="node1" presStyleIdx="0" presStyleCnt="1"/>
      <dgm:spPr/>
    </dgm:pt>
    <dgm:pt modelId="{4DE52E1A-94CC-403E-83DE-56C9974A3D9E}" type="pres">
      <dgm:prSet presAssocID="{D7888B93-AB3F-43B1-B5FA-9920CE7B14E8}" presName="conn" presStyleLbl="parChTrans1D2" presStyleIdx="0" presStyleCnt="1"/>
      <dgm:spPr/>
      <dgm:t>
        <a:bodyPr/>
        <a:lstStyle/>
        <a:p>
          <a:endParaRPr lang="ru-RU"/>
        </a:p>
      </dgm:t>
    </dgm:pt>
    <dgm:pt modelId="{B408B3E9-C7D3-4918-BF3E-2C14CA4B7CEB}" type="pres">
      <dgm:prSet presAssocID="{D7888B93-AB3F-43B1-B5FA-9920CE7B14E8}" presName="extraNode" presStyleLbl="node1" presStyleIdx="0" presStyleCnt="1"/>
      <dgm:spPr/>
    </dgm:pt>
    <dgm:pt modelId="{2C06C74F-98C0-40E2-AC1B-C959ECC7CEC9}" type="pres">
      <dgm:prSet presAssocID="{D7888B93-AB3F-43B1-B5FA-9920CE7B14E8}" presName="dstNode" presStyleLbl="node1" presStyleIdx="0" presStyleCnt="1"/>
      <dgm:spPr/>
    </dgm:pt>
    <dgm:pt modelId="{EDC3A9E0-4B77-4DA2-9721-A4AE3114586A}" type="pres">
      <dgm:prSet presAssocID="{8B73D2FA-8D4B-4CB5-89F5-CC46C790787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E4FC5-4838-46E3-A098-B728613AF6C2}" type="pres">
      <dgm:prSet presAssocID="{8B73D2FA-8D4B-4CB5-89F5-CC46C7907878}" presName="accent_1" presStyleCnt="0"/>
      <dgm:spPr/>
    </dgm:pt>
    <dgm:pt modelId="{9605C658-C163-4E36-8251-902A53A96952}" type="pres">
      <dgm:prSet presAssocID="{8B73D2FA-8D4B-4CB5-89F5-CC46C7907878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</dgm:ptLst>
  <dgm:cxnLst>
    <dgm:cxn modelId="{7FCD16FD-0AFD-4441-BFF6-03C9340D1162}" type="presOf" srcId="{8B73D2FA-8D4B-4CB5-89F5-CC46C7907878}" destId="{EDC3A9E0-4B77-4DA2-9721-A4AE3114586A}" srcOrd="0" destOrd="0" presId="urn:microsoft.com/office/officeart/2008/layout/VerticalCurvedList"/>
    <dgm:cxn modelId="{6E6865BD-80F4-4E3A-A96A-AB00A8955060}" type="presOf" srcId="{9EF9B867-0E6B-4509-8177-871966A0FB47}" destId="{4DE52E1A-94CC-403E-83DE-56C9974A3D9E}" srcOrd="0" destOrd="0" presId="urn:microsoft.com/office/officeart/2008/layout/VerticalCurvedList"/>
    <dgm:cxn modelId="{C9DB5764-783F-43C4-ABE9-001F722DF457}" srcId="{D7888B93-AB3F-43B1-B5FA-9920CE7B14E8}" destId="{8B73D2FA-8D4B-4CB5-89F5-CC46C7907878}" srcOrd="0" destOrd="0" parTransId="{8EA87052-9706-4B44-90F3-7A8862746048}" sibTransId="{9EF9B867-0E6B-4509-8177-871966A0FB47}"/>
    <dgm:cxn modelId="{D3C9F1A0-8B43-4CCA-BB5C-9DD734BB3B3A}" type="presOf" srcId="{D7888B93-AB3F-43B1-B5FA-9920CE7B14E8}" destId="{4A822E6E-0A6D-46E7-A471-6141CA47DC26}" srcOrd="0" destOrd="0" presId="urn:microsoft.com/office/officeart/2008/layout/VerticalCurvedList"/>
    <dgm:cxn modelId="{E36C5819-9109-4A66-A252-319B243A0119}" type="presParOf" srcId="{4A822E6E-0A6D-46E7-A471-6141CA47DC26}" destId="{2DCC818E-D792-4E69-A617-CA08F7977CF3}" srcOrd="0" destOrd="0" presId="urn:microsoft.com/office/officeart/2008/layout/VerticalCurvedList"/>
    <dgm:cxn modelId="{BD177929-AA46-4D3B-B24A-605AEC87BDA4}" type="presParOf" srcId="{2DCC818E-D792-4E69-A617-CA08F7977CF3}" destId="{23ADCAFB-C66C-4C68-BB1B-6134119A6874}" srcOrd="0" destOrd="0" presId="urn:microsoft.com/office/officeart/2008/layout/VerticalCurvedList"/>
    <dgm:cxn modelId="{2DA7881D-EF93-4E5C-A6CC-9CDFFC4EC894}" type="presParOf" srcId="{23ADCAFB-C66C-4C68-BB1B-6134119A6874}" destId="{14CD9568-DDA7-4224-9F3E-43721241EFD4}" srcOrd="0" destOrd="0" presId="urn:microsoft.com/office/officeart/2008/layout/VerticalCurvedList"/>
    <dgm:cxn modelId="{8CF644AB-BF4D-4AC3-AE03-ACE55315F55D}" type="presParOf" srcId="{23ADCAFB-C66C-4C68-BB1B-6134119A6874}" destId="{4DE52E1A-94CC-403E-83DE-56C9974A3D9E}" srcOrd="1" destOrd="0" presId="urn:microsoft.com/office/officeart/2008/layout/VerticalCurvedList"/>
    <dgm:cxn modelId="{670E4C6F-1C31-4960-AFF5-E93151DFFE48}" type="presParOf" srcId="{23ADCAFB-C66C-4C68-BB1B-6134119A6874}" destId="{B408B3E9-C7D3-4918-BF3E-2C14CA4B7CEB}" srcOrd="2" destOrd="0" presId="urn:microsoft.com/office/officeart/2008/layout/VerticalCurvedList"/>
    <dgm:cxn modelId="{7E9EA3AC-C7B2-4834-95A6-AB5A1E5C20DF}" type="presParOf" srcId="{23ADCAFB-C66C-4C68-BB1B-6134119A6874}" destId="{2C06C74F-98C0-40E2-AC1B-C959ECC7CEC9}" srcOrd="3" destOrd="0" presId="urn:microsoft.com/office/officeart/2008/layout/VerticalCurvedList"/>
    <dgm:cxn modelId="{85F69501-A9A5-4895-9E9C-46C934A9218F}" type="presParOf" srcId="{2DCC818E-D792-4E69-A617-CA08F7977CF3}" destId="{EDC3A9E0-4B77-4DA2-9721-A4AE3114586A}" srcOrd="1" destOrd="0" presId="urn:microsoft.com/office/officeart/2008/layout/VerticalCurvedList"/>
    <dgm:cxn modelId="{FF78883A-9B2B-46B3-881B-2BD83A96042C}" type="presParOf" srcId="{2DCC818E-D792-4E69-A617-CA08F7977CF3}" destId="{8C0E4FC5-4838-46E3-A098-B728613AF6C2}" srcOrd="2" destOrd="0" presId="urn:microsoft.com/office/officeart/2008/layout/VerticalCurvedList"/>
    <dgm:cxn modelId="{DCF1E652-9776-49B5-ACBC-E0B8259171AF}" type="presParOf" srcId="{8C0E4FC5-4838-46E3-A098-B728613AF6C2}" destId="{9605C658-C163-4E36-8251-902A53A969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B2D89-FF83-4F28-AF5F-024D03553A4D}">
      <dsp:nvSpPr>
        <dsp:cNvPr id="0" name=""/>
        <dsp:cNvSpPr/>
      </dsp:nvSpPr>
      <dsp:spPr>
        <a:xfrm>
          <a:off x="4439773" y="2196188"/>
          <a:ext cx="3486300" cy="55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90"/>
              </a:lnTo>
              <a:lnTo>
                <a:pt x="3486300" y="376890"/>
              </a:lnTo>
              <a:lnTo>
                <a:pt x="3486300" y="553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5CA06-B396-4FAE-B900-261B78DDCBBB}">
      <dsp:nvSpPr>
        <dsp:cNvPr id="0" name=""/>
        <dsp:cNvSpPr/>
      </dsp:nvSpPr>
      <dsp:spPr>
        <a:xfrm>
          <a:off x="4439773" y="2196188"/>
          <a:ext cx="1162100" cy="55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90"/>
              </a:lnTo>
              <a:lnTo>
                <a:pt x="1162100" y="376890"/>
              </a:lnTo>
              <a:lnTo>
                <a:pt x="1162100" y="553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7BDA6-6686-4D46-9AC9-D5F1CE211027}">
      <dsp:nvSpPr>
        <dsp:cNvPr id="0" name=""/>
        <dsp:cNvSpPr/>
      </dsp:nvSpPr>
      <dsp:spPr>
        <a:xfrm>
          <a:off x="3277672" y="2196188"/>
          <a:ext cx="1162100" cy="553054"/>
        </a:xfrm>
        <a:custGeom>
          <a:avLst/>
          <a:gdLst/>
          <a:ahLst/>
          <a:cxnLst/>
          <a:rect l="0" t="0" r="0" b="0"/>
          <a:pathLst>
            <a:path>
              <a:moveTo>
                <a:pt x="1162100" y="0"/>
              </a:moveTo>
              <a:lnTo>
                <a:pt x="1162100" y="376890"/>
              </a:lnTo>
              <a:lnTo>
                <a:pt x="0" y="376890"/>
              </a:lnTo>
              <a:lnTo>
                <a:pt x="0" y="553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197CF-E37C-4803-96B9-047E9C65E380}">
      <dsp:nvSpPr>
        <dsp:cNvPr id="0" name=""/>
        <dsp:cNvSpPr/>
      </dsp:nvSpPr>
      <dsp:spPr>
        <a:xfrm>
          <a:off x="953472" y="2196188"/>
          <a:ext cx="3486300" cy="553054"/>
        </a:xfrm>
        <a:custGeom>
          <a:avLst/>
          <a:gdLst/>
          <a:ahLst/>
          <a:cxnLst/>
          <a:rect l="0" t="0" r="0" b="0"/>
          <a:pathLst>
            <a:path>
              <a:moveTo>
                <a:pt x="3486300" y="0"/>
              </a:moveTo>
              <a:lnTo>
                <a:pt x="3486300" y="376890"/>
              </a:lnTo>
              <a:lnTo>
                <a:pt x="0" y="376890"/>
              </a:lnTo>
              <a:lnTo>
                <a:pt x="0" y="553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6B32F-C89D-48E0-B07B-5CFAFDA9872B}">
      <dsp:nvSpPr>
        <dsp:cNvPr id="0" name=""/>
        <dsp:cNvSpPr/>
      </dsp:nvSpPr>
      <dsp:spPr>
        <a:xfrm>
          <a:off x="970517" y="988661"/>
          <a:ext cx="6938511" cy="12075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8A4C-EB5F-4EFE-B36E-575085ABACBB}">
      <dsp:nvSpPr>
        <dsp:cNvPr id="0" name=""/>
        <dsp:cNvSpPr/>
      </dsp:nvSpPr>
      <dsp:spPr>
        <a:xfrm>
          <a:off x="1181808" y="1189387"/>
          <a:ext cx="6938511" cy="120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/>
              <a:ea typeface="Calibri"/>
              <a:cs typeface="Times New Roman"/>
            </a:rPr>
            <a:t>Генеральный директор (Управляющий)</a:t>
          </a:r>
          <a:endParaRPr lang="ru-RU" sz="1800" kern="1200"/>
        </a:p>
      </dsp:txBody>
      <dsp:txXfrm>
        <a:off x="1181808" y="1189387"/>
        <a:ext cx="6938511" cy="1207527"/>
      </dsp:txXfrm>
    </dsp:sp>
    <dsp:sp modelId="{D5754ED9-F2C1-4433-82A7-0915D1A30ECF}">
      <dsp:nvSpPr>
        <dsp:cNvPr id="0" name=""/>
        <dsp:cNvSpPr/>
      </dsp:nvSpPr>
      <dsp:spPr>
        <a:xfrm>
          <a:off x="2663" y="2749242"/>
          <a:ext cx="1901618" cy="1207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8FCE0-6576-4F2E-86F1-5165EEC5CCD7}">
      <dsp:nvSpPr>
        <dsp:cNvPr id="0" name=""/>
        <dsp:cNvSpPr/>
      </dsp:nvSpPr>
      <dsp:spPr>
        <a:xfrm>
          <a:off x="213954" y="2949969"/>
          <a:ext cx="1901618" cy="120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/>
              <a:ea typeface="Calibri"/>
              <a:cs typeface="Times New Roman"/>
            </a:rPr>
            <a:t>Уборщик / Кухонный работник</a:t>
          </a:r>
          <a:endParaRPr lang="ru-RU" sz="2400" kern="1200"/>
        </a:p>
      </dsp:txBody>
      <dsp:txXfrm>
        <a:off x="213954" y="2949969"/>
        <a:ext cx="1901618" cy="1207527"/>
      </dsp:txXfrm>
    </dsp:sp>
    <dsp:sp modelId="{3D9D698F-C6DA-46F0-BB9A-7072C4517BE7}">
      <dsp:nvSpPr>
        <dsp:cNvPr id="0" name=""/>
        <dsp:cNvSpPr/>
      </dsp:nvSpPr>
      <dsp:spPr>
        <a:xfrm>
          <a:off x="2326863" y="2749242"/>
          <a:ext cx="1901618" cy="1207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57B31-C85B-4B95-A987-475BC259DB56}">
      <dsp:nvSpPr>
        <dsp:cNvPr id="0" name=""/>
        <dsp:cNvSpPr/>
      </dsp:nvSpPr>
      <dsp:spPr>
        <a:xfrm>
          <a:off x="2538154" y="2949969"/>
          <a:ext cx="1901618" cy="120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ea typeface="Calibri"/>
              <a:cs typeface="Times New Roman"/>
            </a:rPr>
            <a:t>Бариста-официант</a:t>
          </a:r>
          <a:endParaRPr lang="ru-RU" sz="2400" kern="1200"/>
        </a:p>
      </dsp:txBody>
      <dsp:txXfrm>
        <a:off x="2538154" y="2949969"/>
        <a:ext cx="1901618" cy="1207527"/>
      </dsp:txXfrm>
    </dsp:sp>
    <dsp:sp modelId="{6D5CADB3-1B31-4C32-BE3A-AA4592F80144}">
      <dsp:nvSpPr>
        <dsp:cNvPr id="0" name=""/>
        <dsp:cNvSpPr/>
      </dsp:nvSpPr>
      <dsp:spPr>
        <a:xfrm>
          <a:off x="4651063" y="2749242"/>
          <a:ext cx="1901618" cy="1207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33027-0ADA-48CE-9178-10542F64394B}">
      <dsp:nvSpPr>
        <dsp:cNvPr id="0" name=""/>
        <dsp:cNvSpPr/>
      </dsp:nvSpPr>
      <dsp:spPr>
        <a:xfrm>
          <a:off x="4862354" y="2949969"/>
          <a:ext cx="1901618" cy="120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/>
              <a:ea typeface="Calibri"/>
              <a:cs typeface="Times New Roman"/>
            </a:rPr>
            <a:t>Повар-пекарь</a:t>
          </a:r>
          <a:endParaRPr lang="ru-RU" sz="2400" kern="1200"/>
        </a:p>
      </dsp:txBody>
      <dsp:txXfrm>
        <a:off x="4862354" y="2949969"/>
        <a:ext cx="1901618" cy="1207527"/>
      </dsp:txXfrm>
    </dsp:sp>
    <dsp:sp modelId="{03DBF5F1-BCFA-4113-8FEE-19B5946801C7}">
      <dsp:nvSpPr>
        <dsp:cNvPr id="0" name=""/>
        <dsp:cNvSpPr/>
      </dsp:nvSpPr>
      <dsp:spPr>
        <a:xfrm>
          <a:off x="6975264" y="2749242"/>
          <a:ext cx="1901618" cy="1207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9617-9E5F-4E2D-8760-1F61F402FC35}">
      <dsp:nvSpPr>
        <dsp:cNvPr id="0" name=""/>
        <dsp:cNvSpPr/>
      </dsp:nvSpPr>
      <dsp:spPr>
        <a:xfrm>
          <a:off x="7186555" y="2949969"/>
          <a:ext cx="1901618" cy="120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/>
              <a:ea typeface="Calibri"/>
              <a:cs typeface="Times New Roman"/>
            </a:rPr>
            <a:t>Бухгалтер</a:t>
          </a:r>
          <a:endParaRPr lang="ru-RU" sz="2400" kern="1200"/>
        </a:p>
      </dsp:txBody>
      <dsp:txXfrm>
        <a:off x="7186555" y="2949969"/>
        <a:ext cx="1901618" cy="1207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52E1A-94CC-403E-83DE-56C9974A3D9E}">
      <dsp:nvSpPr>
        <dsp:cNvPr id="0" name=""/>
        <dsp:cNvSpPr/>
      </dsp:nvSpPr>
      <dsp:spPr>
        <a:xfrm>
          <a:off x="-4571820" y="-700985"/>
          <a:ext cx="5446069" cy="5446069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3A9E0-4B77-4DA2-9721-A4AE3114586A}">
      <dsp:nvSpPr>
        <dsp:cNvPr id="0" name=""/>
        <dsp:cNvSpPr/>
      </dsp:nvSpPr>
      <dsp:spPr>
        <a:xfrm>
          <a:off x="562257" y="404409"/>
          <a:ext cx="7732912" cy="808819"/>
        </a:xfrm>
        <a:prstGeom prst="rect">
          <a:avLst/>
        </a:prstGeom>
        <a:solidFill>
          <a:srgbClr val="6C1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Финансовые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риски</a:t>
          </a:r>
        </a:p>
      </dsp:txBody>
      <dsp:txXfrm>
        <a:off x="562257" y="404409"/>
        <a:ext cx="7732912" cy="808819"/>
      </dsp:txXfrm>
    </dsp:sp>
    <dsp:sp modelId="{9605C658-C163-4E36-8251-902A53A96952}">
      <dsp:nvSpPr>
        <dsp:cNvPr id="0" name=""/>
        <dsp:cNvSpPr/>
      </dsp:nvSpPr>
      <dsp:spPr>
        <a:xfrm>
          <a:off x="56744" y="303307"/>
          <a:ext cx="1011024" cy="101102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73713-3800-4036-8C98-5C7CEBE26700}">
      <dsp:nvSpPr>
        <dsp:cNvPr id="0" name=""/>
        <dsp:cNvSpPr/>
      </dsp:nvSpPr>
      <dsp:spPr>
        <a:xfrm>
          <a:off x="856263" y="1617639"/>
          <a:ext cx="7438906" cy="808819"/>
        </a:xfrm>
        <a:prstGeom prst="rect">
          <a:avLst/>
        </a:prstGeom>
        <a:solidFill>
          <a:srgbClr val="6C1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01" tIns="71120" rIns="71120" bIns="711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Операционные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sp:txBody>
      <dsp:txXfrm>
        <a:off x="856263" y="1617639"/>
        <a:ext cx="7438906" cy="808819"/>
      </dsp:txXfrm>
    </dsp:sp>
    <dsp:sp modelId="{8FB0276A-F08B-490E-A406-180334D87997}">
      <dsp:nvSpPr>
        <dsp:cNvPr id="0" name=""/>
        <dsp:cNvSpPr/>
      </dsp:nvSpPr>
      <dsp:spPr>
        <a:xfrm>
          <a:off x="350750" y="1516537"/>
          <a:ext cx="1011024" cy="101102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227C5-78B3-4CCD-B2B1-ACEAE615953F}">
      <dsp:nvSpPr>
        <dsp:cNvPr id="0" name=""/>
        <dsp:cNvSpPr/>
      </dsp:nvSpPr>
      <dsp:spPr>
        <a:xfrm>
          <a:off x="562257" y="2830869"/>
          <a:ext cx="7732912" cy="808819"/>
        </a:xfrm>
        <a:prstGeom prst="rect">
          <a:avLst/>
        </a:prstGeom>
        <a:solidFill>
          <a:srgbClr val="6C1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01" tIns="71120" rIns="71120" bIns="711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Маркетинговые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sp:txBody>
      <dsp:txXfrm>
        <a:off x="562257" y="2830869"/>
        <a:ext cx="7732912" cy="808819"/>
      </dsp:txXfrm>
    </dsp:sp>
    <dsp:sp modelId="{9FA32CA7-4D9A-49D7-B21C-B9BCC036F736}">
      <dsp:nvSpPr>
        <dsp:cNvPr id="0" name=""/>
        <dsp:cNvSpPr/>
      </dsp:nvSpPr>
      <dsp:spPr>
        <a:xfrm>
          <a:off x="56744" y="2729766"/>
          <a:ext cx="1011024" cy="101102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52E1A-94CC-403E-83DE-56C9974A3D9E}">
      <dsp:nvSpPr>
        <dsp:cNvPr id="0" name=""/>
        <dsp:cNvSpPr/>
      </dsp:nvSpPr>
      <dsp:spPr>
        <a:xfrm>
          <a:off x="-1739053" y="-294317"/>
          <a:ext cx="2268390" cy="2268390"/>
        </a:xfrm>
        <a:prstGeom prst="blockArc">
          <a:avLst>
            <a:gd name="adj1" fmla="val 18900000"/>
            <a:gd name="adj2" fmla="val 2700000"/>
            <a:gd name="adj3" fmla="val 9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3A9E0-4B77-4DA2-9721-A4AE3114586A}">
      <dsp:nvSpPr>
        <dsp:cNvPr id="0" name=""/>
        <dsp:cNvSpPr/>
      </dsp:nvSpPr>
      <dsp:spPr>
        <a:xfrm>
          <a:off x="515983" y="427090"/>
          <a:ext cx="7937754" cy="825573"/>
        </a:xfrm>
        <a:prstGeom prst="rect">
          <a:avLst/>
        </a:prstGeom>
        <a:solidFill>
          <a:srgbClr val="6C1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53" tIns="71120" rIns="71120" bIns="711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Юридические </a:t>
          </a:r>
          <a:r>
            <a:rPr lang="ru-RU" sz="2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риски</a:t>
          </a:r>
        </a:p>
      </dsp:txBody>
      <dsp:txXfrm>
        <a:off x="515983" y="427090"/>
        <a:ext cx="7937754" cy="825573"/>
      </dsp:txXfrm>
    </dsp:sp>
    <dsp:sp modelId="{9605C658-C163-4E36-8251-902A53A96952}">
      <dsp:nvSpPr>
        <dsp:cNvPr id="0" name=""/>
        <dsp:cNvSpPr/>
      </dsp:nvSpPr>
      <dsp:spPr>
        <a:xfrm>
          <a:off x="0" y="323894"/>
          <a:ext cx="1031966" cy="10319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pPr/>
              <a:t>29.06.2025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165" y="0"/>
            <a:ext cx="1843835" cy="103741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090509" y="138840"/>
            <a:ext cx="9505076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БРЯНСКИЙ ФИЛИАЛ ФЕДЕРАЛЬНОГО ГОСУДАРСТВЕННОГО БЮДЖЕТНОГО ОБРАЗОВАТЕЛЬНОГО УЧРЕЖДЕНИЯ ВЫСШЕГО ОБРАЗОВАНИЯ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«РОССИЙСКИЙ ЭКОНОМИЧЕСКИЙ УНИВЕРСИТЕТ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ИМЕНИ Г.В. ПЛЕХАНОВА»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34"/>
          <p:cNvSpPr/>
          <p:nvPr/>
        </p:nvSpPr>
        <p:spPr>
          <a:xfrm>
            <a:off x="1517716" y="2082260"/>
            <a:ext cx="9492792" cy="167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</a:t>
            </a:r>
            <a:r>
              <a:rPr lang="ru-RU" sz="2800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формате </a:t>
            </a:r>
            <a:r>
              <a:rPr lang="ru-RU" sz="2800" dirty="0" err="1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стартапа</a:t>
            </a:r>
            <a:r>
              <a:rPr lang="ru-RU" sz="2800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2800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Манделки</a:t>
            </a:r>
            <a:r>
              <a:rPr lang="ru-RU" sz="2800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секрету от бабушки»: открытие заведения с продажей блюд </a:t>
            </a:r>
            <a:r>
              <a:rPr lang="ru-RU" sz="2800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растительного </a:t>
            </a:r>
            <a:r>
              <a:rPr lang="ru-RU" sz="2800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по старинным рецептам</a:t>
            </a:r>
            <a:endParaRPr lang="en-US" sz="2800" dirty="0">
              <a:solidFill>
                <a:srgbClr val="0B2D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 noChangeArrowheads="1"/>
          </p:cNvSpPr>
          <p:nvPr/>
        </p:nvSpPr>
        <p:spPr bwMode="auto">
          <a:xfrm>
            <a:off x="7343480" y="4860582"/>
            <a:ext cx="4704189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обучающаяся группы МО-401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очной формы обучения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Александрова Е.В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</a:p>
          <a:p>
            <a:pPr algn="r" defTabSz="685800" eaLnBrk="1" hangingPunct="1">
              <a:lnSpc>
                <a:spcPct val="6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Никонец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О.Е.</a:t>
            </a:r>
            <a:endParaRPr lang="en-US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2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321593" y="6242955"/>
            <a:ext cx="558418" cy="365125"/>
            <a:chOff x="11321593" y="6242955"/>
            <a:chExt cx="558418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321593" y="6242955"/>
              <a:ext cx="49893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443059" y="1951348"/>
            <a:ext cx="3836709" cy="2158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Маркетинговый 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975077" y="1913640"/>
            <a:ext cx="3836709" cy="2158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57219" y="3864991"/>
            <a:ext cx="3836709" cy="2158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Бизнес-план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989056" y="942680"/>
            <a:ext cx="565608" cy="94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742495" y="1047946"/>
            <a:ext cx="565608" cy="265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635765" y="925398"/>
            <a:ext cx="565608" cy="94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Организационный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720264" y="1138725"/>
          <a:ext cx="9090837" cy="514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161336" y="6242955"/>
            <a:ext cx="718675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Организационный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25330" y="1540259"/>
            <a:ext cx="112390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проекта выбрана форма общества с ограниченной ответственностью (ООО). Этот выбор обусловлен следующими причинами: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Ограничение ответственности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Солидный имидж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Возможность привлечения инвестиций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Упрощенная система налогообложения (УСН)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81452" y="6365504"/>
            <a:ext cx="769145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М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аркетинговый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700940" y="1253765"/>
            <a:ext cx="801279" cy="1498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424259" y="1311896"/>
            <a:ext cx="801279" cy="1498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88216" y="2864419"/>
            <a:ext cx="183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Online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5CAE8B2-546E-08DC-76B8-7CB96B23733E}"/>
              </a:ext>
            </a:extLst>
          </p:cNvPr>
          <p:cNvSpPr txBox="1"/>
          <p:nvPr/>
        </p:nvSpPr>
        <p:spPr>
          <a:xfrm>
            <a:off x="8037970" y="2805640"/>
            <a:ext cx="216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Offline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63DC727-C42A-1FE9-2174-CD63C35B72DA}"/>
              </a:ext>
            </a:extLst>
          </p:cNvPr>
          <p:cNvSpPr txBox="1"/>
          <p:nvPr/>
        </p:nvSpPr>
        <p:spPr>
          <a:xfrm>
            <a:off x="1560870" y="3541424"/>
            <a:ext cx="271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Таргетированная реклама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Контекстная реклама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Коллаборация с блогерами</a:t>
            </a:r>
          </a:p>
        </p:txBody>
      </p:sp>
      <p:pic>
        <p:nvPicPr>
          <p:cNvPr id="27" name="Picture 6" descr="Яндекс Карты ответы на вопросы">
            <a:extLst>
              <a:ext uri="{FF2B5EF4-FFF2-40B4-BE49-F238E27FC236}">
                <a16:creationId xmlns="" xmlns:a16="http://schemas.microsoft.com/office/drawing/2014/main" id="{3580B471-615F-C201-6E08-8D69EE60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3" y="3737044"/>
            <a:ext cx="1304654" cy="8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Telegram — Википедия">
            <a:extLst>
              <a:ext uri="{FF2B5EF4-FFF2-40B4-BE49-F238E27FC236}">
                <a16:creationId xmlns="" xmlns:a16="http://schemas.microsoft.com/office/drawing/2014/main" id="{969E1CDA-EA3B-1C58-06BE-9D96D310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00" y="4731920"/>
            <a:ext cx="903885" cy="9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арты Google — Википедия">
            <a:extLst>
              <a:ext uri="{FF2B5EF4-FFF2-40B4-BE49-F238E27FC236}">
                <a16:creationId xmlns="" xmlns:a16="http://schemas.microsoft.com/office/drawing/2014/main" id="{9A8AF86F-C5C2-59DE-C9C7-7480442E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633" y="5518709"/>
            <a:ext cx="1298586" cy="11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Фирменный стиль 2ГИС">
            <a:extLst>
              <a:ext uri="{FF2B5EF4-FFF2-40B4-BE49-F238E27FC236}">
                <a16:creationId xmlns="" xmlns:a16="http://schemas.microsoft.com/office/drawing/2014/main" id="{96CAD633-B910-27B6-7B67-38D0ADCA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816" y="5713850"/>
            <a:ext cx="988607" cy="9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VK (компания) — Википедия">
            <a:extLst>
              <a:ext uri="{FF2B5EF4-FFF2-40B4-BE49-F238E27FC236}">
                <a16:creationId xmlns="" xmlns:a16="http://schemas.microsoft.com/office/drawing/2014/main" id="{C8DF2C23-1685-7F8A-6E8A-4227D6BF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312" y="5956780"/>
            <a:ext cx="587786" cy="5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E977A26-9979-65A4-3EBA-9FE64F21A7FA}"/>
              </a:ext>
            </a:extLst>
          </p:cNvPr>
          <p:cNvSpPr txBox="1"/>
          <p:nvPr/>
        </p:nvSpPr>
        <p:spPr>
          <a:xfrm>
            <a:off x="6170103" y="3514393"/>
            <a:ext cx="6021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Наружная реклама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местных ярмарках и фестивалях для привлечения внимания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Сотрудничество с туристическими агентствами для привлечения гостей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дегустаций и мастер-классов по приготовлению пирожков</a:t>
            </a:r>
          </a:p>
        </p:txBody>
      </p:sp>
      <p:pic>
        <p:nvPicPr>
          <p:cNvPr id="33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5931" y="2527130"/>
            <a:ext cx="2091631" cy="13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10437" y="1258986"/>
            <a:ext cx="2027591" cy="11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65031" y="6242955"/>
            <a:ext cx="614980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805757" y="1588886"/>
          <a:ext cx="8224362" cy="4924983"/>
        </p:xfrm>
        <a:graphic>
          <a:graphicData uri="http://schemas.openxmlformats.org/drawingml/2006/table">
            <a:tbl>
              <a:tblPr/>
              <a:tblGrid>
                <a:gridCol w="2741454"/>
                <a:gridCol w="2741454"/>
                <a:gridCol w="2741454"/>
              </a:tblGrid>
              <a:tr h="26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Статья расходов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Примерная сумма,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Регистрация ООО и получение разрешений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Госпошлины, услуги юриста.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Аренда помещения (депозит за 2 месяца)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 ставке ~1000 ₽/м² в Советском районе.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Ремонтно-дизайнерские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Включая материалы и работу.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Закупка кухонного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Печь, тестомес, холодильники, рабочие столы, вытяжка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Закупка мебели и торгового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Столы, стулья, барная стойка, кассовый аппарат, витрина.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Первоначальная закупка сырья и упаковки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Запас на первые 2 недели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Маркетинговые расходы на открытие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См. маркетинговый план.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Резервный фонд (непредвиденные расходы)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167 500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10% от суммы всех затрат.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ИТОГО ИНВЕСТИЦИЙ: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1 842 500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44459" y="1151584"/>
            <a:ext cx="5187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Сумма, необходимая для открытия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93311" y="6242955"/>
            <a:ext cx="586700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032000" y="1874519"/>
          <a:ext cx="8127999" cy="4876800"/>
        </p:xfrm>
        <a:graphic>
          <a:graphicData uri="http://schemas.openxmlformats.org/drawingml/2006/table">
            <a:tbl>
              <a:tblPr/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Статья расходов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Примерная сумма, руб./мес.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Фонд оплаты труда (ФОТ)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315 000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Согласно штатному расписанию.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Страховые взносы (30.2% от ФОТ)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95 130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Обязательные отчисления за сотрудников.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Арендная плата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Коммунальные услуги (свет, вода, отопление)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Себестоимость проданных товаров (Food Cost)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Расчет ниже, привязано к выручке.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Маркетинг и 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Бухгалтерское обслуживание (аутсорс)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Экономия на штатном бухгалтере.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Налоги (УСН «Доходы минус расходы», 15%)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16 295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Расчет ниже, привязано к прибыли.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Прочие расходы (бытовая химия, канцелярия)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ИТОГО ПОСТОЯННЫХ РАСХОДОВ (без Food Cost и налога):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555 130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168165" y="1433138"/>
            <a:ext cx="8202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Ежемесячные операционные расходы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08470" y="6242955"/>
            <a:ext cx="671541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190" y="0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G:\диплом\d336bf96-1887-4b45-a6f7-593cdc581db6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64467" y="1566911"/>
            <a:ext cx="2723071" cy="25526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273377" y="4130453"/>
            <a:ext cx="4930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Себестоимость 19,34 рублей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Рекомендуемая розничная цена: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65-70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за штуку.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5146376"/>
            <a:ext cx="5542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примерные цены на другие позиции: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Другая выпечка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расстегай): 100-150 руб./шт.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Кофе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капучино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растительном молоке): 180-220 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Травяной чай/морс: 120-150 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7665" y="1165325"/>
            <a:ext cx="3103133" cy="2765651"/>
          </a:xfrm>
          <a:prstGeom prst="rect">
            <a:avLst/>
          </a:prstGeom>
          <a:noFill/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6658466" y="4004717"/>
            <a:ext cx="4572000" cy="101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Плановая ежемесячная выручка составит: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08470" y="6242955"/>
            <a:ext cx="671541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190" y="0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949692" y="1237691"/>
            <a:ext cx="11242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текущих плановых показателях (выручка 486 000 ₽ руб.) и расходах (постоянные 555 130 руб.) проект является убыточным. Точка безубыточности в 804 536 руб. требует значительно большего потока клиентов.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27329" y="2311106"/>
            <a:ext cx="108669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для выхода на окупаемость: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издержек на старте;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выручки;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потока клиентов.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08470" y="6242955"/>
            <a:ext cx="671541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190" y="0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5882326" y="1967067"/>
            <a:ext cx="58917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Исходные данные для расчета (оптимистичный сценарий):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Общие инвестиционные затраты: 1 842 500 руб.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Постоянные ежемесячные расходы (оптимизированные): 438 130 руб. (без учета зарплаты директора и уборщика, с учетом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аутсорсинга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бухгалтерии).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Коэффициент переменных расходов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Food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31% от выручки (0,31).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Планируемый средний чек: 350 руб.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Налоговая система: УСН «Доходы минус расходы», ставка 15%.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705" y="1847653"/>
            <a:ext cx="3940404" cy="306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безубыточности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денежном выражении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≈ 635 000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натуральном выражении (количество чеков)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≈ 60 чеков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08470" y="6242955"/>
            <a:ext cx="671541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190" y="0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Финансовый план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705" y="1847652"/>
            <a:ext cx="3940404" cy="3289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окупаемости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окупаемости (мес.) = Общие инвестиции / Среднемесячная чистая прибыль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PP = 1 842 500 руб. / 27 876 руб. /мес. ≈ 66 месяцев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окупаемости: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лет и 6 месяцев.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5282152" y="1264701"/>
            <a:ext cx="69098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прогнозируемой чистой прибыли за месяц: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Выручка: 682 500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Переменные расходы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Food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211 575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Валовая прибыль: 470 925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Постоянные расходы: 438 130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Прибыль до налогообложения (EBT): 32 795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 (УСН 15%): 4 919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Чистая прибыль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Profit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27 876 руб.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показателей рентабельности:</a:t>
            </a:r>
          </a:p>
          <a:p>
            <a:pPr indent="442913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Рентабельность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продаж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Sales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ROS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4,08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indent="442913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Рентабельность инвестиций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ROI) (годовая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18,15%</a:t>
            </a:r>
          </a:p>
          <a:p>
            <a:pPr indent="442913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 noChangeArrowheads="1"/>
          </p:cNvSpPr>
          <p:nvPr/>
        </p:nvSpPr>
        <p:spPr>
          <a:xfrm>
            <a:off x="1548369" y="192300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Цель  и задачи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54220" y="1526669"/>
            <a:ext cx="1090542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работы является разработка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стартапа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Манделки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секрету от бабушки»: открытие заведения с продажей блюд растительного сырья по старинным рецептам.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исследования: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Проанализировать исторические и культурные аспекты производства блюд из растительного сырья по традиционным рецептам Брянского региона;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Исследовать ассортимент растительного сырья, используемого в хлебопекарном производстве, и его влияние на качество и вкусовые характеристики изделий;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Изучить современные тенденции рынка хлебобулочных изделий с акцентом на растительные продукты и здоровое питание;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Разработать бизнес-план открытия заведения, включающий маркетинговую стратегию, ассортимент продукции и организационные вопросы;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Оценить экономическую эффективность и перспективы реализации проекта в условиях современного рынка.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208470" y="6242955"/>
            <a:ext cx="671541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190" y="0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Риски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="" xmlns:a16="http://schemas.microsoft.com/office/drawing/2014/main" id="{73B343B1-205A-FCE0-9478-B6BF97D9DB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2630426"/>
              </p:ext>
            </p:extLst>
          </p:nvPr>
        </p:nvGraphicFramePr>
        <p:xfrm>
          <a:off x="1878041" y="1150071"/>
          <a:ext cx="8350042" cy="404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Объект 3">
            <a:extLst>
              <a:ext uri="{FF2B5EF4-FFF2-40B4-BE49-F238E27FC236}">
                <a16:creationId xmlns="" xmlns:a16="http://schemas.microsoft.com/office/drawing/2014/main" id="{73B343B1-205A-FCE0-9478-B6BF97D9DB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093628"/>
              </p:ext>
            </p:extLst>
          </p:nvPr>
        </p:nvGraphicFramePr>
        <p:xfrm>
          <a:off x="1812052" y="5027416"/>
          <a:ext cx="8453738" cy="167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312165" y="6242955"/>
            <a:ext cx="567846" cy="365125"/>
            <a:chOff x="11312165" y="6242955"/>
            <a:chExt cx="56784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312165" y="6242955"/>
              <a:ext cx="50835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20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Изюминка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3522" y="2069167"/>
            <a:ext cx="3837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«Совет Бабушек»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94531" y="2681909"/>
            <a:ext cx="11202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«Гастрономическая Экспедиция»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Gastronomic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Expedition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8546" y="3366883"/>
            <a:ext cx="404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«Паспорт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Манделки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2F62EF0C-6A53-6B55-7776-6158CC02DAC4}"/>
              </a:ext>
            </a:extLst>
          </p:cNvPr>
          <p:cNvSpPr txBox="1">
            <a:spLocks/>
          </p:cNvSpPr>
          <p:nvPr/>
        </p:nvSpPr>
        <p:spPr>
          <a:xfrm>
            <a:off x="3655079" y="4027324"/>
            <a:ext cx="5182819" cy="2449584"/>
          </a:xfrm>
          <a:prstGeom prst="rect">
            <a:avLst/>
          </a:prstGeom>
          <a:solidFill>
            <a:srgbClr val="D49758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1A00"/>
                </a:solidFill>
                <a:effectLst/>
                <a:uLnTx/>
                <a:uFillTx/>
                <a:latin typeface="Onest" pitchFamily="2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1A00"/>
                </a:solidFill>
                <a:effectLst/>
                <a:uLnTx/>
                <a:uFillTx/>
                <a:latin typeface="Onest" pitchFamily="2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1A00"/>
                </a:solidFill>
                <a:effectLst/>
                <a:uLnTx/>
                <a:uFillTx/>
                <a:latin typeface="Onest" pitchFamily="2" charset="0"/>
                <a:ea typeface="+mj-ea"/>
                <a:cs typeface="+mj-cs"/>
              </a:rPr>
              <a:t>Воссоздадим вкус домашнего приготовления, знакомого каждому с детства, используя современные технологии и экологически чистые ингредиенты.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1A00"/>
                </a:solidFill>
                <a:effectLst/>
                <a:uLnTx/>
                <a:uFillTx/>
                <a:latin typeface="Onest" pitchFamily="2" charset="0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nes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xmlns="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xmlns="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xmlns="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xmlns="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xmlns="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xmlns="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xmlns="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7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 noChangeArrowheads="1"/>
          </p:cNvSpPr>
          <p:nvPr/>
        </p:nvSpPr>
        <p:spPr>
          <a:xfrm>
            <a:off x="1548369" y="192300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Объект и предмет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46755" y="1673426"/>
            <a:ext cx="111142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 является заведение общественного питания, предлагающее блюда из растительного сырья по старинным рецептам.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организация предприятия общественного питания, специализирующаяся на блюдах из растительного сырья по старинным рецептам.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 noChangeArrowheads="1"/>
          </p:cNvSpPr>
          <p:nvPr/>
        </p:nvSpPr>
        <p:spPr>
          <a:xfrm>
            <a:off x="1548369" y="192300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Идея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:\диплом\d336bf96-1887-4b45-a6f7-593cdc581db6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628" y="1849715"/>
            <a:ext cx="3609192" cy="346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ownloads\Дизайн проекта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41065" y="1791093"/>
            <a:ext cx="3833198" cy="348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73" name="Picture 1" descr="D:\диплом\логотип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2" name="Заголовок 2"/>
          <p:cNvSpPr txBox="1">
            <a:spLocks noChangeArrowheads="1"/>
          </p:cNvSpPr>
          <p:nvPr/>
        </p:nvSpPr>
        <p:spPr>
          <a:xfrm>
            <a:off x="514566" y="5304770"/>
            <a:ext cx="3059764" cy="889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Манделки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3" name="Заголовок 2"/>
          <p:cNvSpPr txBox="1">
            <a:spLocks noChangeArrowheads="1"/>
          </p:cNvSpPr>
          <p:nvPr/>
        </p:nvSpPr>
        <p:spPr>
          <a:xfrm>
            <a:off x="8519494" y="5353474"/>
            <a:ext cx="3059764" cy="889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Проект дизайна заведения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4" name="Вертикальный свиток 1"/>
          <p:cNvSpPr/>
          <p:nvPr/>
        </p:nvSpPr>
        <p:spPr>
          <a:xfrm>
            <a:off x="3959061" y="1729996"/>
            <a:ext cx="3987734" cy="4444560"/>
          </a:xfrm>
          <a:custGeom>
            <a:avLst/>
            <a:gdLst>
              <a:gd name="connsiteX0" fmla="*/ 219513 w 3512215"/>
              <a:gd name="connsiteY0" fmla="*/ 3817625 h 3817625"/>
              <a:gd name="connsiteX1" fmla="*/ 439026 w 3512215"/>
              <a:gd name="connsiteY1" fmla="*/ 3598112 h 3817625"/>
              <a:gd name="connsiteX2" fmla="*/ 219513 w 3512215"/>
              <a:gd name="connsiteY2" fmla="*/ 3598112 h 3817625"/>
              <a:gd name="connsiteX3" fmla="*/ 329270 w 3512215"/>
              <a:gd name="connsiteY3" fmla="*/ 3488355 h 3817625"/>
              <a:gd name="connsiteX4" fmla="*/ 219513 w 3512215"/>
              <a:gd name="connsiteY4" fmla="*/ 3378598 h 3817625"/>
              <a:gd name="connsiteX5" fmla="*/ 439027 w 3512215"/>
              <a:gd name="connsiteY5" fmla="*/ 3378598 h 3817625"/>
              <a:gd name="connsiteX6" fmla="*/ 439027 w 3512215"/>
              <a:gd name="connsiteY6" fmla="*/ 219513 h 3817625"/>
              <a:gd name="connsiteX7" fmla="*/ 658540 w 3512215"/>
              <a:gd name="connsiteY7" fmla="*/ 0 h 3817625"/>
              <a:gd name="connsiteX8" fmla="*/ 3292702 w 3512215"/>
              <a:gd name="connsiteY8" fmla="*/ 0 h 3817625"/>
              <a:gd name="connsiteX9" fmla="*/ 3512215 w 3512215"/>
              <a:gd name="connsiteY9" fmla="*/ 219513 h 3817625"/>
              <a:gd name="connsiteX10" fmla="*/ 3292702 w 3512215"/>
              <a:gd name="connsiteY10" fmla="*/ 439026 h 3817625"/>
              <a:gd name="connsiteX11" fmla="*/ 3073188 w 3512215"/>
              <a:gd name="connsiteY11" fmla="*/ 439027 h 3817625"/>
              <a:gd name="connsiteX12" fmla="*/ 3073188 w 3512215"/>
              <a:gd name="connsiteY12" fmla="*/ 3598112 h 3817625"/>
              <a:gd name="connsiteX13" fmla="*/ 2853675 w 3512215"/>
              <a:gd name="connsiteY13" fmla="*/ 3817625 h 3817625"/>
              <a:gd name="connsiteX14" fmla="*/ 219513 w 3512215"/>
              <a:gd name="connsiteY14" fmla="*/ 3817625 h 3817625"/>
              <a:gd name="connsiteX15" fmla="*/ 878054 w 3512215"/>
              <a:gd name="connsiteY15" fmla="*/ 219513 h 3817625"/>
              <a:gd name="connsiteX16" fmla="*/ 658541 w 3512215"/>
              <a:gd name="connsiteY16" fmla="*/ 439026 h 3817625"/>
              <a:gd name="connsiteX17" fmla="*/ 548784 w 3512215"/>
              <a:gd name="connsiteY17" fmla="*/ 329269 h 3817625"/>
              <a:gd name="connsiteX18" fmla="*/ 658541 w 3512215"/>
              <a:gd name="connsiteY18" fmla="*/ 219512 h 3817625"/>
              <a:gd name="connsiteX19" fmla="*/ 878054 w 3512215"/>
              <a:gd name="connsiteY19" fmla="*/ 219513 h 3817625"/>
              <a:gd name="connsiteX0" fmla="*/ 878054 w 3512215"/>
              <a:gd name="connsiteY0" fmla="*/ 219513 h 3817625"/>
              <a:gd name="connsiteX1" fmla="*/ 658541 w 3512215"/>
              <a:gd name="connsiteY1" fmla="*/ 439026 h 3817625"/>
              <a:gd name="connsiteX2" fmla="*/ 548784 w 3512215"/>
              <a:gd name="connsiteY2" fmla="*/ 329269 h 3817625"/>
              <a:gd name="connsiteX3" fmla="*/ 658541 w 3512215"/>
              <a:gd name="connsiteY3" fmla="*/ 219512 h 3817625"/>
              <a:gd name="connsiteX4" fmla="*/ 878054 w 3512215"/>
              <a:gd name="connsiteY4" fmla="*/ 219513 h 3817625"/>
              <a:gd name="connsiteX5" fmla="*/ 439027 w 3512215"/>
              <a:gd name="connsiteY5" fmla="*/ 3598112 h 3817625"/>
              <a:gd name="connsiteX6" fmla="*/ 219514 w 3512215"/>
              <a:gd name="connsiteY6" fmla="*/ 3817625 h 3817625"/>
              <a:gd name="connsiteX7" fmla="*/ 1 w 3512215"/>
              <a:gd name="connsiteY7" fmla="*/ 3598112 h 3817625"/>
              <a:gd name="connsiteX8" fmla="*/ 219514 w 3512215"/>
              <a:gd name="connsiteY8" fmla="*/ 3378599 h 3817625"/>
              <a:gd name="connsiteX9" fmla="*/ 329271 w 3512215"/>
              <a:gd name="connsiteY9" fmla="*/ 3488356 h 3817625"/>
              <a:gd name="connsiteX10" fmla="*/ 219514 w 3512215"/>
              <a:gd name="connsiteY10" fmla="*/ 3598113 h 3817625"/>
              <a:gd name="connsiteX11" fmla="*/ 439027 w 3512215"/>
              <a:gd name="connsiteY11" fmla="*/ 3598112 h 3817625"/>
              <a:gd name="connsiteX0" fmla="*/ 439027 w 3512215"/>
              <a:gd name="connsiteY0" fmla="*/ 3378598 h 3817625"/>
              <a:gd name="connsiteX1" fmla="*/ 439027 w 3512215"/>
              <a:gd name="connsiteY1" fmla="*/ 219513 h 3817625"/>
              <a:gd name="connsiteX2" fmla="*/ 658540 w 3512215"/>
              <a:gd name="connsiteY2" fmla="*/ 0 h 3817625"/>
              <a:gd name="connsiteX3" fmla="*/ 3292702 w 3512215"/>
              <a:gd name="connsiteY3" fmla="*/ 0 h 3817625"/>
              <a:gd name="connsiteX4" fmla="*/ 3512215 w 3512215"/>
              <a:gd name="connsiteY4" fmla="*/ 219513 h 3817625"/>
              <a:gd name="connsiteX5" fmla="*/ 3292702 w 3512215"/>
              <a:gd name="connsiteY5" fmla="*/ 439026 h 3817625"/>
              <a:gd name="connsiteX6" fmla="*/ 3073188 w 3512215"/>
              <a:gd name="connsiteY6" fmla="*/ 439027 h 3817625"/>
              <a:gd name="connsiteX7" fmla="*/ 3073188 w 3512215"/>
              <a:gd name="connsiteY7" fmla="*/ 3598112 h 3817625"/>
              <a:gd name="connsiteX8" fmla="*/ 2853675 w 3512215"/>
              <a:gd name="connsiteY8" fmla="*/ 3817625 h 3817625"/>
              <a:gd name="connsiteX9" fmla="*/ 219513 w 3512215"/>
              <a:gd name="connsiteY9" fmla="*/ 3817625 h 3817625"/>
              <a:gd name="connsiteX10" fmla="*/ 0 w 3512215"/>
              <a:gd name="connsiteY10" fmla="*/ 3598112 h 3817625"/>
              <a:gd name="connsiteX11" fmla="*/ 219513 w 3512215"/>
              <a:gd name="connsiteY11" fmla="*/ 3378599 h 3817625"/>
              <a:gd name="connsiteX12" fmla="*/ 439027 w 3512215"/>
              <a:gd name="connsiteY12" fmla="*/ 3378598 h 3817625"/>
              <a:gd name="connsiteX13" fmla="*/ 658540 w 3512215"/>
              <a:gd name="connsiteY13" fmla="*/ 0 h 3817625"/>
              <a:gd name="connsiteX14" fmla="*/ 878053 w 3512215"/>
              <a:gd name="connsiteY14" fmla="*/ 219513 h 3817625"/>
              <a:gd name="connsiteX15" fmla="*/ 658540 w 3512215"/>
              <a:gd name="connsiteY15" fmla="*/ 439026 h 3817625"/>
              <a:gd name="connsiteX16" fmla="*/ 548783 w 3512215"/>
              <a:gd name="connsiteY16" fmla="*/ 329269 h 3817625"/>
              <a:gd name="connsiteX17" fmla="*/ 658540 w 3512215"/>
              <a:gd name="connsiteY17" fmla="*/ 219512 h 3817625"/>
              <a:gd name="connsiteX18" fmla="*/ 878054 w 3512215"/>
              <a:gd name="connsiteY18" fmla="*/ 219513 h 3817625"/>
              <a:gd name="connsiteX19" fmla="*/ 3073188 w 3512215"/>
              <a:gd name="connsiteY19" fmla="*/ 439027 h 3817625"/>
              <a:gd name="connsiteX20" fmla="*/ 658540 w 3512215"/>
              <a:gd name="connsiteY20" fmla="*/ 439027 h 3817625"/>
              <a:gd name="connsiteX21" fmla="*/ 219513 w 3512215"/>
              <a:gd name="connsiteY21" fmla="*/ 3378598 h 3817625"/>
              <a:gd name="connsiteX22" fmla="*/ 329270 w 3512215"/>
              <a:gd name="connsiteY22" fmla="*/ 3488355 h 3817625"/>
              <a:gd name="connsiteX23" fmla="*/ 219513 w 3512215"/>
              <a:gd name="connsiteY23" fmla="*/ 3598112 h 3817625"/>
              <a:gd name="connsiteX24" fmla="*/ 439027 w 3512215"/>
              <a:gd name="connsiteY24" fmla="*/ 3598112 h 3817625"/>
              <a:gd name="connsiteX25" fmla="*/ 219513 w 3512215"/>
              <a:gd name="connsiteY25" fmla="*/ 3817625 h 3817625"/>
              <a:gd name="connsiteX26" fmla="*/ 439026 w 3512215"/>
              <a:gd name="connsiteY26" fmla="*/ 3598112 h 3817625"/>
              <a:gd name="connsiteX27" fmla="*/ 439027 w 3512215"/>
              <a:gd name="connsiteY27" fmla="*/ 3378598 h 3817625"/>
              <a:gd name="connsiteX0" fmla="*/ 219513 w 3512215"/>
              <a:gd name="connsiteY0" fmla="*/ 3817625 h 3817625"/>
              <a:gd name="connsiteX1" fmla="*/ 439026 w 3512215"/>
              <a:gd name="connsiteY1" fmla="*/ 3598112 h 3817625"/>
              <a:gd name="connsiteX2" fmla="*/ 219513 w 3512215"/>
              <a:gd name="connsiteY2" fmla="*/ 3598112 h 3817625"/>
              <a:gd name="connsiteX3" fmla="*/ 329270 w 3512215"/>
              <a:gd name="connsiteY3" fmla="*/ 3488355 h 3817625"/>
              <a:gd name="connsiteX4" fmla="*/ 219513 w 3512215"/>
              <a:gd name="connsiteY4" fmla="*/ 3378598 h 3817625"/>
              <a:gd name="connsiteX5" fmla="*/ 439027 w 3512215"/>
              <a:gd name="connsiteY5" fmla="*/ 3378598 h 3817625"/>
              <a:gd name="connsiteX6" fmla="*/ 439027 w 3512215"/>
              <a:gd name="connsiteY6" fmla="*/ 219513 h 3817625"/>
              <a:gd name="connsiteX7" fmla="*/ 658540 w 3512215"/>
              <a:gd name="connsiteY7" fmla="*/ 0 h 3817625"/>
              <a:gd name="connsiteX8" fmla="*/ 3292702 w 3512215"/>
              <a:gd name="connsiteY8" fmla="*/ 0 h 3817625"/>
              <a:gd name="connsiteX9" fmla="*/ 3512215 w 3512215"/>
              <a:gd name="connsiteY9" fmla="*/ 219513 h 3817625"/>
              <a:gd name="connsiteX10" fmla="*/ 3292702 w 3512215"/>
              <a:gd name="connsiteY10" fmla="*/ 439026 h 3817625"/>
              <a:gd name="connsiteX11" fmla="*/ 3073188 w 3512215"/>
              <a:gd name="connsiteY11" fmla="*/ 439027 h 3817625"/>
              <a:gd name="connsiteX12" fmla="*/ 3073188 w 3512215"/>
              <a:gd name="connsiteY12" fmla="*/ 3598112 h 3817625"/>
              <a:gd name="connsiteX13" fmla="*/ 2853675 w 3512215"/>
              <a:gd name="connsiteY13" fmla="*/ 3817625 h 3817625"/>
              <a:gd name="connsiteX14" fmla="*/ 219513 w 3512215"/>
              <a:gd name="connsiteY14" fmla="*/ 3817625 h 3817625"/>
              <a:gd name="connsiteX15" fmla="*/ 878054 w 3512215"/>
              <a:gd name="connsiteY15" fmla="*/ 219513 h 3817625"/>
              <a:gd name="connsiteX16" fmla="*/ 658541 w 3512215"/>
              <a:gd name="connsiteY16" fmla="*/ 439026 h 3817625"/>
              <a:gd name="connsiteX17" fmla="*/ 548784 w 3512215"/>
              <a:gd name="connsiteY17" fmla="*/ 329269 h 3817625"/>
              <a:gd name="connsiteX18" fmla="*/ 658541 w 3512215"/>
              <a:gd name="connsiteY18" fmla="*/ 219512 h 3817625"/>
              <a:gd name="connsiteX19" fmla="*/ 878054 w 3512215"/>
              <a:gd name="connsiteY19" fmla="*/ 219513 h 3817625"/>
              <a:gd name="connsiteX0" fmla="*/ 878054 w 3512215"/>
              <a:gd name="connsiteY0" fmla="*/ 219513 h 3817625"/>
              <a:gd name="connsiteX1" fmla="*/ 658541 w 3512215"/>
              <a:gd name="connsiteY1" fmla="*/ 439026 h 3817625"/>
              <a:gd name="connsiteX2" fmla="*/ 548784 w 3512215"/>
              <a:gd name="connsiteY2" fmla="*/ 329269 h 3817625"/>
              <a:gd name="connsiteX3" fmla="*/ 658541 w 3512215"/>
              <a:gd name="connsiteY3" fmla="*/ 219512 h 3817625"/>
              <a:gd name="connsiteX4" fmla="*/ 878054 w 3512215"/>
              <a:gd name="connsiteY4" fmla="*/ 219513 h 3817625"/>
              <a:gd name="connsiteX5" fmla="*/ 439027 w 3512215"/>
              <a:gd name="connsiteY5" fmla="*/ 3598112 h 3817625"/>
              <a:gd name="connsiteX6" fmla="*/ 219514 w 3512215"/>
              <a:gd name="connsiteY6" fmla="*/ 3817625 h 3817625"/>
              <a:gd name="connsiteX7" fmla="*/ 1 w 3512215"/>
              <a:gd name="connsiteY7" fmla="*/ 3598112 h 3817625"/>
              <a:gd name="connsiteX8" fmla="*/ 219514 w 3512215"/>
              <a:gd name="connsiteY8" fmla="*/ 3378599 h 3817625"/>
              <a:gd name="connsiteX9" fmla="*/ 329271 w 3512215"/>
              <a:gd name="connsiteY9" fmla="*/ 3488356 h 3817625"/>
              <a:gd name="connsiteX10" fmla="*/ 219514 w 3512215"/>
              <a:gd name="connsiteY10" fmla="*/ 3598113 h 3817625"/>
              <a:gd name="connsiteX11" fmla="*/ 439027 w 3512215"/>
              <a:gd name="connsiteY11" fmla="*/ 3598112 h 3817625"/>
              <a:gd name="connsiteX0" fmla="*/ 439027 w 3512215"/>
              <a:gd name="connsiteY0" fmla="*/ 3378598 h 3817625"/>
              <a:gd name="connsiteX1" fmla="*/ 439027 w 3512215"/>
              <a:gd name="connsiteY1" fmla="*/ 219513 h 3817625"/>
              <a:gd name="connsiteX2" fmla="*/ 658540 w 3512215"/>
              <a:gd name="connsiteY2" fmla="*/ 0 h 3817625"/>
              <a:gd name="connsiteX3" fmla="*/ 3292702 w 3512215"/>
              <a:gd name="connsiteY3" fmla="*/ 0 h 3817625"/>
              <a:gd name="connsiteX4" fmla="*/ 3428325 w 3512215"/>
              <a:gd name="connsiteY4" fmla="*/ 219513 h 3817625"/>
              <a:gd name="connsiteX5" fmla="*/ 3292702 w 3512215"/>
              <a:gd name="connsiteY5" fmla="*/ 439026 h 3817625"/>
              <a:gd name="connsiteX6" fmla="*/ 3073188 w 3512215"/>
              <a:gd name="connsiteY6" fmla="*/ 439027 h 3817625"/>
              <a:gd name="connsiteX7" fmla="*/ 3073188 w 3512215"/>
              <a:gd name="connsiteY7" fmla="*/ 3598112 h 3817625"/>
              <a:gd name="connsiteX8" fmla="*/ 2853675 w 3512215"/>
              <a:gd name="connsiteY8" fmla="*/ 3817625 h 3817625"/>
              <a:gd name="connsiteX9" fmla="*/ 219513 w 3512215"/>
              <a:gd name="connsiteY9" fmla="*/ 3817625 h 3817625"/>
              <a:gd name="connsiteX10" fmla="*/ 0 w 3512215"/>
              <a:gd name="connsiteY10" fmla="*/ 3598112 h 3817625"/>
              <a:gd name="connsiteX11" fmla="*/ 219513 w 3512215"/>
              <a:gd name="connsiteY11" fmla="*/ 3378599 h 3817625"/>
              <a:gd name="connsiteX12" fmla="*/ 439027 w 3512215"/>
              <a:gd name="connsiteY12" fmla="*/ 3378598 h 3817625"/>
              <a:gd name="connsiteX13" fmla="*/ 658540 w 3512215"/>
              <a:gd name="connsiteY13" fmla="*/ 0 h 3817625"/>
              <a:gd name="connsiteX14" fmla="*/ 878053 w 3512215"/>
              <a:gd name="connsiteY14" fmla="*/ 219513 h 3817625"/>
              <a:gd name="connsiteX15" fmla="*/ 658540 w 3512215"/>
              <a:gd name="connsiteY15" fmla="*/ 439026 h 3817625"/>
              <a:gd name="connsiteX16" fmla="*/ 548783 w 3512215"/>
              <a:gd name="connsiteY16" fmla="*/ 329269 h 3817625"/>
              <a:gd name="connsiteX17" fmla="*/ 658540 w 3512215"/>
              <a:gd name="connsiteY17" fmla="*/ 219512 h 3817625"/>
              <a:gd name="connsiteX18" fmla="*/ 878054 w 3512215"/>
              <a:gd name="connsiteY18" fmla="*/ 219513 h 3817625"/>
              <a:gd name="connsiteX19" fmla="*/ 3073188 w 3512215"/>
              <a:gd name="connsiteY19" fmla="*/ 439027 h 3817625"/>
              <a:gd name="connsiteX20" fmla="*/ 658540 w 3512215"/>
              <a:gd name="connsiteY20" fmla="*/ 439027 h 3817625"/>
              <a:gd name="connsiteX21" fmla="*/ 219513 w 3512215"/>
              <a:gd name="connsiteY21" fmla="*/ 3378598 h 3817625"/>
              <a:gd name="connsiteX22" fmla="*/ 329270 w 3512215"/>
              <a:gd name="connsiteY22" fmla="*/ 3488355 h 3817625"/>
              <a:gd name="connsiteX23" fmla="*/ 219513 w 3512215"/>
              <a:gd name="connsiteY23" fmla="*/ 3598112 h 3817625"/>
              <a:gd name="connsiteX24" fmla="*/ 439027 w 3512215"/>
              <a:gd name="connsiteY24" fmla="*/ 3598112 h 3817625"/>
              <a:gd name="connsiteX25" fmla="*/ 219513 w 3512215"/>
              <a:gd name="connsiteY25" fmla="*/ 3817625 h 3817625"/>
              <a:gd name="connsiteX26" fmla="*/ 439026 w 3512215"/>
              <a:gd name="connsiteY26" fmla="*/ 3598112 h 3817625"/>
              <a:gd name="connsiteX27" fmla="*/ 439027 w 3512215"/>
              <a:gd name="connsiteY27" fmla="*/ 3378598 h 38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12215" h="3817625" stroke="0" extrusionOk="0">
                <a:moveTo>
                  <a:pt x="219513" y="3817625"/>
                </a:moveTo>
                <a:cubicBezTo>
                  <a:pt x="340747" y="3817625"/>
                  <a:pt x="439026" y="3719346"/>
                  <a:pt x="439026" y="3598112"/>
                </a:cubicBezTo>
                <a:lnTo>
                  <a:pt x="219513" y="3598112"/>
                </a:lnTo>
                <a:cubicBezTo>
                  <a:pt x="280130" y="3598112"/>
                  <a:pt x="329270" y="3548972"/>
                  <a:pt x="329270" y="3488355"/>
                </a:cubicBezTo>
                <a:cubicBezTo>
                  <a:pt x="329270" y="3427738"/>
                  <a:pt x="280130" y="3378598"/>
                  <a:pt x="219513" y="3378598"/>
                </a:cubicBezTo>
                <a:lnTo>
                  <a:pt x="439027" y="3378598"/>
                </a:lnTo>
                <a:lnTo>
                  <a:pt x="439027" y="219513"/>
                </a:lnTo>
                <a:cubicBezTo>
                  <a:pt x="439027" y="98279"/>
                  <a:pt x="537306" y="0"/>
                  <a:pt x="658540" y="0"/>
                </a:cubicBezTo>
                <a:lnTo>
                  <a:pt x="3292702" y="0"/>
                </a:lnTo>
                <a:cubicBezTo>
                  <a:pt x="3413936" y="0"/>
                  <a:pt x="3512215" y="98279"/>
                  <a:pt x="3512215" y="219513"/>
                </a:cubicBezTo>
                <a:cubicBezTo>
                  <a:pt x="3512215" y="340747"/>
                  <a:pt x="3413936" y="439026"/>
                  <a:pt x="3292702" y="439026"/>
                </a:cubicBezTo>
                <a:lnTo>
                  <a:pt x="3073188" y="439027"/>
                </a:lnTo>
                <a:lnTo>
                  <a:pt x="3073188" y="3598112"/>
                </a:lnTo>
                <a:cubicBezTo>
                  <a:pt x="3073188" y="3719346"/>
                  <a:pt x="2974909" y="3817625"/>
                  <a:pt x="2853675" y="3817625"/>
                </a:cubicBezTo>
                <a:lnTo>
                  <a:pt x="219513" y="3817625"/>
                </a:lnTo>
                <a:close/>
                <a:moveTo>
                  <a:pt x="878054" y="219513"/>
                </a:moveTo>
                <a:cubicBezTo>
                  <a:pt x="878054" y="340747"/>
                  <a:pt x="779775" y="439026"/>
                  <a:pt x="658541" y="439026"/>
                </a:cubicBezTo>
                <a:cubicBezTo>
                  <a:pt x="597924" y="439026"/>
                  <a:pt x="548784" y="389886"/>
                  <a:pt x="548784" y="329269"/>
                </a:cubicBezTo>
                <a:cubicBezTo>
                  <a:pt x="548784" y="268652"/>
                  <a:pt x="597924" y="219512"/>
                  <a:pt x="658541" y="219512"/>
                </a:cubicBezTo>
                <a:lnTo>
                  <a:pt x="878054" y="219513"/>
                </a:lnTo>
                <a:close/>
              </a:path>
              <a:path w="3512215" h="3817625" fill="darkenLess" stroke="0" extrusionOk="0">
                <a:moveTo>
                  <a:pt x="878054" y="219513"/>
                </a:moveTo>
                <a:cubicBezTo>
                  <a:pt x="878054" y="340747"/>
                  <a:pt x="779775" y="439026"/>
                  <a:pt x="658541" y="439026"/>
                </a:cubicBezTo>
                <a:cubicBezTo>
                  <a:pt x="597924" y="439026"/>
                  <a:pt x="548784" y="389886"/>
                  <a:pt x="548784" y="329269"/>
                </a:cubicBezTo>
                <a:cubicBezTo>
                  <a:pt x="548784" y="268652"/>
                  <a:pt x="597924" y="219512"/>
                  <a:pt x="658541" y="219512"/>
                </a:cubicBezTo>
                <a:lnTo>
                  <a:pt x="878054" y="219513"/>
                </a:lnTo>
                <a:close/>
                <a:moveTo>
                  <a:pt x="439027" y="3598112"/>
                </a:moveTo>
                <a:cubicBezTo>
                  <a:pt x="439027" y="3719346"/>
                  <a:pt x="340748" y="3817625"/>
                  <a:pt x="219514" y="3817625"/>
                </a:cubicBezTo>
                <a:cubicBezTo>
                  <a:pt x="98280" y="3817625"/>
                  <a:pt x="1" y="3719346"/>
                  <a:pt x="1" y="3598112"/>
                </a:cubicBezTo>
                <a:cubicBezTo>
                  <a:pt x="1" y="3476878"/>
                  <a:pt x="98280" y="3378599"/>
                  <a:pt x="219514" y="3378599"/>
                </a:cubicBezTo>
                <a:cubicBezTo>
                  <a:pt x="280131" y="3378599"/>
                  <a:pt x="329271" y="3427739"/>
                  <a:pt x="329271" y="3488356"/>
                </a:cubicBezTo>
                <a:cubicBezTo>
                  <a:pt x="329271" y="3548973"/>
                  <a:pt x="280131" y="3598113"/>
                  <a:pt x="219514" y="3598113"/>
                </a:cubicBezTo>
                <a:lnTo>
                  <a:pt x="439027" y="3598112"/>
                </a:lnTo>
                <a:close/>
              </a:path>
              <a:path w="3512215" h="3817625" fill="none" extrusionOk="0">
                <a:moveTo>
                  <a:pt x="439027" y="3378598"/>
                </a:moveTo>
                <a:lnTo>
                  <a:pt x="439027" y="219513"/>
                </a:lnTo>
                <a:cubicBezTo>
                  <a:pt x="439027" y="98279"/>
                  <a:pt x="537306" y="0"/>
                  <a:pt x="658540" y="0"/>
                </a:cubicBezTo>
                <a:lnTo>
                  <a:pt x="3292702" y="0"/>
                </a:lnTo>
                <a:cubicBezTo>
                  <a:pt x="3413936" y="0"/>
                  <a:pt x="3428325" y="98279"/>
                  <a:pt x="3428325" y="219513"/>
                </a:cubicBezTo>
                <a:cubicBezTo>
                  <a:pt x="3428325" y="340747"/>
                  <a:pt x="3413936" y="439026"/>
                  <a:pt x="3292702" y="439026"/>
                </a:cubicBezTo>
                <a:lnTo>
                  <a:pt x="3073188" y="439027"/>
                </a:lnTo>
                <a:lnTo>
                  <a:pt x="3073188" y="3598112"/>
                </a:lnTo>
                <a:cubicBezTo>
                  <a:pt x="3073188" y="3719346"/>
                  <a:pt x="2974909" y="3817625"/>
                  <a:pt x="2853675" y="3817625"/>
                </a:cubicBezTo>
                <a:lnTo>
                  <a:pt x="219513" y="3817625"/>
                </a:lnTo>
                <a:cubicBezTo>
                  <a:pt x="98279" y="3817625"/>
                  <a:pt x="0" y="3719346"/>
                  <a:pt x="0" y="3598112"/>
                </a:cubicBezTo>
                <a:cubicBezTo>
                  <a:pt x="0" y="3476878"/>
                  <a:pt x="98279" y="3378599"/>
                  <a:pt x="219513" y="3378599"/>
                </a:cubicBezTo>
                <a:lnTo>
                  <a:pt x="439027" y="3378598"/>
                </a:lnTo>
                <a:close/>
                <a:moveTo>
                  <a:pt x="658540" y="0"/>
                </a:moveTo>
                <a:cubicBezTo>
                  <a:pt x="779774" y="0"/>
                  <a:pt x="878053" y="98279"/>
                  <a:pt x="878053" y="219513"/>
                </a:cubicBezTo>
                <a:cubicBezTo>
                  <a:pt x="878053" y="340747"/>
                  <a:pt x="779774" y="439026"/>
                  <a:pt x="658540" y="439026"/>
                </a:cubicBezTo>
                <a:cubicBezTo>
                  <a:pt x="597923" y="439026"/>
                  <a:pt x="548783" y="389886"/>
                  <a:pt x="548783" y="329269"/>
                </a:cubicBezTo>
                <a:cubicBezTo>
                  <a:pt x="548783" y="268652"/>
                  <a:pt x="597923" y="219512"/>
                  <a:pt x="658540" y="219512"/>
                </a:cubicBezTo>
                <a:lnTo>
                  <a:pt x="878054" y="219513"/>
                </a:lnTo>
                <a:moveTo>
                  <a:pt x="3073188" y="439027"/>
                </a:moveTo>
                <a:lnTo>
                  <a:pt x="658540" y="439027"/>
                </a:lnTo>
                <a:moveTo>
                  <a:pt x="219513" y="3378598"/>
                </a:moveTo>
                <a:cubicBezTo>
                  <a:pt x="280130" y="3378598"/>
                  <a:pt x="329270" y="3427738"/>
                  <a:pt x="329270" y="3488355"/>
                </a:cubicBezTo>
                <a:cubicBezTo>
                  <a:pt x="329270" y="3548972"/>
                  <a:pt x="280130" y="3598112"/>
                  <a:pt x="219513" y="3598112"/>
                </a:cubicBezTo>
                <a:lnTo>
                  <a:pt x="439027" y="3598112"/>
                </a:lnTo>
                <a:moveTo>
                  <a:pt x="219513" y="3817625"/>
                </a:moveTo>
                <a:cubicBezTo>
                  <a:pt x="340747" y="3817625"/>
                  <a:pt x="439026" y="3719346"/>
                  <a:pt x="439026" y="3598112"/>
                </a:cubicBezTo>
                <a:cubicBezTo>
                  <a:pt x="439026" y="3524941"/>
                  <a:pt x="439027" y="3451769"/>
                  <a:pt x="439027" y="3378598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1"/>
          <p:cNvSpPr txBox="1"/>
          <p:nvPr/>
        </p:nvSpPr>
        <p:spPr>
          <a:xfrm>
            <a:off x="4482227" y="2735962"/>
            <a:ext cx="2757558" cy="257076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6C1A00"/>
                </a:solidFill>
                <a:latin typeface="Onest" pitchFamily="2" charset="0"/>
                <a:ea typeface="Calibri" pitchFamily="34" charset="-122"/>
                <a:cs typeface="Times New Roman" pitchFamily="18" charset="0"/>
              </a:rPr>
              <a:t>«Манделки» — это не просто еда, это кусочек истории и тепла, который мы хотим подарить каждому посетителю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9" name="Заголовок 2"/>
          <p:cNvSpPr txBox="1">
            <a:spLocks noChangeArrowheads="1"/>
          </p:cNvSpPr>
          <p:nvPr/>
        </p:nvSpPr>
        <p:spPr>
          <a:xfrm>
            <a:off x="1548369" y="192300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Целевая аудитория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DFEB468-D83F-1A84-417B-F1C34D5699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58" y="1326660"/>
            <a:ext cx="3841148" cy="31699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DFEB468-D83F-1A84-417B-F1C34D5699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3588" y="3572356"/>
            <a:ext cx="3714160" cy="30651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DFEB468-D83F-1A84-417B-F1C34D5699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210" y="914943"/>
            <a:ext cx="3551864" cy="29311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DFEB468-D83F-1A84-417B-F1C34D5699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2292" y="3856106"/>
            <a:ext cx="3454770" cy="2851065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768066" y="2076922"/>
            <a:ext cx="2936668" cy="195775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Местные жители,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ценящие традиционную кухню и домашние рецепты</a:t>
            </a:r>
            <a:endParaRPr lang="en-US" sz="2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26377" y="4233901"/>
            <a:ext cx="2909714" cy="204435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Туристы, 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елающие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попробовать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аутентичные блюда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7039939" y="1666149"/>
            <a:ext cx="3065595" cy="173692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Семьи с детьми,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ищущие уютное </a:t>
            </a:r>
            <a:endParaRPr lang="ru-RU" sz="2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место для отдыха и </a:t>
            </a:r>
            <a:endParaRPr lang="ru-RU" sz="2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вкусной еды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142986" y="4401148"/>
            <a:ext cx="2895801" cy="1933663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Любители</a:t>
            </a:r>
            <a:r>
              <a:rPr lang="ru-RU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растительной пищи, </a:t>
            </a:r>
            <a:endParaRPr lang="ru-RU" sz="2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заботящиеся о </a:t>
            </a:r>
            <a:endParaRPr lang="ru-RU" sz="2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своем здоровье и экологии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9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Конкуренты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783651" y="1816992"/>
          <a:ext cx="8651820" cy="4800625"/>
        </p:xfrm>
        <a:graphic>
          <a:graphicData uri="http://schemas.openxmlformats.org/drawingml/2006/table">
            <a:tbl>
              <a:tblPr/>
              <a:tblGrid>
                <a:gridCol w="1364210"/>
                <a:gridCol w="1410593"/>
                <a:gridCol w="2685675"/>
                <a:gridCol w="3191342"/>
              </a:tblGrid>
              <a:tr h="507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Тип заведения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Доля на рынке (%)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Основные характеристики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Рестораны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78,68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Заведения полного обслуживания с разнообразным меню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Самая большая доля на рынке общепита в России и Брянске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Кафе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15,93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Меню среднего уровня, быстрое и комфортное обслуживание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Рост количества кафе отмечается, кафе в приоритете по сравнению с барами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Предприятия быстрого обслуживания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5-6%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Быстрое питание, доступные цены, популярность среди студентов и офисных работников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Рост сегмента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фастфуда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в России — 6,7% в 2023 году, активно развивается и в Брянске;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Высокий спрос, перспективный сегмент для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стартапов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Столовые и буфеты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2-3%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Бюджетное питание, часто в учреждениях и на предприятиях</a:t>
                      </a: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Снижение популярности из-за роста кафе и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фастфуда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932493" y="1326244"/>
            <a:ext cx="8332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заведений общественного питания в городе Брянск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9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Конкуренты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469941" y="1869980"/>
          <a:ext cx="7145399" cy="4827765"/>
        </p:xfrm>
        <a:graphic>
          <a:graphicData uri="http://schemas.openxmlformats.org/drawingml/2006/table">
            <a:tbl>
              <a:tblPr/>
              <a:tblGrid>
                <a:gridCol w="1199404"/>
                <a:gridCol w="1510868"/>
                <a:gridCol w="971707"/>
                <a:gridCol w="868139"/>
                <a:gridCol w="2595281"/>
              </a:tblGrid>
              <a:tr h="720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Название заведения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Основная кухня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Ценовой уровень, руб.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Рейтинг (из 5)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Mybox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Вегетарианская, фастфуд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Быстрое обслуживание, доступные цены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Вкусь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Веганская, здоровое питание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250-450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Натуральные продукты, акцент на здоровье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She Home Cafe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Вегетарианская, домашняя кухня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Уютная атмосфера, домашние рецепты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Щебетун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Веганская, здоровое питание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350-500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Популярно среди молодежи, разнообразное меню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Сытый Граф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Европейская, русская кухня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Высокий уровень сервиса, банкетные залы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Иддилия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Вегетарианская, домашняя кухня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500-1000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Шашлык, люля-кебаб, семейный формат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86995" marB="869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791091" y="1352449"/>
            <a:ext cx="896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конкуренты в сегменте растительной кухни Брянска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9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Локация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pic>
        <p:nvPicPr>
          <p:cNvPr id="22" name="Рисунок 21" descr="C:\Users\79102\Downloads\Screenshot_20250627_091707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175" y="1646305"/>
            <a:ext cx="3073325" cy="50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79102\Downloads\Screenshot_20250627_1243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983" y="1608400"/>
            <a:ext cx="2837251" cy="503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79102\Downloads\Screenshot_20250627_1245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3870" y="1590817"/>
            <a:ext cx="2893965" cy="501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xmlns="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0" name="Picture 1" descr="D:\диплом\логотип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40264" cy="1640264"/>
          </a:xfrm>
          <a:prstGeom prst="rect">
            <a:avLst/>
          </a:prstGeom>
          <a:noFill/>
        </p:spPr>
      </p:pic>
      <p:sp>
        <p:nvSpPr>
          <p:cNvPr id="25" name="Заголовок 2"/>
          <p:cNvSpPr txBox="1">
            <a:spLocks noChangeArrowheads="1"/>
          </p:cNvSpPr>
          <p:nvPr/>
        </p:nvSpPr>
        <p:spPr>
          <a:xfrm>
            <a:off x="1808251" y="144174"/>
            <a:ext cx="8351837" cy="889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Дорожная карта </a:t>
            </a:r>
            <a:r>
              <a:rPr kumimoji="0" lang="ru-RU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стартап</a:t>
            </a:r>
            <a:r>
              <a:rPr kumimoji="0" lang="ru-RU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SimSun" pitchFamily="2" charset="-122"/>
                <a:cs typeface="Times New Roman" panose="02020603050405020304" pitchFamily="18" charset="0"/>
              </a:rPr>
              <a:t> проекта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Picture 2" descr="C:\Users\79102\Downloads\AirBrush_20250518232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802" y="1513288"/>
            <a:ext cx="9692400" cy="462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986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1331</Words>
  <Application>Microsoft Office PowerPoint</Application>
  <PresentationFormat>Произвольный</PresentationFormat>
  <Paragraphs>271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79102</cp:lastModifiedBy>
  <cp:revision>72</cp:revision>
  <dcterms:created xsi:type="dcterms:W3CDTF">2022-12-06T06:31:10Z</dcterms:created>
  <dcterms:modified xsi:type="dcterms:W3CDTF">2025-06-29T22:45:10Z</dcterms:modified>
</cp:coreProperties>
</file>