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6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Заголовок слайда</a:t>
            </a:r>
          </a:p>
        </p:txBody>
      </p:sp>
      <p:sp>
        <p:nvSpPr>
          <p:cNvPr id="10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Заголовок повестки дня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Заголовок повестки дня</a:t>
            </a:r>
          </a:p>
        </p:txBody>
      </p:sp>
      <p:sp>
        <p:nvSpPr>
          <p:cNvPr id="108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повестки дня</a:t>
            </a:r>
          </a:p>
        </p:txBody>
      </p:sp>
      <p:sp>
        <p:nvSpPr>
          <p:cNvPr id="109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Темы повестки дня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Сообщение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6" name="Информация о факте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Информация о факте</a:t>
            </a:r>
          </a:p>
        </p:txBody>
      </p:sp>
      <p:sp>
        <p:nvSpPr>
          <p:cNvPr id="1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Авторство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Авторство</a:t>
            </a:r>
          </a:p>
        </p:txBody>
      </p:sp>
      <p:sp>
        <p:nvSpPr>
          <p:cNvPr id="135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«Важная цитата»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Миска салата с жареным рисом, варёными яйцами и палочками для еды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4" name="Тарелка с рублеными котлетами из лосося, салатом и хумусом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Тарелка пасты папарделле с зелёным маслом из петрушки, жареным фундуком и стружкой сыра пармезан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миска салата с жареным рисом, варёными яйцами и палочками для еды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Авокадо и лаймы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Заголовок презентации</a:t>
            </a:r>
          </a:p>
        </p:txBody>
      </p:sp>
      <p:sp>
        <p:nvSpPr>
          <p:cNvPr id="23" name="Автор и дата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 и дата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Тарелка с рублеными котлетами из лосося, салатом и хумусом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Заголовок слайда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43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44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Тарелка пасты папарделле с зелёным маслом из петрушки, жареным фундуком и стружкой сыра пармезан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, видео — мелк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72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7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 видеотрансляция — круп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82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8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Заголовок раздела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Заголовок раздела</a:t>
            </a:r>
          </a:p>
        </p:txBody>
      </p:sp>
      <p:sp>
        <p:nvSpPr>
          <p:cNvPr id="9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Заголовок слайда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sch00lmailbox@yandex.ru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">
            <a:extLst>
              <a:ext uri="{FF2B5EF4-FFF2-40B4-BE49-F238E27FC236}">
                <a16:creationId xmlns:a16="http://schemas.microsoft.com/office/drawing/2014/main" id="{6A218A76-0E9B-43AF-9020-92694699C4C0}"/>
              </a:ext>
            </a:extLst>
          </p:cNvPr>
          <p:cNvSpPr/>
          <p:nvPr/>
        </p:nvSpPr>
        <p:spPr>
          <a:xfrm>
            <a:off x="-185869" y="11582351"/>
            <a:ext cx="13552417" cy="2199107"/>
          </a:xfrm>
          <a:prstGeom prst="rect">
            <a:avLst/>
          </a:prstGeom>
          <a:solidFill>
            <a:srgbClr val="76BB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" name="Прямоугольник">
            <a:extLst>
              <a:ext uri="{FF2B5EF4-FFF2-40B4-BE49-F238E27FC236}">
                <a16:creationId xmlns:a16="http://schemas.microsoft.com/office/drawing/2014/main" id="{2435BF9B-8682-419C-9293-706FC8FA42F6}"/>
              </a:ext>
            </a:extLst>
          </p:cNvPr>
          <p:cNvSpPr/>
          <p:nvPr/>
        </p:nvSpPr>
        <p:spPr>
          <a:xfrm>
            <a:off x="-102316" y="-160223"/>
            <a:ext cx="13552417" cy="2199107"/>
          </a:xfrm>
          <a:prstGeom prst="rect">
            <a:avLst/>
          </a:prstGeom>
          <a:solidFill>
            <a:srgbClr val="76BB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0" name="Garden Guardian…"/>
          <p:cNvSpPr txBox="1">
            <a:spLocks noGrp="1"/>
          </p:cNvSpPr>
          <p:nvPr>
            <p:ph type="ctrTitle"/>
          </p:nvPr>
        </p:nvSpPr>
        <p:spPr>
          <a:xfrm>
            <a:off x="366046" y="5425701"/>
            <a:ext cx="12673035" cy="2927878"/>
          </a:xfrm>
          <a:prstGeom prst="rect">
            <a:avLst/>
          </a:prstGeom>
        </p:spPr>
        <p:txBody>
          <a:bodyPr/>
          <a:lstStyle/>
          <a:p>
            <a:pPr algn="ctr" defTabSz="2389572">
              <a:defRPr sz="11368" spc="-227"/>
            </a:pPr>
            <a:r>
              <a:t>Garden Guardian</a:t>
            </a:r>
          </a:p>
          <a:p>
            <a:pPr algn="ctr" defTabSz="2389572">
              <a:defRPr sz="7350" b="0" spc="-146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автономный дрон-садовник</a:t>
            </a:r>
          </a:p>
        </p:txBody>
      </p:sp>
      <p:grpSp>
        <p:nvGrpSpPr>
          <p:cNvPr id="173" name="Галерея изобр."/>
          <p:cNvGrpSpPr/>
          <p:nvPr/>
        </p:nvGrpSpPr>
        <p:grpSpPr>
          <a:xfrm>
            <a:off x="13366548" y="-25576"/>
            <a:ext cx="11082988" cy="14418797"/>
            <a:chOff x="0" y="0"/>
            <a:chExt cx="11082987" cy="14418795"/>
          </a:xfrm>
        </p:grpSpPr>
        <p:pic>
          <p:nvPicPr>
            <p:cNvPr id="171" name="IMG_6451.jpeg" descr="IMG_645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9932" r="9932"/>
            <a:stretch>
              <a:fillRect/>
            </a:stretch>
          </p:blipFill>
          <p:spPr>
            <a:xfrm>
              <a:off x="0" y="0"/>
              <a:ext cx="11082988" cy="138304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2" name="Подпись"/>
            <p:cNvSpPr/>
            <p:nvPr/>
          </p:nvSpPr>
          <p:spPr>
            <a:xfrm>
              <a:off x="0" y="13906630"/>
              <a:ext cx="11082988" cy="512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lvl1pPr>
            </a:lstStyle>
            <a:p>
              <a:r>
                <a:t>Подпись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EC2520-C39D-44BD-B299-382768D902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468" r="7271"/>
          <a:stretch/>
        </p:blipFill>
        <p:spPr>
          <a:xfrm>
            <a:off x="2955083" y="12109650"/>
            <a:ext cx="2576269" cy="9227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D6BB9B-79A8-411C-8B87-A921B97E91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4091" y="11713183"/>
            <a:ext cx="2411524" cy="18315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253FAA-1E8C-4CD2-B1F0-1E81AA80DE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434" r="2147"/>
          <a:stretch/>
        </p:blipFill>
        <p:spPr>
          <a:xfrm>
            <a:off x="4782776" y="205782"/>
            <a:ext cx="3550904" cy="13241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82325D-EBCB-4E84-B0CB-95A8CAA316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7444" y="12223997"/>
            <a:ext cx="2919350" cy="91581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2859AF6-C9B8-45FE-9366-DC5DEAFC7969}"/>
              </a:ext>
            </a:extLst>
          </p:cNvPr>
          <p:cNvGrpSpPr/>
          <p:nvPr/>
        </p:nvGrpSpPr>
        <p:grpSpPr>
          <a:xfrm>
            <a:off x="93155" y="0"/>
            <a:ext cx="4435319" cy="1446075"/>
            <a:chOff x="296145" y="242048"/>
            <a:chExt cx="2093764" cy="769624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01C3F310-EF6A-4DA0-B25B-6A9620835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0055" t="5883" r="79649" b="83634"/>
            <a:stretch/>
          </p:blipFill>
          <p:spPr>
            <a:xfrm>
              <a:off x="1046018" y="242048"/>
              <a:ext cx="1343891" cy="76962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C0F59702-79E1-4D8E-BAC8-EF5B98F8F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6145" y="302720"/>
              <a:ext cx="640583" cy="674343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AEE81A7-B2A9-4FE3-AF7D-4195184E66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95609" y="12041454"/>
            <a:ext cx="3872081" cy="12808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420D603-E16C-4AB3-846D-CEF41DEDC5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65953" y="312261"/>
            <a:ext cx="4536338" cy="111120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Кружок"/>
          <p:cNvSpPr/>
          <p:nvPr/>
        </p:nvSpPr>
        <p:spPr>
          <a:xfrm>
            <a:off x="8104386" y="7637498"/>
            <a:ext cx="5875961" cy="5875960"/>
          </a:xfrm>
          <a:prstGeom prst="ellipse">
            <a:avLst/>
          </a:prstGeom>
          <a:solidFill>
            <a:srgbClr val="76BB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7" name="Кружок"/>
          <p:cNvSpPr/>
          <p:nvPr/>
        </p:nvSpPr>
        <p:spPr>
          <a:xfrm>
            <a:off x="2845368" y="3055483"/>
            <a:ext cx="6140607" cy="6140606"/>
          </a:xfrm>
          <a:prstGeom prst="ellipse">
            <a:avLst/>
          </a:prstGeom>
          <a:solidFill>
            <a:srgbClr val="76BB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8" name="Треугольник"/>
          <p:cNvSpPr/>
          <p:nvPr/>
        </p:nvSpPr>
        <p:spPr>
          <a:xfrm>
            <a:off x="-62458" y="-97757"/>
            <a:ext cx="11541129" cy="4349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76BB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9" name="Текущий этап работ"/>
          <p:cNvSpPr txBox="1">
            <a:spLocks noGrp="1"/>
          </p:cNvSpPr>
          <p:nvPr>
            <p:ph type="title" idx="4294967295"/>
          </p:nvPr>
        </p:nvSpPr>
        <p:spPr>
          <a:xfrm>
            <a:off x="-406804" y="65424"/>
            <a:ext cx="7644171" cy="2085779"/>
          </a:xfrm>
          <a:prstGeom prst="rect">
            <a:avLst/>
          </a:prstGeom>
        </p:spPr>
        <p:txBody>
          <a:bodyPr/>
          <a:lstStyle>
            <a:lvl1pPr algn="ctr" defTabSz="2048204">
              <a:defRPr sz="7140" spc="-142">
                <a:solidFill>
                  <a:srgbClr val="FFFFFF"/>
                </a:solidFill>
              </a:defRPr>
            </a:lvl1pPr>
          </a:lstStyle>
          <a:p>
            <a:r>
              <a:t>Текущий этап работ</a:t>
            </a:r>
          </a:p>
        </p:txBody>
      </p:sp>
      <p:sp>
        <p:nvSpPr>
          <p:cNvPr id="260" name="Создана первоначальная команда проекта"/>
          <p:cNvSpPr txBox="1"/>
          <p:nvPr/>
        </p:nvSpPr>
        <p:spPr>
          <a:xfrm>
            <a:off x="3290392" y="4949310"/>
            <a:ext cx="4835428" cy="2768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Создана первоначальная команда проекта</a:t>
            </a:r>
          </a:p>
        </p:txBody>
      </p:sp>
      <p:sp>
        <p:nvSpPr>
          <p:cNvPr id="261" name="Кружок"/>
          <p:cNvSpPr/>
          <p:nvPr/>
        </p:nvSpPr>
        <p:spPr>
          <a:xfrm>
            <a:off x="13584257" y="2915375"/>
            <a:ext cx="6420821" cy="6420821"/>
          </a:xfrm>
          <a:prstGeom prst="ellipse">
            <a:avLst/>
          </a:prstGeom>
          <a:solidFill>
            <a:srgbClr val="76BB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2" name="Выявлено, какие технические решения понадобятся для реализации проекта"/>
          <p:cNvSpPr txBox="1"/>
          <p:nvPr/>
        </p:nvSpPr>
        <p:spPr>
          <a:xfrm>
            <a:off x="13878796" y="4088528"/>
            <a:ext cx="5831744" cy="4074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Выявлено, какие технические решения понадобятся для реализации проекта</a:t>
            </a:r>
          </a:p>
        </p:txBody>
      </p:sp>
      <p:sp>
        <p:nvSpPr>
          <p:cNvPr id="263" name="Создана 3D-модель дрона"/>
          <p:cNvSpPr txBox="1"/>
          <p:nvPr/>
        </p:nvSpPr>
        <p:spPr>
          <a:xfrm>
            <a:off x="8645408" y="9844653"/>
            <a:ext cx="4793916" cy="146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Создана 3D-модель дрона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Треугольник"/>
          <p:cNvSpPr/>
          <p:nvPr/>
        </p:nvSpPr>
        <p:spPr>
          <a:xfrm>
            <a:off x="7736826" y="-64162"/>
            <a:ext cx="8910348" cy="2713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6BB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6" name="Наши запросы"/>
          <p:cNvSpPr txBox="1">
            <a:spLocks noGrp="1"/>
          </p:cNvSpPr>
          <p:nvPr>
            <p:ph type="title" idx="4294967295"/>
          </p:nvPr>
        </p:nvSpPr>
        <p:spPr>
          <a:xfrm>
            <a:off x="9593667" y="-106766"/>
            <a:ext cx="5196665" cy="1816469"/>
          </a:xfrm>
          <a:prstGeom prst="rect">
            <a:avLst/>
          </a:prstGeom>
        </p:spPr>
        <p:txBody>
          <a:bodyPr/>
          <a:lstStyle>
            <a:lvl1pPr algn="ctr" defTabSz="1779987">
              <a:defRPr sz="6205" spc="-124">
                <a:solidFill>
                  <a:srgbClr val="FFFFFF"/>
                </a:solidFill>
              </a:defRPr>
            </a:lvl1pPr>
          </a:lstStyle>
          <a:p>
            <a:r>
              <a:t>Наши запросы</a:t>
            </a:r>
          </a:p>
        </p:txBody>
      </p:sp>
      <p:pic>
        <p:nvPicPr>
          <p:cNvPr id="267" name="вставленный-фильм.png" descr="вставленный-фильм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442" y="4719871"/>
            <a:ext cx="4276258" cy="4276258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Денежные средства для реализации проекта"/>
          <p:cNvSpPr txBox="1"/>
          <p:nvPr/>
        </p:nvSpPr>
        <p:spPr>
          <a:xfrm>
            <a:off x="5436223" y="5800567"/>
            <a:ext cx="6050003" cy="2114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Денежные средства для реализации проекта</a:t>
            </a:r>
          </a:p>
        </p:txBody>
      </p:sp>
      <p:pic>
        <p:nvPicPr>
          <p:cNvPr id="269" name="вставленный-фильм.png" descr="вставленный-фильм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32736" y="4224308"/>
            <a:ext cx="5267384" cy="5267384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Человеческий ресурс"/>
          <p:cNvSpPr txBox="1"/>
          <p:nvPr/>
        </p:nvSpPr>
        <p:spPr>
          <a:xfrm>
            <a:off x="19152156" y="6127175"/>
            <a:ext cx="4960283" cy="1461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Человеческий ресурс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Треугольник"/>
          <p:cNvSpPr/>
          <p:nvPr/>
        </p:nvSpPr>
        <p:spPr>
          <a:xfrm>
            <a:off x="7736826" y="-64162"/>
            <a:ext cx="8910348" cy="2713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6BB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3" name="Первичные затраты"/>
          <p:cNvSpPr txBox="1">
            <a:spLocks noGrp="1"/>
          </p:cNvSpPr>
          <p:nvPr>
            <p:ph type="title" idx="4294967295"/>
          </p:nvPr>
        </p:nvSpPr>
        <p:spPr>
          <a:xfrm>
            <a:off x="9593667" y="-106766"/>
            <a:ext cx="5196665" cy="1816469"/>
          </a:xfrm>
          <a:prstGeom prst="rect">
            <a:avLst/>
          </a:prstGeom>
        </p:spPr>
        <p:txBody>
          <a:bodyPr/>
          <a:lstStyle>
            <a:lvl1pPr algn="ctr" defTabSz="1779987">
              <a:defRPr sz="6205" spc="-124">
                <a:solidFill>
                  <a:srgbClr val="FFFFFF"/>
                </a:solidFill>
              </a:defRPr>
            </a:lvl1pPr>
          </a:lstStyle>
          <a:p>
            <a:r>
              <a:t>Первичные затраты</a:t>
            </a:r>
          </a:p>
        </p:txBody>
      </p:sp>
      <p:sp>
        <p:nvSpPr>
          <p:cNvPr id="274" name="Овал"/>
          <p:cNvSpPr/>
          <p:nvPr/>
        </p:nvSpPr>
        <p:spPr>
          <a:xfrm>
            <a:off x="1335799" y="4694038"/>
            <a:ext cx="8416609" cy="4327924"/>
          </a:xfrm>
          <a:prstGeom prst="ellipse">
            <a:avLst/>
          </a:prstGeom>
          <a:solidFill>
            <a:srgbClr val="669D3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5" name="Овал"/>
          <p:cNvSpPr/>
          <p:nvPr/>
        </p:nvSpPr>
        <p:spPr>
          <a:xfrm>
            <a:off x="14711497" y="4694038"/>
            <a:ext cx="8416608" cy="4327924"/>
          </a:xfrm>
          <a:prstGeom prst="ellipse">
            <a:avLst/>
          </a:prstGeom>
          <a:solidFill>
            <a:srgbClr val="669D3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6" name="2.500.000₽…"/>
          <p:cNvSpPr txBox="1"/>
          <p:nvPr/>
        </p:nvSpPr>
        <p:spPr>
          <a:xfrm>
            <a:off x="2851301" y="5117972"/>
            <a:ext cx="5385605" cy="348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5000">
                <a:solidFill>
                  <a:srgbClr val="FFFFFF"/>
                </a:solidFill>
              </a:defRPr>
            </a:pPr>
            <a:r>
              <a:t>2.500.000₽</a:t>
            </a:r>
          </a:p>
          <a:p>
            <a:pPr algn="ctr">
              <a:defRPr sz="5000">
                <a:solidFill>
                  <a:srgbClr val="FFFFFF"/>
                </a:solidFill>
              </a:defRPr>
            </a:pPr>
            <a:r>
              <a:t>Создание рабочего прототипа дрона</a:t>
            </a:r>
          </a:p>
        </p:txBody>
      </p:sp>
      <p:sp>
        <p:nvSpPr>
          <p:cNvPr id="277" name="400.000₽…"/>
          <p:cNvSpPr txBox="1"/>
          <p:nvPr/>
        </p:nvSpPr>
        <p:spPr>
          <a:xfrm>
            <a:off x="16274146" y="5117972"/>
            <a:ext cx="5291310" cy="348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5000">
                <a:solidFill>
                  <a:srgbClr val="FFFFFF"/>
                </a:solidFill>
              </a:defRPr>
            </a:pPr>
            <a:r>
              <a:t>400.000₽</a:t>
            </a:r>
          </a:p>
          <a:p>
            <a:pPr algn="ctr">
              <a:defRPr sz="5000">
                <a:solidFill>
                  <a:srgbClr val="FFFFFF"/>
                </a:solidFill>
              </a:defRPr>
            </a:pPr>
            <a:r>
              <a:t>Привлечение людей — PR — кампания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Прямоугольник"/>
          <p:cNvSpPr/>
          <p:nvPr/>
        </p:nvSpPr>
        <p:spPr>
          <a:xfrm>
            <a:off x="-185869" y="-159292"/>
            <a:ext cx="24755738" cy="3067369"/>
          </a:xfrm>
          <a:prstGeom prst="rect">
            <a:avLst/>
          </a:prstGeom>
          <a:solidFill>
            <a:srgbClr val="76BB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0" name="На что пойдут средства"/>
          <p:cNvSpPr txBox="1">
            <a:spLocks noGrp="1"/>
          </p:cNvSpPr>
          <p:nvPr>
            <p:ph type="title" idx="4294967295"/>
          </p:nvPr>
        </p:nvSpPr>
        <p:spPr>
          <a:xfrm>
            <a:off x="1643596" y="751734"/>
            <a:ext cx="21096808" cy="2091426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На что пойдут средства</a:t>
            </a:r>
          </a:p>
        </p:txBody>
      </p:sp>
      <p:pic>
        <p:nvPicPr>
          <p:cNvPr id="281" name="вставленный-фильм.png" descr="вставленный-фильм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5763" y="8181611"/>
            <a:ext cx="3570535" cy="3570534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Развитие сотрудничества с государственными компаниями"/>
          <p:cNvSpPr txBox="1"/>
          <p:nvPr/>
        </p:nvSpPr>
        <p:spPr>
          <a:xfrm>
            <a:off x="6032874" y="8582836"/>
            <a:ext cx="5831744" cy="2768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Развитие сотрудничества с государственными компаниями</a:t>
            </a:r>
          </a:p>
        </p:txBody>
      </p:sp>
      <p:pic>
        <p:nvPicPr>
          <p:cNvPr id="283" name="вставленный-фильм.png" descr="вставленный-фильм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93483" y="8241286"/>
            <a:ext cx="3451184" cy="3451184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Участие в технологических выставках"/>
          <p:cNvSpPr txBox="1"/>
          <p:nvPr/>
        </p:nvSpPr>
        <p:spPr>
          <a:xfrm>
            <a:off x="17573531" y="8909445"/>
            <a:ext cx="5040186" cy="2114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Участие в технологических выставках</a:t>
            </a:r>
          </a:p>
        </p:txBody>
      </p:sp>
      <p:sp>
        <p:nvSpPr>
          <p:cNvPr id="285" name="Разработка дрона и ПО для него"/>
          <p:cNvSpPr txBox="1"/>
          <p:nvPr/>
        </p:nvSpPr>
        <p:spPr>
          <a:xfrm>
            <a:off x="6200331" y="4363754"/>
            <a:ext cx="4251435" cy="2114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Разработка дрона и ПО для него</a:t>
            </a:r>
          </a:p>
        </p:txBody>
      </p:sp>
      <p:pic>
        <p:nvPicPr>
          <p:cNvPr id="286" name="вставленный-фильм.png" descr="вставленный-фильм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56941" y="3859053"/>
            <a:ext cx="3124267" cy="3124268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Организация производства, открытие своего магазина"/>
          <p:cNvSpPr txBox="1"/>
          <p:nvPr/>
        </p:nvSpPr>
        <p:spPr>
          <a:xfrm>
            <a:off x="17298635" y="4037146"/>
            <a:ext cx="5040186" cy="2768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Организация производства, открытие своего магазина</a:t>
            </a:r>
          </a:p>
        </p:txBody>
      </p:sp>
      <p:pic>
        <p:nvPicPr>
          <p:cNvPr id="288" name="вставленный-фильм.png" descr="вставленный-фильм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76410" y="3490588"/>
            <a:ext cx="3861126" cy="3861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IMG_5721.jpeg" descr="IMG_57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70402" y="3536402"/>
            <a:ext cx="6643197" cy="6643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G_5720.jpeg" descr="IMG_572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1610" y="2586789"/>
            <a:ext cx="8542423" cy="8542422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Седых Тимофей…"/>
          <p:cNvSpPr txBox="1"/>
          <p:nvPr/>
        </p:nvSpPr>
        <p:spPr>
          <a:xfrm>
            <a:off x="9800996" y="9995202"/>
            <a:ext cx="4782008" cy="203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Седых Тимофей</a:t>
            </a:r>
          </a:p>
          <a:p>
            <a:pPr algn="ctr"/>
            <a:r>
              <a:t>CEO</a:t>
            </a:r>
          </a:p>
        </p:txBody>
      </p:sp>
      <p:sp>
        <p:nvSpPr>
          <p:cNvPr id="293" name="Божанов Виктор…"/>
          <p:cNvSpPr txBox="1"/>
          <p:nvPr/>
        </p:nvSpPr>
        <p:spPr>
          <a:xfrm>
            <a:off x="2059217" y="9995202"/>
            <a:ext cx="4947210" cy="2033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/>
            <a:r>
              <a:t>Божанов Виктор</a:t>
            </a:r>
          </a:p>
          <a:p>
            <a:pPr algn="ctr"/>
            <a:r>
              <a:t>Дизайнер</a:t>
            </a:r>
          </a:p>
        </p:txBody>
      </p:sp>
      <p:pic>
        <p:nvPicPr>
          <p:cNvPr id="294" name="606071CF-E845-46E1-B198-B7CD488C8149.jpeg" descr="606071CF-E845-46E1-B198-B7CD488C8149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79813" y="3354053"/>
            <a:ext cx="5261396" cy="7007894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Махров Илья…"/>
          <p:cNvSpPr txBox="1"/>
          <p:nvPr/>
        </p:nvSpPr>
        <p:spPr>
          <a:xfrm>
            <a:off x="17742766" y="9668594"/>
            <a:ext cx="4335491" cy="2686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/>
            <a:r>
              <a:t>Махров Илья</a:t>
            </a:r>
          </a:p>
          <a:p>
            <a:pPr algn="ctr"/>
            <a:r>
              <a:t>Креативный директор </a:t>
            </a:r>
          </a:p>
        </p:txBody>
      </p:sp>
      <p:sp>
        <p:nvSpPr>
          <p:cNvPr id="296" name="Треугольник"/>
          <p:cNvSpPr/>
          <p:nvPr/>
        </p:nvSpPr>
        <p:spPr>
          <a:xfrm>
            <a:off x="7736826" y="-64162"/>
            <a:ext cx="8910348" cy="2713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76BB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7" name="Команда"/>
          <p:cNvSpPr txBox="1">
            <a:spLocks noGrp="1"/>
          </p:cNvSpPr>
          <p:nvPr>
            <p:ph type="title"/>
          </p:nvPr>
        </p:nvSpPr>
        <p:spPr>
          <a:xfrm>
            <a:off x="9171861" y="80044"/>
            <a:ext cx="5819362" cy="1256040"/>
          </a:xfrm>
          <a:prstGeom prst="rect">
            <a:avLst/>
          </a:prstGeom>
        </p:spPr>
        <p:txBody>
          <a:bodyPr/>
          <a:lstStyle>
            <a:lvl1pPr defTabSz="2170121">
              <a:defRPr sz="7565" spc="-151">
                <a:solidFill>
                  <a:srgbClr val="FFFFFF"/>
                </a:solidFill>
              </a:defRPr>
            </a:lvl1pPr>
          </a:lstStyle>
          <a:p>
            <a:r>
              <a:t>Команда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Закругленный прямоугольник"/>
          <p:cNvSpPr/>
          <p:nvPr/>
        </p:nvSpPr>
        <p:spPr>
          <a:xfrm>
            <a:off x="1306398" y="194867"/>
            <a:ext cx="21085761" cy="3372129"/>
          </a:xfrm>
          <a:prstGeom prst="roundRect">
            <a:avLst>
              <a:gd name="adj" fmla="val 28158"/>
            </a:avLst>
          </a:prstGeom>
          <a:solidFill>
            <a:srgbClr val="669D3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0" name="Закругленный прямоугольник"/>
          <p:cNvSpPr/>
          <p:nvPr/>
        </p:nvSpPr>
        <p:spPr>
          <a:xfrm>
            <a:off x="6137730" y="8451475"/>
            <a:ext cx="12108540" cy="3579695"/>
          </a:xfrm>
          <a:prstGeom prst="roundRect">
            <a:avLst>
              <a:gd name="adj" fmla="val 26526"/>
            </a:avLst>
          </a:prstGeom>
          <a:solidFill>
            <a:srgbClr val="669D3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1" name="Автоматизируем уход за деревьями вместе с дронами Garden Guardian!"/>
          <p:cNvSpPr txBox="1">
            <a:spLocks noGrp="1"/>
          </p:cNvSpPr>
          <p:nvPr>
            <p:ph type="title" idx="4294967295"/>
          </p:nvPr>
        </p:nvSpPr>
        <p:spPr>
          <a:xfrm>
            <a:off x="1075723" y="494495"/>
            <a:ext cx="22232554" cy="277287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Автоматизируем уход за деревьями вместе с дронами Garden Guardian!</a:t>
            </a:r>
          </a:p>
        </p:txBody>
      </p:sp>
      <p:sp>
        <p:nvSpPr>
          <p:cNvPr id="302" name="Контактные данные:…"/>
          <p:cNvSpPr txBox="1"/>
          <p:nvPr/>
        </p:nvSpPr>
        <p:spPr>
          <a:xfrm>
            <a:off x="6820357" y="8612390"/>
            <a:ext cx="9269883" cy="3257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Контактные данные: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Тел.: 89156655589 (Тимофей)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Почта: </a:t>
            </a:r>
            <a:r>
              <a:rPr>
                <a:hlinkClick r:id="rId3"/>
              </a:rPr>
              <a:t>sch00lmailbox@yandex.ru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B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Треугольник"/>
          <p:cNvSpPr/>
          <p:nvPr/>
        </p:nvSpPr>
        <p:spPr>
          <a:xfrm rot="10800000">
            <a:off x="-41044" y="-96525"/>
            <a:ext cx="13313150" cy="37475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6" name="Проблемы"/>
          <p:cNvSpPr txBox="1">
            <a:spLocks noGrp="1"/>
          </p:cNvSpPr>
          <p:nvPr>
            <p:ph type="title" idx="4294967295"/>
          </p:nvPr>
        </p:nvSpPr>
        <p:spPr>
          <a:xfrm>
            <a:off x="283150" y="313203"/>
            <a:ext cx="5661696" cy="163181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/>
          </a:lstStyle>
          <a:p>
            <a:r>
              <a:t>Проблемы</a:t>
            </a:r>
          </a:p>
        </p:txBody>
      </p:sp>
      <p:sp>
        <p:nvSpPr>
          <p:cNvPr id="177" name="Закругленный прямоугольник"/>
          <p:cNvSpPr/>
          <p:nvPr/>
        </p:nvSpPr>
        <p:spPr>
          <a:xfrm>
            <a:off x="709289" y="4928207"/>
            <a:ext cx="11263717" cy="2624637"/>
          </a:xfrm>
          <a:prstGeom prst="roundRect">
            <a:avLst>
              <a:gd name="adj" fmla="val 45802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8" name="Высокая стоимость найма профессиональных садовников"/>
          <p:cNvSpPr txBox="1"/>
          <p:nvPr/>
        </p:nvSpPr>
        <p:spPr>
          <a:xfrm>
            <a:off x="746344" y="5461921"/>
            <a:ext cx="11039305" cy="1557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5100"/>
            </a:lvl1pPr>
          </a:lstStyle>
          <a:p>
            <a:r>
              <a:t>Высокая стоимость найма профессиональных садовников</a:t>
            </a:r>
          </a:p>
        </p:txBody>
      </p:sp>
      <p:sp>
        <p:nvSpPr>
          <p:cNvPr id="179" name="Закругленный прямоугольник"/>
          <p:cNvSpPr/>
          <p:nvPr/>
        </p:nvSpPr>
        <p:spPr>
          <a:xfrm>
            <a:off x="12486145" y="4928207"/>
            <a:ext cx="11263717" cy="2624637"/>
          </a:xfrm>
          <a:prstGeom prst="roundRect">
            <a:avLst>
              <a:gd name="adj" fmla="val 45802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0" name="Необходимость вовремя выявлять заболевания растений"/>
          <p:cNvSpPr txBox="1"/>
          <p:nvPr/>
        </p:nvSpPr>
        <p:spPr>
          <a:xfrm>
            <a:off x="13171844" y="5112399"/>
            <a:ext cx="9742018" cy="2256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5100"/>
            </a:lvl1pPr>
          </a:lstStyle>
          <a:p>
            <a:r>
              <a:t>Необходимость вовремя выявлять заболевания растений</a:t>
            </a:r>
          </a:p>
        </p:txBody>
      </p:sp>
      <p:sp>
        <p:nvSpPr>
          <p:cNvPr id="181" name="Закругленный прямоугольник"/>
          <p:cNvSpPr/>
          <p:nvPr/>
        </p:nvSpPr>
        <p:spPr>
          <a:xfrm>
            <a:off x="634138" y="8318015"/>
            <a:ext cx="11263717" cy="2624638"/>
          </a:xfrm>
          <a:prstGeom prst="roundRect">
            <a:avLst>
              <a:gd name="adj" fmla="val 45802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2" name="Необходимость контроля за выполнением работы садовников"/>
          <p:cNvSpPr txBox="1"/>
          <p:nvPr/>
        </p:nvSpPr>
        <p:spPr>
          <a:xfrm>
            <a:off x="1470139" y="8502208"/>
            <a:ext cx="9742018" cy="2256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5100"/>
            </a:lvl1pPr>
          </a:lstStyle>
          <a:p>
            <a:r>
              <a:t>Необходимость контроля за выполнением работы садовников </a:t>
            </a:r>
          </a:p>
        </p:txBody>
      </p:sp>
      <p:sp>
        <p:nvSpPr>
          <p:cNvPr id="183" name="Закругленный прямоугольник"/>
          <p:cNvSpPr/>
          <p:nvPr/>
        </p:nvSpPr>
        <p:spPr>
          <a:xfrm>
            <a:off x="12486145" y="8318015"/>
            <a:ext cx="11263717" cy="2624638"/>
          </a:xfrm>
          <a:prstGeom prst="roundRect">
            <a:avLst>
              <a:gd name="adj" fmla="val 45802"/>
            </a:avLst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6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4" name="Трудности ухода за деревьями и кустарниками на частной территории"/>
          <p:cNvSpPr txBox="1"/>
          <p:nvPr/>
        </p:nvSpPr>
        <p:spPr>
          <a:xfrm>
            <a:off x="12761900" y="8502208"/>
            <a:ext cx="10561903" cy="2256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5100"/>
            </a:lvl1pPr>
          </a:lstStyle>
          <a:p>
            <a:r>
              <a:t>Трудности ухода за деревьями и кустарниками на частной территории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Выпуск дронов-садовников, которые смогут проводить уход за деревьями и кустарниками, а именно:…"/>
          <p:cNvSpPr txBox="1"/>
          <p:nvPr/>
        </p:nvSpPr>
        <p:spPr>
          <a:xfrm>
            <a:off x="367696" y="4300445"/>
            <a:ext cx="11207297" cy="7820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5900"/>
            </a:pPr>
            <a:r>
              <a:t>Выпуск дронов-садовников, которые смогут проводить уход за деревьями и кустарниками, а именно:</a:t>
            </a:r>
          </a:p>
          <a:p>
            <a:pPr marL="749300" indent="-749300" algn="ctr">
              <a:buSzPct val="123000"/>
              <a:buChar char="•"/>
              <a:defRPr sz="5900"/>
            </a:pPr>
            <a:r>
              <a:t>подстригать их с помощью специальных лезвий</a:t>
            </a:r>
          </a:p>
          <a:p>
            <a:pPr marL="749300" indent="-749300" algn="ctr">
              <a:buSzPct val="123000"/>
              <a:buChar char="•"/>
              <a:defRPr sz="5900"/>
            </a:pPr>
            <a:r>
              <a:t>выявлять их заболевания по цвету листьев</a:t>
            </a:r>
          </a:p>
        </p:txBody>
      </p:sp>
      <p:sp>
        <p:nvSpPr>
          <p:cNvPr id="187" name="Прямоугольник"/>
          <p:cNvSpPr/>
          <p:nvPr/>
        </p:nvSpPr>
        <p:spPr>
          <a:xfrm>
            <a:off x="-185869" y="-159292"/>
            <a:ext cx="12314426" cy="3056991"/>
          </a:xfrm>
          <a:prstGeom prst="rect">
            <a:avLst/>
          </a:prstGeom>
          <a:solidFill>
            <a:srgbClr val="76BB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8" name="Наше решение"/>
          <p:cNvSpPr txBox="1">
            <a:spLocks noGrp="1"/>
          </p:cNvSpPr>
          <p:nvPr>
            <p:ph type="title"/>
          </p:nvPr>
        </p:nvSpPr>
        <p:spPr>
          <a:xfrm>
            <a:off x="1369700" y="767301"/>
            <a:ext cx="9203288" cy="20602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 Наше решение</a:t>
            </a:r>
          </a:p>
        </p:txBody>
      </p:sp>
      <p:grpSp>
        <p:nvGrpSpPr>
          <p:cNvPr id="191" name="Галерея изобр."/>
          <p:cNvGrpSpPr/>
          <p:nvPr/>
        </p:nvGrpSpPr>
        <p:grpSpPr>
          <a:xfrm>
            <a:off x="12046704" y="-150884"/>
            <a:ext cx="12428083" cy="14507294"/>
            <a:chOff x="0" y="0"/>
            <a:chExt cx="12428082" cy="14507292"/>
          </a:xfrm>
        </p:grpSpPr>
        <p:pic>
          <p:nvPicPr>
            <p:cNvPr id="189" name="IMG_6473.jpeg" descr="IMG_647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355" r="5355"/>
            <a:stretch>
              <a:fillRect/>
            </a:stretch>
          </p:blipFill>
          <p:spPr>
            <a:xfrm>
              <a:off x="0" y="0"/>
              <a:ext cx="12428083" cy="139189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0" name="Подпись"/>
            <p:cNvSpPr/>
            <p:nvPr/>
          </p:nvSpPr>
          <p:spPr>
            <a:xfrm>
              <a:off x="0" y="13995127"/>
              <a:ext cx="12428083" cy="512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lvl1pPr>
            </a:lstStyle>
            <a:p>
              <a:r>
                <a:t>Подпись</a:t>
              </a:r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Прямоугольник"/>
          <p:cNvSpPr/>
          <p:nvPr/>
        </p:nvSpPr>
        <p:spPr>
          <a:xfrm>
            <a:off x="-185869" y="-159292"/>
            <a:ext cx="24755738" cy="3067369"/>
          </a:xfrm>
          <a:prstGeom prst="rect">
            <a:avLst/>
          </a:prstGeom>
          <a:solidFill>
            <a:srgbClr val="76BB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4" name="Что сможет делать наш дрон"/>
          <p:cNvSpPr txBox="1">
            <a:spLocks noGrp="1"/>
          </p:cNvSpPr>
          <p:nvPr>
            <p:ph type="title"/>
          </p:nvPr>
        </p:nvSpPr>
        <p:spPr>
          <a:xfrm>
            <a:off x="1643596" y="751734"/>
            <a:ext cx="21096808" cy="20914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Что сможет делать наш дрон</a:t>
            </a:r>
          </a:p>
        </p:txBody>
      </p:sp>
      <p:sp>
        <p:nvSpPr>
          <p:cNvPr id="195" name="Закругленный прямоугольник"/>
          <p:cNvSpPr/>
          <p:nvPr/>
        </p:nvSpPr>
        <p:spPr>
          <a:xfrm>
            <a:off x="1880995" y="4749800"/>
            <a:ext cx="9024508" cy="2257862"/>
          </a:xfrm>
          <a:prstGeom prst="roundRect">
            <a:avLst>
              <a:gd name="adj" fmla="val 34516"/>
            </a:avLst>
          </a:prstGeom>
          <a:solidFill>
            <a:srgbClr val="76BB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6" name="Регулярно подстригать деревья и кустарники"/>
          <p:cNvSpPr txBox="1"/>
          <p:nvPr/>
        </p:nvSpPr>
        <p:spPr>
          <a:xfrm>
            <a:off x="2856175" y="5136002"/>
            <a:ext cx="7074149" cy="1485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r>
              <a:t>Регулярно подстригать деревья и кустарники</a:t>
            </a:r>
          </a:p>
        </p:txBody>
      </p:sp>
      <p:sp>
        <p:nvSpPr>
          <p:cNvPr id="197" name="Закругленный прямоугольник"/>
          <p:cNvSpPr/>
          <p:nvPr/>
        </p:nvSpPr>
        <p:spPr>
          <a:xfrm>
            <a:off x="13478496" y="4749800"/>
            <a:ext cx="9024508" cy="2257862"/>
          </a:xfrm>
          <a:prstGeom prst="roundRect">
            <a:avLst>
              <a:gd name="adj" fmla="val 34516"/>
            </a:avLst>
          </a:prstGeom>
          <a:solidFill>
            <a:srgbClr val="76BB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8" name="Выявлять заболевания у подстригаемых растений"/>
          <p:cNvSpPr txBox="1"/>
          <p:nvPr/>
        </p:nvSpPr>
        <p:spPr>
          <a:xfrm>
            <a:off x="14204598" y="5136002"/>
            <a:ext cx="7572307" cy="1485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r>
              <a:t>Выявлять заболевания у подстригаемых растений</a:t>
            </a:r>
          </a:p>
        </p:txBody>
      </p:sp>
      <p:sp>
        <p:nvSpPr>
          <p:cNvPr id="199" name="Закругленный прямоугольник"/>
          <p:cNvSpPr/>
          <p:nvPr/>
        </p:nvSpPr>
        <p:spPr>
          <a:xfrm>
            <a:off x="1880995" y="8033850"/>
            <a:ext cx="9024509" cy="2257862"/>
          </a:xfrm>
          <a:prstGeom prst="roundRect">
            <a:avLst>
              <a:gd name="adj" fmla="val 34516"/>
            </a:avLst>
          </a:prstGeom>
          <a:solidFill>
            <a:srgbClr val="76BB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0" name="Работать по расписанию"/>
          <p:cNvSpPr txBox="1"/>
          <p:nvPr/>
        </p:nvSpPr>
        <p:spPr>
          <a:xfrm>
            <a:off x="2856175" y="8752393"/>
            <a:ext cx="7541173" cy="820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900">
                <a:solidFill>
                  <a:srgbClr val="FFFFFF"/>
                </a:solidFill>
              </a:defRPr>
            </a:lvl1pPr>
          </a:lstStyle>
          <a:p>
            <a:r>
              <a:t>Работать по расписанию</a:t>
            </a:r>
          </a:p>
        </p:txBody>
      </p:sp>
      <p:sp>
        <p:nvSpPr>
          <p:cNvPr id="201" name="Закругленный прямоугольник"/>
          <p:cNvSpPr/>
          <p:nvPr/>
        </p:nvSpPr>
        <p:spPr>
          <a:xfrm>
            <a:off x="13478496" y="8033850"/>
            <a:ext cx="9024509" cy="2257862"/>
          </a:xfrm>
          <a:prstGeom prst="roundRect">
            <a:avLst>
              <a:gd name="adj" fmla="val 34516"/>
            </a:avLst>
          </a:prstGeom>
          <a:solidFill>
            <a:srgbClr val="76BB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2" name="Безопасно обходить препятствия во время работы"/>
          <p:cNvSpPr txBox="1"/>
          <p:nvPr/>
        </p:nvSpPr>
        <p:spPr>
          <a:xfrm>
            <a:off x="13587090" y="8087711"/>
            <a:ext cx="8807324" cy="2150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4900">
                <a:solidFill>
                  <a:srgbClr val="FFFFFF"/>
                </a:solidFill>
              </a:defRPr>
            </a:lvl1pPr>
          </a:lstStyle>
          <a:p>
            <a:r>
              <a:t>Безопасно обходить препятствия во время работы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Треугольник"/>
          <p:cNvSpPr/>
          <p:nvPr/>
        </p:nvSpPr>
        <p:spPr>
          <a:xfrm rot="10800000">
            <a:off x="-77267" y="-27270"/>
            <a:ext cx="11907869" cy="4508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6BB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5" name="Преимущества"/>
          <p:cNvSpPr txBox="1">
            <a:spLocks noGrp="1"/>
          </p:cNvSpPr>
          <p:nvPr>
            <p:ph type="title"/>
          </p:nvPr>
        </p:nvSpPr>
        <p:spPr>
          <a:xfrm>
            <a:off x="236650" y="106937"/>
            <a:ext cx="7644171" cy="2085779"/>
          </a:xfrm>
          <a:prstGeom prst="rect">
            <a:avLst/>
          </a:prstGeom>
        </p:spPr>
        <p:txBody>
          <a:bodyPr/>
          <a:lstStyle>
            <a:lvl1pPr defTabSz="2365188">
              <a:defRPr sz="8245" spc="-164">
                <a:solidFill>
                  <a:srgbClr val="FFFFFF"/>
                </a:solidFill>
              </a:defRPr>
            </a:lvl1pPr>
          </a:lstStyle>
          <a:p>
            <a:r>
              <a:t>Преимущества</a:t>
            </a:r>
          </a:p>
        </p:txBody>
      </p:sp>
      <p:pic>
        <p:nvPicPr>
          <p:cNvPr id="206" name="вставленный-фильм.png" descr="вставленный-фильм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36167" y="1642637"/>
            <a:ext cx="4460649" cy="4460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вставленный-фильм.png" descr="вставленный-фильм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516182" y="2253748"/>
            <a:ext cx="3238428" cy="3238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вставленный-фильм.png" descr="вставленный-фильм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41375" y="7399104"/>
            <a:ext cx="4188042" cy="4188043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Низкая стоимость"/>
          <p:cNvSpPr txBox="1"/>
          <p:nvPr/>
        </p:nvSpPr>
        <p:spPr>
          <a:xfrm>
            <a:off x="5185928" y="5638141"/>
            <a:ext cx="5579746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000"/>
            </a:lvl1pPr>
          </a:lstStyle>
          <a:p>
            <a:r>
              <a:t>Низкая стоимость</a:t>
            </a:r>
          </a:p>
        </p:txBody>
      </p:sp>
      <p:sp>
        <p:nvSpPr>
          <p:cNvPr id="210" name="Автономность"/>
          <p:cNvSpPr txBox="1"/>
          <p:nvPr/>
        </p:nvSpPr>
        <p:spPr>
          <a:xfrm>
            <a:off x="14031513" y="5650663"/>
            <a:ext cx="4293045" cy="820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4900"/>
            </a:lvl1pPr>
          </a:lstStyle>
          <a:p>
            <a:r>
              <a:t>Автономность</a:t>
            </a:r>
          </a:p>
        </p:txBody>
      </p:sp>
      <p:pic>
        <p:nvPicPr>
          <p:cNvPr id="211" name="вставленный-фильм.png" descr="вставленный-фильм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69658" y="7596292"/>
            <a:ext cx="3793667" cy="3793667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Регулярность ухода"/>
          <p:cNvSpPr txBox="1"/>
          <p:nvPr/>
        </p:nvSpPr>
        <p:spPr>
          <a:xfrm>
            <a:off x="4924410" y="11782088"/>
            <a:ext cx="6124576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000"/>
            </a:lvl1pPr>
          </a:lstStyle>
          <a:p>
            <a:r>
              <a:t>Регулярность ухода</a:t>
            </a:r>
          </a:p>
        </p:txBody>
      </p:sp>
      <p:sp>
        <p:nvSpPr>
          <p:cNvPr id="213" name="Оперативность в выявлении заболеваний"/>
          <p:cNvSpPr txBox="1"/>
          <p:nvPr/>
        </p:nvSpPr>
        <p:spPr>
          <a:xfrm>
            <a:off x="11695379" y="11438299"/>
            <a:ext cx="8965313" cy="1533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5000"/>
            </a:lvl1pPr>
          </a:lstStyle>
          <a:p>
            <a:r>
              <a:t>Оперативность в выявлении заболеваний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Другие компании сегодня не предоставляют решения, подобные нашему. Поэтому на рынке нашими главными конкурентами являются садовники."/>
          <p:cNvSpPr txBox="1"/>
          <p:nvPr/>
        </p:nvSpPr>
        <p:spPr>
          <a:xfrm>
            <a:off x="1286174" y="4780601"/>
            <a:ext cx="9370340" cy="5864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900"/>
            </a:lvl1pPr>
          </a:lstStyle>
          <a:p>
            <a:r>
              <a:t>Другие компании сегодня не предоставляют решения, подобные нашему. Поэтому на рынке нашими главными конкурентами являются садовники.</a:t>
            </a:r>
          </a:p>
        </p:txBody>
      </p:sp>
      <p:sp>
        <p:nvSpPr>
          <p:cNvPr id="216" name="Прямоугольник"/>
          <p:cNvSpPr/>
          <p:nvPr/>
        </p:nvSpPr>
        <p:spPr>
          <a:xfrm>
            <a:off x="-185869" y="-159292"/>
            <a:ext cx="12314426" cy="3056991"/>
          </a:xfrm>
          <a:prstGeom prst="rect">
            <a:avLst/>
          </a:prstGeom>
          <a:solidFill>
            <a:srgbClr val="76BB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7" name="Рынок"/>
          <p:cNvSpPr txBox="1">
            <a:spLocks noGrp="1"/>
          </p:cNvSpPr>
          <p:nvPr>
            <p:ph type="title"/>
          </p:nvPr>
        </p:nvSpPr>
        <p:spPr>
          <a:xfrm>
            <a:off x="1369700" y="767301"/>
            <a:ext cx="9203288" cy="20602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Рынок</a:t>
            </a:r>
          </a:p>
        </p:txBody>
      </p:sp>
      <p:grpSp>
        <p:nvGrpSpPr>
          <p:cNvPr id="220" name="Галерея изобр."/>
          <p:cNvGrpSpPr/>
          <p:nvPr/>
        </p:nvGrpSpPr>
        <p:grpSpPr>
          <a:xfrm>
            <a:off x="12046704" y="-150884"/>
            <a:ext cx="12428083" cy="14507294"/>
            <a:chOff x="0" y="0"/>
            <a:chExt cx="12428082" cy="14507292"/>
          </a:xfrm>
        </p:grpSpPr>
        <p:pic>
          <p:nvPicPr>
            <p:cNvPr id="218" name="IMG_6446.jpeg" descr="IMG_6446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5594" r="24878"/>
            <a:stretch>
              <a:fillRect/>
            </a:stretch>
          </p:blipFill>
          <p:spPr>
            <a:xfrm>
              <a:off x="0" y="0"/>
              <a:ext cx="12428083" cy="139189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9" name="Подпись"/>
            <p:cNvSpPr/>
            <p:nvPr/>
          </p:nvSpPr>
          <p:spPr>
            <a:xfrm>
              <a:off x="0" y="13995127"/>
              <a:ext cx="12428083" cy="512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400">
                  <a:solidFill>
                    <a:srgbClr val="5E5E5E"/>
                  </a:solidFill>
                </a:defRPr>
              </a:lvl1pPr>
            </a:lstStyle>
            <a:p>
              <a:r>
                <a:t>Подпись</a:t>
              </a:r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Прямоугольник"/>
          <p:cNvSpPr/>
          <p:nvPr/>
        </p:nvSpPr>
        <p:spPr>
          <a:xfrm>
            <a:off x="-185869" y="-159292"/>
            <a:ext cx="24755738" cy="3015478"/>
          </a:xfrm>
          <a:prstGeom prst="rect">
            <a:avLst/>
          </a:prstGeom>
          <a:solidFill>
            <a:srgbClr val="76BB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3" name="Конкуренты. Наши преимущества и недостатки"/>
          <p:cNvSpPr txBox="1">
            <a:spLocks noGrp="1"/>
          </p:cNvSpPr>
          <p:nvPr>
            <p:ph type="title"/>
          </p:nvPr>
        </p:nvSpPr>
        <p:spPr>
          <a:xfrm>
            <a:off x="325553" y="767301"/>
            <a:ext cx="23732894" cy="2060291"/>
          </a:xfrm>
          <a:prstGeom prst="rect">
            <a:avLst/>
          </a:prstGeom>
        </p:spPr>
        <p:txBody>
          <a:bodyPr/>
          <a:lstStyle>
            <a:lvl1pPr defTabSz="2316421">
              <a:defRPr sz="8075" spc="-161">
                <a:solidFill>
                  <a:srgbClr val="FFFFFF"/>
                </a:solidFill>
              </a:defRPr>
            </a:lvl1pPr>
          </a:lstStyle>
          <a:p>
            <a:r>
              <a:t>Конкуренты. Наши преимущества и недостатки </a:t>
            </a:r>
          </a:p>
        </p:txBody>
      </p:sp>
      <p:graphicFrame>
        <p:nvGraphicFramePr>
          <p:cNvPr id="224" name="Tаблица 1"/>
          <p:cNvGraphicFramePr/>
          <p:nvPr/>
        </p:nvGraphicFramePr>
        <p:xfrm>
          <a:off x="2043789" y="4104214"/>
          <a:ext cx="20309122" cy="8256012"/>
        </p:xfrm>
        <a:graphic>
          <a:graphicData uri="http://schemas.openxmlformats.org/drawingml/2006/table">
            <a:tbl>
              <a:tblPr firstRow="1">
                <a:tableStyleId>{EEE7283C-3CF3-47DC-8721-378D4A62B228}</a:tableStyleId>
              </a:tblPr>
              <a:tblGrid>
                <a:gridCol w="10148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48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48662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</a:pPr>
                      <a:r>
                        <a:rPr sz="5000">
                          <a:solidFill>
                            <a:srgbClr val="FFFFFF"/>
                          </a:solidFill>
                          <a:sym typeface="Helvetica Neue Medium"/>
                        </a:rPr>
                        <a:t>Наше решение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</a:pPr>
                      <a:r>
                        <a:rPr sz="5000">
                          <a:solidFill>
                            <a:srgbClr val="FFFFFF"/>
                          </a:solidFill>
                          <a:sym typeface="Helvetica Neue Medium"/>
                        </a:rPr>
                        <a:t>Конкуренты (садовники)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8662">
                <a:tc>
                  <a:txBody>
                    <a:bodyPr/>
                    <a:lstStyle/>
                    <a:p>
                      <a:pPr defTabSz="914400"/>
                      <a:r>
                        <a:rPr sz="4200"/>
                        <a:t>Современное и технологичное решение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D4D4D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4200"/>
                        <a:t>Проверенное временем решение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4D4D4D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8662">
                <a:tc>
                  <a:txBody>
                    <a:bodyPr/>
                    <a:lstStyle/>
                    <a:p>
                      <a:pPr defTabSz="914400"/>
                      <a:r>
                        <a:rPr sz="4200"/>
                        <a:t>Низкая стоимость в долгосрочный период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D4D4D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4200"/>
                        <a:t>Высокая стоимость в долгосрочный период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4D4D4D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8662">
                <a:tc>
                  <a:txBody>
                    <a:bodyPr/>
                    <a:lstStyle/>
                    <a:p>
                      <a:pPr defTabSz="914400"/>
                      <a:r>
                        <a:rPr sz="4200"/>
                        <a:t>Возможность регулярного ухода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D4D4D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4200"/>
                        <a:t>Периодический уход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4D4D4D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8662">
                <a:tc>
                  <a:txBody>
                    <a:bodyPr/>
                    <a:lstStyle/>
                    <a:p>
                      <a:pPr defTabSz="914400"/>
                      <a:r>
                        <a:rPr sz="4200"/>
                        <a:t>Высокая оперативность в выявлении заболевания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D4D4D"/>
                      </a:solidFill>
                      <a:miter lim="400000"/>
                    </a:lnL>
                    <a:lnB w="12700">
                      <a:solidFill>
                        <a:srgbClr val="4D4D4D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4200"/>
                        <a:t>Более низкая оперативность в выявлении заболеваний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4D4D4D"/>
                      </a:solidFill>
                      <a:miter lim="400000"/>
                    </a:lnR>
                    <a:lnB w="12700">
                      <a:solidFill>
                        <a:srgbClr val="4D4D4D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Прямоугольник"/>
          <p:cNvSpPr/>
          <p:nvPr/>
        </p:nvSpPr>
        <p:spPr>
          <a:xfrm>
            <a:off x="-185869" y="-159292"/>
            <a:ext cx="24755738" cy="3067369"/>
          </a:xfrm>
          <a:prstGeom prst="rect">
            <a:avLst/>
          </a:prstGeom>
          <a:solidFill>
            <a:srgbClr val="76BB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7" name="Бизнес-модель"/>
          <p:cNvSpPr txBox="1">
            <a:spLocks noGrp="1"/>
          </p:cNvSpPr>
          <p:nvPr>
            <p:ph type="title" idx="4294967295"/>
          </p:nvPr>
        </p:nvSpPr>
        <p:spPr>
          <a:xfrm>
            <a:off x="1643596" y="751734"/>
            <a:ext cx="21096808" cy="2091426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Бизнес-модель</a:t>
            </a:r>
          </a:p>
        </p:txBody>
      </p:sp>
      <p:sp>
        <p:nvSpPr>
          <p:cNvPr id="228" name="Закругленный прямоугольник"/>
          <p:cNvSpPr/>
          <p:nvPr/>
        </p:nvSpPr>
        <p:spPr>
          <a:xfrm>
            <a:off x="934095" y="10430434"/>
            <a:ext cx="5942156" cy="1905001"/>
          </a:xfrm>
          <a:prstGeom prst="roundRect">
            <a:avLst>
              <a:gd name="adj" fmla="val 40508"/>
            </a:avLst>
          </a:prstGeom>
          <a:solidFill>
            <a:srgbClr val="76BB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9" name="Государству"/>
          <p:cNvSpPr txBox="1"/>
          <p:nvPr/>
        </p:nvSpPr>
        <p:spPr>
          <a:xfrm>
            <a:off x="1155416" y="10978719"/>
            <a:ext cx="549951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Государству </a:t>
            </a:r>
          </a:p>
        </p:txBody>
      </p:sp>
      <p:sp>
        <p:nvSpPr>
          <p:cNvPr id="230" name="Закругленный прямоугольник"/>
          <p:cNvSpPr/>
          <p:nvPr/>
        </p:nvSpPr>
        <p:spPr>
          <a:xfrm>
            <a:off x="17507749" y="10430434"/>
            <a:ext cx="5942156" cy="1905001"/>
          </a:xfrm>
          <a:prstGeom prst="roundRect">
            <a:avLst>
              <a:gd name="adj" fmla="val 40508"/>
            </a:avLst>
          </a:prstGeom>
          <a:solidFill>
            <a:srgbClr val="76BB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1" name="Частным лицам"/>
          <p:cNvSpPr txBox="1"/>
          <p:nvPr/>
        </p:nvSpPr>
        <p:spPr>
          <a:xfrm>
            <a:off x="17729069" y="10978719"/>
            <a:ext cx="549951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Частным лицам </a:t>
            </a:r>
          </a:p>
        </p:txBody>
      </p:sp>
      <p:sp>
        <p:nvSpPr>
          <p:cNvPr id="232" name="Закругленный прямоугольник"/>
          <p:cNvSpPr/>
          <p:nvPr/>
        </p:nvSpPr>
        <p:spPr>
          <a:xfrm>
            <a:off x="9220922" y="10430434"/>
            <a:ext cx="5942155" cy="1905001"/>
          </a:xfrm>
          <a:prstGeom prst="roundRect">
            <a:avLst>
              <a:gd name="adj" fmla="val 40508"/>
            </a:avLst>
          </a:prstGeom>
          <a:solidFill>
            <a:srgbClr val="76BB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3" name="Юридическим лицам"/>
          <p:cNvSpPr txBox="1"/>
          <p:nvPr/>
        </p:nvSpPr>
        <p:spPr>
          <a:xfrm>
            <a:off x="9442243" y="10652110"/>
            <a:ext cx="5499514" cy="146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Юридическим лицам</a:t>
            </a:r>
          </a:p>
        </p:txBody>
      </p:sp>
      <p:sp>
        <p:nvSpPr>
          <p:cNvPr id="234" name="Прямоугольник"/>
          <p:cNvSpPr/>
          <p:nvPr/>
        </p:nvSpPr>
        <p:spPr>
          <a:xfrm>
            <a:off x="7850987" y="4888427"/>
            <a:ext cx="8682025" cy="1801218"/>
          </a:xfrm>
          <a:prstGeom prst="rect">
            <a:avLst/>
          </a:prstGeom>
          <a:solidFill>
            <a:srgbClr val="76BB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5" name="Продажа дронов"/>
          <p:cNvSpPr txBox="1"/>
          <p:nvPr/>
        </p:nvSpPr>
        <p:spPr>
          <a:xfrm>
            <a:off x="9442243" y="5384820"/>
            <a:ext cx="5499514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Продажа дронов </a:t>
            </a:r>
          </a:p>
        </p:txBody>
      </p:sp>
      <p:sp>
        <p:nvSpPr>
          <p:cNvPr id="236" name="Треугольник"/>
          <p:cNvSpPr/>
          <p:nvPr/>
        </p:nvSpPr>
        <p:spPr>
          <a:xfrm>
            <a:off x="2849182" y="8987405"/>
            <a:ext cx="2111983" cy="15370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4E7A2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7" name="Треугольник"/>
          <p:cNvSpPr/>
          <p:nvPr/>
        </p:nvSpPr>
        <p:spPr>
          <a:xfrm>
            <a:off x="11136008" y="8987405"/>
            <a:ext cx="2111983" cy="15370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4E7A2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8" name="Треугольник"/>
          <p:cNvSpPr/>
          <p:nvPr/>
        </p:nvSpPr>
        <p:spPr>
          <a:xfrm>
            <a:off x="19422835" y="8987405"/>
            <a:ext cx="2111984" cy="15370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4E7A2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9" name="Прямоугольник"/>
          <p:cNvSpPr/>
          <p:nvPr/>
        </p:nvSpPr>
        <p:spPr>
          <a:xfrm>
            <a:off x="3546717" y="7095143"/>
            <a:ext cx="17290566" cy="828890"/>
          </a:xfrm>
          <a:prstGeom prst="rect">
            <a:avLst/>
          </a:prstGeom>
          <a:solidFill>
            <a:srgbClr val="4E7A2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0" name="Прямоугольник"/>
          <p:cNvSpPr/>
          <p:nvPr/>
        </p:nvSpPr>
        <p:spPr>
          <a:xfrm>
            <a:off x="3565575" y="7101323"/>
            <a:ext cx="679196" cy="1952567"/>
          </a:xfrm>
          <a:prstGeom prst="rect">
            <a:avLst/>
          </a:prstGeom>
          <a:solidFill>
            <a:srgbClr val="4E7A2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1" name="Прямоугольник"/>
          <p:cNvSpPr/>
          <p:nvPr/>
        </p:nvSpPr>
        <p:spPr>
          <a:xfrm>
            <a:off x="11893527" y="7458438"/>
            <a:ext cx="596945" cy="1706811"/>
          </a:xfrm>
          <a:prstGeom prst="rect">
            <a:avLst/>
          </a:prstGeom>
          <a:solidFill>
            <a:srgbClr val="4E7A2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2" name="Прямоугольник"/>
          <p:cNvSpPr/>
          <p:nvPr/>
        </p:nvSpPr>
        <p:spPr>
          <a:xfrm>
            <a:off x="20113235" y="7403969"/>
            <a:ext cx="731183" cy="1815748"/>
          </a:xfrm>
          <a:prstGeom prst="rect">
            <a:avLst/>
          </a:prstGeom>
          <a:solidFill>
            <a:srgbClr val="4E7A2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3" name="Прямоугольник"/>
          <p:cNvSpPr/>
          <p:nvPr/>
        </p:nvSpPr>
        <p:spPr>
          <a:xfrm>
            <a:off x="11881925" y="6679175"/>
            <a:ext cx="620149" cy="1124817"/>
          </a:xfrm>
          <a:prstGeom prst="rect">
            <a:avLst/>
          </a:prstGeom>
          <a:solidFill>
            <a:srgbClr val="4E7A2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Прямоугольник"/>
          <p:cNvSpPr/>
          <p:nvPr/>
        </p:nvSpPr>
        <p:spPr>
          <a:xfrm>
            <a:off x="-185869" y="-159292"/>
            <a:ext cx="24755738" cy="3067369"/>
          </a:xfrm>
          <a:prstGeom prst="rect">
            <a:avLst/>
          </a:prstGeom>
          <a:solidFill>
            <a:srgbClr val="76BB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6" name="План по выходу на рынок"/>
          <p:cNvSpPr txBox="1">
            <a:spLocks noGrp="1"/>
          </p:cNvSpPr>
          <p:nvPr>
            <p:ph type="title" idx="4294967295"/>
          </p:nvPr>
        </p:nvSpPr>
        <p:spPr>
          <a:xfrm>
            <a:off x="1643596" y="751734"/>
            <a:ext cx="21096808" cy="2091426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План по выходу на рынок</a:t>
            </a:r>
          </a:p>
        </p:txBody>
      </p:sp>
      <p:sp>
        <p:nvSpPr>
          <p:cNvPr id="247" name="Привлечение IT-специалистов, инженеров, биологов и т.д."/>
          <p:cNvSpPr txBox="1"/>
          <p:nvPr/>
        </p:nvSpPr>
        <p:spPr>
          <a:xfrm>
            <a:off x="16006345" y="4108669"/>
            <a:ext cx="5831745" cy="2768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Привлечение IT-специалистов, инженеров, биологов и т.д.</a:t>
            </a:r>
          </a:p>
        </p:txBody>
      </p:sp>
      <p:sp>
        <p:nvSpPr>
          <p:cNvPr id="248" name="Поиск инвесторов"/>
          <p:cNvSpPr txBox="1"/>
          <p:nvPr/>
        </p:nvSpPr>
        <p:spPr>
          <a:xfrm>
            <a:off x="5468597" y="4699616"/>
            <a:ext cx="3659873" cy="146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Поиск инвесторов</a:t>
            </a:r>
          </a:p>
        </p:txBody>
      </p:sp>
      <p:sp>
        <p:nvSpPr>
          <p:cNvPr id="249" name="Привлечение аудитории"/>
          <p:cNvSpPr txBox="1"/>
          <p:nvPr/>
        </p:nvSpPr>
        <p:spPr>
          <a:xfrm>
            <a:off x="16402124" y="9791292"/>
            <a:ext cx="5040186" cy="146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Привлечение аудитории</a:t>
            </a:r>
          </a:p>
        </p:txBody>
      </p:sp>
      <p:pic>
        <p:nvPicPr>
          <p:cNvPr id="250" name="вставленный-фильм.png" descr="вставленный-фильм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6719" y="3780091"/>
            <a:ext cx="3425238" cy="3425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вставленный-фильм.png" descr="вставленный-фильм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40774" y="3650907"/>
            <a:ext cx="3683606" cy="3683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вставленный-фильм.png" descr="вставленный-фильм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172988" y="8557824"/>
            <a:ext cx="3928585" cy="3928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вставленный-фильм.png" descr="вставленный-фильм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5749" y="8508527"/>
            <a:ext cx="4027178" cy="4027179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Разработка продукта, создание прототипа, его тестирование"/>
          <p:cNvSpPr txBox="1"/>
          <p:nvPr/>
        </p:nvSpPr>
        <p:spPr>
          <a:xfrm>
            <a:off x="5581220" y="8749197"/>
            <a:ext cx="5040186" cy="3421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Разработка продукта, создание прототипа, его тестирование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304</Words>
  <Application>Microsoft Office PowerPoint</Application>
  <PresentationFormat>Произвольный</PresentationFormat>
  <Paragraphs>75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Avenir Heavy</vt:lpstr>
      <vt:lpstr>Helvetica Neue</vt:lpstr>
      <vt:lpstr>Helvetica Neue Medium</vt:lpstr>
      <vt:lpstr>21_BasicWhite</vt:lpstr>
      <vt:lpstr>Garden Guardian автономный дрон-садовник</vt:lpstr>
      <vt:lpstr>Проблемы</vt:lpstr>
      <vt:lpstr> Наше решение</vt:lpstr>
      <vt:lpstr>Что сможет делать наш дрон</vt:lpstr>
      <vt:lpstr>Преимущества</vt:lpstr>
      <vt:lpstr>Рынок</vt:lpstr>
      <vt:lpstr>Конкуренты. Наши преимущества и недостатки </vt:lpstr>
      <vt:lpstr>Бизнес-модель</vt:lpstr>
      <vt:lpstr>План по выходу на рынок</vt:lpstr>
      <vt:lpstr>Текущий этап работ</vt:lpstr>
      <vt:lpstr>Наши запросы</vt:lpstr>
      <vt:lpstr>Первичные затраты</vt:lpstr>
      <vt:lpstr>На что пойдут средства</vt:lpstr>
      <vt:lpstr>Команда</vt:lpstr>
      <vt:lpstr>Автоматизируем уход за деревьями вместе с дронами Garden Guardian!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Garden Guardian автономный дрон-садовник</dc:title>
  <cp:lastModifiedBy>user</cp:lastModifiedBy>
  <cp:revision>1</cp:revision>
  <dcterms:modified xsi:type="dcterms:W3CDTF">2023-11-18T14:21:12Z</dcterms:modified>
</cp:coreProperties>
</file>