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70" d="100"/>
          <a:sy n="70" d="100"/>
        </p:scale>
        <p:origin x="25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3" Type="http://schemas.openxmlformats.org/officeDocument/2006/relationships/customXml" Target="../customXml/item3.xml" /><Relationship Id="rId34" Type="http://schemas.openxmlformats.org/officeDocument/2006/relationships/presProps" Target="presProps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handoutMaster" Target="handoutMasters/handoutMaster1.xml" /><Relationship Id="rId33" Type="http://schemas.openxmlformats.org/officeDocument/2006/relationships/commentAuthors" Target="commentAuthors.xml" /><Relationship Id="rId2" Type="http://schemas.openxmlformats.org/officeDocument/2006/relationships/customXml" Target="../customXml/item2.xml" /><Relationship Id="rId16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32" Type="http://customschemas.google.com/relationships/presentationmetadata" Target="metadata" /><Relationship Id="rId37" Type="http://schemas.openxmlformats.org/officeDocument/2006/relationships/tableStyles" Target="tableStyle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10.xml" /><Relationship Id="rId36" Type="http://schemas.openxmlformats.org/officeDocument/2006/relationships/theme" Target="theme/theme1.xml" /><Relationship Id="rId10" Type="http://schemas.openxmlformats.org/officeDocument/2006/relationships/slide" Target="slides/slide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35" Type="http://schemas.openxmlformats.org/officeDocument/2006/relationships/viewProps" Target="view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7" Type="http://schemas.microsoft.com/office/2007/relationships/hdphoto" Target="../media/hdphoto1.wdp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microsoft.com/office/2007/relationships/hdphoto" Target="../media/hdphoto3.wdp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2.xml" /><Relationship Id="rId6" Type="http://schemas.openxmlformats.org/officeDocument/2006/relationships/image" Target="../media/image5.png" /><Relationship Id="rId5" Type="http://schemas.openxmlformats.org/officeDocument/2006/relationships/image" Target="../media/image11.svg" /><Relationship Id="rId4" Type="http://schemas.openxmlformats.org/officeDocument/2006/relationships/image" Target="../media/image10.pn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7" Type="http://schemas.openxmlformats.org/officeDocument/2006/relationships/image" Target="../media/image11.sv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2.xml" /><Relationship Id="rId6" Type="http://schemas.openxmlformats.org/officeDocument/2006/relationships/image" Target="../media/image10.png" /><Relationship Id="rId5" Type="http://schemas.microsoft.com/office/2007/relationships/hdphoto" Target="../media/hdphoto1.wdp" /><Relationship Id="rId4" Type="http://schemas.openxmlformats.org/officeDocument/2006/relationships/image" Target="../media/image5.png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7" Type="http://schemas.microsoft.com/office/2007/relationships/hdphoto" Target="../media/hdphoto4.wdp" /><Relationship Id="rId2" Type="http://schemas.openxmlformats.org/officeDocument/2006/relationships/image" Target="../media/image17.jpeg" /><Relationship Id="rId1" Type="http://schemas.openxmlformats.org/officeDocument/2006/relationships/slideMaster" Target="../slideMasters/slideMaster2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2.xml" /><Relationship Id="rId6" Type="http://schemas.microsoft.com/office/2007/relationships/hdphoto" Target="../media/hdphoto5.wdp" /><Relationship Id="rId5" Type="http://schemas.openxmlformats.org/officeDocument/2006/relationships/image" Target="../media/image5.png" /><Relationship Id="rId4" Type="http://schemas.openxmlformats.org/officeDocument/2006/relationships/image" Target="../media/image4.svg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7" Type="http://schemas.microsoft.com/office/2007/relationships/hdphoto" Target="../media/hdphoto6.wdp" /><Relationship Id="rId2" Type="http://schemas.openxmlformats.org/officeDocument/2006/relationships/image" Target="../media/image17.jpeg" /><Relationship Id="rId1" Type="http://schemas.openxmlformats.org/officeDocument/2006/relationships/slideMaster" Target="../slideMasters/slideMaster2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 /><Relationship Id="rId7" Type="http://schemas.microsoft.com/office/2007/relationships/hdphoto" Target="../media/hdphoto2.wdp" /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microsoft.com/office/2007/relationships/hdphoto" Target="../media/hdphoto1.wdp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microsoft.com/office/2007/relationships/hdphoto" Target="../media/hdphoto1.wdp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microsoft.com/office/2007/relationships/hdphoto" Target="../media/hdphoto1.wdp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7" Type="http://schemas.openxmlformats.org/officeDocument/2006/relationships/image" Target="../media/image11.sv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0.png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7" Type="http://schemas.openxmlformats.org/officeDocument/2006/relationships/image" Target="../media/image11.sv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0.png" /><Relationship Id="rId5" Type="http://schemas.microsoft.com/office/2007/relationships/hdphoto" Target="../media/hdphoto1.wdp" /><Relationship Id="rId4" Type="http://schemas.openxmlformats.org/officeDocument/2006/relationships/image" Target="../media/image9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microsoft.com/office/2007/relationships/hdphoto" Target="../media/hdphoto1.wdp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microsoft.com/office/2007/relationships/hdphoto" Target="../media/hdphoto1.wdp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11.xml" /><Relationship Id="rId1" Type="http://schemas.openxmlformats.org/officeDocument/2006/relationships/slideLayout" Target="../slideLayouts/slideLayout10.xml" /><Relationship Id="rId6" Type="http://schemas.openxmlformats.org/officeDocument/2006/relationships/theme" Target="../theme/theme2.xml" /><Relationship Id="rId5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24.jpeg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ПланетаШоу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Планетарий под открытым небом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991) 322-58-14</a:t>
            </a:r>
          </a:p>
          <a:p>
            <a:pPr>
              <a:lnSpc>
                <a:spcPts val="4360"/>
              </a:lnSpc>
              <a:buClrTx/>
            </a:pPr>
            <a:r>
              <a:rPr lang="ru-RU" sz="2800" dirty="0"/>
              <a:t>yulya.vostrikova.2</a:t>
            </a:r>
            <a:r>
              <a:rPr lang="en-US" sz="2800" dirty="0"/>
              <a:t>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создать планетарий под открытым небом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Шоу "Дронов Планетарий" представляет собой увлекательное сочетание технологий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проекций на небо. Зрители могут насладиться захватывающими визуальными эффектами, которые создаются проекциями на небо, сопровождаемыми музыкой и звуковыми эффектами.</a:t>
            </a:r>
          </a:p>
          <a:p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Один из основных элементов шоу - это использование специальных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которые оснащены проекторами. Эти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дроны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летают над зрителями и создают потрясающие иллюзии на небе. Они могут проецировать различные изображения, такие как звезды, планеты, галактики и другие космические объекты. Это создает впечатляющий эффект, который захватывает воображение и создает атмосферу настоящего путешествия по космосу.</a:t>
            </a: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идеи: Это шоу предлагает не только визуальное и звуковое развлечение, но и образовательный аспект. Во время шоу, ведущий рассказывает интересные факты о космосе, планетах, звездах и других космических явлениях. Зрители могут узнать много нового о нашей Вселенной и расширить свои знания об астрономии.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effectLst/>
                <a:ea typeface="Calibri" panose="020F0502020204030204" pitchFamily="34" charset="0"/>
              </a:rPr>
              <a:t>Основная проблема – ограниченный доступ к космическим опытам. Многие люди не имеют возможности посетить традиционные планетарии или обсерватории из-за ограничений местоположения и времени. Наш проект позволяет привнести космический опыт непосредственно к зрителям, создавая впечатляющие проекции звезд и планет прямо под открытым небом. Мы разрушаем границы и предоставляем доступ к космическому опыту в любом месте и в любое время.</a:t>
            </a:r>
            <a:endParaRPr lang="ru-RU" sz="24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dirty="0"/>
              <a:t>Для осуществления нашей идеи нужны большие свободные площадки и пространство. А также желательно наличие отдаленной от жилых домов территории во избежание нарушения норм безопасности. 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effectLst/>
                <a:ea typeface="Calibri" panose="020F0502020204030204" pitchFamily="34" charset="0"/>
              </a:rPr>
              <a:t>Проблема решается путем создания и реализации нашего </a:t>
            </a:r>
            <a:r>
              <a:rPr lang="ru-RU" sz="2400" dirty="0" err="1">
                <a:effectLst/>
                <a:ea typeface="Calibri" panose="020F0502020204030204" pitchFamily="34" charset="0"/>
              </a:rPr>
              <a:t>стартап</a:t>
            </a:r>
            <a:r>
              <a:rPr lang="ru-RU" sz="2400" dirty="0">
                <a:effectLst/>
                <a:ea typeface="Calibri" panose="020F0502020204030204" pitchFamily="34" charset="0"/>
              </a:rPr>
              <a:t>-проекта. Создав планетарий под открытым небом, мы предоставим потребителю неограниченный доступ к научным знаниям в космической области. Проблему с территорией можно решить путем поиска подходящих для проведения мест и заключения сними взаимовыгодных отношений на долгосрочный период.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73075" indent="-457200">
              <a:buAutoNum type="arabicPeriod"/>
            </a:pPr>
            <a:r>
              <a:rPr lang="ru-RU" sz="2400" dirty="0"/>
              <a:t>Размер рынка. Численность населения Воронежской области = 2.285.282 чел. Жители обладают большим интересом к научно-популярным мероприятиям и развлечениям. Конкурентов в данной области практически нет. У нас есть много возможностей для роста и рентабельности бизнеса. </a:t>
            </a:r>
          </a:p>
          <a:p>
            <a:pPr marL="473075" indent="-457200">
              <a:buAutoNum type="arabicPeriod"/>
            </a:pPr>
            <a:r>
              <a:rPr lang="ru-RU" sz="2400" dirty="0"/>
              <a:t>Целевая аудитория: Люди в возрасте от 10 до 40 лет, которым интересны научные факты и развлечения. </a:t>
            </a:r>
          </a:p>
          <a:p>
            <a:pPr marL="473075" indent="-457200">
              <a:buAutoNum type="arabicPeriod"/>
            </a:pPr>
            <a:r>
              <a:rPr lang="ru-RU" sz="2400" dirty="0"/>
              <a:t>Маркетинговые стратегии: Разработка эффективных маркетинговых стратегий является неотъемлемой частью успешного бизнеса. Мы будем использовать все популярные социальные сети (</a:t>
            </a:r>
            <a:r>
              <a:rPr lang="de-DE" sz="2400" dirty="0"/>
              <a:t>VK, YouTube), </a:t>
            </a:r>
            <a:r>
              <a:rPr lang="ru-RU" sz="2400" dirty="0"/>
              <a:t>рекламные кампаний с известными </a:t>
            </a:r>
            <a:r>
              <a:rPr lang="ru-RU" sz="2400" dirty="0" err="1"/>
              <a:t>медийными</a:t>
            </a:r>
            <a:r>
              <a:rPr lang="ru-RU" sz="2400" dirty="0"/>
              <a:t> личностями, участвовать в мероприятиях и </a:t>
            </a:r>
            <a:r>
              <a:rPr lang="ru-RU" sz="2400" dirty="0" err="1"/>
              <a:t>сотрудниччать</a:t>
            </a:r>
            <a:r>
              <a:rPr lang="ru-RU" sz="2400" dirty="0"/>
              <a:t> с туристическими агентствами и другими партнерами. Эффективное продвижение и маркетинг помогут привлечь больше зрителей и повысить рентабельность. </a:t>
            </a:r>
          </a:p>
          <a:p>
            <a:pPr marL="473075" indent="-457200">
              <a:buAutoNum type="arabicPeriod"/>
            </a:pPr>
            <a:r>
              <a:rPr lang="ru-RU" sz="2400" dirty="0"/>
              <a:t>Ценообразование: Стоимость наших услуг ниже, чем у конкурентов. На реализацию проекта мы планируем потратить 3 миллиона рублей. 7% от населения Воронежской области и примерное количество посещений в месяц = 159969.</a:t>
            </a: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718" y="2639977"/>
            <a:ext cx="18424652" cy="7554912"/>
          </a:xfrm>
        </p:spPr>
        <p:txBody>
          <a:bodyPr/>
          <a:lstStyle/>
          <a:p>
            <a:r>
              <a:rPr lang="ru-RU" sz="2400" dirty="0"/>
              <a:t>Основная прибыль проекта будет идти с оплаты шоу компаниями и организациями, которые ищут уникальные развлекательные опции для своих сотрудников или клиентов. </a:t>
            </a:r>
          </a:p>
          <a:p>
            <a:r>
              <a:rPr lang="ru-RU" sz="2400" dirty="0"/>
              <a:t>Способы получения прибыли: </a:t>
            </a:r>
          </a:p>
          <a:p>
            <a:pPr marL="473075" indent="-457200">
              <a:buAutoNum type="arabicPeriod"/>
            </a:pPr>
            <a:r>
              <a:rPr lang="ru-RU" sz="2400" dirty="0"/>
              <a:t>Продажа билетов. Основным источником дохода для проекта является продажа билетов на шоу "Дронов Планетарий". Мы предлагаем различные варианты билетов, включая обычные (700 рублей), </a:t>
            </a:r>
            <a:r>
              <a:rPr lang="de-DE" sz="2400" dirty="0"/>
              <a:t>VIP (1200 </a:t>
            </a:r>
            <a:r>
              <a:rPr lang="ru-RU" sz="2400" dirty="0"/>
              <a:t>рублей) и групповые билеты (500 рублей за посетителя при группе от 15 человек). </a:t>
            </a:r>
          </a:p>
          <a:p>
            <a:pPr marL="473075" indent="-457200">
              <a:buAutoNum type="arabicPeriod"/>
            </a:pPr>
            <a:r>
              <a:rPr lang="ru-RU" sz="2400" dirty="0"/>
              <a:t>Корпоративные события. Мы предлагаем возможность проведения корпоративных мероприятий, фестивалей и других специальных событий, где компании могут арендовать наше шоу для развлечения своих гостей. Диапазон стоимости наших услуг будет варьироваться от 50 до 100 тысяч рублей. </a:t>
            </a:r>
          </a:p>
          <a:p>
            <a:pPr marL="473075" indent="-457200">
              <a:buAutoNum type="arabicPeriod"/>
            </a:pPr>
            <a:r>
              <a:rPr lang="ru-RU" sz="2400" dirty="0"/>
              <a:t>Продажа </a:t>
            </a:r>
            <a:r>
              <a:rPr lang="ru-RU" sz="2400" dirty="0" err="1"/>
              <a:t>мерчандайза</a:t>
            </a:r>
            <a:r>
              <a:rPr lang="ru-RU" sz="2400" dirty="0"/>
              <a:t>. Мы предлагаем различные сувениры и продукты, связанные с нашим проектом, такие как футболки, кружки, постеры и другие предметы, которые можно приобрести во время мероприятий или через наш онлайн-магазин. Продажа </a:t>
            </a:r>
            <a:r>
              <a:rPr lang="ru-RU" sz="2400" dirty="0" err="1"/>
              <a:t>мерчандайза</a:t>
            </a:r>
            <a:r>
              <a:rPr lang="ru-RU" sz="2400" dirty="0"/>
              <a:t> предоставляет дополнительный источник дохода и помогает укрепить узнаваемость бренда. Стоимость сувенирной продукции составит от 200 до 5000 рублей. </a:t>
            </a:r>
          </a:p>
          <a:p>
            <a:r>
              <a:rPr lang="ru-RU" sz="2400" dirty="0"/>
              <a:t>В проекте предусмотрены скидки 50% по льготной программе: </a:t>
            </a:r>
          </a:p>
          <a:p>
            <a:r>
              <a:rPr lang="ru-RU" sz="2400" dirty="0"/>
              <a:t>-детям до 5 лет </a:t>
            </a:r>
          </a:p>
          <a:p>
            <a:r>
              <a:rPr lang="ru-RU" sz="2400" dirty="0"/>
              <a:t>-инвалидам </a:t>
            </a:r>
          </a:p>
          <a:p>
            <a:r>
              <a:rPr lang="ru-RU" sz="2400" dirty="0"/>
              <a:t>-пенсионерам </a:t>
            </a:r>
          </a:p>
          <a:p>
            <a:r>
              <a:rPr lang="ru-RU" sz="2400" dirty="0"/>
              <a:t>-участникам СВО  </a:t>
            </a:r>
          </a:p>
          <a:p>
            <a:r>
              <a:rPr lang="ru-RU" sz="2400" dirty="0"/>
              <a:t>Каналы привлечения: сообщества и реклама в социальных сетях, рекламное сотрудничество с местными известными организациями (преимущественно развлекательными и туристическими)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мы осуществили подготовку и выбор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Первым шагом в создании планетария с помощью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является выбор подходящих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Нам необходимы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дроны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способные нести камеры с высоким разрешением и стабилизацией изображения. Выбираем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дроны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которые обладают достаточной мощностью и управляемостью для летания на открытой местности.</a:t>
            </a:r>
          </a:p>
          <a:p>
            <a:r>
              <a:rPr lang="ru-RU" sz="2400" dirty="0"/>
              <a:t>Также в ближайшее время мы планируем провести переговоры с несколькими популярными парками нашего города.</a:t>
            </a: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Лидер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17C14-925C-FFDA-9287-8B1CE94EA8B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539" b="3539"/>
          <a:stretch/>
        </p:blipFill>
        <p:spPr/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Юлия Вострикова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Интегратор, разработчик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A8AAC4-C22C-CDC7-354B-8ABB34B9B92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37" r="37"/>
          <a:stretch/>
        </p:blipFill>
        <p:spPr/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Софья Медведева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Разработчик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F9262-171B-82BA-F7FA-E0500BB1FAC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37" r="37"/>
          <a:stretch/>
        </p:blipFill>
        <p:spPr/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Яна </a:t>
            </a:r>
            <a:r>
              <a:rPr lang="ru-RU" dirty="0" err="1"/>
              <a:t>Гульстен</a:t>
            </a:r>
            <a:endParaRPr lang="ru-RU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/>
              <a:t>Разработчик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ABB70-A996-4E51-6E8B-226F647855B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 l="37" r="37"/>
          <a:stretch/>
        </p:blipFill>
        <p:spPr/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/>
              <a:t>Никита Лопатин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526764"/>
            <a:ext cx="8793162" cy="7554912"/>
          </a:xfrm>
        </p:spPr>
        <p:txBody>
          <a:bodyPr/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Наши дальнейшие задачи: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Шаг 1: Исследование и разработка (ноябрь 2023 - январь 2024) - Провести исследование рынка и оценить потенциал и востребованность планетарных шоу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определить основные требования и характеристики продукта, разработать концепцию и дизайн планетарных шоу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создать первый прототип продукта (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MVP –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минимально жизнеспособный продукт).  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Шаг 2: Тестирование и улучшение (февраль 2024 – апрель 2024) – Провести тестирование прототипа планетарных шоу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в контролируемых условиях, собрать обратную связь от потенциальных клиентов, инвесторов и экспертов, внести необходимые улучшения в продукт на основе полученных данных, создать финальный прототип планетарных шоу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Шаг 3: Производство и масштабирование (май 2024 – июль 2024) – Определить стратегию производства и поставщиков компонентов, начать масштабирование производства планетарных шоу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разработать маркетинговую стратегию и материалы для привлечения клиентов, провести первые демонстрации и презентации продукта потенциальным клиентам и инвесторам.  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Шаг 4: Маркетинг и продажи (август 2024 – октябрь 2024) – Запустить маркетинговые кампании для привлечения клиентов и создания осведомленности о продукте, развить партнерские отношения с туристическими агентствами, развлекательными компаниями и другими потенциальными клиентами, начать продажи планетарных шоу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дронов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и заключать первые контракты.  </a:t>
            </a: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Шаг 5: Развитие и улучшение (ноябрь 2024) – Анализировать обратную связь от клиентов и внедрять необходимые улучшения в продукт, развивать сеть партнеров и расширять рынок сбыта, исследовать возможности для развития новых функций и возможностей продукта.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Нам необходима помощь в инвестициях для реализации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ae585fd-f7dc-4d5a-b1b8-e5742ef77c8f"/>
    <ds:schemaRef ds:uri="f3f21cfc-4d3e-42b1-8a95-d7209818f9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3708</TotalTime>
  <Words>125</Words>
  <Application>Microsoft Office PowerPoint</Application>
  <PresentationFormat>Произвольный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ПланетаШоу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Софья Медведева</cp:lastModifiedBy>
  <cp:revision>221</cp:revision>
  <dcterms:created xsi:type="dcterms:W3CDTF">2021-03-01T12:07:13Z</dcterms:created>
  <dcterms:modified xsi:type="dcterms:W3CDTF">2023-10-20T11:15:57Z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