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613" r:id="rId4"/>
    <p:sldId id="538" r:id="rId5"/>
    <p:sldId id="626" r:id="rId6"/>
    <p:sldId id="627" r:id="rId7"/>
    <p:sldId id="614" r:id="rId8"/>
    <p:sldId id="645" r:id="rId9"/>
    <p:sldId id="646" r:id="rId10"/>
    <p:sldId id="615" r:id="rId11"/>
    <p:sldId id="647" r:id="rId12"/>
    <p:sldId id="651" r:id="rId13"/>
    <p:sldId id="616" r:id="rId14"/>
    <p:sldId id="648" r:id="rId15"/>
    <p:sldId id="649" r:id="rId16"/>
    <p:sldId id="650" r:id="rId17"/>
    <p:sldId id="655" r:id="rId18"/>
    <p:sldId id="619" r:id="rId19"/>
    <p:sldId id="642" r:id="rId20"/>
    <p:sldId id="652" r:id="rId21"/>
    <p:sldId id="653" r:id="rId22"/>
    <p:sldId id="654" r:id="rId23"/>
    <p:sldId id="656" r:id="rId24"/>
    <p:sldId id="657" r:id="rId25"/>
    <p:sldId id="658" r:id="rId26"/>
    <p:sldId id="660" r:id="rId27"/>
    <p:sldId id="659" r:id="rId28"/>
    <p:sldId id="661" r:id="rId29"/>
    <p:sldId id="662" r:id="rId30"/>
    <p:sldId id="663" r:id="rId31"/>
    <p:sldId id="664" r:id="rId32"/>
    <p:sldId id="665" r:id="rId33"/>
    <p:sldId id="629" r:id="rId34"/>
    <p:sldId id="632" r:id="rId35"/>
    <p:sldId id="636" r:id="rId36"/>
    <p:sldId id="638" r:id="rId37"/>
    <p:sldId id="640" r:id="rId38"/>
    <p:sldId id="641" r:id="rId39"/>
    <p:sldId id="644" r:id="rId40"/>
    <p:sldId id="637" r:id="rId41"/>
    <p:sldId id="643" r:id="rId42"/>
    <p:sldId id="281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4" autoAdjust="0"/>
    <p:restoredTop sz="95100" autoAdjust="0"/>
  </p:normalViewPr>
  <p:slideViewPr>
    <p:cSldViewPr snapToGrid="0">
      <p:cViewPr varScale="1">
        <p:scale>
          <a:sx n="78" d="100"/>
          <a:sy n="78" d="100"/>
        </p:scale>
        <p:origin x="101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&#1042;&#1050;&#1056;\&#1088;&#1077;&#1079;&#1091;&#1083;&#1100;&#1090;&#1072;&#1090;&#1099;%20&#1086;&#1087;&#1088;&#1086;&#1089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&#1042;&#1050;&#1056;\&#1088;&#1077;&#1079;&#1091;&#1083;&#1100;&#1090;&#1072;&#1090;&#1099;%20&#1086;&#1087;&#1088;&#1086;&#1089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&#1042;&#1050;&#1056;\&#1088;&#1077;&#1079;&#1091;&#1083;&#1100;&#1090;&#1072;&#1090;&#1099;%20&#1086;&#1087;&#1088;&#1086;&#1089;&#107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&#1042;&#1050;&#1056;\&#1088;&#1077;&#1079;&#1091;&#1083;&#1100;&#1090;&#1072;&#1090;&#1099;%20&#1086;&#1087;&#1088;&#1086;&#1089;&#1072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&#1042;&#1050;&#1056;\&#1088;&#1077;&#1079;&#1091;&#1083;&#1100;&#1090;&#1072;&#1090;&#1099;%20&#1086;&#1087;&#1088;&#1086;&#1089;&#1072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&#1042;&#1050;&#1056;\&#1088;&#1077;&#1079;&#1091;&#1083;&#1100;&#1090;&#1072;&#1090;&#1099;%20&#1086;&#1087;&#1088;&#1086;&#1089;&#1072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Лист2!$A$2</c:f>
              <c:strCache>
                <c:ptCount val="1"/>
                <c:pt idx="0">
                  <c:v>Хотели бы Вы посетить лагерь для взрослых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FA-4571-BF20-B7FAF000E3CA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FA-4571-BF20-B7FAF000E3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Лист2!$B$1:$C$1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Лист2!$B$2:$C$2</c:f>
              <c:numCache>
                <c:formatCode>0.0%</c:formatCode>
                <c:ptCount val="2"/>
                <c:pt idx="0">
                  <c:v>0.95199999999999996</c:v>
                </c:pt>
                <c:pt idx="1">
                  <c:v>4.8000000000000001E-2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FA-4571-BF20-B7FAF000E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63184"/>
        <c:axId val="4759376"/>
      </c:barChart>
      <c:catAx>
        <c:axId val="4763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Вариант ответа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59376"/>
        <c:crosses val="autoZero"/>
        <c:auto val="1"/>
        <c:lblAlgn val="ctr"/>
        <c:lblOffset val="100"/>
        <c:noMultiLvlLbl val="0"/>
      </c:catAx>
      <c:valAx>
        <c:axId val="475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Количество проголосовавших,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6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Лист1!$F$1</c:f>
              <c:strCache>
                <c:ptCount val="1"/>
                <c:pt idx="0">
                  <c:v>Количество по полю 1. Укажите свой возраст: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shingle">
                <a:fgClr>
                  <a:schemeClr val="tx1"/>
                </a:fgClr>
                <a:bgClr>
                  <a:schemeClr val="tx2">
                    <a:lumMod val="25000"/>
                    <a:lumOff val="75000"/>
                  </a:schemeClr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99-4257-8BB9-BA78724CB668}"/>
              </c:ext>
            </c:extLst>
          </c:dPt>
          <c:dPt>
            <c:idx val="1"/>
            <c:invertIfNegative val="0"/>
            <c:bubble3D val="0"/>
            <c:spPr>
              <a:pattFill prst="wdDnDiag">
                <a:fgClr>
                  <a:schemeClr val="tx1"/>
                </a:fgClr>
                <a:bgClr>
                  <a:schemeClr val="bg2">
                    <a:lumMod val="95000"/>
                  </a:schemeClr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99-4257-8BB9-BA78724CB668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199-4257-8BB9-BA78724CB66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199-4257-8BB9-BA78724CB6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Лист1!$E$2:$E$5</c:f>
              <c:strCache>
                <c:ptCount val="4"/>
                <c:pt idx="0">
                  <c:v>18-25</c:v>
                </c:pt>
                <c:pt idx="1">
                  <c:v>26-35</c:v>
                </c:pt>
                <c:pt idx="2">
                  <c:v>36-45</c:v>
                </c:pt>
                <c:pt idx="3">
                  <c:v>45-55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90</c:v>
                </c:pt>
                <c:pt idx="1">
                  <c:v>31</c:v>
                </c:pt>
                <c:pt idx="2">
                  <c:v>24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99-4257-8BB9-BA78724CB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67536"/>
        <c:axId val="4757744"/>
      </c:barChart>
      <c:catAx>
        <c:axId val="4767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Возраст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57744"/>
        <c:crosses val="autoZero"/>
        <c:auto val="1"/>
        <c:lblAlgn val="ctr"/>
        <c:lblOffset val="100"/>
        <c:noMultiLvlLbl val="0"/>
      </c:catAx>
      <c:valAx>
        <c:axId val="475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Количество проголосовавших, чел.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67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8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Лист10!$B$1</c:f>
              <c:strCache>
                <c:ptCount val="1"/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DB-4F2E-AC36-3DC2AFEDBA2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DB-4F2E-AC36-3DC2AFEDBA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Лист10!$A$2:$A$3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Лист10!$B$2:$B$3</c:f>
              <c:numCache>
                <c:formatCode>General</c:formatCode>
                <c:ptCount val="2"/>
                <c:pt idx="0">
                  <c:v>126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DB-4F2E-AC36-3DC2AFEDB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56112"/>
        <c:axId val="4758288"/>
      </c:barChart>
      <c:catAx>
        <c:axId val="47561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 Результат опроса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58288"/>
        <c:crosses val="autoZero"/>
        <c:auto val="1"/>
        <c:lblAlgn val="ctr"/>
        <c:lblOffset val="100"/>
        <c:noMultiLvlLbl val="0"/>
      </c:catAx>
      <c:valAx>
        <c:axId val="475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Количество проголосовавших, чел.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56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Лист3!$B$1</c:f>
              <c:strCache>
                <c:ptCount val="1"/>
                <c:pt idx="0">
                  <c:v>Количество по полю 6. Какую продолжительность лагеря для взрослых вы бы предпочли?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D2-4160-9003-694FEB412517}"/>
              </c:ext>
            </c:extLst>
          </c:dPt>
          <c:dPt>
            <c:idx val="1"/>
            <c:invertIfNegative val="0"/>
            <c:bubble3D val="0"/>
            <c:spPr>
              <a:pattFill prst="lgGrid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D2-4160-9003-694FEB41251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AD2-4160-9003-694FEB412517}"/>
              </c:ext>
            </c:extLst>
          </c:dPt>
          <c:dPt>
            <c:idx val="3"/>
            <c:invertIfNegative val="0"/>
            <c:bubble3D val="0"/>
            <c:spPr>
              <a:pattFill prst="dkHorz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AD2-4160-9003-694FEB4125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Лист3!$A$2:$A$5</c:f>
              <c:strCache>
                <c:ptCount val="4"/>
                <c:pt idx="0">
                  <c:v>10 дней</c:v>
                </c:pt>
                <c:pt idx="1">
                  <c:v>14 дней</c:v>
                </c:pt>
                <c:pt idx="2">
                  <c:v>2 дня (выходные)</c:v>
                </c:pt>
                <c:pt idx="3">
                  <c:v>7 дней</c:v>
                </c:pt>
              </c:strCache>
            </c:strRef>
          </c:cat>
          <c:val>
            <c:numRef>
              <c:f>Лист3!$B$2:$B$5</c:f>
              <c:numCache>
                <c:formatCode>General</c:formatCode>
                <c:ptCount val="4"/>
                <c:pt idx="0">
                  <c:v>21</c:v>
                </c:pt>
                <c:pt idx="1">
                  <c:v>32</c:v>
                </c:pt>
                <c:pt idx="2">
                  <c:v>40</c:v>
                </c:pt>
                <c:pt idx="3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D2-4160-9003-694FEB4125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756656"/>
        <c:axId val="4769168"/>
      </c:barChart>
      <c:catAx>
        <c:axId val="47566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Количество дней для лагеря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69168"/>
        <c:crosses val="autoZero"/>
        <c:auto val="1"/>
        <c:lblAlgn val="ctr"/>
        <c:lblOffset val="100"/>
        <c:noMultiLvlLbl val="0"/>
      </c:catAx>
      <c:valAx>
        <c:axId val="4769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Количество проголосовавших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5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756656"/>
        <c:axId val="4769168"/>
      </c:barChart>
      <c:catAx>
        <c:axId val="47566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Количество дней для лагеря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69168"/>
        <c:crosses val="autoZero"/>
        <c:auto val="1"/>
        <c:lblAlgn val="ctr"/>
        <c:lblOffset val="100"/>
        <c:noMultiLvlLbl val="0"/>
      </c:catAx>
      <c:valAx>
        <c:axId val="4769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Количество проголосовавших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5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Лист14!$B$1</c:f>
              <c:strCache>
                <c:ptCount val="1"/>
                <c:pt idx="0">
                  <c:v>Количество по полю 9. Какой бюджет вы считаете разумным для посещения лагеря для взрослых?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DnDiag">
                <a:fgClr>
                  <a:srgbClr val="0B2D50"/>
                </a:fgClr>
                <a:bgClr>
                  <a:srgbClr val="FFFFFF">
                    <a:lumMod val="85000"/>
                  </a:srgbClr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92-4B8B-BB1B-D27BA7BB85DE}"/>
              </c:ext>
            </c:extLst>
          </c:dPt>
          <c:dPt>
            <c:idx val="1"/>
            <c:invertIfNegative val="0"/>
            <c:bubble3D val="0"/>
            <c:spPr>
              <a:pattFill prst="lgGrid">
                <a:fgClr>
                  <a:srgbClr val="0B2D50"/>
                </a:fgClr>
                <a:bgClr>
                  <a:srgbClr val="1864B0">
                    <a:lumMod val="20000"/>
                    <a:lumOff val="80000"/>
                  </a:srgbClr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92-4B8B-BB1B-D27BA7BB85DE}"/>
              </c:ext>
            </c:extLst>
          </c:dPt>
          <c:dPt>
            <c:idx val="2"/>
            <c:invertIfNegative val="0"/>
            <c:bubble3D val="0"/>
            <c:spPr>
              <a:solidFill>
                <a:srgbClr val="0B2D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92-4B8B-BB1B-D27BA7BB85DE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92-4B8B-BB1B-D27BA7BB85DE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92-4B8B-BB1B-D27BA7BB85DE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92-4B8B-BB1B-D27BA7BB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Лист14!$A$2:$A$4</c:f>
              <c:strCache>
                <c:ptCount val="3"/>
                <c:pt idx="0">
                  <c:v>20 000 - 30 000 руб.</c:v>
                </c:pt>
                <c:pt idx="1">
                  <c:v>30 000 - 40 000 руб.</c:v>
                </c:pt>
                <c:pt idx="2">
                  <c:v>40 000 - 50 000 руб.</c:v>
                </c:pt>
              </c:strCache>
            </c:strRef>
          </c:cat>
          <c:val>
            <c:numRef>
              <c:f>Лист14!$B$2:$B$4</c:f>
              <c:numCache>
                <c:formatCode>General</c:formatCode>
                <c:ptCount val="3"/>
                <c:pt idx="0">
                  <c:v>120</c:v>
                </c:pt>
                <c:pt idx="1">
                  <c:v>45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92-4B8B-BB1B-D27BA7BB85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48566352"/>
        <c:axId val="948564432"/>
      </c:barChart>
      <c:catAx>
        <c:axId val="9485663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Стоимость смены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48564432"/>
        <c:crosses val="autoZero"/>
        <c:auto val="1"/>
        <c:lblAlgn val="ctr"/>
        <c:lblOffset val="100"/>
        <c:noMultiLvlLbl val="0"/>
      </c:catAx>
      <c:valAx>
        <c:axId val="948564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Количество ответов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4856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Лист7!$B$1</c:f>
              <c:strCache>
                <c:ptCount val="1"/>
                <c:pt idx="0">
                  <c:v>Количество по полю 7. Какие условия проживания в лагере для взрослых были бы для вас важны?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07-4F11-A4C3-5B729FFDBB05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07-4F11-A4C3-5B729FFDBB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Лист7!$A$2:$A$3</c:f>
              <c:strCache>
                <c:ptCount val="2"/>
                <c:pt idx="0">
                  <c:v>Индивидуальный номер</c:v>
                </c:pt>
                <c:pt idx="1">
                  <c:v>Общие комнаты (4 чел)</c:v>
                </c:pt>
              </c:strCache>
            </c:strRef>
          </c:cat>
          <c:val>
            <c:numRef>
              <c:f>Лист7!$B$2:$B$3</c:f>
              <c:numCache>
                <c:formatCode>General</c:formatCode>
                <c:ptCount val="2"/>
                <c:pt idx="0">
                  <c:v>73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07-4F11-A4C3-5B729FFDBB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55024"/>
        <c:axId val="4764272"/>
      </c:barChart>
      <c:catAx>
        <c:axId val="47550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Количество человек в номере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64272"/>
        <c:crosses val="autoZero"/>
        <c:auto val="1"/>
        <c:lblAlgn val="ctr"/>
        <c:lblOffset val="100"/>
        <c:noMultiLvlLbl val="0"/>
      </c:catAx>
      <c:valAx>
        <c:axId val="476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Количество проголосовавших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5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AD3E-D4E2-460A-81E1-57A20C9B450A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3061-9593-44D4-A63C-E5B85802C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60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5656C-9098-495A-B384-ED28FBC61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6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5656C-9098-495A-B384-ED28FBC61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9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AAE5A-F614-47DE-A925-E1F7D2473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71A44C-D8F6-4830-9878-DF7D49655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B97BC-6465-443A-9026-4FA6375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70EC-860E-4C78-AD71-541469ED0376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CBCEE-4208-4DA9-8B82-196D8D44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5572C-FB11-40AD-87F0-1A1D0014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9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C598B-E1C9-453A-85FA-2FC629BE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BB4E1-B5B6-4FA2-B655-F0DCFC4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D1576D-4B86-47F6-B944-CDAE43B3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71D3-5B33-46CE-8E6E-9584A60344DD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4B19F-BB5E-4517-ABDF-DF12AD5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7DD52-4E01-4F36-8126-6B0E60AB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5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2601C4-7CE6-4F44-81AA-A4A3E222D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2ABB75-E830-4124-8194-5F16365F9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B15BE6-1F4B-455D-837B-3AC93190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182D-0122-4295-B86E-9E770C731C90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10EB3-2304-46EA-B4B7-75D434FF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06F26-F674-45D9-93AE-0D23577E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12192000" cy="341502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166551" y="923367"/>
            <a:ext cx="1639330" cy="3080222"/>
          </a:xfrm>
          <a:custGeom>
            <a:avLst/>
            <a:gdLst>
              <a:gd name="connsiteX0" fmla="*/ 0 w 1639330"/>
              <a:gd name="connsiteY0" fmla="*/ 0 h 3080222"/>
              <a:gd name="connsiteX1" fmla="*/ 157778 w 1639330"/>
              <a:gd name="connsiteY1" fmla="*/ 0 h 3080222"/>
              <a:gd name="connsiteX2" fmla="*/ 1639330 w 1639330"/>
              <a:gd name="connsiteY2" fmla="*/ 220146 h 3080222"/>
              <a:gd name="connsiteX3" fmla="*/ 1639330 w 1639330"/>
              <a:gd name="connsiteY3" fmla="*/ 3080222 h 3080222"/>
              <a:gd name="connsiteX4" fmla="*/ 0 w 1639330"/>
              <a:gd name="connsiteY4" fmla="*/ 3035203 h 308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9330" h="3080222">
                <a:moveTo>
                  <a:pt x="0" y="0"/>
                </a:moveTo>
                <a:lnTo>
                  <a:pt x="157778" y="0"/>
                </a:lnTo>
                <a:lnTo>
                  <a:pt x="1639330" y="220146"/>
                </a:lnTo>
                <a:lnTo>
                  <a:pt x="1639330" y="3080222"/>
                </a:lnTo>
                <a:lnTo>
                  <a:pt x="0" y="30352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C85D30-5662-4059-9254-835C42DAC22A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E2BD65-140D-42F5-B002-2F5DD63D674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DECD71-0B34-4AC1-B5B5-14DAC525E7A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F67841-85ED-4314-8393-618A675114E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1AF8B5-D34D-4E66-B9B5-139B5D3CD0FF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883348-F40A-4BD3-A94B-F2B392E1CEF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8A36B-3BBE-4E11-9F6E-8D12F9D5D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0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AEA03E-BE4E-43BF-90FC-57EB9D71643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7DD059-C6C3-45B4-A12A-86D6CD71133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AA0F7B-B554-47E5-B243-1281B3895A4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C47FCE-827B-4292-BF2C-155065F9AF6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97BAFF-1521-485F-8323-6DAFF973E95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EEF0BE-FF2C-47FF-8F55-F2F2361C8C5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DA0911-48E1-40C9-91F2-331E12C6E9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9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924013" y="1457289"/>
            <a:ext cx="3146752" cy="4187053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C853CE-DDE4-4358-9CFD-9B5C4ECD551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3A2A69-8E81-40E7-8260-7A8E3B84E82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AE9C65-4E5F-451D-B38A-D233CFB09DB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3DEA22-C625-44C2-8EF5-1D8D5B618BB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CFB73B-C0DD-4195-97E8-985491BBABE0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7C0BBD-A0AE-4606-BA36-70B4F939DA25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96617-A544-42D5-B401-0EB725FC4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08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4124965" cy="35956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24967" y="10410"/>
            <a:ext cx="4111829" cy="35956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6797" y="10410"/>
            <a:ext cx="3956817" cy="3595652"/>
          </a:xfrm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651ED4-0870-434D-8226-898E09BDA52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BA671A-728E-46E0-870F-DED05F16E65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602E79-D8BC-43C8-87E9-F2E0BFA995C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FDA7C9-260E-48DE-9127-DADB310E519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0D39F9-4CE6-473C-9A3B-6C882011CE5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124ACFE-6F21-40C6-A875-9C09389D9D6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BA6820-AF7E-4A99-AA8B-5919CD7A6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74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12192000" cy="4054596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6820A0-09B4-4953-ADA1-B86B45D0D9D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E5AD0D-F2A2-4A15-8B2E-3C2FA92FD5D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23AB2E-FC23-4700-B382-3649A2AC4AF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EADBB0-BE6D-4962-A735-D11D16783D99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61CFD7-ADA5-4210-B6CB-5A67494C96E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7BA1F2-DF1C-49C9-82E7-28B26AE34E1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F47C7-4DDE-45BA-A64F-03462FEC0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0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442976"/>
            <a:ext cx="12192000" cy="341502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45435" y="2810828"/>
            <a:ext cx="1706394" cy="296651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5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8911527" cy="6858001"/>
          </a:xfrm>
          <a:custGeom>
            <a:avLst/>
            <a:gdLst>
              <a:gd name="connsiteX0" fmla="*/ 0 w 8911527"/>
              <a:gd name="connsiteY0" fmla="*/ 0 h 6858001"/>
              <a:gd name="connsiteX1" fmla="*/ 8911527 w 8911527"/>
              <a:gd name="connsiteY1" fmla="*/ 0 h 6858001"/>
              <a:gd name="connsiteX2" fmla="*/ 8911527 w 8911527"/>
              <a:gd name="connsiteY2" fmla="*/ 5633 h 6858001"/>
              <a:gd name="connsiteX3" fmla="*/ 6143 w 8911527"/>
              <a:gd name="connsiteY3" fmla="*/ 6858001 h 6858001"/>
              <a:gd name="connsiteX4" fmla="*/ 0 w 8911527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1527" h="6858001">
                <a:moveTo>
                  <a:pt x="0" y="0"/>
                </a:moveTo>
                <a:lnTo>
                  <a:pt x="8911527" y="0"/>
                </a:lnTo>
                <a:lnTo>
                  <a:pt x="8911527" y="5633"/>
                </a:lnTo>
                <a:lnTo>
                  <a:pt x="6143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9AEA8A-E1CD-4D09-A558-D99A290050D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5A278F-D2A0-4AFA-B4AF-52467F2396A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DC2DDA-B8DB-4E05-A376-02896C5598D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C7BAF0-9AA1-4BEB-8507-CFDDF6652A8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7FFE8F-A5C5-4476-B8B4-1F0E7FA2699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050404-9DD4-46EC-8D0B-64A3BEDA138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99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-3" y="-4"/>
            <a:ext cx="12192003" cy="4702628"/>
          </a:xfrm>
          <a:custGeom>
            <a:avLst/>
            <a:gdLst>
              <a:gd name="connsiteX0" fmla="*/ 0 w 12192002"/>
              <a:gd name="connsiteY0" fmla="*/ 0 h 4702628"/>
              <a:gd name="connsiteX1" fmla="*/ 12192002 w 12192002"/>
              <a:gd name="connsiteY1" fmla="*/ 0 h 4702628"/>
              <a:gd name="connsiteX2" fmla="*/ 12192002 w 12192002"/>
              <a:gd name="connsiteY2" fmla="*/ 3477435 h 4702628"/>
              <a:gd name="connsiteX3" fmla="*/ 256972 w 12192002"/>
              <a:gd name="connsiteY3" fmla="*/ 4702628 h 4702628"/>
              <a:gd name="connsiteX4" fmla="*/ 0 w 12192002"/>
              <a:gd name="connsiteY4" fmla="*/ 4702628 h 470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2" h="4702628">
                <a:moveTo>
                  <a:pt x="0" y="0"/>
                </a:moveTo>
                <a:lnTo>
                  <a:pt x="12192002" y="0"/>
                </a:lnTo>
                <a:lnTo>
                  <a:pt x="12192002" y="3477435"/>
                </a:lnTo>
                <a:lnTo>
                  <a:pt x="256972" y="4702628"/>
                </a:lnTo>
                <a:lnTo>
                  <a:pt x="0" y="47026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F52FB2-B6E8-4DDF-8B59-38BBBE70912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EF2DC6-6304-4CFE-83A3-D6C9A7FE30B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7982D7-8F5D-46A9-8B48-00C8BBB180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BF3DD6-3623-4472-9C66-73DF299B6F7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80D2E2-45DD-418E-9815-7FF85E514E0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89C213-9E9E-407D-9484-0AF2492B076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2B340-AB02-4287-8B1C-B11566351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2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1DEE6-B82F-4E8F-B683-27BD097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5A8030-AC05-4EE2-AD37-CF062FC83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FCF93-FCBC-4D60-9E45-06432BA1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6D5C-05C2-42FE-862B-01C977FD93D1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A734A-F88D-49F7-BDCA-211FA5F8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B4103-3469-42CA-94D1-F80CF80A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37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11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8256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247F2B-11C0-449F-A25C-D824503BD34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952CC8-7AC0-4157-85BE-836BAF286E46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407E77-DBD4-46A9-8744-69B7E5458D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4C3996-B144-44F1-9AF4-7F0C84FA55A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DC301F-165C-476F-BA1C-3FB771C17A2A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B30282-2922-4AD4-A04B-229DE505350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3F8210-9A8B-4585-AF0A-01214F406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" y="1451614"/>
            <a:ext cx="10972800" cy="332569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7" name="Rectangle 6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DFE284-9DD6-4208-9A64-BDE7429DF7E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981E90-6B6E-43E0-95BA-EE8514CC63E3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C7E5C1-0E39-4443-8795-2B6ADECFD0E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1EBA7A-9636-408B-88B2-FC751D10BE0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0992F1-18C4-4C6B-85F5-BAA2784A1F4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217EEDA-F658-46BD-A029-8954FE3C51A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9D0AC7-0454-4873-A966-F1BAF320B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92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835151"/>
            <a:ext cx="6096000" cy="31876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72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14613" y="1318188"/>
            <a:ext cx="4221623" cy="422162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B3622-BD81-4A84-8A1B-8595E96AE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17E76B-C3AF-4339-B7EE-5C5AAF39452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FDE8FF-69AB-4D05-8113-84A3500B925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3DAB24-E568-4830-8920-9B67A5ADC5A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A5BC56-CE7F-464E-9B3B-496111C8276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B76B2E-754E-4845-9898-5C3315E21A9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3B31B87-BBE3-4252-AC8A-2BC01C7C2223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57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5E25C8-DE33-40D6-987A-EC7B87DB732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1454DD-1ADF-4887-93DC-3F8D4D08A19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62A60B-DADD-48E5-80B4-DAE099702ADC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0F0241-E145-44D1-9A6B-1358A5AF2E5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11C5596-8397-414A-AFC0-85F28ABC0F1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F2FF3E1-0503-4CE4-8777-A604EF63A53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93D4B9F-43B8-4DA5-9258-3822B8CEF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20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11700" y="1446213"/>
            <a:ext cx="2752725" cy="5411787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BC128B-1872-4198-AD89-ADBB3F3320D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9C6778-FC71-4474-B48C-65BE1A15BE8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39583BF-3C3F-48EC-8E91-257F81CAEB3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CB7390-A9AE-49BA-9879-5AEC6E487F4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C6959B-38BE-4F20-95D1-A8488E410FE7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A9061620-CA42-4EA8-8939-4231BB94F15A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66CD581-5A51-4ED5-AE27-D997E02151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61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942877" y="1884784"/>
            <a:ext cx="2271312" cy="4958929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769847" y="1899071"/>
            <a:ext cx="2271312" cy="4958929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90B6B9-E33A-4953-B34A-20BE24D21B4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8F9F75A-83E4-4B39-9F4A-234AD45CFEE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B30BEB-52DD-4A84-93D4-419899A40F5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20B01A9-6C79-47B1-B677-967B2C96E93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3129EC-6CB1-441E-AC5B-7F409EF8121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846F8381-A3CF-4086-8AB8-17B33AB7D15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566B745-EFB6-43AC-A20D-CAEABC553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72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1138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616474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31811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247148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1CE855-4D14-4432-8967-B4CB81F49E2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2B8ACD-9ADF-4F9B-A327-AC08A9975ADD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AB73D2-661B-44E9-84F2-D3C0D79889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70B646B-E571-4256-9010-042FC125ECB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72B605-3AAA-406D-B35F-D9903A6A514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C787B04-8C71-44FD-BE73-C688C844C7D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FDDBADD-FC82-4EE4-89EE-B1F6F02DE8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07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D1EC5C-685B-4115-8C24-A1337D0A547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7364D36-1B51-40C9-B78F-FE19AAAA0FA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EF8DCF-F21D-414A-AD0E-ACB8AC856EF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6A7C38-523B-45AD-ABE0-4A6AFED92E4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220B86-3381-4744-9340-EDD4FDC7277C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6893204-AF0F-44D4-B5CC-83ED7621DC5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335FFA8-C897-40B8-AB40-94CEBDF9C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61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9ECA7-D242-4F4B-ABD4-F901728E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7ED342-9C06-4F47-AC1E-6C3E0616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228353-B0F3-4F39-B010-E50FDF48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F90E-6AF7-42E0-87D2-F1FD3E84A1C0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41A63-BE40-478A-8242-55120994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B8D7AB-7758-4364-B334-84AF62E0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2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70186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21737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003277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64340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03391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37073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D2587D5-3254-44A1-8B84-B1E11966AE28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6C3D48B-FE93-46F1-84B6-5953BDC6736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12B820B-D38D-44E3-B809-F8260F6339C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4EE133-2ABA-4B77-8322-7DE74FFE4BD4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A8A5D92-7F6E-4BD8-AF7D-EA493D30D62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F5B859E4-64B1-4195-B2BD-3B359865647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857E90-73B2-49CD-A28C-AAF730878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93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31060" y="1945180"/>
            <a:ext cx="4141805" cy="2522809"/>
          </a:xfrm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9" name="Rectangle 3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3" name="Slide Number Placeholder 5"/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63A117-C269-405A-ACE0-0CCF7F83E9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74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6903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32089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1577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62962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CE3EC6-599D-4A96-A2AE-0C1D6C99FC84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F0A80E-23E8-4BCA-AA87-32C789F1DAB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514BCCC-5741-425F-A426-FF5CB8A2A25A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1340BF7-FECD-4023-A5B8-43C1C9B47D2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4C50449-8C13-4A70-BFE9-B4917C0DA7D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99ED5DB-0DE3-41B2-816B-B84B12E51F0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AE0A0C3-1C57-4578-A6FD-009B42838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8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1704975"/>
            <a:ext cx="6524625" cy="362902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420709" y="2756246"/>
            <a:ext cx="6771291" cy="2578121"/>
          </a:xfrm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FCE56E-A1F4-48C9-83B1-E7AE7D25F494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035EA6-29AE-4614-87C6-54EEEC3B9DC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33B4688-DEF0-42B3-972B-2F063A016C60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2CFF80-5CDC-442E-9122-9D684A38D840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67585B-D6BD-485A-8C16-D6857B4DBE58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76DD763-768B-4976-B561-CB6C20B04A7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D2B4531-B211-49A1-BAD0-DE5D8EE30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267D1E9-6C82-4449-8F8F-CAA68C0AC2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06E301-8B72-4704-A25B-E681FE708960}"/>
              </a:ext>
            </a:extLst>
          </p:cNvPr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D3E53F8-254A-4331-B67F-D40530AD502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D7CC4-EA9B-467D-AC4B-F5BD67EE934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F5F0DB-6FB3-46F4-926A-07140533F3B5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15CCB3-75A2-4365-BE90-772DB50CD05F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1312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67197" y="1351658"/>
            <a:ext cx="1657607" cy="165580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273030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748771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145126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45654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D47AA7-CE5B-4280-8BEB-AAA1178A8A70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CDD907-5DE2-4338-ACD1-F95D8ADB348A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B8EEDD-E6E2-4C0C-B489-59FA3325CBE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3E39FC-4422-41D1-8D21-0AE293FD77E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A4AC54D-488D-40C9-83A5-83678C730638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BB0AA1AC-B0C5-4F2F-ACC2-A8F4951260D7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1C12BB7-C127-44B5-800A-5AA7F84F3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7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3"/>
          </p:nvPr>
        </p:nvSpPr>
        <p:spPr>
          <a:xfrm>
            <a:off x="10358" y="2329756"/>
            <a:ext cx="12171287" cy="3262714"/>
          </a:xfrm>
          <a:custGeom>
            <a:avLst/>
            <a:gdLst>
              <a:gd name="connsiteX0" fmla="*/ 6085643 w 12171286"/>
              <a:gd name="connsiteY0" fmla="*/ 0 h 3262714"/>
              <a:gd name="connsiteX1" fmla="*/ 7578497 w 12171286"/>
              <a:gd name="connsiteY1" fmla="*/ 996359 h 3262714"/>
              <a:gd name="connsiteX2" fmla="*/ 7579257 w 12171286"/>
              <a:gd name="connsiteY2" fmla="*/ 998823 h 3262714"/>
              <a:gd name="connsiteX3" fmla="*/ 12171286 w 12171286"/>
              <a:gd name="connsiteY3" fmla="*/ 998823 h 3262714"/>
              <a:gd name="connsiteX4" fmla="*/ 12171286 w 12171286"/>
              <a:gd name="connsiteY4" fmla="*/ 2248100 h 3262714"/>
              <a:gd name="connsiteX5" fmla="*/ 7584125 w 12171286"/>
              <a:gd name="connsiteY5" fmla="*/ 2248100 h 3262714"/>
              <a:gd name="connsiteX6" fmla="*/ 7578497 w 12171286"/>
              <a:gd name="connsiteY6" fmla="*/ 2266355 h 3262714"/>
              <a:gd name="connsiteX7" fmla="*/ 6085643 w 12171286"/>
              <a:gd name="connsiteY7" fmla="*/ 3262714 h 3262714"/>
              <a:gd name="connsiteX8" fmla="*/ 4592790 w 12171286"/>
              <a:gd name="connsiteY8" fmla="*/ 2266355 h 3262714"/>
              <a:gd name="connsiteX9" fmla="*/ 4587162 w 12171286"/>
              <a:gd name="connsiteY9" fmla="*/ 2248100 h 3262714"/>
              <a:gd name="connsiteX10" fmla="*/ 0 w 12171286"/>
              <a:gd name="connsiteY10" fmla="*/ 2248100 h 3262714"/>
              <a:gd name="connsiteX11" fmla="*/ 0 w 12171286"/>
              <a:gd name="connsiteY11" fmla="*/ 998823 h 3262714"/>
              <a:gd name="connsiteX12" fmla="*/ 4592030 w 12171286"/>
              <a:gd name="connsiteY12" fmla="*/ 998823 h 3262714"/>
              <a:gd name="connsiteX13" fmla="*/ 4592790 w 12171286"/>
              <a:gd name="connsiteY13" fmla="*/ 996359 h 3262714"/>
              <a:gd name="connsiteX14" fmla="*/ 6085643 w 12171286"/>
              <a:gd name="connsiteY14" fmla="*/ 0 h 326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71286" h="3262714">
                <a:moveTo>
                  <a:pt x="6085643" y="0"/>
                </a:moveTo>
                <a:cubicBezTo>
                  <a:pt x="6756742" y="0"/>
                  <a:pt x="7332541" y="410840"/>
                  <a:pt x="7578497" y="996359"/>
                </a:cubicBezTo>
                <a:lnTo>
                  <a:pt x="7579257" y="998823"/>
                </a:lnTo>
                <a:lnTo>
                  <a:pt x="12171286" y="998823"/>
                </a:lnTo>
                <a:lnTo>
                  <a:pt x="12171286" y="2248100"/>
                </a:lnTo>
                <a:lnTo>
                  <a:pt x="7584125" y="2248100"/>
                </a:lnTo>
                <a:lnTo>
                  <a:pt x="7578497" y="2266355"/>
                </a:lnTo>
                <a:cubicBezTo>
                  <a:pt x="7332541" y="2851874"/>
                  <a:pt x="6756742" y="3262714"/>
                  <a:pt x="6085643" y="3262714"/>
                </a:cubicBezTo>
                <a:cubicBezTo>
                  <a:pt x="5414545" y="3262714"/>
                  <a:pt x="4838746" y="2851874"/>
                  <a:pt x="4592790" y="2266355"/>
                </a:cubicBezTo>
                <a:lnTo>
                  <a:pt x="4587162" y="2248100"/>
                </a:lnTo>
                <a:lnTo>
                  <a:pt x="0" y="2248100"/>
                </a:lnTo>
                <a:lnTo>
                  <a:pt x="0" y="998823"/>
                </a:lnTo>
                <a:lnTo>
                  <a:pt x="4592030" y="998823"/>
                </a:lnTo>
                <a:lnTo>
                  <a:pt x="4592790" y="996359"/>
                </a:lnTo>
                <a:cubicBezTo>
                  <a:pt x="4838746" y="410840"/>
                  <a:pt x="5414545" y="0"/>
                  <a:pt x="60856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CED1315-A0A8-4988-BA83-2931077C602B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AEEB97-78BA-4798-AC7E-0A618EF8C05D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E6500A5-2F97-4AA2-9299-0EEBBBFAF97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ACF7CC-3B28-4409-859E-16B78E03E7B6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E6AE78-53FB-47CC-BD0C-4EF4E074B22B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09612AA2-B5AC-4E68-ABE7-329221275BC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52E00BA-746A-4A6D-9717-F6916A914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9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51814" y="2758023"/>
            <a:ext cx="2786135" cy="280785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F42C08-08BF-4736-B654-5224E762F54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95AE76A-D814-4078-97BE-2CE22CADF6A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B152CF-9FFD-4012-AF68-DCECDF93FFF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1EDE850-E2A3-4151-931B-A5260FA2F00E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5FCE66-3F0B-40E5-A983-96459DC2454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8526FEA-B544-49AC-8639-9F44097C0739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D7724CD-5306-4063-B425-18AEFE301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6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/>
          <p:cNvSpPr>
            <a:spLocks noGrp="1"/>
          </p:cNvSpPr>
          <p:nvPr>
            <p:ph type="pic" sz="quarter" idx="11"/>
          </p:nvPr>
        </p:nvSpPr>
        <p:spPr>
          <a:xfrm rot="18900000">
            <a:off x="-473213" y="1277160"/>
            <a:ext cx="13503649" cy="4678030"/>
          </a:xfrm>
          <a:custGeom>
            <a:avLst/>
            <a:gdLst>
              <a:gd name="connsiteX0" fmla="*/ 9526855 w 13503649"/>
              <a:gd name="connsiteY0" fmla="*/ 0 h 4678030"/>
              <a:gd name="connsiteX1" fmla="*/ 13503649 w 13503649"/>
              <a:gd name="connsiteY1" fmla="*/ 3976795 h 4678030"/>
              <a:gd name="connsiteX2" fmla="*/ 12802415 w 13503649"/>
              <a:gd name="connsiteY2" fmla="*/ 4678030 h 4678030"/>
              <a:gd name="connsiteX3" fmla="*/ 4488357 w 13503649"/>
              <a:gd name="connsiteY3" fmla="*/ 4678030 h 4678030"/>
              <a:gd name="connsiteX4" fmla="*/ 0 w 13503649"/>
              <a:gd name="connsiteY4" fmla="*/ 189673 h 4678030"/>
              <a:gd name="connsiteX5" fmla="*/ 189671 w 13503649"/>
              <a:gd name="connsiteY5" fmla="*/ 1 h 467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03649" h="4678030">
                <a:moveTo>
                  <a:pt x="9526855" y="0"/>
                </a:moveTo>
                <a:lnTo>
                  <a:pt x="13503649" y="3976795"/>
                </a:lnTo>
                <a:lnTo>
                  <a:pt x="12802415" y="4678030"/>
                </a:lnTo>
                <a:lnTo>
                  <a:pt x="4488357" y="4678030"/>
                </a:lnTo>
                <a:lnTo>
                  <a:pt x="0" y="189673"/>
                </a:lnTo>
                <a:lnTo>
                  <a:pt x="18967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BEBCA7B-726E-4870-A298-D03C44B350F8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3E9027-632A-4E4B-8FBB-10090DE010E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B3596B-6E6F-4DDF-8413-B370AF5165D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C4DF5E5-BAED-4488-BB92-0F6539615FD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62D5657-B44A-4609-851D-92CA78ED4F5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F684CFD-8748-4008-8718-7136D7BE7C3B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5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5125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067624 h 6858000"/>
              <a:gd name="connsiteX3" fmla="*/ 6401624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551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6551251" y="0"/>
                </a:moveTo>
                <a:lnTo>
                  <a:pt x="12192000" y="0"/>
                </a:lnTo>
                <a:lnTo>
                  <a:pt x="12192000" y="1067624"/>
                </a:lnTo>
                <a:lnTo>
                  <a:pt x="6401624" y="6858000"/>
                </a:lnTo>
                <a:lnTo>
                  <a:pt x="0" y="6858000"/>
                </a:lnTo>
                <a:lnTo>
                  <a:pt x="0" y="65512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2320F1-E31E-452C-96C5-3BEDB782EED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E173EF-CA12-4863-A788-1C6ACD23360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3D0C0F-A7A8-492C-9ADA-20470023479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725E1A-A0C5-4750-8F41-FC631CFD4A4A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755029-5A72-43D3-A3D1-0CB67268910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6C18F20-9DB7-47D4-A3D9-FAB3FDF6149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22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36136" y="1831398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493605" y="1831398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493605" y="4105115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40231" y="4105115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BC06E3-FD6C-463C-AF5B-B583DA22D1C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49FFF9-A629-4ED6-BB94-D36698739D4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05630A-4B09-48FD-A486-2CDD33A3C0C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8E9DBF-9A3F-42BD-9D0D-1323318778AD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846CDA-B4B7-4C48-B659-6BB2C16BD7E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F917641B-67C7-44DE-8385-48BCF7F63F1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418BAC0-4A8C-4E72-8616-74008A4AC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93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AF773-EE69-4A0D-97F3-669813B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F3297-55C6-44DF-B10B-9FAD12125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EC04DC-CAF2-42D0-9CA1-1E5D0963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04C13-2580-4E34-8EEC-70509094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4E1B-7144-4401-B52E-C6BACF4BA89E}" type="datetime1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C81E36-FA43-4FC3-9414-19E79BF9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3B18DF-7240-4AE3-B44F-3100BF00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82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06846" y="2505999"/>
            <a:ext cx="1646457" cy="1656214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26629" y="2505999"/>
            <a:ext cx="1646457" cy="1656214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82186" y="3429000"/>
            <a:ext cx="1661093" cy="16562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500525" y="3429000"/>
            <a:ext cx="1656215" cy="16562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2B8CD8-F8E0-457D-A29E-543475622BD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A4C88F-4EBA-49A6-B877-1189A12B11F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BAE5062-1E3D-4888-97AE-B7C0560D8FE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A48A05-FE70-4C51-8052-5A9162342B1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9C2B82-3D97-41E4-8712-9DC88D59540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8BCCF12-642E-4C2A-BB11-110C45FD062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F9C2193-7E37-4CFD-8140-BD7BB8F2B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4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349432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270186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963810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70646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F546C7-4EE0-45A6-B82D-985D009E20E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73A48FB-BDB6-49A1-9170-245EB356123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7F8627-52CD-498C-9DFD-7D487099464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9D0C0BC-074E-4D87-B67B-07445F449DE0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CA4DAAF-EFAE-4BB9-ABA1-AD3E131ECAE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FDFFDB42-EEE2-4DCA-AE70-D560DDD4D53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08CA547-ACBA-4F12-BA65-0A1755CDD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54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2287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79403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08216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225333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761D86-B1F7-44E9-84D2-2E436B314580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143CA9-969E-4BDA-9F4E-78EA52357C9A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86C7C1-883B-4079-B685-35712A993879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40A298-F2DB-4570-A6A6-0B2FD9D2E27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2CD1BD-4043-441C-9CD7-7B8A0E08F97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27D97973-EEEA-4C46-A93E-985871D2C8C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BCA0602-8D47-4BF9-A06F-2D4E66C5B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24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0024" cy="3434976"/>
          </a:xfrm>
        </p:spPr>
      </p:sp>
      <p:sp>
        <p:nvSpPr>
          <p:cNvPr id="60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090024" y="3447537"/>
            <a:ext cx="6101976" cy="3410465"/>
          </a:xfrm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BB368-F663-4B9F-BA58-18ACB8188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8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29309" y="1533871"/>
            <a:ext cx="5446028" cy="2735838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0849" y="4385763"/>
            <a:ext cx="2424488" cy="1789482"/>
          </a:xfr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14819" y="1533873"/>
            <a:ext cx="2787759" cy="1785041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20599" y="3429000"/>
            <a:ext cx="5323703" cy="2746247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82" name="Rectangle 8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A66393-7A9B-4D85-AD31-654414EC6C4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E9B397-587D-4F3A-8225-BD70321B3A2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669B72-270D-4BC4-84B8-6E71657E571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B2AA2F-EB23-412A-9EEA-8848DCCD7164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7F1AF15-7428-4E84-9514-15DADAA3237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CC82DED-2CCA-4F49-93C3-9E74D2E65722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1B3FC10-A7BC-4BDF-9894-453AF2B08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47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62031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756204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349502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82" name="Rectangle 8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1DFD18-ABB7-4D5A-8FDC-94E7345AFA0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E05CB1-4B9C-496D-9E0C-56862984A0D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4EF3A6-C5CB-4BEA-A8BC-0A0301E85A1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586A7D-117E-4503-A16E-5CC805A729C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7191F3-B7CE-4F0A-B436-8017BCD34FAB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88A7B07-8F66-47DF-9F1D-D75AD64D383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71DC6D-78F8-47A3-8F3E-58F8322A5A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1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41520" y="2116442"/>
            <a:ext cx="2150577" cy="367515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816383" y="2116442"/>
            <a:ext cx="2153179" cy="3675157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991245" y="2116442"/>
            <a:ext cx="2139019" cy="1519283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91245" y="3635723"/>
            <a:ext cx="2139019" cy="2155874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061736" y="3944039"/>
            <a:ext cx="3569656" cy="1847558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061736" y="2116441"/>
            <a:ext cx="3569656" cy="1827598"/>
          </a:xfrm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8CF1F4-A372-4730-9FC7-939BB96F25B2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29BFC2-E661-4FEB-80BD-93780E52BCB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1D428-D8C2-49A5-9241-0E12458FD8E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D0DDC4-675C-4A90-9EEA-392539EE2A0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AA0A55-7867-48CD-940C-CE0ED9C6B00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7B0E760-230A-41FE-944A-C4E459890E1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776584-1835-4994-966C-1CD306B05C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98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714837" y="1655946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3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14837" y="4541539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72930" y="4541539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972930" y="1655946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grpSp>
        <p:nvGrpSpPr>
          <p:cNvPr id="91" name="Group 9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92" name="Rectangle 9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3" name="Rectangle 9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4" name="Rectangle 9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1CEC620-3009-4B25-9064-EEC59FD53DF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B0755D-D033-4690-8B0F-678F76448EC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83EA5A0-56EB-462B-8686-95C9E69F468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9096CD-11F9-455A-9583-DB61A5E40A5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10480CC-1269-432A-9A03-047B06F2B991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5C505BD-082D-4452-B453-17C372F5C58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E35E174-3BBD-41E1-9B2F-397CBDF9A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55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9220111" y="1855959"/>
            <a:ext cx="1919003" cy="1942663"/>
          </a:xfrm>
          <a:prstGeom prst="ellipse">
            <a:avLst/>
          </a:prstGeom>
        </p:spPr>
      </p:sp>
      <p:sp>
        <p:nvSpPr>
          <p:cNvPr id="8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50018" y="1858089"/>
            <a:ext cx="1936823" cy="1942664"/>
          </a:xfrm>
          <a:prstGeom prst="ellipse">
            <a:avLst/>
          </a:prstGeom>
        </p:spPr>
      </p:sp>
      <p:sp>
        <p:nvSpPr>
          <p:cNvPr id="88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3794017" y="1852693"/>
            <a:ext cx="1937915" cy="1918962"/>
          </a:xfrm>
          <a:prstGeom prst="ellipse">
            <a:avLst/>
          </a:prstGeom>
        </p:spPr>
      </p:sp>
      <p:sp>
        <p:nvSpPr>
          <p:cNvPr id="8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589662" y="1899932"/>
            <a:ext cx="1923220" cy="1903270"/>
          </a:xfrm>
          <a:prstGeom prst="ellipse">
            <a:avLst/>
          </a:prstGeom>
        </p:spPr>
      </p:sp>
      <p:grpSp>
        <p:nvGrpSpPr>
          <p:cNvPr id="47" name="Group 46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8" name="Rectangle 47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146F20-5011-4692-BAD8-0DE6968DD5E6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1BC9975-3311-4AE2-98DD-33BFBF8C046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8B43872-0FD5-4965-93F9-5D07D8B99AAA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27C30C-9408-43C6-83E3-FEDE089E833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1FD1463-9ABE-4F60-AD55-70908BE5103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F43293D6-479D-42CC-891E-98A41C60203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3D7F1C0-8444-43ED-ACED-FD9E63151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5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62285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818499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523777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257968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grpSp>
        <p:nvGrpSpPr>
          <p:cNvPr id="95" name="Group 9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96" name="Rectangle 9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7" name="Rectangle 9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8" name="Rectangle 9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7F198C-0100-4F10-B41F-54EDAD0CB86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EA511B-BA52-4A2D-A6BC-BDE228F521B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282CA5F-0989-4F93-9150-ABD21179D98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07F267-BE80-421C-A76F-B62656AB84A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F53A707-119F-40B4-AFC2-6F117B80A7B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D2178896-63D9-447B-86B4-A3145901F08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A7E42EE-259E-45C3-9208-F33FDD672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4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C380E-1C0E-4261-9F50-4DB08579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72E56F-D9BA-4443-AE1B-64A47027C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E6378-7C5F-49A0-9335-AD01E52EC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6DB0C0-41EF-4B7F-9E18-EACD736AD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EC559-9169-4628-9831-253D216BF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24FB6F-AB6C-40B1-976B-E05C8165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5B63-DCEA-496E-B35D-EFD293917B6B}" type="datetime1">
              <a:rPr lang="ru-RU" smtClean="0"/>
              <a:t>25.06.2024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546BB4-CC8E-40BC-98A5-84325FDF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3F3243-51B4-495F-A6E4-2471B516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64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751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/>
          <p:cNvSpPr>
            <a:spLocks noGrp="1"/>
          </p:cNvSpPr>
          <p:nvPr>
            <p:ph type="pic" sz="quarter" idx="11"/>
          </p:nvPr>
        </p:nvSpPr>
        <p:spPr>
          <a:xfrm>
            <a:off x="4035013" y="2380436"/>
            <a:ext cx="4120984" cy="2481264"/>
          </a:xfrm>
        </p:spPr>
        <p:txBody>
          <a:bodyPr/>
          <a:lstStyle/>
          <a:p>
            <a:endParaRPr lang="en-US"/>
          </a:p>
        </p:txBody>
      </p:sp>
      <p:grpSp>
        <p:nvGrpSpPr>
          <p:cNvPr id="73" name="Group 72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74" name="Rectangle 73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5" name="Rectangle 74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DF22E8-C27D-48A2-91ED-919FE4B2E48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D7592E1-5859-42FD-86AC-698515250F1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01C75F4-0C8C-4201-BE78-C92596E0C49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5344C6-7184-494A-8A2A-D90A056380C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BAFE9D-61FC-4DA0-AE8B-9D8C82CB115C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B319BACA-42F7-4B15-9160-2C9403DEBD07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022C28-8684-4056-929F-04BB714B3C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328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71419" y="769257"/>
            <a:ext cx="2610275" cy="1642420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9014" y="2"/>
            <a:ext cx="2610275" cy="241167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99014" y="2536326"/>
            <a:ext cx="261027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6756" y="2536326"/>
            <a:ext cx="286524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599014" y="4464704"/>
            <a:ext cx="2610275" cy="239329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D17325-1AE7-4BEB-BCAF-6756C1E17F7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DBDB1D-C396-4794-A488-B372622491D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E611C6-80C7-4E79-98E4-AEA3CA07605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7FECEB-85F1-44AA-AC2C-46AEBBB009A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2C7D7F-A190-4AF5-8BD0-87DEB3F2731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CF171E1-FBD4-4FA7-BA37-465AA432EA1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14C0C3-FB82-47AB-A791-153EE5072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362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23889" y="1538966"/>
            <a:ext cx="10944225" cy="3436886"/>
          </a:xfrm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42B61-64A5-4403-A3CC-81939436305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821E3C-2C20-4849-A6F9-994B519B102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97E5F60-AA4B-44F5-9ACB-37DA571ED7B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AD0FA8-D481-4584-8E69-EBB257BBA7B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FCD9BB-65A3-47BB-A427-452CDB72389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5B8C69DF-1186-41A8-88F8-80DE1E8DC51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FD8C745-99E1-4476-B183-877F70EE7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1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338671" y="2502466"/>
            <a:ext cx="9514661" cy="2696333"/>
          </a:xfrm>
        </p:spPr>
        <p:txBody>
          <a:bodyPr/>
          <a:lstStyle/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7C1E8F-EB6B-4A42-BE27-F7DEE52B9305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AE7BDE-F416-4EC0-BB9C-41BD37547D81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13EB21-E932-47AE-98CA-1F5731D9069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A21FA7-A8E0-4BAE-82B3-A23D1C188CE6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D0A354-5F20-40D2-9907-E74FC1FE7A71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342EF5CF-1CBE-4C8D-8D38-885883FBDFF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764296-2EFC-4738-87A7-32C6C9FC2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15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3017434" y="2108200"/>
            <a:ext cx="2891423" cy="2620012"/>
          </a:xfrm>
          <a:custGeom>
            <a:avLst/>
            <a:gdLst>
              <a:gd name="connsiteX0" fmla="*/ 0 w 2891422"/>
              <a:gd name="connsiteY0" fmla="*/ 0 h 2620012"/>
              <a:gd name="connsiteX1" fmla="*/ 2891422 w 2891422"/>
              <a:gd name="connsiteY1" fmla="*/ 0 h 2620012"/>
              <a:gd name="connsiteX2" fmla="*/ 1454696 w 2891422"/>
              <a:gd name="connsiteY2" fmla="*/ 2620012 h 2620012"/>
              <a:gd name="connsiteX3" fmla="*/ 1436727 w 2891422"/>
              <a:gd name="connsiteY3" fmla="*/ 2620012 h 26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22" h="2620012">
                <a:moveTo>
                  <a:pt x="0" y="0"/>
                </a:moveTo>
                <a:lnTo>
                  <a:pt x="2891422" y="0"/>
                </a:lnTo>
                <a:lnTo>
                  <a:pt x="1454696" y="2620012"/>
                </a:lnTo>
                <a:lnTo>
                  <a:pt x="1436727" y="26200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386118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51830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917545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22"/>
          </p:nvPr>
        </p:nvSpPr>
        <p:spPr>
          <a:xfrm>
            <a:off x="6283147" y="2108200"/>
            <a:ext cx="2891423" cy="2620012"/>
          </a:xfrm>
          <a:custGeom>
            <a:avLst/>
            <a:gdLst>
              <a:gd name="connsiteX0" fmla="*/ 0 w 2891422"/>
              <a:gd name="connsiteY0" fmla="*/ 0 h 2620012"/>
              <a:gd name="connsiteX1" fmla="*/ 2891422 w 2891422"/>
              <a:gd name="connsiteY1" fmla="*/ 0 h 2620012"/>
              <a:gd name="connsiteX2" fmla="*/ 1454696 w 2891422"/>
              <a:gd name="connsiteY2" fmla="*/ 2620012 h 2620012"/>
              <a:gd name="connsiteX3" fmla="*/ 1436727 w 2891422"/>
              <a:gd name="connsiteY3" fmla="*/ 2620012 h 26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22" h="2620012">
                <a:moveTo>
                  <a:pt x="0" y="0"/>
                </a:moveTo>
                <a:lnTo>
                  <a:pt x="2891422" y="0"/>
                </a:lnTo>
                <a:lnTo>
                  <a:pt x="1454696" y="2620012"/>
                </a:lnTo>
                <a:lnTo>
                  <a:pt x="1436727" y="26200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844D36-2F89-4C25-9BF5-F7883D09FC5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DA6FF-6B38-4006-AEDF-DABAE382608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316A36E-3B90-46A6-8059-EE10638074D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53D85B-F462-4D41-9E6C-11D9343D4D5D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877685-7E74-4A4C-A49C-8B921B88FC3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AADD42B1-D726-4E8D-AF48-75446D3F1D1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886E114-6336-43CD-B189-9E37E67696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75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074344" y="3253650"/>
            <a:ext cx="2043315" cy="204331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C4DBB9-EB64-40FB-A439-689476F50845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CC19D1-DFD7-4D61-85A5-3E808B6AC609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F0ECC8-A514-4147-8BBE-DCEA69985079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00B177-D559-40EC-B932-0C9595AEA74A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D83D92-D939-4951-8861-55A7EF14B0D6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0B2B5974-5B4E-4ADE-84EC-65F3E2B4A879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E9DF01-DB0C-4136-B8B2-136F7A2BB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55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2D5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D9956-30EA-4E13-BF44-53B2391A5A4E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0BE7F8E-A6E0-479D-9F32-716994C06B0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8F056F-0609-4F11-A285-EC043EC56C60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1C6A382-ACCE-4DBF-B402-DBA2AC134A5F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527219B-A3A8-487D-AF43-FB566507B766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EBAC6541-EEB2-48DC-BCE0-0D2ECF12214B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1FC9CC-0526-4053-9E08-B0BFA91FA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38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59014"/>
            <a:ext cx="12192000" cy="6508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039391"/>
            <a:ext cx="9144000" cy="80327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0B2D50"/>
                </a:solidFill>
                <a:latin typeface="Playfair Display Black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86771"/>
            <a:ext cx="9144000" cy="5444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50">
                <a:solidFill>
                  <a:srgbClr val="0B2D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36936" y="-37421"/>
            <a:ext cx="12266018" cy="3539133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grpSp>
        <p:nvGrpSpPr>
          <p:cNvPr id="6" name="Group 56">
            <a:extLst>
              <a:ext uri="{FF2B5EF4-FFF2-40B4-BE49-F238E27FC236}">
                <a16:creationId xmlns:a16="http://schemas.microsoft.com/office/drawing/2014/main" id="{81A400FB-46CB-4769-B0B4-1380F7A6196A}"/>
              </a:ext>
            </a:extLst>
          </p:cNvPr>
          <p:cNvGrpSpPr/>
          <p:nvPr userDrawn="1"/>
        </p:nvGrpSpPr>
        <p:grpSpPr>
          <a:xfrm>
            <a:off x="0" y="3501712"/>
            <a:ext cx="12192000" cy="139741"/>
            <a:chOff x="0" y="0"/>
            <a:chExt cx="24555161" cy="403998"/>
          </a:xfrm>
        </p:grpSpPr>
        <p:sp>
          <p:nvSpPr>
            <p:cNvPr id="8" name="Shape 52">
              <a:extLst>
                <a:ext uri="{FF2B5EF4-FFF2-40B4-BE49-F238E27FC236}">
                  <a16:creationId xmlns:a16="http://schemas.microsoft.com/office/drawing/2014/main" id="{70AF84F1-D225-4FFC-8A47-FAD965DC8244}"/>
                </a:ext>
              </a:extLst>
            </p:cNvPr>
            <p:cNvSpPr/>
            <p:nvPr/>
          </p:nvSpPr>
          <p:spPr>
            <a:xfrm>
              <a:off x="0" y="0"/>
              <a:ext cx="6151243" cy="403999"/>
            </a:xfrm>
            <a:prstGeom prst="rect">
              <a:avLst/>
            </a:prstGeom>
            <a:solidFill>
              <a:srgbClr val="AACFF4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0" name="Shape 53">
              <a:extLst>
                <a:ext uri="{FF2B5EF4-FFF2-40B4-BE49-F238E27FC236}">
                  <a16:creationId xmlns:a16="http://schemas.microsoft.com/office/drawing/2014/main" id="{5205361A-2938-4C34-A706-9EB5708D38CB}"/>
                </a:ext>
              </a:extLst>
            </p:cNvPr>
            <p:cNvSpPr/>
            <p:nvPr/>
          </p:nvSpPr>
          <p:spPr>
            <a:xfrm>
              <a:off x="6134639" y="0"/>
              <a:ext cx="6151244" cy="403998"/>
            </a:xfrm>
            <a:prstGeom prst="rect">
              <a:avLst/>
            </a:prstGeom>
            <a:solidFill>
              <a:srgbClr val="4F9BE7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1" name="Shape 54">
              <a:extLst>
                <a:ext uri="{FF2B5EF4-FFF2-40B4-BE49-F238E27FC236}">
                  <a16:creationId xmlns:a16="http://schemas.microsoft.com/office/drawing/2014/main" id="{0C2DCF6D-1388-469F-8AA6-0331CCF90B5D}"/>
                </a:ext>
              </a:extLst>
            </p:cNvPr>
            <p:cNvSpPr/>
            <p:nvPr/>
          </p:nvSpPr>
          <p:spPr>
            <a:xfrm>
              <a:off x="12269279" y="0"/>
              <a:ext cx="6151244" cy="403998"/>
            </a:xfrm>
            <a:prstGeom prst="rect">
              <a:avLst/>
            </a:prstGeom>
            <a:solidFill>
              <a:srgbClr val="134D87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2" name="Shape 55">
              <a:extLst>
                <a:ext uri="{FF2B5EF4-FFF2-40B4-BE49-F238E27FC236}">
                  <a16:creationId xmlns:a16="http://schemas.microsoft.com/office/drawing/2014/main" id="{1A37394D-C332-4286-AC02-30F77FC8A10D}"/>
                </a:ext>
              </a:extLst>
            </p:cNvPr>
            <p:cNvSpPr/>
            <p:nvPr/>
          </p:nvSpPr>
          <p:spPr>
            <a:xfrm>
              <a:off x="18403918" y="0"/>
              <a:ext cx="6151244" cy="403998"/>
            </a:xfrm>
            <a:prstGeom prst="rect">
              <a:avLst/>
            </a:prstGeom>
            <a:solidFill>
              <a:srgbClr val="0B2D5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</p:grpSp>
    </p:spTree>
    <p:extLst>
      <p:ext uri="{BB962C8B-B14F-4D97-AF65-F5344CB8AC3E}">
        <p14:creationId xmlns:p14="http://schemas.microsoft.com/office/powerpoint/2010/main" val="19429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25.06.2024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35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C8E23-520B-4266-AE1D-67F5C803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861DFA-05E8-40F2-87DB-DE52D670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A11B-C75E-4D47-AC56-12CD7873E1A0}" type="datetime1">
              <a:rPr lang="ru-RU" smtClean="0"/>
              <a:t>25.06.2024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DF3A2F-3ADD-4CD8-99D7-DEA267EC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32A016-787A-452C-AD51-804ED744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7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25.06.2024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0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6ED9C-7A1F-4C74-B103-B0A5F573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FEA02-F3B8-4604-B3CD-F37D0063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EBB1FC-69DD-4CC8-878B-891D4FA43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95EA34-2DA7-4A49-BE55-18622FB6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6E46-8C15-49B3-B8F5-AA54675B90B4}" type="datetime1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CB8E1C-FEB6-47AC-9459-30510A46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7E426A-EB1A-4D59-82FE-374740DB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9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FEAA4-6C64-4161-AA73-00EA1C32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302402-212F-4EDD-8015-9E1F0D932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E9C9A8-052E-4069-9CF2-353192E72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45B972-56A0-4D71-9188-451F4E48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7FA6-29B7-4EB9-959E-3C9277D70070}" type="datetime1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DF97E-2FE8-4511-8E93-B5E7A4B8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237234-01F2-4C2F-AEC9-5711340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3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E1B21-4C5E-435F-9246-B3CCF52A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0E7C8B-E0C1-4A40-83B2-3A47A8C11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5574D-D804-4A5A-B16E-669895306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2350-7076-4AD6-A9E3-7F489C92E38D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03355-B2D1-47A3-8096-FB5B4FBC7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759F3-7DC1-4F8D-8640-0E50710D9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7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4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B2D50"/>
          </a:solidFill>
          <a:latin typeface="Playfair Display Black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emf"/><Relationship Id="rId5" Type="http://schemas.openxmlformats.org/officeDocument/2006/relationships/package" Target="../embeddings/Microsoft_Excel_Worksheet3.xlsx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5.png"/><Relationship Id="rId7" Type="http://schemas.openxmlformats.org/officeDocument/2006/relationships/package" Target="../embeddings/Microsoft_Word_Document5.docx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emf"/><Relationship Id="rId5" Type="http://schemas.openxmlformats.org/officeDocument/2006/relationships/package" Target="../embeddings/Microsoft_Word_Document4.docx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5.png"/><Relationship Id="rId7" Type="http://schemas.openxmlformats.org/officeDocument/2006/relationships/package" Target="../embeddings/Microsoft_Word_Document7.docx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emf"/><Relationship Id="rId5" Type="http://schemas.openxmlformats.org/officeDocument/2006/relationships/package" Target="../embeddings/Microsoft_Word_Document6.docx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emf"/><Relationship Id="rId5" Type="http://schemas.openxmlformats.org/officeDocument/2006/relationships/package" Target="../embeddings/Microsoft_Word_Document8.docx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emf"/><Relationship Id="rId5" Type="http://schemas.openxmlformats.org/officeDocument/2006/relationships/package" Target="../embeddings/Microsoft_Excel_Worksheet9.xlsx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emf"/><Relationship Id="rId5" Type="http://schemas.openxmlformats.org/officeDocument/2006/relationships/package" Target="../embeddings/Microsoft_Word_Document10.docx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emf"/><Relationship Id="rId5" Type="http://schemas.openxmlformats.org/officeDocument/2006/relationships/package" Target="../embeddings/Microsoft_Word_Document11.docx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package" Target="../embeddings/Microsoft_Word_Document12.docx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emf"/><Relationship Id="rId5" Type="http://schemas.openxmlformats.org/officeDocument/2006/relationships/package" Target="../embeddings/Microsoft_Word_Document13.docx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emf"/><Relationship Id="rId5" Type="http://schemas.openxmlformats.org/officeDocument/2006/relationships/package" Target="../embeddings/Microsoft_Word_Document14.docx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2.xml"/><Relationship Id="rId6" Type="http://schemas.openxmlformats.org/officeDocument/2006/relationships/chart" Target="../charts/char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ectangles">
            <a:extLst>
              <a:ext uri="{FF2B5EF4-FFF2-40B4-BE49-F238E27FC236}">
                <a16:creationId xmlns:a16="http://schemas.microsoft.com/office/drawing/2014/main" id="{69C43B0F-3A1A-463C-9ABE-BD1F46C1E9E8}"/>
              </a:ext>
            </a:extLst>
          </p:cNvPr>
          <p:cNvGrpSpPr/>
          <p:nvPr/>
        </p:nvGrpSpPr>
        <p:grpSpPr>
          <a:xfrm>
            <a:off x="-1" y="3240768"/>
            <a:ext cx="12192000" cy="189470"/>
            <a:chOff x="0" y="2512541"/>
            <a:chExt cx="12192000" cy="1894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98746A-6260-4443-94B9-B025BF417A86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C66265E4-379E-4CD2-8BFE-8B1BF63EEBB5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EF0777B-5739-4A7D-8683-3F6B97AABD39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70EEB341-9B6B-4118-B206-53C2563F5679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45301019-CD8E-4D0C-8F0A-3563753F80FD}"/>
              </a:ext>
            </a:extLst>
          </p:cNvPr>
          <p:cNvSpPr txBox="1"/>
          <p:nvPr/>
        </p:nvSpPr>
        <p:spPr>
          <a:xfrm>
            <a:off x="141872" y="3611700"/>
            <a:ext cx="120501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B2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Выпускная квалификационная работа в формате стартапа на тему</a:t>
            </a:r>
          </a:p>
          <a:p>
            <a:pPr algn="ctr"/>
            <a:r>
              <a:rPr lang="ru-RU" sz="2800" b="1" dirty="0">
                <a:solidFill>
                  <a:srgbClr val="0B2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«Ретрит для взрослых «Тихие сосны»»</a:t>
            </a:r>
          </a:p>
          <a:p>
            <a:endParaRPr lang="ru-RU" sz="3200" b="1" dirty="0">
              <a:solidFill>
                <a:srgbClr val="0B2D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strate">
            <a:extLst>
              <a:ext uri="{FF2B5EF4-FFF2-40B4-BE49-F238E27FC236}">
                <a16:creationId xmlns:a16="http://schemas.microsoft.com/office/drawing/2014/main" id="{0562C439-6C50-4CD4-B70B-E66918DCA807}"/>
              </a:ext>
            </a:extLst>
          </p:cNvPr>
          <p:cNvSpPr/>
          <p:nvPr/>
        </p:nvSpPr>
        <p:spPr>
          <a:xfrm>
            <a:off x="0" y="5592826"/>
            <a:ext cx="12192000" cy="795528"/>
          </a:xfrm>
          <a:prstGeom prst="rect">
            <a:avLst/>
          </a:prstGeom>
          <a:solidFill>
            <a:srgbClr val="EC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author">
            <a:extLst>
              <a:ext uri="{FF2B5EF4-FFF2-40B4-BE49-F238E27FC236}">
                <a16:creationId xmlns:a16="http://schemas.microsoft.com/office/drawing/2014/main" id="{10AA219B-B775-4C7F-808E-0F513973DB18}"/>
              </a:ext>
            </a:extLst>
          </p:cNvPr>
          <p:cNvSpPr txBox="1"/>
          <p:nvPr/>
        </p:nvSpPr>
        <p:spPr>
          <a:xfrm>
            <a:off x="5584131" y="5620713"/>
            <a:ext cx="16816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solidFill>
                  <a:srgbClr val="7275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Ягофарова Ульяна</a:t>
            </a:r>
          </a:p>
        </p:txBody>
      </p:sp>
      <p:sp>
        <p:nvSpPr>
          <p:cNvPr id="15" name="author info">
            <a:extLst>
              <a:ext uri="{FF2B5EF4-FFF2-40B4-BE49-F238E27FC236}">
                <a16:creationId xmlns:a16="http://schemas.microsoft.com/office/drawing/2014/main" id="{8D84D0A7-7D75-4A85-928D-33DA1C5E41FA}"/>
              </a:ext>
            </a:extLst>
          </p:cNvPr>
          <p:cNvSpPr txBox="1"/>
          <p:nvPr/>
        </p:nvSpPr>
        <p:spPr>
          <a:xfrm>
            <a:off x="3475690" y="5908188"/>
            <a:ext cx="5037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7275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4 курса, Направленность (профиль) программы «Менеджмент организации»</a:t>
            </a:r>
          </a:p>
        </p:txBody>
      </p:sp>
      <p:sp>
        <p:nvSpPr>
          <p:cNvPr id="14" name="place and date">
            <a:extLst>
              <a:ext uri="{FF2B5EF4-FFF2-40B4-BE49-F238E27FC236}">
                <a16:creationId xmlns:a16="http://schemas.microsoft.com/office/drawing/2014/main" id="{38CC3F05-C484-4357-8EE2-EA1028CEEE77}"/>
              </a:ext>
            </a:extLst>
          </p:cNvPr>
          <p:cNvSpPr txBox="1"/>
          <p:nvPr/>
        </p:nvSpPr>
        <p:spPr>
          <a:xfrm>
            <a:off x="5347496" y="6419906"/>
            <a:ext cx="1448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D2D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Оренбург, 2024</a:t>
            </a:r>
          </a:p>
        </p:txBody>
      </p:sp>
      <p:pic>
        <p:nvPicPr>
          <p:cNvPr id="16" name="Рисунок 15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AEEC4318-6A31-4D53-519B-7B9C2FF1B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-15330" y="-17816"/>
            <a:ext cx="12207329" cy="32585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CB0B30AD-271C-469B-D301-B09977F1A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6" y="6462139"/>
            <a:ext cx="695325" cy="2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4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63B7F2F-B11F-85BF-4246-076BE0CC6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3631A9-448C-C186-4D31-255903168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3" name="Объект 7">
            <a:extLst>
              <a:ext uri="{FF2B5EF4-FFF2-40B4-BE49-F238E27FC236}">
                <a16:creationId xmlns:a16="http://schemas.microsoft.com/office/drawing/2014/main" id="{65C749C3-5B17-3348-96F6-D1C97091F3BC}"/>
              </a:ext>
            </a:extLst>
          </p:cNvPr>
          <p:cNvSpPr txBox="1">
            <a:spLocks/>
          </p:cNvSpPr>
          <p:nvPr/>
        </p:nvSpPr>
        <p:spPr>
          <a:xfrm>
            <a:off x="7427044" y="4583652"/>
            <a:ext cx="42963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F098213-645D-1DBF-43C5-76784930FEB2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87DF39-A89F-3096-B001-4B55A2B5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9404FD4-EF72-43D2-A29B-F70FBC2B9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445" y="160265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2CD3858-8784-EC0F-DB5D-8B0E89AC0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E936922-6C45-BA1B-3F03-28A1A4CB9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2802110"/>
              </p:ext>
            </p:extLst>
          </p:nvPr>
        </p:nvGraphicFramePr>
        <p:xfrm>
          <a:off x="468573" y="811919"/>
          <a:ext cx="8953082" cy="4988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9171429A-6DB2-B2A2-75CE-1BBF24D66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629" y="2865779"/>
            <a:ext cx="25958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4 – Оптимальная программа лагеря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919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63B7F2F-B11F-85BF-4246-076BE0CC6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3631A9-448C-C186-4D31-255903168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3" name="Объект 7">
            <a:extLst>
              <a:ext uri="{FF2B5EF4-FFF2-40B4-BE49-F238E27FC236}">
                <a16:creationId xmlns:a16="http://schemas.microsoft.com/office/drawing/2014/main" id="{65C749C3-5B17-3348-96F6-D1C97091F3BC}"/>
              </a:ext>
            </a:extLst>
          </p:cNvPr>
          <p:cNvSpPr txBox="1">
            <a:spLocks/>
          </p:cNvSpPr>
          <p:nvPr/>
        </p:nvSpPr>
        <p:spPr>
          <a:xfrm>
            <a:off x="7427044" y="4583652"/>
            <a:ext cx="42963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F098213-645D-1DBF-43C5-76784930FEB2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87DF39-A89F-3096-B001-4B55A2B5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2CD3858-8784-EC0F-DB5D-8B0E89AC0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E936922-6C45-BA1B-3F03-28A1A4CB9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3920564"/>
              </p:ext>
            </p:extLst>
          </p:nvPr>
        </p:nvGraphicFramePr>
        <p:xfrm>
          <a:off x="468573" y="801871"/>
          <a:ext cx="8953082" cy="4988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9171429A-6DB2-B2A2-75CE-1BBF24D66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1292" y="2865779"/>
            <a:ext cx="351692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5 – Оптимальная стоимость путевки в лагерь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AEB96A-75F7-9B32-A103-BCA2C7BCD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E585B0B2-E14B-5FAB-9FAA-E16B3B5A7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9894179"/>
              </p:ext>
            </p:extLst>
          </p:nvPr>
        </p:nvGraphicFramePr>
        <p:xfrm>
          <a:off x="335643" y="473590"/>
          <a:ext cx="8271973" cy="5645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44333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11C519-3532-A088-D218-8996BC012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602" y="1095709"/>
            <a:ext cx="8426245" cy="534928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BEEEA9B9-FCA4-57E4-6862-412440476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43" y="187263"/>
            <a:ext cx="72280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1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Тайминг-план программы лагеря «Тихие сосны»</a:t>
            </a:r>
            <a:endParaRPr kumimoji="0" lang="ru-RU" alt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4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EB621B-5162-5CB0-8175-0ADF7EB80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613398"/>
            <a:ext cx="5327457" cy="36312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C985A7-38DD-E3EE-A09D-4AC3D1B23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1501" y="1613397"/>
            <a:ext cx="6272667" cy="3631203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5D8E28E0-ACCA-1A1C-DABF-57795219A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43" y="187263"/>
            <a:ext cx="72280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1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Тайминг-план программы лагеря «Тихие сосны»</a:t>
            </a:r>
            <a:endParaRPr kumimoji="0" lang="ru-RU" alt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85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A875A9-F128-1125-9308-A98F6FA0A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61" y="985496"/>
            <a:ext cx="5208944" cy="22493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0F5094-C7EF-AB5A-8E87-20914528E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07" y="3234813"/>
            <a:ext cx="5227998" cy="27543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C2C4CD-C63B-35A2-EF38-BD04497A5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6305" y="985496"/>
            <a:ext cx="5228444" cy="27543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658008B-03C3-8E69-6039-D8B256C89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1452" y="3739844"/>
            <a:ext cx="5253297" cy="2458896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2272E4EB-DC03-F667-471A-25F02FA53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43" y="187263"/>
            <a:ext cx="72280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1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Тайминг-план программы лагеря «Тихие сосны»</a:t>
            </a:r>
            <a:endParaRPr kumimoji="0" lang="ru-RU" alt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6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70979" y="1455165"/>
            <a:ext cx="458165" cy="67611"/>
            <a:chOff x="11008409" y="6143528"/>
            <a:chExt cx="352370" cy="102724"/>
          </a:xfrm>
        </p:grpSpPr>
        <p:sp>
          <p:nvSpPr>
            <p:cNvPr id="33" name="Rectangle 32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50" name="Text Placeholder 4"/>
          <p:cNvSpPr txBox="1">
            <a:spLocks/>
          </p:cNvSpPr>
          <p:nvPr/>
        </p:nvSpPr>
        <p:spPr>
          <a:xfrm>
            <a:off x="1626420" y="192282"/>
            <a:ext cx="6428475" cy="882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Рисунок 6 - М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естоположение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лагеря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694" y="1613635"/>
            <a:ext cx="571500" cy="557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BE39E90-EEE9-4AC4-B439-00E2F2294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7AC9B25-412C-414E-B54B-9E942E187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EC604B1-17EA-8B1D-7B9C-B36512F414C3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7383FC5-8D24-F95A-66A9-E9B49491A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B4A32D-85DA-C924-246F-48A6A28978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9"/>
          <a:stretch/>
        </p:blipFill>
        <p:spPr bwMode="auto">
          <a:xfrm>
            <a:off x="2613566" y="1235406"/>
            <a:ext cx="6961670" cy="50830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7C64C9CC-3C86-2E0D-628A-0E3C94263368}"/>
              </a:ext>
            </a:extLst>
          </p:cNvPr>
          <p:cNvSpPr/>
          <p:nvPr/>
        </p:nvSpPr>
        <p:spPr>
          <a:xfrm>
            <a:off x="5722374" y="2403859"/>
            <a:ext cx="2654710" cy="159282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09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63B7F2F-B11F-85BF-4246-076BE0CC6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3631A9-448C-C186-4D31-255903168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3" name="Объект 7">
            <a:extLst>
              <a:ext uri="{FF2B5EF4-FFF2-40B4-BE49-F238E27FC236}">
                <a16:creationId xmlns:a16="http://schemas.microsoft.com/office/drawing/2014/main" id="{65C749C3-5B17-3348-96F6-D1C97091F3BC}"/>
              </a:ext>
            </a:extLst>
          </p:cNvPr>
          <p:cNvSpPr txBox="1">
            <a:spLocks/>
          </p:cNvSpPr>
          <p:nvPr/>
        </p:nvSpPr>
        <p:spPr>
          <a:xfrm>
            <a:off x="7427044" y="4583652"/>
            <a:ext cx="42963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F098213-645D-1DBF-43C5-76784930FEB2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87DF39-A89F-3096-B001-4B55A2B5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2CD3858-8784-EC0F-DB5D-8B0E89AC0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AEB96A-75F7-9B32-A103-BCA2C7BCD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C937614-20D6-AD8E-F47F-7AE4DE660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432" y="111961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B043743E-9F8A-0CF0-E954-FF3A4EF4AC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3246846"/>
              </p:ext>
            </p:extLst>
          </p:nvPr>
        </p:nvGraphicFramePr>
        <p:xfrm>
          <a:off x="304800" y="552016"/>
          <a:ext cx="8416413" cy="519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6C010C41-3040-680D-6031-AB6893474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7430" y="2598003"/>
            <a:ext cx="35297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7 – Результаты опроса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69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9EE73FC-CE00-430E-AB64-1EC01F6F89B3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44B3B38-FD0C-60D0-D70D-C3CB6E758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0DA24B88-3250-3F66-9273-A773B2DC3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65" y="177751"/>
            <a:ext cx="1330391" cy="7485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67F302-B4DC-9E59-D1D9-45DEA3D19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3ED89B7-9C05-6D79-17AD-5D5A487EF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519" y="1505244"/>
            <a:ext cx="4567913" cy="463148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8E0C2B-CE28-905C-0828-E3DCE654F9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46483"/>
            <a:ext cx="4660490" cy="4631489"/>
          </a:xfrm>
          <a:prstGeom prst="rect">
            <a:avLst/>
          </a:prstGeom>
          <a:noFill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925067A-6B8D-F131-FE9E-64AFE24010A1}"/>
              </a:ext>
            </a:extLst>
          </p:cNvPr>
          <p:cNvSpPr txBox="1"/>
          <p:nvPr/>
        </p:nvSpPr>
        <p:spPr>
          <a:xfrm>
            <a:off x="1408042" y="510781"/>
            <a:ext cx="4348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Рисунок 8 - Внешний вид жилых домиков</a:t>
            </a:r>
            <a:endParaRPr lang="ru-RU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889777-5880-CF6C-C810-0A5A74DFEA32}"/>
              </a:ext>
            </a:extLst>
          </p:cNvPr>
          <p:cNvSpPr txBox="1"/>
          <p:nvPr/>
        </p:nvSpPr>
        <p:spPr>
          <a:xfrm>
            <a:off x="6325570" y="5596018"/>
            <a:ext cx="4348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Рисунок 9 - Внутренняя отделка жилых домиков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8071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76165-EC84-C1E3-1FE0-9A5C6732DC78}"/>
              </a:ext>
            </a:extLst>
          </p:cNvPr>
          <p:cNvSpPr txBox="1"/>
          <p:nvPr/>
        </p:nvSpPr>
        <p:spPr>
          <a:xfrm>
            <a:off x="2392772" y="363013"/>
            <a:ext cx="760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2 -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SWOT-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стартап-проекта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B70ED831-CC6F-B369-DEB8-07BC6BE25B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818393"/>
              </p:ext>
            </p:extLst>
          </p:nvPr>
        </p:nvGraphicFramePr>
        <p:xfrm>
          <a:off x="500062" y="1062613"/>
          <a:ext cx="10757873" cy="5269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9071750" imgH="4484226" progId="Word.Document.12">
                  <p:embed/>
                </p:oleObj>
              </mc:Choice>
              <mc:Fallback>
                <p:oleObj name="Document" r:id="rId5" imgW="9071750" imgH="448422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062" y="1062613"/>
                        <a:ext cx="10757873" cy="5269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068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76165-EC84-C1E3-1FE0-9A5C6732DC78}"/>
              </a:ext>
            </a:extLst>
          </p:cNvPr>
          <p:cNvSpPr txBox="1"/>
          <p:nvPr/>
        </p:nvSpPr>
        <p:spPr>
          <a:xfrm>
            <a:off x="2392772" y="363013"/>
            <a:ext cx="760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3 – Производственный план проекта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E6279C37-7651-1C74-0541-C353C7AB53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922572"/>
              </p:ext>
            </p:extLst>
          </p:nvPr>
        </p:nvGraphicFramePr>
        <p:xfrm>
          <a:off x="1304925" y="1111542"/>
          <a:ext cx="12131675" cy="538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12251047" imgH="5453165" progId="Word.Document.12">
                  <p:embed/>
                </p:oleObj>
              </mc:Choice>
              <mc:Fallback>
                <p:oleObj name="Document" r:id="rId5" imgW="12251047" imgH="54531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04925" y="1111542"/>
                        <a:ext cx="12131675" cy="5389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89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6F0EAF76-EBF2-9C75-EB7D-C348E8725442}"/>
              </a:ext>
            </a:extLst>
          </p:cNvPr>
          <p:cNvSpPr txBox="1">
            <a:spLocks/>
          </p:cNvSpPr>
          <p:nvPr/>
        </p:nvSpPr>
        <p:spPr>
          <a:xfrm>
            <a:off x="209522" y="1209220"/>
            <a:ext cx="6751717" cy="4697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000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данной темы обоснована тем, что в современном мире всё большее значение уделяется качественному отдыху. При этом, организация досуга для взрослых играет важную роль в поддержании физического и эмоционального состояния. </a:t>
            </a:r>
          </a:p>
          <a:p>
            <a:pPr marL="0" indent="45000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стартап-проект имеет социально-экономическую направленность, так как основная его идея заключается в создании места проведения досуга не только жителей Оренбургской области, но и других регионов, что позволит увеличить туристическую привлекательность региона. </a:t>
            </a:r>
          </a:p>
        </p:txBody>
      </p:sp>
      <p:pic>
        <p:nvPicPr>
          <p:cNvPr id="7" name="Рисунок 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269F3AD-B8D8-32FC-DB39-2AD47535A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0D7498-73D9-FAE4-3191-C4364EF92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84E4577-9025-FE78-A11C-E90F75BFA859}"/>
              </a:ext>
            </a:extLst>
          </p:cNvPr>
          <p:cNvSpPr/>
          <p:nvPr/>
        </p:nvSpPr>
        <p:spPr>
          <a:xfrm>
            <a:off x="-210011" y="6153911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98DAE8F1-94CC-6B58-6AB6-5930D34AB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" y="6363215"/>
            <a:ext cx="695325" cy="253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EE89F3-B87B-CE46-8563-9D769505115C}"/>
              </a:ext>
            </a:extLst>
          </p:cNvPr>
          <p:cNvSpPr txBox="1"/>
          <p:nvPr/>
        </p:nvSpPr>
        <p:spPr>
          <a:xfrm>
            <a:off x="433970" y="131179"/>
            <a:ext cx="7172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6BF976-7B1B-EFB3-9E01-40F05B8D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239" y="1896650"/>
            <a:ext cx="5077839" cy="338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5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76165-EC84-C1E3-1FE0-9A5C6732DC78}"/>
              </a:ext>
            </a:extLst>
          </p:cNvPr>
          <p:cNvSpPr txBox="1"/>
          <p:nvPr/>
        </p:nvSpPr>
        <p:spPr>
          <a:xfrm>
            <a:off x="2392772" y="363013"/>
            <a:ext cx="760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3 – Производственный план проекта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081214D3-EB01-D1E7-7B47-8729342CA7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485647"/>
              </p:ext>
            </p:extLst>
          </p:nvPr>
        </p:nvGraphicFramePr>
        <p:xfrm>
          <a:off x="1208283" y="824678"/>
          <a:ext cx="10248900" cy="546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0248935" imgH="5470987" progId="Excel.Sheet.12">
                  <p:embed/>
                </p:oleObj>
              </mc:Choice>
              <mc:Fallback>
                <p:oleObj name="Worksheet" r:id="rId5" imgW="10248935" imgH="547098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8283" y="824678"/>
                        <a:ext cx="10248900" cy="546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9C79E84-7096-245F-CC3F-4AA08223FD1B}"/>
              </a:ext>
            </a:extLst>
          </p:cNvPr>
          <p:cNvSpPr/>
          <p:nvPr/>
        </p:nvSpPr>
        <p:spPr>
          <a:xfrm>
            <a:off x="1167947" y="5904465"/>
            <a:ext cx="103062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36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76165-EC84-C1E3-1FE0-9A5C6732DC78}"/>
              </a:ext>
            </a:extLst>
          </p:cNvPr>
          <p:cNvSpPr txBox="1"/>
          <p:nvPr/>
        </p:nvSpPr>
        <p:spPr>
          <a:xfrm>
            <a:off x="2392772" y="363013"/>
            <a:ext cx="760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3 – Производственный план проекта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9C79E84-7096-245F-CC3F-4AA08223FD1B}"/>
              </a:ext>
            </a:extLst>
          </p:cNvPr>
          <p:cNvSpPr/>
          <p:nvPr/>
        </p:nvSpPr>
        <p:spPr>
          <a:xfrm>
            <a:off x="1167947" y="5904465"/>
            <a:ext cx="103062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5852E767-F165-A10C-5CE4-11B0C46AF7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946776"/>
              </p:ext>
            </p:extLst>
          </p:nvPr>
        </p:nvGraphicFramePr>
        <p:xfrm>
          <a:off x="1721907" y="1740992"/>
          <a:ext cx="8518525" cy="319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8519231" imgH="3192576" progId="Excel.Sheet.12">
                  <p:embed/>
                </p:oleObj>
              </mc:Choice>
              <mc:Fallback>
                <p:oleObj name="Worksheet" r:id="rId5" imgW="8519231" imgH="319257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21907" y="1740992"/>
                        <a:ext cx="8518525" cy="3192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351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9C79E84-7096-245F-CC3F-4AA08223FD1B}"/>
              </a:ext>
            </a:extLst>
          </p:cNvPr>
          <p:cNvSpPr/>
          <p:nvPr/>
        </p:nvSpPr>
        <p:spPr>
          <a:xfrm>
            <a:off x="1167947" y="5904465"/>
            <a:ext cx="103062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7401FA54-0EDD-9AD7-EAD0-B209C94F6D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148246"/>
              </p:ext>
            </p:extLst>
          </p:nvPr>
        </p:nvGraphicFramePr>
        <p:xfrm>
          <a:off x="-1248134" y="683346"/>
          <a:ext cx="11355695" cy="3572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11068821" imgH="3503031" progId="Word.Document.12">
                  <p:embed/>
                </p:oleObj>
              </mc:Choice>
              <mc:Fallback>
                <p:oleObj name="Document" r:id="rId5" imgW="11068821" imgH="350303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248134" y="683346"/>
                        <a:ext cx="11355695" cy="3572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1FDED69-B07D-EB27-0A0C-245E5C2B483E}"/>
              </a:ext>
            </a:extLst>
          </p:cNvPr>
          <p:cNvSpPr txBox="1"/>
          <p:nvPr/>
        </p:nvSpPr>
        <p:spPr>
          <a:xfrm>
            <a:off x="1000125" y="166058"/>
            <a:ext cx="6479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4 – Затраты на начало проекта</a:t>
            </a:r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04326F59-3B5B-1EBF-BB11-F09B42B6D5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539814"/>
              </p:ext>
            </p:extLst>
          </p:nvPr>
        </p:nvGraphicFramePr>
        <p:xfrm>
          <a:off x="1167947" y="4202155"/>
          <a:ext cx="10400938" cy="2830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9960215" imgH="2729106" progId="Word.Document.12">
                  <p:embed/>
                </p:oleObj>
              </mc:Choice>
              <mc:Fallback>
                <p:oleObj name="Document" r:id="rId7" imgW="9960215" imgH="2729106" progId="Word.Document.12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9B899EEF-1F98-8C85-FBF0-FA684D4676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67947" y="4202155"/>
                        <a:ext cx="10400938" cy="2830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03C9792-53EB-4A62-5C77-52A3E212BE90}"/>
              </a:ext>
            </a:extLst>
          </p:cNvPr>
          <p:cNvSpPr txBox="1"/>
          <p:nvPr/>
        </p:nvSpPr>
        <p:spPr>
          <a:xfrm>
            <a:off x="3131888" y="3602816"/>
            <a:ext cx="6479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5 – Разовые расходы</a:t>
            </a:r>
          </a:p>
        </p:txBody>
      </p:sp>
    </p:spTree>
    <p:extLst>
      <p:ext uri="{BB962C8B-B14F-4D97-AF65-F5344CB8AC3E}">
        <p14:creationId xmlns:p14="http://schemas.microsoft.com/office/powerpoint/2010/main" val="61546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28" y="-18568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80" y="196068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FDED69-B07D-EB27-0A0C-245E5C2B483E}"/>
              </a:ext>
            </a:extLst>
          </p:cNvPr>
          <p:cNvSpPr txBox="1"/>
          <p:nvPr/>
        </p:nvSpPr>
        <p:spPr>
          <a:xfrm>
            <a:off x="1198490" y="444680"/>
            <a:ext cx="6479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6 – Переменные затраты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A45CD776-5B36-C85C-D8EE-0CC387FA9C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220120"/>
              </p:ext>
            </p:extLst>
          </p:nvPr>
        </p:nvGraphicFramePr>
        <p:xfrm>
          <a:off x="304800" y="1082730"/>
          <a:ext cx="8855155" cy="4801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11032909" imgH="6006844" progId="Word.Document.12">
                  <p:embed/>
                </p:oleObj>
              </mc:Choice>
              <mc:Fallback>
                <p:oleObj name="Document" r:id="rId5" imgW="11032909" imgH="600684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1082730"/>
                        <a:ext cx="8855155" cy="4801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77D96A21-1C4D-E905-1F29-0585755476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586819"/>
              </p:ext>
            </p:extLst>
          </p:nvPr>
        </p:nvGraphicFramePr>
        <p:xfrm>
          <a:off x="3456190" y="4258275"/>
          <a:ext cx="7781823" cy="2313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8253673" imgH="2469929" progId="Word.Document.12">
                  <p:embed/>
                </p:oleObj>
              </mc:Choice>
              <mc:Fallback>
                <p:oleObj name="Document" r:id="rId7" imgW="8253673" imgH="246992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56190" y="4258275"/>
                        <a:ext cx="7781823" cy="2313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0AB420B-BEB5-5027-503E-0EBDC99DA413}"/>
              </a:ext>
            </a:extLst>
          </p:cNvPr>
          <p:cNvSpPr txBox="1"/>
          <p:nvPr/>
        </p:nvSpPr>
        <p:spPr>
          <a:xfrm>
            <a:off x="4186031" y="3649299"/>
            <a:ext cx="6479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7 – Постоянные затраты</a:t>
            </a:r>
          </a:p>
        </p:txBody>
      </p:sp>
    </p:spTree>
    <p:extLst>
      <p:ext uri="{BB962C8B-B14F-4D97-AF65-F5344CB8AC3E}">
        <p14:creationId xmlns:p14="http://schemas.microsoft.com/office/powerpoint/2010/main" val="108823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28" y="-18568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80" y="196068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F141D11-C40E-3A84-16C5-0348A57F00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604958"/>
              </p:ext>
            </p:extLst>
          </p:nvPr>
        </p:nvGraphicFramePr>
        <p:xfrm>
          <a:off x="1387270" y="2422095"/>
          <a:ext cx="11249025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8650861" imgH="2256532" progId="Word.Document.12">
                  <p:embed/>
                </p:oleObj>
              </mc:Choice>
              <mc:Fallback>
                <p:oleObj name="Document" r:id="rId5" imgW="8650861" imgH="225653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87270" y="2422095"/>
                        <a:ext cx="11249025" cy="292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02B06CA-DAE8-6FAA-763C-BD9D63FFB31A}"/>
              </a:ext>
            </a:extLst>
          </p:cNvPr>
          <p:cNvSpPr txBox="1"/>
          <p:nvPr/>
        </p:nvSpPr>
        <p:spPr>
          <a:xfrm>
            <a:off x="2989781" y="1689196"/>
            <a:ext cx="6763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8 – Варианты кредитов в г. Оренбурге</a:t>
            </a:r>
          </a:p>
        </p:txBody>
      </p:sp>
    </p:spTree>
    <p:extLst>
      <p:ext uri="{BB962C8B-B14F-4D97-AF65-F5344CB8AC3E}">
        <p14:creationId xmlns:p14="http://schemas.microsoft.com/office/powerpoint/2010/main" val="220597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28" y="-18568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80" y="196068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B06CA-DAE8-6FAA-763C-BD9D63FFB31A}"/>
              </a:ext>
            </a:extLst>
          </p:cNvPr>
          <p:cNvSpPr txBox="1"/>
          <p:nvPr/>
        </p:nvSpPr>
        <p:spPr>
          <a:xfrm>
            <a:off x="1833581" y="96564"/>
            <a:ext cx="6763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9 – Варианты кредитов в г. Оренбурге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3D4D0CA0-18CB-E6B7-407F-612C992E16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5766" y="592310"/>
          <a:ext cx="9218943" cy="6683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1407034" imgH="8267779" progId="Excel.Sheet.12">
                  <p:embed/>
                </p:oleObj>
              </mc:Choice>
              <mc:Fallback>
                <p:oleObj name="Worksheet" r:id="rId5" imgW="11407034" imgH="8267779" progId="Excel.Sheet.12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3D4D0CA0-18CB-E6B7-407F-612C992E16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5766" y="592310"/>
                        <a:ext cx="9218943" cy="6683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21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28" y="-18568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80" y="196068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B06CA-DAE8-6FAA-763C-BD9D63FFB31A}"/>
              </a:ext>
            </a:extLst>
          </p:cNvPr>
          <p:cNvSpPr txBox="1"/>
          <p:nvPr/>
        </p:nvSpPr>
        <p:spPr>
          <a:xfrm>
            <a:off x="275617" y="26829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10 – Логотип лагеря «Тихие сосны»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FB947F-BC6D-D927-79AE-B01821694B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4810" t="14714" r="13055" b="16298"/>
          <a:stretch/>
        </p:blipFill>
        <p:spPr bwMode="auto">
          <a:xfrm>
            <a:off x="926007" y="1016416"/>
            <a:ext cx="4652435" cy="44782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882EFA-DA89-D265-8FAF-5B7FDA6378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8753" y="680831"/>
            <a:ext cx="4298163" cy="49366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222D2-A523-3E48-57C5-CE4E59562334}"/>
              </a:ext>
            </a:extLst>
          </p:cNvPr>
          <p:cNvSpPr txBox="1"/>
          <p:nvPr/>
        </p:nvSpPr>
        <p:spPr>
          <a:xfrm>
            <a:off x="5578442" y="561313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11 – Брендированная футболка лагеря Тихие сосны»</a:t>
            </a:r>
          </a:p>
        </p:txBody>
      </p:sp>
    </p:spTree>
    <p:extLst>
      <p:ext uri="{BB962C8B-B14F-4D97-AF65-F5344CB8AC3E}">
        <p14:creationId xmlns:p14="http://schemas.microsoft.com/office/powerpoint/2010/main" val="168467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07" y="0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80" y="196068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B06CA-DAE8-6FAA-763C-BD9D63FFB31A}"/>
              </a:ext>
            </a:extLst>
          </p:cNvPr>
          <p:cNvSpPr txBox="1"/>
          <p:nvPr/>
        </p:nvSpPr>
        <p:spPr>
          <a:xfrm>
            <a:off x="2120903" y="2192469"/>
            <a:ext cx="7786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10 – Маркетинговые расходы с 33 по 44 месяцы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AA0637E8-8BB7-809F-AC56-F26A6E9DD3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157633"/>
              </p:ext>
            </p:extLst>
          </p:nvPr>
        </p:nvGraphicFramePr>
        <p:xfrm>
          <a:off x="1744058" y="2847358"/>
          <a:ext cx="9707562" cy="150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9780296" imgH="1535956" progId="Word.Document.12">
                  <p:embed/>
                </p:oleObj>
              </mc:Choice>
              <mc:Fallback>
                <p:oleObj name="Document" r:id="rId5" imgW="9780296" imgH="153595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44058" y="2847358"/>
                        <a:ext cx="9707562" cy="1509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189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07" y="0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80" y="196068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B06CA-DAE8-6FAA-763C-BD9D63FFB31A}"/>
              </a:ext>
            </a:extLst>
          </p:cNvPr>
          <p:cNvSpPr txBox="1"/>
          <p:nvPr/>
        </p:nvSpPr>
        <p:spPr>
          <a:xfrm>
            <a:off x="2202582" y="678062"/>
            <a:ext cx="77868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11 - Предполагаемые риски и их оценка по удельному весу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9E8A9F2F-0D87-BAC2-5D2C-C6E6183B1D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085329"/>
              </p:ext>
            </p:extLst>
          </p:nvPr>
        </p:nvGraphicFramePr>
        <p:xfrm>
          <a:off x="304800" y="1867530"/>
          <a:ext cx="11337669" cy="4577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10712214" imgH="4333550" progId="Word.Document.12">
                  <p:embed/>
                </p:oleObj>
              </mc:Choice>
              <mc:Fallback>
                <p:oleObj name="Document" r:id="rId5" imgW="10712214" imgH="433355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1867530"/>
                        <a:ext cx="11337669" cy="4577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14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07" y="0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80" y="196068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B06CA-DAE8-6FAA-763C-BD9D63FFB31A}"/>
              </a:ext>
            </a:extLst>
          </p:cNvPr>
          <p:cNvSpPr txBox="1"/>
          <p:nvPr/>
        </p:nvSpPr>
        <p:spPr>
          <a:xfrm>
            <a:off x="2202582" y="678062"/>
            <a:ext cx="7786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12 - Оценка уровня риска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4247127-0B16-BF17-620B-71DEA74971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408399"/>
              </p:ext>
            </p:extLst>
          </p:nvPr>
        </p:nvGraphicFramePr>
        <p:xfrm>
          <a:off x="1167947" y="1428054"/>
          <a:ext cx="9685337" cy="487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9756953" imgH="4932288" progId="Word.Document.12">
                  <p:embed/>
                </p:oleObj>
              </mc:Choice>
              <mc:Fallback>
                <p:oleObj name="Document" r:id="rId5" imgW="9756953" imgH="493228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67947" y="1428054"/>
                        <a:ext cx="9685337" cy="487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584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6481695" cy="12363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69F5A">
                  <a:lumMod val="20000"/>
                  <a:lumOff val="8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70979" y="1455165"/>
            <a:ext cx="458165" cy="67611"/>
            <a:chOff x="11008409" y="6143528"/>
            <a:chExt cx="352370" cy="102724"/>
          </a:xfrm>
        </p:grpSpPr>
        <p:sp>
          <p:nvSpPr>
            <p:cNvPr id="33" name="Rectangle 32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50" name="Text Placeholder 4"/>
          <p:cNvSpPr txBox="1">
            <a:spLocks/>
          </p:cNvSpPr>
          <p:nvPr/>
        </p:nvSpPr>
        <p:spPr>
          <a:xfrm>
            <a:off x="270979" y="298023"/>
            <a:ext cx="5890459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Цель и задачи проекта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TextBox 34"/>
          <p:cNvSpPr txBox="1"/>
          <p:nvPr/>
        </p:nvSpPr>
        <p:spPr>
          <a:xfrm>
            <a:off x="1057756" y="1433047"/>
            <a:ext cx="10926150" cy="501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 algn="just">
              <a:lnSpc>
                <a:spcPct val="15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Целью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проекта является организация досуга для взрослых и увеличение туристической привлекательности проекта.</a:t>
            </a:r>
          </a:p>
          <a:p>
            <a:pPr indent="450215" algn="just">
              <a:lnSpc>
                <a:spcPct val="15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связи с поставленной целью в работе решены следующие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задачи: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проведён анализ рынка среди населения от 18 до 55 лет;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разработана программа лагеря;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разработан производственный план;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разработан маркетинговый план;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разработан финансовый план;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проведён анализ рисков.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694" y="1613635"/>
            <a:ext cx="571500" cy="557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BE39E90-EEE9-4AC4-B439-00E2F2294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7AC9B25-412C-414E-B54B-9E942E187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EC604B1-17EA-8B1D-7B9C-B36512F414C3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7383FC5-8D24-F95A-66A9-E9B49491A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07" y="0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80" y="196068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B06CA-DAE8-6FAA-763C-BD9D63FFB31A}"/>
              </a:ext>
            </a:extLst>
          </p:cNvPr>
          <p:cNvSpPr txBox="1"/>
          <p:nvPr/>
        </p:nvSpPr>
        <p:spPr>
          <a:xfrm>
            <a:off x="1435510" y="517696"/>
            <a:ext cx="7786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13 – Компенсация рисков проекта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08F7E4E5-3EB8-B4D2-7F38-983D1F11E7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770099"/>
              </p:ext>
            </p:extLst>
          </p:nvPr>
        </p:nvGraphicFramePr>
        <p:xfrm>
          <a:off x="1167947" y="1130351"/>
          <a:ext cx="11122025" cy="588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12557377" imgH="6697141" progId="Word.Document.12">
                  <p:embed/>
                </p:oleObj>
              </mc:Choice>
              <mc:Fallback>
                <p:oleObj name="Document" r:id="rId5" imgW="12557377" imgH="66971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67947" y="1130351"/>
                        <a:ext cx="11122025" cy="588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568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>
            <a:extLst>
              <a:ext uri="{FF2B5EF4-FFF2-40B4-BE49-F238E27FC236}">
                <a16:creationId xmlns:a16="http://schemas.microsoft.com/office/drawing/2014/main" id="{ED57EFC0-005E-F0A6-03CE-179F810F061D}"/>
              </a:ext>
            </a:extLst>
          </p:cNvPr>
          <p:cNvSpPr txBox="1">
            <a:spLocks/>
          </p:cNvSpPr>
          <p:nvPr/>
        </p:nvSpPr>
        <p:spPr>
          <a:xfrm>
            <a:off x="6371617" y="5617504"/>
            <a:ext cx="4652436" cy="102476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D1B994B-C2FA-4B80-3F66-56B6EAB9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07" y="0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2A8B9-499F-8798-AEAD-717634EA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80" y="196068"/>
            <a:ext cx="1329480" cy="26265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10F8C6-3BB5-176C-F2C4-E670A46A1C6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D8F4C-5B68-09C2-13D7-C483A2F9D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B06CA-DAE8-6FAA-763C-BD9D63FFB31A}"/>
              </a:ext>
            </a:extLst>
          </p:cNvPr>
          <p:cNvSpPr txBox="1"/>
          <p:nvPr/>
        </p:nvSpPr>
        <p:spPr>
          <a:xfrm>
            <a:off x="2202582" y="1418981"/>
            <a:ext cx="7786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14 – Анализ финансовых результатов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9C1AF984-40FE-F29F-22FE-BFCDBA429B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730541"/>
              </p:ext>
            </p:extLst>
          </p:nvPr>
        </p:nvGraphicFramePr>
        <p:xfrm>
          <a:off x="304800" y="2290650"/>
          <a:ext cx="11903060" cy="345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9392086" imgH="2743524" progId="Word.Document.12">
                  <p:embed/>
                </p:oleObj>
              </mc:Choice>
              <mc:Fallback>
                <p:oleObj name="Document" r:id="rId5" imgW="9392086" imgH="274352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2290650"/>
                        <a:ext cx="11903060" cy="3454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127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DAED576-8B44-95C7-4823-62A8E185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32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0316F-91C1-9C66-8C31-1B69E9B896B6}"/>
              </a:ext>
            </a:extLst>
          </p:cNvPr>
          <p:cNvSpPr txBox="1"/>
          <p:nvPr/>
        </p:nvSpPr>
        <p:spPr>
          <a:xfrm>
            <a:off x="1647699" y="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Производственный план</a:t>
            </a:r>
          </a:p>
        </p:txBody>
      </p:sp>
      <p:pic>
        <p:nvPicPr>
          <p:cNvPr id="10" name="Рисунок 9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D7530425-D4E1-7423-7417-144FF53DB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78F8001-43CF-2690-2ECE-D6691978F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910" y="57897"/>
            <a:ext cx="1330391" cy="7485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F1019D-EBB0-E4EC-7499-F14DBE283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60" y="300831"/>
            <a:ext cx="1329480" cy="262659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3FA0CF8-F4EE-A7A8-A8ED-9F63CB722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726891"/>
              </p:ext>
            </p:extLst>
          </p:nvPr>
        </p:nvGraphicFramePr>
        <p:xfrm>
          <a:off x="2086101" y="997526"/>
          <a:ext cx="8458198" cy="5529585"/>
        </p:xfrm>
        <a:graphic>
          <a:graphicData uri="http://schemas.openxmlformats.org/drawingml/2006/table">
            <a:tbl>
              <a:tblPr firstRow="1" firstCol="1" bandRow="1"/>
              <a:tblGrid>
                <a:gridCol w="1857756">
                  <a:extLst>
                    <a:ext uri="{9D8B030D-6E8A-4147-A177-3AD203B41FA5}">
                      <a16:colId xmlns:a16="http://schemas.microsoft.com/office/drawing/2014/main" val="936650892"/>
                    </a:ext>
                  </a:extLst>
                </a:gridCol>
                <a:gridCol w="389587">
                  <a:extLst>
                    <a:ext uri="{9D8B030D-6E8A-4147-A177-3AD203B41FA5}">
                      <a16:colId xmlns:a16="http://schemas.microsoft.com/office/drawing/2014/main" val="1645459683"/>
                    </a:ext>
                  </a:extLst>
                </a:gridCol>
                <a:gridCol w="389587">
                  <a:extLst>
                    <a:ext uri="{9D8B030D-6E8A-4147-A177-3AD203B41FA5}">
                      <a16:colId xmlns:a16="http://schemas.microsoft.com/office/drawing/2014/main" val="940348234"/>
                    </a:ext>
                  </a:extLst>
                </a:gridCol>
                <a:gridCol w="389587">
                  <a:extLst>
                    <a:ext uri="{9D8B030D-6E8A-4147-A177-3AD203B41FA5}">
                      <a16:colId xmlns:a16="http://schemas.microsoft.com/office/drawing/2014/main" val="2744822468"/>
                    </a:ext>
                  </a:extLst>
                </a:gridCol>
                <a:gridCol w="389587">
                  <a:extLst>
                    <a:ext uri="{9D8B030D-6E8A-4147-A177-3AD203B41FA5}">
                      <a16:colId xmlns:a16="http://schemas.microsoft.com/office/drawing/2014/main" val="884491933"/>
                    </a:ext>
                  </a:extLst>
                </a:gridCol>
                <a:gridCol w="389587">
                  <a:extLst>
                    <a:ext uri="{9D8B030D-6E8A-4147-A177-3AD203B41FA5}">
                      <a16:colId xmlns:a16="http://schemas.microsoft.com/office/drawing/2014/main" val="361867769"/>
                    </a:ext>
                  </a:extLst>
                </a:gridCol>
                <a:gridCol w="389587">
                  <a:extLst>
                    <a:ext uri="{9D8B030D-6E8A-4147-A177-3AD203B41FA5}">
                      <a16:colId xmlns:a16="http://schemas.microsoft.com/office/drawing/2014/main" val="1127455457"/>
                    </a:ext>
                  </a:extLst>
                </a:gridCol>
                <a:gridCol w="389587">
                  <a:extLst>
                    <a:ext uri="{9D8B030D-6E8A-4147-A177-3AD203B41FA5}">
                      <a16:colId xmlns:a16="http://schemas.microsoft.com/office/drawing/2014/main" val="4039545362"/>
                    </a:ext>
                  </a:extLst>
                </a:gridCol>
                <a:gridCol w="389587">
                  <a:extLst>
                    <a:ext uri="{9D8B030D-6E8A-4147-A177-3AD203B41FA5}">
                      <a16:colId xmlns:a16="http://schemas.microsoft.com/office/drawing/2014/main" val="2051090791"/>
                    </a:ext>
                  </a:extLst>
                </a:gridCol>
                <a:gridCol w="389587">
                  <a:extLst>
                    <a:ext uri="{9D8B030D-6E8A-4147-A177-3AD203B41FA5}">
                      <a16:colId xmlns:a16="http://schemas.microsoft.com/office/drawing/2014/main" val="3454185614"/>
                    </a:ext>
                  </a:extLst>
                </a:gridCol>
                <a:gridCol w="481574">
                  <a:extLst>
                    <a:ext uri="{9D8B030D-6E8A-4147-A177-3AD203B41FA5}">
                      <a16:colId xmlns:a16="http://schemas.microsoft.com/office/drawing/2014/main" val="1535433520"/>
                    </a:ext>
                  </a:extLst>
                </a:gridCol>
                <a:gridCol w="465340">
                  <a:extLst>
                    <a:ext uri="{9D8B030D-6E8A-4147-A177-3AD203B41FA5}">
                      <a16:colId xmlns:a16="http://schemas.microsoft.com/office/drawing/2014/main" val="2409762773"/>
                    </a:ext>
                  </a:extLst>
                </a:gridCol>
                <a:gridCol w="465340">
                  <a:extLst>
                    <a:ext uri="{9D8B030D-6E8A-4147-A177-3AD203B41FA5}">
                      <a16:colId xmlns:a16="http://schemas.microsoft.com/office/drawing/2014/main" val="3022040662"/>
                    </a:ext>
                  </a:extLst>
                </a:gridCol>
                <a:gridCol w="336381">
                  <a:extLst>
                    <a:ext uri="{9D8B030D-6E8A-4147-A177-3AD203B41FA5}">
                      <a16:colId xmlns:a16="http://schemas.microsoft.com/office/drawing/2014/main" val="959463359"/>
                    </a:ext>
                  </a:extLst>
                </a:gridCol>
                <a:gridCol w="336381">
                  <a:extLst>
                    <a:ext uri="{9D8B030D-6E8A-4147-A177-3AD203B41FA5}">
                      <a16:colId xmlns:a16="http://schemas.microsoft.com/office/drawing/2014/main" val="1453346747"/>
                    </a:ext>
                  </a:extLst>
                </a:gridCol>
                <a:gridCol w="336381">
                  <a:extLst>
                    <a:ext uri="{9D8B030D-6E8A-4147-A177-3AD203B41FA5}">
                      <a16:colId xmlns:a16="http://schemas.microsoft.com/office/drawing/2014/main" val="4252597561"/>
                    </a:ext>
                  </a:extLst>
                </a:gridCol>
                <a:gridCol w="336381">
                  <a:extLst>
                    <a:ext uri="{9D8B030D-6E8A-4147-A177-3AD203B41FA5}">
                      <a16:colId xmlns:a16="http://schemas.microsoft.com/office/drawing/2014/main" val="2257774655"/>
                    </a:ext>
                  </a:extLst>
                </a:gridCol>
                <a:gridCol w="336381">
                  <a:extLst>
                    <a:ext uri="{9D8B030D-6E8A-4147-A177-3AD203B41FA5}">
                      <a16:colId xmlns:a16="http://schemas.microsoft.com/office/drawing/2014/main" val="1826675264"/>
                    </a:ext>
                  </a:extLst>
                </a:gridCol>
              </a:tblGrid>
              <a:tr h="50705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Этап/месяцы года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331518"/>
                  </a:ext>
                </a:extLst>
              </a:tr>
              <a:tr h="41818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Маркетинговое исследование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highlight>
                            <a:srgbClr val="0000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546783"/>
                  </a:ext>
                </a:extLst>
              </a:tr>
              <a:tr h="41818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юридического лица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highlight>
                            <a:srgbClr val="0000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010453"/>
                  </a:ext>
                </a:extLst>
              </a:tr>
              <a:tr h="359612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Закупка оборудования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highlight>
                            <a:srgbClr val="0000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733546"/>
                  </a:ext>
                </a:extLst>
              </a:tr>
              <a:tr h="359612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лицензии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062700"/>
                  </a:ext>
                </a:extLst>
              </a:tr>
              <a:tr h="899030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Поиск и трудоустройство сотрудников, обучение сотрудников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893031"/>
                  </a:ext>
                </a:extLst>
              </a:tr>
              <a:tr h="53941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Покупка автомобиля в лизинг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255376"/>
                  </a:ext>
                </a:extLst>
              </a:tr>
              <a:tr h="719224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Поиск и заключение договоров с клиентами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142285"/>
                  </a:ext>
                </a:extLst>
              </a:tr>
              <a:tr h="209091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Реклама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496750"/>
                  </a:ext>
                </a:extLst>
              </a:tr>
              <a:tr h="53941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отработанного масла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194814"/>
                  </a:ext>
                </a:extLst>
              </a:tr>
              <a:tr h="53941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отработанного масла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155" marR="551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01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660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FB963-562D-EE55-DA85-1F012D68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план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продаж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5EFFB5-8283-7A9B-60E1-B7DA99DC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33</a:t>
            </a:fld>
            <a:endParaRPr lang="ru-RU"/>
          </a:p>
        </p:txBody>
      </p:sp>
      <p:pic>
        <p:nvPicPr>
          <p:cNvPr id="5" name="Рисунок 4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AF069B8C-8537-0A74-BA2B-72AAB1BF4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328B65-D2AD-42F9-4136-1F7E32A45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4FA6FD9-4CC3-EBF8-28FD-4EB7B976C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82057694-9240-87C9-6173-EC52672BD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970913"/>
              </p:ext>
            </p:extLst>
          </p:nvPr>
        </p:nvGraphicFramePr>
        <p:xfrm>
          <a:off x="838201" y="2196934"/>
          <a:ext cx="10894618" cy="2624448"/>
        </p:xfrm>
        <a:graphic>
          <a:graphicData uri="http://schemas.openxmlformats.org/drawingml/2006/table">
            <a:tbl>
              <a:tblPr firstRow="1" firstCol="1" bandRow="1"/>
              <a:tblGrid>
                <a:gridCol w="3946821">
                  <a:extLst>
                    <a:ext uri="{9D8B030D-6E8A-4147-A177-3AD203B41FA5}">
                      <a16:colId xmlns:a16="http://schemas.microsoft.com/office/drawing/2014/main" val="2895565299"/>
                    </a:ext>
                  </a:extLst>
                </a:gridCol>
                <a:gridCol w="655988">
                  <a:extLst>
                    <a:ext uri="{9D8B030D-6E8A-4147-A177-3AD203B41FA5}">
                      <a16:colId xmlns:a16="http://schemas.microsoft.com/office/drawing/2014/main" val="2952107541"/>
                    </a:ext>
                  </a:extLst>
                </a:gridCol>
                <a:gridCol w="784569">
                  <a:extLst>
                    <a:ext uri="{9D8B030D-6E8A-4147-A177-3AD203B41FA5}">
                      <a16:colId xmlns:a16="http://schemas.microsoft.com/office/drawing/2014/main" val="2410705229"/>
                    </a:ext>
                  </a:extLst>
                </a:gridCol>
                <a:gridCol w="599324">
                  <a:extLst>
                    <a:ext uri="{9D8B030D-6E8A-4147-A177-3AD203B41FA5}">
                      <a16:colId xmlns:a16="http://schemas.microsoft.com/office/drawing/2014/main" val="1005162040"/>
                    </a:ext>
                  </a:extLst>
                </a:gridCol>
                <a:gridCol w="599324">
                  <a:extLst>
                    <a:ext uri="{9D8B030D-6E8A-4147-A177-3AD203B41FA5}">
                      <a16:colId xmlns:a16="http://schemas.microsoft.com/office/drawing/2014/main" val="4146987919"/>
                    </a:ext>
                  </a:extLst>
                </a:gridCol>
                <a:gridCol w="599324">
                  <a:extLst>
                    <a:ext uri="{9D8B030D-6E8A-4147-A177-3AD203B41FA5}">
                      <a16:colId xmlns:a16="http://schemas.microsoft.com/office/drawing/2014/main" val="2116246212"/>
                    </a:ext>
                  </a:extLst>
                </a:gridCol>
                <a:gridCol w="529584">
                  <a:extLst>
                    <a:ext uri="{9D8B030D-6E8A-4147-A177-3AD203B41FA5}">
                      <a16:colId xmlns:a16="http://schemas.microsoft.com/office/drawing/2014/main" val="3095263151"/>
                    </a:ext>
                  </a:extLst>
                </a:gridCol>
                <a:gridCol w="529584">
                  <a:extLst>
                    <a:ext uri="{9D8B030D-6E8A-4147-A177-3AD203B41FA5}">
                      <a16:colId xmlns:a16="http://schemas.microsoft.com/office/drawing/2014/main" val="2701967527"/>
                    </a:ext>
                  </a:extLst>
                </a:gridCol>
                <a:gridCol w="529584">
                  <a:extLst>
                    <a:ext uri="{9D8B030D-6E8A-4147-A177-3AD203B41FA5}">
                      <a16:colId xmlns:a16="http://schemas.microsoft.com/office/drawing/2014/main" val="619977601"/>
                    </a:ext>
                  </a:extLst>
                </a:gridCol>
                <a:gridCol w="529584">
                  <a:extLst>
                    <a:ext uri="{9D8B030D-6E8A-4147-A177-3AD203B41FA5}">
                      <a16:colId xmlns:a16="http://schemas.microsoft.com/office/drawing/2014/main" val="3049825765"/>
                    </a:ext>
                  </a:extLst>
                </a:gridCol>
                <a:gridCol w="529584">
                  <a:extLst>
                    <a:ext uri="{9D8B030D-6E8A-4147-A177-3AD203B41FA5}">
                      <a16:colId xmlns:a16="http://schemas.microsoft.com/office/drawing/2014/main" val="983375597"/>
                    </a:ext>
                  </a:extLst>
                </a:gridCol>
                <a:gridCol w="529584">
                  <a:extLst>
                    <a:ext uri="{9D8B030D-6E8A-4147-A177-3AD203B41FA5}">
                      <a16:colId xmlns:a16="http://schemas.microsoft.com/office/drawing/2014/main" val="2256202181"/>
                    </a:ext>
                  </a:extLst>
                </a:gridCol>
                <a:gridCol w="531764">
                  <a:extLst>
                    <a:ext uri="{9D8B030D-6E8A-4147-A177-3AD203B41FA5}">
                      <a16:colId xmlns:a16="http://schemas.microsoft.com/office/drawing/2014/main" val="1788251207"/>
                    </a:ext>
                  </a:extLst>
                </a:gridCol>
              </a:tblGrid>
              <a:tr h="437408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Отработанное сырье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039817"/>
                  </a:ext>
                </a:extLst>
              </a:tr>
              <a:tr h="437408">
                <a:tc>
                  <a:txBody>
                    <a:bodyPr/>
                    <a:lstStyle/>
                    <a:p>
                      <a:endParaRPr lang="ru-RU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2884003"/>
                  </a:ext>
                </a:extLst>
              </a:tr>
              <a:tr h="437408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Моторное масло, тыс. л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406843"/>
                  </a:ext>
                </a:extLst>
              </a:tr>
              <a:tr h="437408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Трансформаторное масло, тыс. л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235366"/>
                  </a:ext>
                </a:extLst>
              </a:tr>
              <a:tr h="437408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Индустриальное масло, тыс.л.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124885"/>
                  </a:ext>
                </a:extLst>
              </a:tr>
              <a:tr h="437408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продаж, в месяц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870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8830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DBF4B-C503-0266-508C-8C1500522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347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Стартовые инвестиции в оборудование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0561936-5E50-9412-2473-679A0BF9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34</a:t>
            </a:fld>
            <a:endParaRPr lang="ru-RU"/>
          </a:p>
        </p:txBody>
      </p:sp>
      <p:pic>
        <p:nvPicPr>
          <p:cNvPr id="5" name="Рисунок 4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96F1AD8-1569-1E60-693E-74830CD9F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7E43342-873C-5098-3862-15E8902C8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15DB17-DF9D-BBD5-02D0-DD8093BF2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25D6D20F-2707-5882-9EBE-848B78B67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171660"/>
              </p:ext>
            </p:extLst>
          </p:nvPr>
        </p:nvGraphicFramePr>
        <p:xfrm>
          <a:off x="838199" y="2398816"/>
          <a:ext cx="10847119" cy="2212080"/>
        </p:xfrm>
        <a:graphic>
          <a:graphicData uri="http://schemas.openxmlformats.org/drawingml/2006/table">
            <a:tbl>
              <a:tblPr firstRow="1" firstCol="1" bandRow="1"/>
              <a:tblGrid>
                <a:gridCol w="4280066">
                  <a:extLst>
                    <a:ext uri="{9D8B030D-6E8A-4147-A177-3AD203B41FA5}">
                      <a16:colId xmlns:a16="http://schemas.microsoft.com/office/drawing/2014/main" val="69017033"/>
                    </a:ext>
                  </a:extLst>
                </a:gridCol>
                <a:gridCol w="1750933">
                  <a:extLst>
                    <a:ext uri="{9D8B030D-6E8A-4147-A177-3AD203B41FA5}">
                      <a16:colId xmlns:a16="http://schemas.microsoft.com/office/drawing/2014/main" val="3705940744"/>
                    </a:ext>
                  </a:extLst>
                </a:gridCol>
                <a:gridCol w="1776038">
                  <a:extLst>
                    <a:ext uri="{9D8B030D-6E8A-4147-A177-3AD203B41FA5}">
                      <a16:colId xmlns:a16="http://schemas.microsoft.com/office/drawing/2014/main" val="2086440106"/>
                    </a:ext>
                  </a:extLst>
                </a:gridCol>
                <a:gridCol w="3040082">
                  <a:extLst>
                    <a:ext uri="{9D8B030D-6E8A-4147-A177-3AD203B41FA5}">
                      <a16:colId xmlns:a16="http://schemas.microsoft.com/office/drawing/2014/main" val="125395419"/>
                    </a:ext>
                  </a:extLst>
                </a:gridCol>
              </a:tblGrid>
              <a:tr h="368680"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Цена за шт.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стоимость</a:t>
                      </a:r>
                      <a:endParaRPr lang="ru-RU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011142"/>
                  </a:ext>
                </a:extLst>
              </a:tr>
              <a:tr h="368680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Емкости для хранения (цистерны)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250 000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616310"/>
                  </a:ext>
                </a:extLst>
              </a:tr>
              <a:tr h="368680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Еврокубы для перевозки масла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10 638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159 570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910214"/>
                  </a:ext>
                </a:extLst>
              </a:tr>
              <a:tr h="368680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Насосы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120 000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240 000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770294"/>
                  </a:ext>
                </a:extLst>
              </a:tr>
              <a:tr h="368680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1 399 570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11573"/>
                  </a:ext>
                </a:extLst>
              </a:tr>
              <a:tr h="368680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Ежемесячно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116 630,3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440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7111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D42EBE-68E7-1A3B-9A1B-856872A6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514" y="604568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Себестоимость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отработанных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масел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015E6D6-AE51-899C-CEEF-44F7B276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35</a:t>
            </a:fld>
            <a:endParaRPr lang="ru-RU"/>
          </a:p>
        </p:txBody>
      </p:sp>
      <p:pic>
        <p:nvPicPr>
          <p:cNvPr id="5" name="Рисунок 4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7153E78-F3FF-9197-6345-4E115B9A6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7A17713-DE49-F4E1-DBC7-5759AC9AD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53C567-0EB7-E7F3-8693-A54BBF928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471E28B7-ECC3-220E-72DC-248FBA3B08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009770"/>
              </p:ext>
            </p:extLst>
          </p:nvPr>
        </p:nvGraphicFramePr>
        <p:xfrm>
          <a:off x="1335098" y="1863531"/>
          <a:ext cx="9856519" cy="4033149"/>
        </p:xfrm>
        <a:graphic>
          <a:graphicData uri="http://schemas.openxmlformats.org/drawingml/2006/table">
            <a:tbl>
              <a:tblPr firstRow="1" firstCol="1" bandRow="1"/>
              <a:tblGrid>
                <a:gridCol w="2897578">
                  <a:extLst>
                    <a:ext uri="{9D8B030D-6E8A-4147-A177-3AD203B41FA5}">
                      <a16:colId xmlns:a16="http://schemas.microsoft.com/office/drawing/2014/main" val="442504430"/>
                    </a:ext>
                  </a:extLst>
                </a:gridCol>
                <a:gridCol w="605641">
                  <a:extLst>
                    <a:ext uri="{9D8B030D-6E8A-4147-A177-3AD203B41FA5}">
                      <a16:colId xmlns:a16="http://schemas.microsoft.com/office/drawing/2014/main" val="1206786621"/>
                    </a:ext>
                  </a:extLst>
                </a:gridCol>
                <a:gridCol w="534390">
                  <a:extLst>
                    <a:ext uri="{9D8B030D-6E8A-4147-A177-3AD203B41FA5}">
                      <a16:colId xmlns:a16="http://schemas.microsoft.com/office/drawing/2014/main" val="2830052614"/>
                    </a:ext>
                  </a:extLst>
                </a:gridCol>
                <a:gridCol w="510639">
                  <a:extLst>
                    <a:ext uri="{9D8B030D-6E8A-4147-A177-3AD203B41FA5}">
                      <a16:colId xmlns:a16="http://schemas.microsoft.com/office/drawing/2014/main" val="2732154111"/>
                    </a:ext>
                  </a:extLst>
                </a:gridCol>
                <a:gridCol w="546265">
                  <a:extLst>
                    <a:ext uri="{9D8B030D-6E8A-4147-A177-3AD203B41FA5}">
                      <a16:colId xmlns:a16="http://schemas.microsoft.com/office/drawing/2014/main" val="2830107700"/>
                    </a:ext>
                  </a:extLst>
                </a:gridCol>
                <a:gridCol w="665018">
                  <a:extLst>
                    <a:ext uri="{9D8B030D-6E8A-4147-A177-3AD203B41FA5}">
                      <a16:colId xmlns:a16="http://schemas.microsoft.com/office/drawing/2014/main" val="2073270856"/>
                    </a:ext>
                  </a:extLst>
                </a:gridCol>
                <a:gridCol w="617517">
                  <a:extLst>
                    <a:ext uri="{9D8B030D-6E8A-4147-A177-3AD203B41FA5}">
                      <a16:colId xmlns:a16="http://schemas.microsoft.com/office/drawing/2014/main" val="2722467844"/>
                    </a:ext>
                  </a:extLst>
                </a:gridCol>
                <a:gridCol w="570015">
                  <a:extLst>
                    <a:ext uri="{9D8B030D-6E8A-4147-A177-3AD203B41FA5}">
                      <a16:colId xmlns:a16="http://schemas.microsoft.com/office/drawing/2014/main" val="1759006458"/>
                    </a:ext>
                  </a:extLst>
                </a:gridCol>
                <a:gridCol w="546265">
                  <a:extLst>
                    <a:ext uri="{9D8B030D-6E8A-4147-A177-3AD203B41FA5}">
                      <a16:colId xmlns:a16="http://schemas.microsoft.com/office/drawing/2014/main" val="354606344"/>
                    </a:ext>
                  </a:extLst>
                </a:gridCol>
                <a:gridCol w="581891">
                  <a:extLst>
                    <a:ext uri="{9D8B030D-6E8A-4147-A177-3AD203B41FA5}">
                      <a16:colId xmlns:a16="http://schemas.microsoft.com/office/drawing/2014/main" val="786337039"/>
                    </a:ext>
                  </a:extLst>
                </a:gridCol>
                <a:gridCol w="605642">
                  <a:extLst>
                    <a:ext uri="{9D8B030D-6E8A-4147-A177-3AD203B41FA5}">
                      <a16:colId xmlns:a16="http://schemas.microsoft.com/office/drawing/2014/main" val="1875419701"/>
                    </a:ext>
                  </a:extLst>
                </a:gridCol>
                <a:gridCol w="584577">
                  <a:extLst>
                    <a:ext uri="{9D8B030D-6E8A-4147-A177-3AD203B41FA5}">
                      <a16:colId xmlns:a16="http://schemas.microsoft.com/office/drawing/2014/main" val="1279384352"/>
                    </a:ext>
                  </a:extLst>
                </a:gridCol>
                <a:gridCol w="591081">
                  <a:extLst>
                    <a:ext uri="{9D8B030D-6E8A-4147-A177-3AD203B41FA5}">
                      <a16:colId xmlns:a16="http://schemas.microsoft.com/office/drawing/2014/main" val="1058489335"/>
                    </a:ext>
                  </a:extLst>
                </a:gridCol>
              </a:tblGrid>
              <a:tr h="280126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157218"/>
                  </a:ext>
                </a:extLst>
              </a:tr>
              <a:tr h="280126"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662048"/>
                  </a:ext>
                </a:extLst>
              </a:tr>
              <a:tr h="384521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Себестоимость, рублей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5159330"/>
                  </a:ext>
                </a:extLst>
              </a:tr>
              <a:tr h="444640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Наценка на моторное масло, рублей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               16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                 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                 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                 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8601587"/>
                  </a:ext>
                </a:extLst>
              </a:tr>
              <a:tr h="34993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Наценка на моторное масло,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               39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                 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               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                 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604626"/>
                  </a:ext>
                </a:extLst>
              </a:tr>
              <a:tr h="53518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Наценка на трансформаторное масло, рублей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142788"/>
                  </a:ext>
                </a:extLst>
              </a:tr>
              <a:tr h="5581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Наценка на трансформаторное масло,%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3879041"/>
                  </a:ext>
                </a:extLst>
              </a:tr>
              <a:tr h="558140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Наценка на индустриальное масло, рублей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382807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Наценка на индустриальное масло,%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9545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963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D42EBE-68E7-1A3B-9A1B-856872A6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2" y="-27452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Постоянные издержки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015E6D6-AE51-899C-CEEF-44F7B276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36</a:t>
            </a:fld>
            <a:endParaRPr lang="ru-RU"/>
          </a:p>
        </p:txBody>
      </p:sp>
      <p:pic>
        <p:nvPicPr>
          <p:cNvPr id="5" name="Рисунок 4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7153E78-F3FF-9197-6345-4E115B9A6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6412363"/>
            <a:ext cx="695325" cy="25309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7A17713-DE49-F4E1-DBC7-5759AC9AD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53C567-0EB7-E7F3-8693-A54BBF928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478F3125-85FE-4933-A93C-190FEAF344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970295"/>
              </p:ext>
            </p:extLst>
          </p:nvPr>
        </p:nvGraphicFramePr>
        <p:xfrm>
          <a:off x="783772" y="1678753"/>
          <a:ext cx="10950552" cy="3438509"/>
        </p:xfrm>
        <a:graphic>
          <a:graphicData uri="http://schemas.openxmlformats.org/drawingml/2006/table">
            <a:tbl>
              <a:tblPr firstRow="1" firstCol="1" bandRow="1"/>
              <a:tblGrid>
                <a:gridCol w="1450289">
                  <a:extLst>
                    <a:ext uri="{9D8B030D-6E8A-4147-A177-3AD203B41FA5}">
                      <a16:colId xmlns:a16="http://schemas.microsoft.com/office/drawing/2014/main" val="3032477171"/>
                    </a:ext>
                  </a:extLst>
                </a:gridCol>
                <a:gridCol w="855023">
                  <a:extLst>
                    <a:ext uri="{9D8B030D-6E8A-4147-A177-3AD203B41FA5}">
                      <a16:colId xmlns:a16="http://schemas.microsoft.com/office/drawing/2014/main" val="854227851"/>
                    </a:ext>
                  </a:extLst>
                </a:gridCol>
                <a:gridCol w="748146">
                  <a:extLst>
                    <a:ext uri="{9D8B030D-6E8A-4147-A177-3AD203B41FA5}">
                      <a16:colId xmlns:a16="http://schemas.microsoft.com/office/drawing/2014/main" val="2812680807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567997550"/>
                    </a:ext>
                  </a:extLst>
                </a:gridCol>
                <a:gridCol w="760021">
                  <a:extLst>
                    <a:ext uri="{9D8B030D-6E8A-4147-A177-3AD203B41FA5}">
                      <a16:colId xmlns:a16="http://schemas.microsoft.com/office/drawing/2014/main" val="3921565643"/>
                    </a:ext>
                  </a:extLst>
                </a:gridCol>
                <a:gridCol w="760021">
                  <a:extLst>
                    <a:ext uri="{9D8B030D-6E8A-4147-A177-3AD203B41FA5}">
                      <a16:colId xmlns:a16="http://schemas.microsoft.com/office/drawing/2014/main" val="308834297"/>
                    </a:ext>
                  </a:extLst>
                </a:gridCol>
                <a:gridCol w="736270">
                  <a:extLst>
                    <a:ext uri="{9D8B030D-6E8A-4147-A177-3AD203B41FA5}">
                      <a16:colId xmlns:a16="http://schemas.microsoft.com/office/drawing/2014/main" val="550084594"/>
                    </a:ext>
                  </a:extLst>
                </a:gridCol>
                <a:gridCol w="795646">
                  <a:extLst>
                    <a:ext uri="{9D8B030D-6E8A-4147-A177-3AD203B41FA5}">
                      <a16:colId xmlns:a16="http://schemas.microsoft.com/office/drawing/2014/main" val="1539553354"/>
                    </a:ext>
                  </a:extLst>
                </a:gridCol>
                <a:gridCol w="736271">
                  <a:extLst>
                    <a:ext uri="{9D8B030D-6E8A-4147-A177-3AD203B41FA5}">
                      <a16:colId xmlns:a16="http://schemas.microsoft.com/office/drawing/2014/main" val="2144654388"/>
                    </a:ext>
                  </a:extLst>
                </a:gridCol>
                <a:gridCol w="807522">
                  <a:extLst>
                    <a:ext uri="{9D8B030D-6E8A-4147-A177-3AD203B41FA5}">
                      <a16:colId xmlns:a16="http://schemas.microsoft.com/office/drawing/2014/main" val="371333718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4871331"/>
                    </a:ext>
                  </a:extLst>
                </a:gridCol>
                <a:gridCol w="819397">
                  <a:extLst>
                    <a:ext uri="{9D8B030D-6E8A-4147-A177-3AD203B41FA5}">
                      <a16:colId xmlns:a16="http://schemas.microsoft.com/office/drawing/2014/main" val="4270310354"/>
                    </a:ext>
                  </a:extLst>
                </a:gridCol>
                <a:gridCol w="783775">
                  <a:extLst>
                    <a:ext uri="{9D8B030D-6E8A-4147-A177-3AD203B41FA5}">
                      <a16:colId xmlns:a16="http://schemas.microsoft.com/office/drawing/2014/main" val="1388977890"/>
                    </a:ext>
                  </a:extLst>
                </a:gridCol>
              </a:tblGrid>
              <a:tr h="233806">
                <a:tc>
                  <a:txBody>
                    <a:bodyPr/>
                    <a:lstStyle/>
                    <a:p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Месяцы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192210"/>
                  </a:ext>
                </a:extLst>
              </a:tr>
              <a:tr h="405974">
                <a:tc>
                  <a:txBody>
                    <a:bodyPr/>
                    <a:lstStyle/>
                    <a:p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806468"/>
                  </a:ext>
                </a:extLst>
              </a:tr>
              <a:tr h="36813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Лизинг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37919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873925"/>
                  </a:ext>
                </a:extLst>
              </a:tr>
              <a:tr h="55753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 помещения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9004"/>
                  </a:ext>
                </a:extLst>
              </a:tr>
              <a:tr h="4281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Бухгалтерия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620025"/>
                  </a:ext>
                </a:extLst>
              </a:tr>
              <a:tr h="5122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Зарплата директора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743656"/>
                  </a:ext>
                </a:extLst>
              </a:tr>
              <a:tr h="4724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Амортизация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26 053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26 053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26 053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26 053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26 053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26 053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26 053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26 053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26 053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26 053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26 053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26 053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178572"/>
                  </a:ext>
                </a:extLst>
              </a:tr>
              <a:tr h="45025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185 184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185 184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185 184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185 184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185 184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185 184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185 184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185 184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185 184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185184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2001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03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D42EBE-68E7-1A3B-9A1B-856872A6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566546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Средние переменные издержки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015E6D6-AE51-899C-CEEF-44F7B276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37</a:t>
            </a:fld>
            <a:endParaRPr lang="ru-RU"/>
          </a:p>
        </p:txBody>
      </p:sp>
      <p:pic>
        <p:nvPicPr>
          <p:cNvPr id="5" name="Рисунок 4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7153E78-F3FF-9197-6345-4E115B9A6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7A17713-DE49-F4E1-DBC7-5759AC9AD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53C567-0EB7-E7F3-8693-A54BBF928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0882241B-3CB6-3C12-9575-90A7EC15D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789814"/>
              </p:ext>
            </p:extLst>
          </p:nvPr>
        </p:nvGraphicFramePr>
        <p:xfrm>
          <a:off x="1642526" y="2266373"/>
          <a:ext cx="8906947" cy="3308508"/>
        </p:xfrm>
        <a:graphic>
          <a:graphicData uri="http://schemas.openxmlformats.org/drawingml/2006/table">
            <a:tbl>
              <a:tblPr firstRow="1" firstCol="1" bandRow="1"/>
              <a:tblGrid>
                <a:gridCol w="5886995">
                  <a:extLst>
                    <a:ext uri="{9D8B030D-6E8A-4147-A177-3AD203B41FA5}">
                      <a16:colId xmlns:a16="http://schemas.microsoft.com/office/drawing/2014/main" val="1199548909"/>
                    </a:ext>
                  </a:extLst>
                </a:gridCol>
                <a:gridCol w="1452635">
                  <a:extLst>
                    <a:ext uri="{9D8B030D-6E8A-4147-A177-3AD203B41FA5}">
                      <a16:colId xmlns:a16="http://schemas.microsoft.com/office/drawing/2014/main" val="3510490958"/>
                    </a:ext>
                  </a:extLst>
                </a:gridCol>
                <a:gridCol w="1567317">
                  <a:extLst>
                    <a:ext uri="{9D8B030D-6E8A-4147-A177-3AD203B41FA5}">
                      <a16:colId xmlns:a16="http://schemas.microsoft.com/office/drawing/2014/main" val="1832392376"/>
                    </a:ext>
                  </a:extLst>
                </a:gridCol>
              </a:tblGrid>
              <a:tr h="472644"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43011"/>
                  </a:ext>
                </a:extLst>
              </a:tr>
              <a:tr h="472644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Зарплата водителей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161217"/>
                  </a:ext>
                </a:extLst>
              </a:tr>
              <a:tr h="472644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Перчатки для работы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221631"/>
                  </a:ext>
                </a:extLst>
              </a:tr>
              <a:tr h="472644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Покупка сырья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420479"/>
                  </a:ext>
                </a:extLst>
              </a:tr>
              <a:tr h="4726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Транспортировка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782848"/>
                  </a:ext>
                </a:extLst>
              </a:tr>
              <a:tr h="472644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Зарплата технолога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98063"/>
                  </a:ext>
                </a:extLst>
              </a:tr>
              <a:tr h="472644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18,59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147407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C6F9FF43-C0F0-AAAC-FC02-BF9D3F5E1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325787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35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D42EBE-68E7-1A3B-9A1B-856872A6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459993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результат за первый год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015E6D6-AE51-899C-CEEF-44F7B276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38</a:t>
            </a:fld>
            <a:endParaRPr lang="ru-RU"/>
          </a:p>
        </p:txBody>
      </p:sp>
      <p:pic>
        <p:nvPicPr>
          <p:cNvPr id="5" name="Рисунок 4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7153E78-F3FF-9197-6345-4E115B9A6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7A17713-DE49-F4E1-DBC7-5759AC9AD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53C567-0EB7-E7F3-8693-A54BBF928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C6F9FF43-C0F0-AAAC-FC02-BF9D3F5E1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900" y="325787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FA16C0C-2A82-44D2-8D8A-8E827F817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197855"/>
              </p:ext>
            </p:extLst>
          </p:nvPr>
        </p:nvGraphicFramePr>
        <p:xfrm>
          <a:off x="106879" y="1638796"/>
          <a:ext cx="11970324" cy="4476994"/>
        </p:xfrm>
        <a:graphic>
          <a:graphicData uri="http://schemas.openxmlformats.org/drawingml/2006/table">
            <a:tbl>
              <a:tblPr firstRow="1" firstCol="1" bandRow="1"/>
              <a:tblGrid>
                <a:gridCol w="1038426">
                  <a:extLst>
                    <a:ext uri="{9D8B030D-6E8A-4147-A177-3AD203B41FA5}">
                      <a16:colId xmlns:a16="http://schemas.microsoft.com/office/drawing/2014/main" val="833612749"/>
                    </a:ext>
                  </a:extLst>
                </a:gridCol>
                <a:gridCol w="950635">
                  <a:extLst>
                    <a:ext uri="{9D8B030D-6E8A-4147-A177-3AD203B41FA5}">
                      <a16:colId xmlns:a16="http://schemas.microsoft.com/office/drawing/2014/main" val="1712165833"/>
                    </a:ext>
                  </a:extLst>
                </a:gridCol>
                <a:gridCol w="839437">
                  <a:extLst>
                    <a:ext uri="{9D8B030D-6E8A-4147-A177-3AD203B41FA5}">
                      <a16:colId xmlns:a16="http://schemas.microsoft.com/office/drawing/2014/main" val="2124150919"/>
                    </a:ext>
                  </a:extLst>
                </a:gridCol>
                <a:gridCol w="838599">
                  <a:extLst>
                    <a:ext uri="{9D8B030D-6E8A-4147-A177-3AD203B41FA5}">
                      <a16:colId xmlns:a16="http://schemas.microsoft.com/office/drawing/2014/main" val="4096321759"/>
                    </a:ext>
                  </a:extLst>
                </a:gridCol>
                <a:gridCol w="832748">
                  <a:extLst>
                    <a:ext uri="{9D8B030D-6E8A-4147-A177-3AD203B41FA5}">
                      <a16:colId xmlns:a16="http://schemas.microsoft.com/office/drawing/2014/main" val="3237673556"/>
                    </a:ext>
                  </a:extLst>
                </a:gridCol>
                <a:gridCol w="953146">
                  <a:extLst>
                    <a:ext uri="{9D8B030D-6E8A-4147-A177-3AD203B41FA5}">
                      <a16:colId xmlns:a16="http://schemas.microsoft.com/office/drawing/2014/main" val="1276602016"/>
                    </a:ext>
                  </a:extLst>
                </a:gridCol>
                <a:gridCol w="1066855">
                  <a:extLst>
                    <a:ext uri="{9D8B030D-6E8A-4147-A177-3AD203B41FA5}">
                      <a16:colId xmlns:a16="http://schemas.microsoft.com/office/drawing/2014/main" val="3775315718"/>
                    </a:ext>
                  </a:extLst>
                </a:gridCol>
                <a:gridCol w="944783">
                  <a:extLst>
                    <a:ext uri="{9D8B030D-6E8A-4147-A177-3AD203B41FA5}">
                      <a16:colId xmlns:a16="http://schemas.microsoft.com/office/drawing/2014/main" val="3774071175"/>
                    </a:ext>
                  </a:extLst>
                </a:gridCol>
                <a:gridCol w="882912">
                  <a:extLst>
                    <a:ext uri="{9D8B030D-6E8A-4147-A177-3AD203B41FA5}">
                      <a16:colId xmlns:a16="http://schemas.microsoft.com/office/drawing/2014/main" val="3988743141"/>
                    </a:ext>
                  </a:extLst>
                </a:gridCol>
                <a:gridCol w="882912">
                  <a:extLst>
                    <a:ext uri="{9D8B030D-6E8A-4147-A177-3AD203B41FA5}">
                      <a16:colId xmlns:a16="http://schemas.microsoft.com/office/drawing/2014/main" val="3253926851"/>
                    </a:ext>
                  </a:extLst>
                </a:gridCol>
                <a:gridCol w="882912">
                  <a:extLst>
                    <a:ext uri="{9D8B030D-6E8A-4147-A177-3AD203B41FA5}">
                      <a16:colId xmlns:a16="http://schemas.microsoft.com/office/drawing/2014/main" val="247314045"/>
                    </a:ext>
                  </a:extLst>
                </a:gridCol>
                <a:gridCol w="974047">
                  <a:extLst>
                    <a:ext uri="{9D8B030D-6E8A-4147-A177-3AD203B41FA5}">
                      <a16:colId xmlns:a16="http://schemas.microsoft.com/office/drawing/2014/main" val="3875296541"/>
                    </a:ext>
                  </a:extLst>
                </a:gridCol>
                <a:gridCol w="882912">
                  <a:extLst>
                    <a:ext uri="{9D8B030D-6E8A-4147-A177-3AD203B41FA5}">
                      <a16:colId xmlns:a16="http://schemas.microsoft.com/office/drawing/2014/main" val="3790870057"/>
                    </a:ext>
                  </a:extLst>
                </a:gridCol>
              </a:tblGrid>
              <a:tr h="292261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738279"/>
                  </a:ext>
                </a:extLst>
              </a:tr>
              <a:tr h="248424">
                <a:tc>
                  <a:txBody>
                    <a:bodyPr/>
                    <a:lstStyle/>
                    <a:p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899794"/>
                  </a:ext>
                </a:extLst>
              </a:tr>
              <a:tr h="818525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Выручка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375000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750000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750000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930000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1305000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1380000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1455000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1545000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1545000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1680000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1680000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1515000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218393"/>
                  </a:ext>
                </a:extLst>
              </a:tr>
              <a:tr h="818525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618 935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799 335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829 335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883 335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1 063735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1 063 735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1 099735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1159736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1159737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1314738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1 314739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1314740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9004077"/>
                  </a:ext>
                </a:extLst>
              </a:tr>
              <a:tr h="818525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Валовая прибыль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-243 935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-49 335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-79 335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46 666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241 266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316 266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355 266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385 265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385 264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365 263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365 262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200 261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904597"/>
                  </a:ext>
                </a:extLst>
              </a:tr>
              <a:tr h="662209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3 750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7 500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7 500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4 667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24 127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31 627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35 527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38 526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38 526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36 526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36 526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20 026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1958858"/>
                  </a:ext>
                </a:extLst>
              </a:tr>
              <a:tr h="8185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Чистая прибыль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-247 685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-56 835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-86 835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41 999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217 139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284 639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319 739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346 738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346 737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328 736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328 735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180 234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1058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258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8D7C8-6FD2-9F52-1A2B-1B49C6408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8888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рисков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0AAC6A3-2E18-B189-33C5-6088F59F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39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4DB617-88BB-DA73-8D1A-5991BAD1F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CFF1D3E-D7EB-5F01-F12B-A4CB41B4C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C2966FB0-166D-54DD-0B47-923A7F1C9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9A2440F-A8AF-8195-44CA-339B8E0C2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4234"/>
              </p:ext>
            </p:extLst>
          </p:nvPr>
        </p:nvGraphicFramePr>
        <p:xfrm>
          <a:off x="838200" y="940811"/>
          <a:ext cx="10835245" cy="5234358"/>
        </p:xfrm>
        <a:graphic>
          <a:graphicData uri="http://schemas.openxmlformats.org/drawingml/2006/table">
            <a:tbl>
              <a:tblPr firstRow="1" firstCol="1" bandRow="1"/>
              <a:tblGrid>
                <a:gridCol w="350290">
                  <a:extLst>
                    <a:ext uri="{9D8B030D-6E8A-4147-A177-3AD203B41FA5}">
                      <a16:colId xmlns:a16="http://schemas.microsoft.com/office/drawing/2014/main" val="4075730803"/>
                    </a:ext>
                  </a:extLst>
                </a:gridCol>
                <a:gridCol w="1550295">
                  <a:extLst>
                    <a:ext uri="{9D8B030D-6E8A-4147-A177-3AD203B41FA5}">
                      <a16:colId xmlns:a16="http://schemas.microsoft.com/office/drawing/2014/main" val="3793984576"/>
                    </a:ext>
                  </a:extLst>
                </a:gridCol>
                <a:gridCol w="3083001">
                  <a:extLst>
                    <a:ext uri="{9D8B030D-6E8A-4147-A177-3AD203B41FA5}">
                      <a16:colId xmlns:a16="http://schemas.microsoft.com/office/drawing/2014/main" val="1628558621"/>
                    </a:ext>
                  </a:extLst>
                </a:gridCol>
                <a:gridCol w="1732324">
                  <a:extLst>
                    <a:ext uri="{9D8B030D-6E8A-4147-A177-3AD203B41FA5}">
                      <a16:colId xmlns:a16="http://schemas.microsoft.com/office/drawing/2014/main" val="2634717050"/>
                    </a:ext>
                  </a:extLst>
                </a:gridCol>
                <a:gridCol w="4119335">
                  <a:extLst>
                    <a:ext uri="{9D8B030D-6E8A-4147-A177-3AD203B41FA5}">
                      <a16:colId xmlns:a16="http://schemas.microsoft.com/office/drawing/2014/main" val="1930944809"/>
                    </a:ext>
                  </a:extLst>
                </a:gridCol>
              </a:tblGrid>
              <a:tr h="433037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риска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риска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Факторы риска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>
                        <a:tabLst>
                          <a:tab pos="4613910" algn="l"/>
                          <a:tab pos="5554980" algn="l"/>
                        </a:tabLs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Рекомендуемые методы компенсации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834392"/>
                  </a:ext>
                </a:extLst>
              </a:tr>
              <a:tr h="1299111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Неустойчивость спроса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 по транспортировке отработанных масел зависит от постоянного поступления сырья, что может создать проблемы, если поставки будут нестабильными.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Непредсказуемость рынка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algn="ctr">
                        <a:tabLst>
                          <a:tab pos="5554980" algn="l"/>
                        </a:tabLs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Заключение долгосрочных договоров с компаниями (СТО), рекламирование услуг в интернете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7099936"/>
                  </a:ext>
                </a:extLst>
              </a:tr>
              <a:tr h="1299111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Проблемы с логистикой у заводов переработчиков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переработчики могут нерегулярно отправлять автомобили для сбора сырья, что может привести к тому, что сырье продолжительное время будет храниться на складе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Нерегулярность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поставок сырья на заводы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buFont typeface="+mj-lt"/>
                        <a:buAutoNum type="arabicPeriod"/>
                        <a:tabLst>
                          <a:tab pos="5554980" algn="l"/>
                        </a:tabLs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расписания отгрузок на заводы, с указанием этой информации в договоре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buFont typeface="+mj-lt"/>
                        <a:buAutoNum type="arabicPeriod"/>
                        <a:tabLst>
                          <a:tab pos="5554980" algn="l"/>
                        </a:tabLs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Поиск альтернативных компаний для сбыта сырья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842264"/>
                  </a:ext>
                </a:extLst>
              </a:tr>
              <a:tr h="866074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Непредвиденные траты из-за поломки оборудования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Несоблюдения технологических правил эксплуатации оборудования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Незнание сотрудниками технологии работы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buFont typeface="+mj-lt"/>
                        <a:buAutoNum type="arabicPeriod"/>
                        <a:tabLst>
                          <a:tab pos="555498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Постоянное обучение сотрудников;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buFont typeface="+mj-lt"/>
                        <a:buAutoNum type="arabicPeriod"/>
                        <a:tabLst>
                          <a:tab pos="555498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отдела по быстрому устранению проблем с оборудованием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360850"/>
                  </a:ext>
                </a:extLst>
              </a:tr>
              <a:tr h="1337025">
                <a:tc>
                  <a:txBody>
                    <a:bodyPr/>
                    <a:lstStyle/>
                    <a:p>
                      <a:pPr algn="ctr"/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неполучения ожидаемого дохода от реализации проекта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Сезонная изменчивость стоимости на сырьё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Маленькая выручка,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Неправильно составленный бизнес-план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buFont typeface="+mj-lt"/>
                        <a:buAutoNum type="arabicPeriod"/>
                        <a:tabLst>
                          <a:tab pos="555498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Провести тщательный анализ рынка;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buFont typeface="+mj-lt"/>
                        <a:buAutoNum type="arabicPeriod"/>
                        <a:tabLst>
                          <a:tab pos="555498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Откладывать деньги в резервный фонд на случай изменения стоимости на сырье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buFont typeface="+mj-lt"/>
                        <a:buAutoNum type="arabicPeriod"/>
                        <a:tabLst>
                          <a:tab pos="555498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Использовать различные источники доходов – продажа различных видов масел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131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171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D0162-CC49-018B-4FCD-D3A3BD8E8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стартапа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C3B175F-B19B-24A5-524D-E26577D2C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4</a:t>
            </a:fld>
            <a:endParaRPr lang="ru-RU"/>
          </a:p>
        </p:txBody>
      </p:sp>
      <p:pic>
        <p:nvPicPr>
          <p:cNvPr id="5" name="Рисунок 4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74BC959E-5E1A-4800-CBA2-0451369B0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4E8A16-0F4E-DC53-F81F-23ACE49BBF29}"/>
              </a:ext>
            </a:extLst>
          </p:cNvPr>
          <p:cNvSpPr txBox="1"/>
          <p:nvPr/>
        </p:nvSpPr>
        <p:spPr>
          <a:xfrm>
            <a:off x="500062" y="1810849"/>
            <a:ext cx="11191875" cy="3621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5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Данный стартап-проект имеет социально-экономическую направленность, так как основная его идея заключается в создании места проведения досуга не только жителей Оренбургской области, но и других регионов, что позволит увеличить туристическую привлекательность региона. Проект имеет несколько важных смыслов и целей: саморазвитие, навыки работы в команде, качественный отдых, укрепление здоровья.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912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8D7C8-6FD2-9F52-1A2B-1B49C640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0AAC6A3-2E18-B189-33C5-6088F59F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40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4DB617-88BB-DA73-8D1A-5991BAD1F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CFF1D3E-D7EB-5F01-F12B-A4CB41B4C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C2966FB0-166D-54DD-0B47-923A7F1C9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4FA077-7FA9-4C5C-BF16-18A045FE888F}"/>
              </a:ext>
            </a:extLst>
          </p:cNvPr>
          <p:cNvSpPr txBox="1"/>
          <p:nvPr/>
        </p:nvSpPr>
        <p:spPr>
          <a:xfrm>
            <a:off x="1549921" y="1923803"/>
            <a:ext cx="9571512" cy="326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5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рганизация лагерей для взрослых представляет собой перспективное направление в индустрии туризма и отдыха, способствуя развитию территорий, созданию рабочих мест и расширению культурного обмена. </a:t>
            </a:r>
          </a:p>
          <a:p>
            <a:pPr indent="450215" algn="just">
              <a:lnSpc>
                <a:spcPct val="15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результате исследования данной темы становится очевидным, что лагерь для взрослых – это не только средство для отдыха и развлечений, но и важное поле для саморазвития, обучения и социализации. Этот вид отдыха способствует укреплению здоровья, формированию новых связей и расширению кругозора участников.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127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ectangles">
            <a:extLst>
              <a:ext uri="{FF2B5EF4-FFF2-40B4-BE49-F238E27FC236}">
                <a16:creationId xmlns:a16="http://schemas.microsoft.com/office/drawing/2014/main" id="{1D3C2D23-841F-4EF9-9B7C-3DBFE0203329}"/>
              </a:ext>
            </a:extLst>
          </p:cNvPr>
          <p:cNvGrpSpPr/>
          <p:nvPr/>
        </p:nvGrpSpPr>
        <p:grpSpPr>
          <a:xfrm>
            <a:off x="0" y="5374434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7608F51B-46F0-4C77-93AF-513543D4814D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35A7F428-4552-495D-A7C8-4BA941ACBA26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7FB906F2-1BD0-4E7C-867B-D7BD45BE903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7884C471-BC70-4F0A-97DE-139CC61B5FF7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8A1E8062-5803-4264-83E2-CBFD1FAFAD4D}"/>
              </a:ext>
            </a:extLst>
          </p:cNvPr>
          <p:cNvSpPr txBox="1"/>
          <p:nvPr/>
        </p:nvSpPr>
        <p:spPr>
          <a:xfrm>
            <a:off x="4129757" y="5809285"/>
            <a:ext cx="3932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" name="Рисунок 2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ACC04C5-144B-47C9-D097-0E04A102D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/>
          <a:stretch/>
        </p:blipFill>
        <p:spPr>
          <a:xfrm>
            <a:off x="0" y="0"/>
            <a:ext cx="12192000" cy="535559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F8390A-67F1-0CB4-F051-0B71B1909342}"/>
              </a:ext>
            </a:extLst>
          </p:cNvPr>
          <p:cNvSpPr/>
          <p:nvPr/>
        </p:nvSpPr>
        <p:spPr>
          <a:xfrm>
            <a:off x="0" y="6101672"/>
            <a:ext cx="785813" cy="756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635C76A-ADC6-30E1-346A-2128D0B24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" y="6267511"/>
            <a:ext cx="695325" cy="2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5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5B8CB-DB18-0DB4-17DE-7F7D85BB4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3" y="6721475"/>
            <a:ext cx="10629405" cy="5765470"/>
          </a:xfrm>
        </p:spPr>
        <p:txBody>
          <a:bodyPr>
            <a:normAutofit/>
          </a:bodyPr>
          <a:lstStyle/>
          <a:p>
            <a:pPr indent="450215" algn="just">
              <a:lnSpc>
                <a:spcPct val="100000"/>
              </a:lnSpc>
            </a:pP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4400" dirty="0"/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A9CDB4B-CF0B-206B-2C43-B45EDEEA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5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E15B0F-60BA-CFE3-85F3-4C866A59A3F4}"/>
              </a:ext>
            </a:extLst>
          </p:cNvPr>
          <p:cNvSpPr txBox="1"/>
          <p:nvPr/>
        </p:nvSpPr>
        <p:spPr>
          <a:xfrm>
            <a:off x="1143989" y="1217992"/>
            <a:ext cx="99040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Необходимый стартовый капитал: 33 964 000  руб.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окупаемости: 3 года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финансирования: собственные средства, грантовые поддержки и субсидии от государства, инвестиции, кредитные организации.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Окупаемость основана на том, что за год будет проводиться 36 смен стоимостью 30 000 рублей с 1 человека.</a:t>
            </a:r>
          </a:p>
        </p:txBody>
      </p:sp>
      <p:pic>
        <p:nvPicPr>
          <p:cNvPr id="5" name="Рисунок 4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8A0FCCC2-C917-FA5E-B2B5-9CE1056DD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9C78AAC-3D1F-22BF-6910-9AD73400C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004" y="276476"/>
            <a:ext cx="1330391" cy="7485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75D834-C68E-A238-EDE7-21B555D22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975" y="519410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33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352FBAA-7566-2330-C096-0629C11DF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8F41A8-3E68-1B2D-CAD3-E863EFD0E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FD88AE4-01D2-753B-6841-CAFA832976B2}"/>
              </a:ext>
            </a:extLst>
          </p:cNvPr>
          <p:cNvSpPr txBox="1">
            <a:spLocks/>
          </p:cNvSpPr>
          <p:nvPr/>
        </p:nvSpPr>
        <p:spPr>
          <a:xfrm>
            <a:off x="750367" y="845574"/>
            <a:ext cx="10691265" cy="13075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2D50"/>
                </a:solidFill>
                <a:latin typeface="Playfair Display Black" pitchFamily="2" charset="0"/>
                <a:ea typeface="+mj-ea"/>
                <a:cs typeface="+mj-cs"/>
              </a:defRPr>
            </a:lvl1pPr>
          </a:lstStyle>
          <a:p>
            <a:pPr algn="just"/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Лагерь для взрослых –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уникальное место, которое сочетает в себе отдых, обучение, саморазвитие и возможность познакомиться с интересными людьми.</a:t>
            </a:r>
            <a:endParaRPr lang="ru-RU" sz="2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35BCE0-624F-EFF0-C059-9A3E8DF750B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4848D7B-765E-DD5C-07F5-638D80DB4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47F6AC-4818-0EE8-CCD0-EF8F3AA9D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050" y="2221992"/>
            <a:ext cx="6366137" cy="42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82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352FBAA-7566-2330-C096-0629C11DF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8F41A8-3E68-1B2D-CAD3-E863EFD0E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35BCE0-624F-EFF0-C059-9A3E8DF750B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4848D7B-765E-DD5C-07F5-638D80DB4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AE0B1C-0216-2881-F42C-7EE8A8ADE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1EA5CE49-E6B5-87A2-8EAD-C96BCDF164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7376600"/>
              </p:ext>
            </p:extLst>
          </p:nvPr>
        </p:nvGraphicFramePr>
        <p:xfrm>
          <a:off x="652462" y="1165733"/>
          <a:ext cx="7629832" cy="444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6998DD81-AE2B-89CD-97FC-2E1BB4F3B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8330" y="2972324"/>
            <a:ext cx="34280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1 – Результаты опроса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613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352FBAA-7566-2330-C096-0629C11DF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8F41A8-3E68-1B2D-CAD3-E863EFD0E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35BCE0-624F-EFF0-C059-9A3E8DF750B9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4848D7B-765E-DD5C-07F5-638D80DB4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AE0B1C-0216-2881-F42C-7EE8A8ADE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BDC4E77-485B-B540-8636-0117C714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49" y="175997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6157F06C-A96C-F508-70DD-E650C6244E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854169"/>
              </p:ext>
            </p:extLst>
          </p:nvPr>
        </p:nvGraphicFramePr>
        <p:xfrm>
          <a:off x="391562" y="803603"/>
          <a:ext cx="7838038" cy="4881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id="{07142614-2103-366E-68E4-0EE4A05F0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704" y="2459504"/>
            <a:ext cx="362745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2 – Возрастные категории, заинтересованные в посещение лагеря для взрослых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391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63B7F2F-B11F-85BF-4246-076BE0CC6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3631A9-448C-C186-4D31-255903168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13" name="Объект 7">
            <a:extLst>
              <a:ext uri="{FF2B5EF4-FFF2-40B4-BE49-F238E27FC236}">
                <a16:creationId xmlns:a16="http://schemas.microsoft.com/office/drawing/2014/main" id="{65C749C3-5B17-3348-96F6-D1C97091F3BC}"/>
              </a:ext>
            </a:extLst>
          </p:cNvPr>
          <p:cNvSpPr txBox="1">
            <a:spLocks/>
          </p:cNvSpPr>
          <p:nvPr/>
        </p:nvSpPr>
        <p:spPr>
          <a:xfrm>
            <a:off x="7427044" y="4583652"/>
            <a:ext cx="42963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F098213-645D-1DBF-43C5-76784930FEB2}"/>
              </a:ext>
            </a:extLst>
          </p:cNvPr>
          <p:cNvSpPr/>
          <p:nvPr/>
        </p:nvSpPr>
        <p:spPr>
          <a:xfrm>
            <a:off x="0" y="6031992"/>
            <a:ext cx="1000125" cy="8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87DF39-A89F-3096-B001-4B55A2B5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18447"/>
            <a:ext cx="695325" cy="25309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9404FD4-EF72-43D2-A29B-F70FBC2B9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445" y="160265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F8167060-2B0B-36CD-D0BB-ABCCACF99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2375239"/>
              </p:ext>
            </p:extLst>
          </p:nvPr>
        </p:nvGraphicFramePr>
        <p:xfrm>
          <a:off x="500062" y="1099549"/>
          <a:ext cx="7713786" cy="4789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8066A1F-C895-A7E5-65D6-F90E77452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193" y="2773981"/>
            <a:ext cx="356247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3 – Посещаемость детских лагерей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606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рэу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0B2D50"/>
      </a:accent1>
      <a:accent2>
        <a:srgbClr val="AB1F03"/>
      </a:accent2>
      <a:accent3>
        <a:srgbClr val="C69F5A"/>
      </a:accent3>
      <a:accent4>
        <a:srgbClr val="1864B0"/>
      </a:accent4>
      <a:accent5>
        <a:srgbClr val="86BAEE"/>
      </a:accent5>
      <a:accent6>
        <a:srgbClr val="2A86E2"/>
      </a:accent6>
      <a:hlink>
        <a:srgbClr val="0563C1"/>
      </a:hlink>
      <a:folHlink>
        <a:srgbClr val="954F72"/>
      </a:folHlink>
    </a:clrScheme>
    <a:fontScheme name="рэу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3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C69F5A"/>
      </a:accent1>
      <a:accent2>
        <a:srgbClr val="AB1F03"/>
      </a:accent2>
      <a:accent3>
        <a:srgbClr val="86BAEE"/>
      </a:accent3>
      <a:accent4>
        <a:srgbClr val="0B2D50"/>
      </a:accent4>
      <a:accent5>
        <a:srgbClr val="1864B0"/>
      </a:accent5>
      <a:accent6>
        <a:srgbClr val="2A86E2"/>
      </a:accent6>
      <a:hlink>
        <a:srgbClr val="AB1F03"/>
      </a:hlink>
      <a:folHlink>
        <a:srgbClr val="C69F5A"/>
      </a:folHlink>
    </a:clrScheme>
    <a:fontScheme name="Custom 1">
      <a:majorFont>
        <a:latin typeface="Playfair Displ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">
    <a:dk1>
      <a:srgbClr val="0B2D50"/>
    </a:dk1>
    <a:lt1>
      <a:sysClr val="window" lastClr="FFFFFF"/>
    </a:lt1>
    <a:dk2>
      <a:srgbClr val="0B2D50"/>
    </a:dk2>
    <a:lt2>
      <a:srgbClr val="FFFFFF"/>
    </a:lt2>
    <a:accent1>
      <a:srgbClr val="C69F5A"/>
    </a:accent1>
    <a:accent2>
      <a:srgbClr val="AB1F03"/>
    </a:accent2>
    <a:accent3>
      <a:srgbClr val="86BAEE"/>
    </a:accent3>
    <a:accent4>
      <a:srgbClr val="0B2D50"/>
    </a:accent4>
    <a:accent5>
      <a:srgbClr val="1864B0"/>
    </a:accent5>
    <a:accent6>
      <a:srgbClr val="2A86E2"/>
    </a:accent6>
    <a:hlink>
      <a:srgbClr val="AB1F03"/>
    </a:hlink>
    <a:folHlink>
      <a:srgbClr val="C69F5A"/>
    </a:folHlink>
  </a:clrScheme>
</a:themeOverride>
</file>

<file path=ppt/theme/themeOverride2.xml><?xml version="1.0" encoding="utf-8"?>
<a:themeOverride xmlns:a="http://schemas.openxmlformats.org/drawingml/2006/main">
  <a:clrScheme name="Custom 3">
    <a:dk1>
      <a:srgbClr val="0B2D50"/>
    </a:dk1>
    <a:lt1>
      <a:sysClr val="window" lastClr="FFFFFF"/>
    </a:lt1>
    <a:dk2>
      <a:srgbClr val="0B2D50"/>
    </a:dk2>
    <a:lt2>
      <a:srgbClr val="FFFFFF"/>
    </a:lt2>
    <a:accent1>
      <a:srgbClr val="C69F5A"/>
    </a:accent1>
    <a:accent2>
      <a:srgbClr val="AB1F03"/>
    </a:accent2>
    <a:accent3>
      <a:srgbClr val="86BAEE"/>
    </a:accent3>
    <a:accent4>
      <a:srgbClr val="0B2D50"/>
    </a:accent4>
    <a:accent5>
      <a:srgbClr val="1864B0"/>
    </a:accent5>
    <a:accent6>
      <a:srgbClr val="2A86E2"/>
    </a:accent6>
    <a:hlink>
      <a:srgbClr val="AB1F03"/>
    </a:hlink>
    <a:folHlink>
      <a:srgbClr val="C69F5A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19355</TotalTime>
  <Words>1647</Words>
  <Application>Microsoft Office PowerPoint</Application>
  <PresentationFormat>Широкоэкранный</PresentationFormat>
  <Paragraphs>703</Paragraphs>
  <Slides>41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41</vt:i4>
      </vt:variant>
    </vt:vector>
  </HeadingPairs>
  <TitlesOfParts>
    <vt:vector size="54" baseType="lpstr">
      <vt:lpstr>Arial</vt:lpstr>
      <vt:lpstr>Arial Narrow</vt:lpstr>
      <vt:lpstr>Calibri</vt:lpstr>
      <vt:lpstr>Open Sans</vt:lpstr>
      <vt:lpstr>Playfair Display</vt:lpstr>
      <vt:lpstr>Playfair Display Black</vt:lpstr>
      <vt:lpstr>Times New Roman</vt:lpstr>
      <vt:lpstr>Wingdings</vt:lpstr>
      <vt:lpstr>Тема Office</vt:lpstr>
      <vt:lpstr>Office Theme</vt:lpstr>
      <vt:lpstr>Документ Microsoft Word</vt:lpstr>
      <vt:lpstr>Лист Microsoft Excel</vt:lpstr>
      <vt:lpstr>Worksheet</vt:lpstr>
      <vt:lpstr>Презентация PowerPoint</vt:lpstr>
      <vt:lpstr>Презентация PowerPoint</vt:lpstr>
      <vt:lpstr>Презентация PowerPoint</vt:lpstr>
      <vt:lpstr>Идея стартапа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Финансовый план План продаж</vt:lpstr>
      <vt:lpstr>Стартовые инвестиции в оборудование</vt:lpstr>
      <vt:lpstr>Себестоимость отработанных масел</vt:lpstr>
      <vt:lpstr>Постоянные издержки</vt:lpstr>
      <vt:lpstr>Средние переменные издержки</vt:lpstr>
      <vt:lpstr>Финансовый результат за первый год</vt:lpstr>
      <vt:lpstr>Оценка рисков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Ульяна Ягофарова</cp:lastModifiedBy>
  <cp:revision>22</cp:revision>
  <dcterms:modified xsi:type="dcterms:W3CDTF">2024-06-25T11:44:54Z</dcterms:modified>
</cp:coreProperties>
</file>