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  <p:sldMasterId id="2147483706" r:id="rId2"/>
  </p:sldMasterIdLst>
  <p:notesMasterIdLst>
    <p:notesMasterId r:id="rId15"/>
  </p:notesMasterIdLst>
  <p:sldIdLst>
    <p:sldId id="542" r:id="rId3"/>
    <p:sldId id="286" r:id="rId4"/>
    <p:sldId id="259" r:id="rId5"/>
    <p:sldId id="540" r:id="rId6"/>
    <p:sldId id="541" r:id="rId7"/>
    <p:sldId id="260" r:id="rId8"/>
    <p:sldId id="269" r:id="rId9"/>
    <p:sldId id="268" r:id="rId10"/>
    <p:sldId id="270" r:id="rId11"/>
    <p:sldId id="304" r:id="rId12"/>
    <p:sldId id="277" r:id="rId13"/>
    <p:sldId id="543" r:id="rId1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Crimson Text" panose="020B0604020202020204" charset="0"/>
      <p:regular r:id="rId21"/>
      <p:bold r:id="rId22"/>
      <p:italic r:id="rId23"/>
      <p:boldItalic r:id="rId24"/>
    </p:embeddedFont>
    <p:embeddedFont>
      <p:font typeface="Merriweather Light" panose="00000400000000000000" pitchFamily="2" charset="-52"/>
      <p:regular r:id="rId25"/>
      <p:bold r:id="rId26"/>
      <p:italic r:id="rId27"/>
      <p:boldItalic r:id="rId28"/>
    </p:embeddedFont>
    <p:embeddedFont>
      <p:font typeface="Montserrat" panose="00000500000000000000" pitchFamily="2" charset="-52"/>
      <p:regular r:id="rId29"/>
      <p:bold r:id="rId30"/>
      <p:italic r:id="rId31"/>
      <p:boldItalic r:id="rId32"/>
    </p:embeddedFont>
    <p:embeddedFont>
      <p:font typeface="Vidaloka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0099E-9BAC-4527-A6A2-A4374803C224}" v="17" dt="2024-06-03T19:42:36.844"/>
  </p1510:revLst>
</p1510:revInfo>
</file>

<file path=ppt/tableStyles.xml><?xml version="1.0" encoding="utf-8"?>
<a:tblStyleLst xmlns:a="http://schemas.openxmlformats.org/drawingml/2006/main" def="{27A05C63-F3D5-4F9C-B610-A6A683DAC753}">
  <a:tblStyle styleId="{27A05C63-F3D5-4F9C-B610-A6A683DAC7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microsoft.com/office/2015/10/relationships/revisionInfo" Target="revisionInfo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сения Савкина" userId="6f1eed11a40561c6" providerId="LiveId" clId="{36C0099E-9BAC-4527-A6A2-A4374803C224}"/>
    <pc:docChg chg="modSld">
      <pc:chgData name="Ксения Савкина" userId="6f1eed11a40561c6" providerId="LiveId" clId="{36C0099E-9BAC-4527-A6A2-A4374803C224}" dt="2024-06-03T19:42:36.844" v="31" actId="14100"/>
      <pc:docMkLst>
        <pc:docMk/>
      </pc:docMkLst>
      <pc:sldChg chg="addSp delSp modSp">
        <pc:chgData name="Ксения Савкина" userId="6f1eed11a40561c6" providerId="LiveId" clId="{36C0099E-9BAC-4527-A6A2-A4374803C224}" dt="2024-06-03T19:42:36.844" v="31" actId="14100"/>
        <pc:sldMkLst>
          <pc:docMk/>
          <pc:sldMk cId="0" sldId="259"/>
        </pc:sldMkLst>
        <pc:picChg chg="add">
          <ac:chgData name="Ксения Савкина" userId="6f1eed11a40561c6" providerId="LiveId" clId="{36C0099E-9BAC-4527-A6A2-A4374803C224}" dt="2024-06-03T19:40:26.506" v="20"/>
          <ac:picMkLst>
            <pc:docMk/>
            <pc:sldMk cId="0" sldId="259"/>
            <ac:picMk id="2" creationId="{67B1C868-E698-E1D2-414C-771AB0C2C2E9}"/>
          </ac:picMkLst>
        </pc:picChg>
        <pc:picChg chg="add">
          <ac:chgData name="Ксения Савкина" userId="6f1eed11a40561c6" providerId="LiveId" clId="{36C0099E-9BAC-4527-A6A2-A4374803C224}" dt="2024-06-03T19:40:21.081" v="18"/>
          <ac:picMkLst>
            <pc:docMk/>
            <pc:sldMk cId="0" sldId="259"/>
            <ac:picMk id="1026" creationId="{417F408B-1D02-97FC-E2D7-81641524F039}"/>
          </ac:picMkLst>
        </pc:picChg>
        <pc:picChg chg="add">
          <ac:chgData name="Ксения Савкина" userId="6f1eed11a40561c6" providerId="LiveId" clId="{36C0099E-9BAC-4527-A6A2-A4374803C224}" dt="2024-06-03T19:40:24.735" v="19"/>
          <ac:picMkLst>
            <pc:docMk/>
            <pc:sldMk cId="0" sldId="259"/>
            <ac:picMk id="1028" creationId="{30034E6E-B3E1-E396-DEFC-F0519A8916C5}"/>
          </ac:picMkLst>
        </pc:picChg>
        <pc:picChg chg="add del mod">
          <ac:chgData name="Ксения Савкина" userId="6f1eed11a40561c6" providerId="LiveId" clId="{36C0099E-9BAC-4527-A6A2-A4374803C224}" dt="2024-06-03T19:40:32.937" v="23" actId="478"/>
          <ac:picMkLst>
            <pc:docMk/>
            <pc:sldMk cId="0" sldId="259"/>
            <ac:picMk id="1030" creationId="{62D8615F-8682-37A1-E823-7990232D4558}"/>
          </ac:picMkLst>
        </pc:picChg>
        <pc:picChg chg="add del mod">
          <ac:chgData name="Ксения Савкина" userId="6f1eed11a40561c6" providerId="LiveId" clId="{36C0099E-9BAC-4527-A6A2-A4374803C224}" dt="2024-06-03T19:42:22.497" v="26" actId="478"/>
          <ac:picMkLst>
            <pc:docMk/>
            <pc:sldMk cId="0" sldId="259"/>
            <ac:picMk id="1032" creationId="{10B269A3-8D1B-F8EC-1D85-A2D1C66A8FCE}"/>
          </ac:picMkLst>
        </pc:picChg>
        <pc:picChg chg="add mod">
          <ac:chgData name="Ксения Савкина" userId="6f1eed11a40561c6" providerId="LiveId" clId="{36C0099E-9BAC-4527-A6A2-A4374803C224}" dt="2024-06-03T19:42:36.844" v="31" actId="14100"/>
          <ac:picMkLst>
            <pc:docMk/>
            <pc:sldMk cId="0" sldId="259"/>
            <ac:picMk id="1034" creationId="{30158488-E6A4-9787-F7C8-9C8B7CC379A2}"/>
          </ac:picMkLst>
        </pc:picChg>
      </pc:sldChg>
      <pc:sldChg chg="modSp mod">
        <pc:chgData name="Ксения Савкина" userId="6f1eed11a40561c6" providerId="LiveId" clId="{36C0099E-9BAC-4527-A6A2-A4374803C224}" dt="2024-06-03T19:36:54.268" v="17" actId="20577"/>
        <pc:sldMkLst>
          <pc:docMk/>
          <pc:sldMk cId="0" sldId="286"/>
        </pc:sldMkLst>
        <pc:spChg chg="mod">
          <ac:chgData name="Ксения Савкина" userId="6f1eed11a40561c6" providerId="LiveId" clId="{36C0099E-9BAC-4527-A6A2-A4374803C224}" dt="2024-06-03T19:36:54.268" v="17" actId="20577"/>
          <ac:spMkLst>
            <pc:docMk/>
            <pc:sldMk cId="0" sldId="286"/>
            <ac:spMk id="17" creationId="{20985275-DE04-D46D-A4D9-6A96A9C7571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f1eed11a40561c6/&#1056;&#1072;&#1073;&#1086;&#1095;&#1080;&#1081;%20&#1089;&#1090;&#1086;&#1083;/&#1064;&#1082;&#1086;&#1083;&#1072;%20&#1090;&#1072;&#1085;&#1094;&#1077;&#1074;/&#1053;&#1086;&#1074;&#1072;&#1103;%20&#1092;&#1080;&#1085;&#1072;&#1085;&#1089;&#1086;&#1074;&#1072;&#1103;%20&#1084;&#1086;&#1076;&#1077;&#1083;&#110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f1eed11a40561c6/&#1056;&#1072;&#1073;&#1086;&#1095;&#1080;&#1081;%20&#1089;&#1090;&#1086;&#1083;/&#1064;&#1082;&#1086;&#1083;&#1072;%20&#1090;&#1072;&#1085;&#1094;&#1077;&#1074;/&#1052;&#1086;&#1076;&#1077;&#1083;&#1100;_&#1048;&#1055;%20&#1075;&#1086;&#1090;&#1086;&#1074;&#1072;&#1103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d.docs.live.net/6f1eed11a40561c6/&#1056;&#1072;&#1073;&#1086;&#1095;&#1080;&#1081;%20&#1089;&#1090;&#1086;&#1083;/&#1064;&#1082;&#1086;&#1083;&#1072;%20&#1090;&#1072;&#1085;&#1094;&#1077;&#1074;/&#1052;&#1086;&#1076;&#1077;&#1083;&#1100;_&#1048;&#1055;%20&#1075;&#1086;&#1090;&#1086;&#1074;&#1072;&#1103;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Заработанная</a:t>
            </a:r>
            <a:r>
              <a:rPr lang="ru-RU" baseline="0"/>
              <a:t> плата сотрудников</a:t>
            </a:r>
            <a:r>
              <a:rPr lang="en-US" baseline="0"/>
              <a:t>,</a:t>
            </a:r>
            <a:r>
              <a:rPr lang="ru-RU" baseline="0"/>
              <a:t> руб</a:t>
            </a:r>
            <a:r>
              <a:rPr lang="en-US" baseline="0"/>
              <a:t>.</a:t>
            </a:r>
            <a:r>
              <a:rPr lang="ru-RU" baseline="0"/>
              <a:t> 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'[Новая финансовая модель.xlsx]Исходные данные '!$B$266:$B$268</c:f>
              <c:strCache>
                <c:ptCount val="3"/>
                <c:pt idx="0">
                  <c:v>Фиксированная заработная плата, руб./мес.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'[Новая финансовая модель.xlsx]Исходные данные '!$A$269:$A$284</c:f>
              <c:strCache>
                <c:ptCount val="5"/>
                <c:pt idx="0">
                  <c:v>Администратор студии</c:v>
                </c:pt>
                <c:pt idx="1">
                  <c:v>Тренер </c:v>
                </c:pt>
                <c:pt idx="2">
                  <c:v>Управляющая студии</c:v>
                </c:pt>
                <c:pt idx="3">
                  <c:v>Технический работник</c:v>
                </c:pt>
                <c:pt idx="4">
                  <c:v>Таргетолог</c:v>
                </c:pt>
              </c:strCache>
            </c:strRef>
          </c:cat>
          <c:val>
            <c:numRef>
              <c:f>'[Новая финансовая модель.xlsx]Исходные данные '!$B$269:$B$284</c:f>
              <c:numCache>
                <c:formatCode>_("₽"* #,##0.00_);_("₽"* \(#,##0.00\);_("₽"* "-"??_);_(@_)</c:formatCode>
                <c:ptCount val="5"/>
                <c:pt idx="0">
                  <c:v>20000</c:v>
                </c:pt>
                <c:pt idx="1">
                  <c:v>10000</c:v>
                </c:pt>
                <c:pt idx="2">
                  <c:v>30000</c:v>
                </c:pt>
                <c:pt idx="3">
                  <c:v>11999</c:v>
                </c:pt>
                <c:pt idx="4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E-40AF-8FB8-E632E7032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4570591"/>
        <c:axId val="894572991"/>
      </c:barChart>
      <c:lineChart>
        <c:grouping val="standard"/>
        <c:varyColors val="0"/>
        <c:ser>
          <c:idx val="1"/>
          <c:order val="1"/>
          <c:tx>
            <c:strRef>
              <c:f>'[Новая финансовая модель.xlsx]Исходные данные '!$C$267:$C$268</c:f>
              <c:strCache>
                <c:ptCount val="2"/>
                <c:pt idx="0">
                  <c:v>Процент от чистой прибыли, %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'[Новая финансовая модель.xlsx]Исходные данные '!$A$269:$A$284</c:f>
              <c:strCache>
                <c:ptCount val="5"/>
                <c:pt idx="0">
                  <c:v>Администратор студии</c:v>
                </c:pt>
                <c:pt idx="1">
                  <c:v>Тренер </c:v>
                </c:pt>
                <c:pt idx="2">
                  <c:v>Управляющая студии</c:v>
                </c:pt>
                <c:pt idx="3">
                  <c:v>Технический работник</c:v>
                </c:pt>
                <c:pt idx="4">
                  <c:v>Таргетолог</c:v>
                </c:pt>
              </c:strCache>
            </c:strRef>
          </c:cat>
          <c:val>
            <c:numRef>
              <c:f>'[Новая финансовая модель.xlsx]Исходные данные '!$C$269:$C$284</c:f>
              <c:numCache>
                <c:formatCode>0.0%</c:formatCode>
                <c:ptCount val="5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4E-40AF-8FB8-E632E7032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1381391"/>
        <c:axId val="761380911"/>
      </c:lineChart>
      <c:catAx>
        <c:axId val="89457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4572991"/>
        <c:crosses val="autoZero"/>
        <c:auto val="1"/>
        <c:lblAlgn val="ctr"/>
        <c:lblOffset val="100"/>
        <c:noMultiLvlLbl val="0"/>
      </c:catAx>
      <c:valAx>
        <c:axId val="894572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₽&quot;* #,##0.00_);_(&quot;₽&quot;* \(#,##0.00\);_(&quot;₽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4570591"/>
        <c:crosses val="autoZero"/>
        <c:crossBetween val="between"/>
      </c:valAx>
      <c:valAx>
        <c:axId val="761380911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1381391"/>
        <c:crosses val="max"/>
        <c:crossBetween val="between"/>
      </c:valAx>
      <c:catAx>
        <c:axId val="7613813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6138091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Затраты</a:t>
            </a:r>
            <a:r>
              <a:rPr lang="ru-RU" baseline="0"/>
              <a:t> на сырье и материалы</a:t>
            </a:r>
            <a:r>
              <a:rPr lang="en-US" baseline="0"/>
              <a:t>,</a:t>
            </a:r>
            <a:r>
              <a:rPr lang="ru-RU" baseline="0"/>
              <a:t> руб</a:t>
            </a:r>
            <a:r>
              <a:rPr lang="en-US" baseline="0"/>
              <a:t>.</a:t>
            </a:r>
            <a:r>
              <a:rPr lang="ru-RU" baseline="0"/>
              <a:t> 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Лист1!$A$1:$A$55</c:f>
              <c:strCache>
                <c:ptCount val="25"/>
                <c:pt idx="0">
                  <c:v>Подушки </c:v>
                </c:pt>
                <c:pt idx="1">
                  <c:v>Ремни </c:v>
                </c:pt>
                <c:pt idx="2">
                  <c:v>Кубики </c:v>
                </c:pt>
                <c:pt idx="3">
                  <c:v>Коврики для растяжки </c:v>
                </c:pt>
                <c:pt idx="4">
                  <c:v>Резинки </c:v>
                </c:pt>
                <c:pt idx="5">
                  <c:v>Компьютер</c:v>
                </c:pt>
                <c:pt idx="6">
                  <c:v>Стойка админа </c:v>
                </c:pt>
                <c:pt idx="7">
                  <c:v>Стул для админа </c:v>
                </c:pt>
                <c:pt idx="8">
                  <c:v>Диван</c:v>
                </c:pt>
                <c:pt idx="9">
                  <c:v>Станок балетный </c:v>
                </c:pt>
                <c:pt idx="10">
                  <c:v>Зеркало </c:v>
                </c:pt>
                <c:pt idx="11">
                  <c:v>Колонка</c:v>
                </c:pt>
                <c:pt idx="12">
                  <c:v>Камера наблюдения</c:v>
                </c:pt>
                <c:pt idx="13">
                  <c:v>Шкаф </c:v>
                </c:pt>
                <c:pt idx="14">
                  <c:v>Скамейка в раздевалку</c:v>
                </c:pt>
                <c:pt idx="15">
                  <c:v>Фен</c:v>
                </c:pt>
                <c:pt idx="16">
                  <c:v>Кондиционер</c:v>
                </c:pt>
                <c:pt idx="17">
                  <c:v>Пуфики</c:v>
                </c:pt>
                <c:pt idx="18">
                  <c:v>Онлайн касса </c:v>
                </c:pt>
                <c:pt idx="19">
                  <c:v>Косметический набор </c:v>
                </c:pt>
                <c:pt idx="20">
                  <c:v>Душ</c:v>
                </c:pt>
                <c:pt idx="21">
                  <c:v>Ключи от помещения </c:v>
                </c:pt>
                <c:pt idx="22">
                  <c:v>Вывеска</c:v>
                </c:pt>
                <c:pt idx="23">
                  <c:v>Урна </c:v>
                </c:pt>
                <c:pt idx="24">
                  <c:v>Кулер </c:v>
                </c:pt>
              </c:strCache>
            </c:strRef>
          </c:cat>
          <c:val>
            <c:numRef>
              <c:f>Лист1!$F$1:$F$55</c:f>
            </c:numRef>
          </c:val>
          <c:extLst>
            <c:ext xmlns:c16="http://schemas.microsoft.com/office/drawing/2014/chart" uri="{C3380CC4-5D6E-409C-BE32-E72D297353CC}">
              <c16:uniqueId val="{00000000-1E92-48CA-B9BD-B104BCE74321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Лист1!$A$1:$A$55</c:f>
              <c:strCache>
                <c:ptCount val="25"/>
                <c:pt idx="0">
                  <c:v>Подушки </c:v>
                </c:pt>
                <c:pt idx="1">
                  <c:v>Ремни </c:v>
                </c:pt>
                <c:pt idx="2">
                  <c:v>Кубики </c:v>
                </c:pt>
                <c:pt idx="3">
                  <c:v>Коврики для растяжки </c:v>
                </c:pt>
                <c:pt idx="4">
                  <c:v>Резинки </c:v>
                </c:pt>
                <c:pt idx="5">
                  <c:v>Компьютер</c:v>
                </c:pt>
                <c:pt idx="6">
                  <c:v>Стойка админа </c:v>
                </c:pt>
                <c:pt idx="7">
                  <c:v>Стул для админа </c:v>
                </c:pt>
                <c:pt idx="8">
                  <c:v>Диван</c:v>
                </c:pt>
                <c:pt idx="9">
                  <c:v>Станок балетный </c:v>
                </c:pt>
                <c:pt idx="10">
                  <c:v>Зеркало </c:v>
                </c:pt>
                <c:pt idx="11">
                  <c:v>Колонка</c:v>
                </c:pt>
                <c:pt idx="12">
                  <c:v>Камера наблюдения</c:v>
                </c:pt>
                <c:pt idx="13">
                  <c:v>Шкаф </c:v>
                </c:pt>
                <c:pt idx="14">
                  <c:v>Скамейка в раздевалку</c:v>
                </c:pt>
                <c:pt idx="15">
                  <c:v>Фен</c:v>
                </c:pt>
                <c:pt idx="16">
                  <c:v>Кондиционер</c:v>
                </c:pt>
                <c:pt idx="17">
                  <c:v>Пуфики</c:v>
                </c:pt>
                <c:pt idx="18">
                  <c:v>Онлайн касса </c:v>
                </c:pt>
                <c:pt idx="19">
                  <c:v>Косметический набор </c:v>
                </c:pt>
                <c:pt idx="20">
                  <c:v>Душ</c:v>
                </c:pt>
                <c:pt idx="21">
                  <c:v>Ключи от помещения </c:v>
                </c:pt>
                <c:pt idx="22">
                  <c:v>Вывеска</c:v>
                </c:pt>
                <c:pt idx="23">
                  <c:v>Урна </c:v>
                </c:pt>
                <c:pt idx="24">
                  <c:v>Кулер </c:v>
                </c:pt>
              </c:strCache>
            </c:strRef>
          </c:cat>
          <c:val>
            <c:numRef>
              <c:f>Лист1!$G$1:$G$55</c:f>
            </c:numRef>
          </c:val>
          <c:extLst>
            <c:ext xmlns:c16="http://schemas.microsoft.com/office/drawing/2014/chart" uri="{C3380CC4-5D6E-409C-BE32-E72D297353CC}">
              <c16:uniqueId val="{00000001-1E92-48CA-B9BD-B104BCE74321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Лист1!$A$1:$A$55</c:f>
              <c:strCache>
                <c:ptCount val="25"/>
                <c:pt idx="0">
                  <c:v>Подушки </c:v>
                </c:pt>
                <c:pt idx="1">
                  <c:v>Ремни </c:v>
                </c:pt>
                <c:pt idx="2">
                  <c:v>Кубики </c:v>
                </c:pt>
                <c:pt idx="3">
                  <c:v>Коврики для растяжки </c:v>
                </c:pt>
                <c:pt idx="4">
                  <c:v>Резинки </c:v>
                </c:pt>
                <c:pt idx="5">
                  <c:v>Компьютер</c:v>
                </c:pt>
                <c:pt idx="6">
                  <c:v>Стойка админа </c:v>
                </c:pt>
                <c:pt idx="7">
                  <c:v>Стул для админа </c:v>
                </c:pt>
                <c:pt idx="8">
                  <c:v>Диван</c:v>
                </c:pt>
                <c:pt idx="9">
                  <c:v>Станок балетный </c:v>
                </c:pt>
                <c:pt idx="10">
                  <c:v>Зеркало </c:v>
                </c:pt>
                <c:pt idx="11">
                  <c:v>Колонка</c:v>
                </c:pt>
                <c:pt idx="12">
                  <c:v>Камера наблюдения</c:v>
                </c:pt>
                <c:pt idx="13">
                  <c:v>Шкаф </c:v>
                </c:pt>
                <c:pt idx="14">
                  <c:v>Скамейка в раздевалку</c:v>
                </c:pt>
                <c:pt idx="15">
                  <c:v>Фен</c:v>
                </c:pt>
                <c:pt idx="16">
                  <c:v>Кондиционер</c:v>
                </c:pt>
                <c:pt idx="17">
                  <c:v>Пуфики</c:v>
                </c:pt>
                <c:pt idx="18">
                  <c:v>Онлайн касса </c:v>
                </c:pt>
                <c:pt idx="19">
                  <c:v>Косметический набор </c:v>
                </c:pt>
                <c:pt idx="20">
                  <c:v>Душ</c:v>
                </c:pt>
                <c:pt idx="21">
                  <c:v>Ключи от помещения </c:v>
                </c:pt>
                <c:pt idx="22">
                  <c:v>Вывеска</c:v>
                </c:pt>
                <c:pt idx="23">
                  <c:v>Урна </c:v>
                </c:pt>
                <c:pt idx="24">
                  <c:v>Кулер </c:v>
                </c:pt>
              </c:strCache>
            </c:strRef>
          </c:cat>
          <c:val>
            <c:numRef>
              <c:f>Лист1!$H$1:$H$55</c:f>
              <c:numCache>
                <c:formatCode>_("₽"* #,##0.00_);_("₽"* \(#,##0.00\);_("₽"* "-"??_);_(@_)</c:formatCode>
                <c:ptCount val="25"/>
                <c:pt idx="0">
                  <c:v>6000</c:v>
                </c:pt>
                <c:pt idx="1">
                  <c:v>2820</c:v>
                </c:pt>
                <c:pt idx="2">
                  <c:v>9900</c:v>
                </c:pt>
                <c:pt idx="3">
                  <c:v>21800</c:v>
                </c:pt>
                <c:pt idx="4">
                  <c:v>7020</c:v>
                </c:pt>
                <c:pt idx="5">
                  <c:v>30000</c:v>
                </c:pt>
                <c:pt idx="6">
                  <c:v>7790</c:v>
                </c:pt>
                <c:pt idx="7">
                  <c:v>13282</c:v>
                </c:pt>
                <c:pt idx="8">
                  <c:v>16980</c:v>
                </c:pt>
                <c:pt idx="9">
                  <c:v>19206</c:v>
                </c:pt>
                <c:pt idx="10">
                  <c:v>10000</c:v>
                </c:pt>
                <c:pt idx="11">
                  <c:v>12672</c:v>
                </c:pt>
                <c:pt idx="12">
                  <c:v>7978</c:v>
                </c:pt>
                <c:pt idx="13">
                  <c:v>139808</c:v>
                </c:pt>
                <c:pt idx="14">
                  <c:v>12792</c:v>
                </c:pt>
                <c:pt idx="15">
                  <c:v>569</c:v>
                </c:pt>
                <c:pt idx="16">
                  <c:v>27980</c:v>
                </c:pt>
                <c:pt idx="17">
                  <c:v>27450</c:v>
                </c:pt>
                <c:pt idx="18">
                  <c:v>5790</c:v>
                </c:pt>
                <c:pt idx="19">
                  <c:v>39600</c:v>
                </c:pt>
                <c:pt idx="20">
                  <c:v>31000</c:v>
                </c:pt>
                <c:pt idx="21">
                  <c:v>4000</c:v>
                </c:pt>
                <c:pt idx="22">
                  <c:v>50000</c:v>
                </c:pt>
                <c:pt idx="23">
                  <c:v>795</c:v>
                </c:pt>
                <c:pt idx="24">
                  <c:v>5600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92-48CA-B9BD-B104BCE74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2387151"/>
        <c:axId val="56238475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Лист1!$A$1:$A$55</c15:sqref>
                        </c15:formulaRef>
                      </c:ext>
                    </c:extLst>
                    <c:strCache>
                      <c:ptCount val="25"/>
                      <c:pt idx="0">
                        <c:v>Подушки </c:v>
                      </c:pt>
                      <c:pt idx="1">
                        <c:v>Ремни </c:v>
                      </c:pt>
                      <c:pt idx="2">
                        <c:v>Кубики </c:v>
                      </c:pt>
                      <c:pt idx="3">
                        <c:v>Коврики для растяжки </c:v>
                      </c:pt>
                      <c:pt idx="4">
                        <c:v>Резинки </c:v>
                      </c:pt>
                      <c:pt idx="5">
                        <c:v>Компьютер</c:v>
                      </c:pt>
                      <c:pt idx="6">
                        <c:v>Стойка админа </c:v>
                      </c:pt>
                      <c:pt idx="7">
                        <c:v>Стул для админа </c:v>
                      </c:pt>
                      <c:pt idx="8">
                        <c:v>Диван</c:v>
                      </c:pt>
                      <c:pt idx="9">
                        <c:v>Станок балетный </c:v>
                      </c:pt>
                      <c:pt idx="10">
                        <c:v>Зеркало </c:v>
                      </c:pt>
                      <c:pt idx="11">
                        <c:v>Колонка</c:v>
                      </c:pt>
                      <c:pt idx="12">
                        <c:v>Камера наблюдения</c:v>
                      </c:pt>
                      <c:pt idx="13">
                        <c:v>Шкаф </c:v>
                      </c:pt>
                      <c:pt idx="14">
                        <c:v>Скамейка в раздевалку</c:v>
                      </c:pt>
                      <c:pt idx="15">
                        <c:v>Фен</c:v>
                      </c:pt>
                      <c:pt idx="16">
                        <c:v>Кондиционер</c:v>
                      </c:pt>
                      <c:pt idx="17">
                        <c:v>Пуфики</c:v>
                      </c:pt>
                      <c:pt idx="18">
                        <c:v>Онлайн касса </c:v>
                      </c:pt>
                      <c:pt idx="19">
                        <c:v>Косметический набор </c:v>
                      </c:pt>
                      <c:pt idx="20">
                        <c:v>Душ</c:v>
                      </c:pt>
                      <c:pt idx="21">
                        <c:v>Ключи от помещения </c:v>
                      </c:pt>
                      <c:pt idx="22">
                        <c:v>Вывеска</c:v>
                      </c:pt>
                      <c:pt idx="23">
                        <c:v>Урна </c:v>
                      </c:pt>
                      <c:pt idx="24">
                        <c:v>Кулер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Лист1!$B$1:$B$55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E92-48CA-B9BD-B104BCE74321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Лист1!$A$1:$A$55</c15:sqref>
                        </c15:formulaRef>
                      </c:ext>
                    </c:extLst>
                    <c:strCache>
                      <c:ptCount val="25"/>
                      <c:pt idx="0">
                        <c:v>Подушки </c:v>
                      </c:pt>
                      <c:pt idx="1">
                        <c:v>Ремни </c:v>
                      </c:pt>
                      <c:pt idx="2">
                        <c:v>Кубики </c:v>
                      </c:pt>
                      <c:pt idx="3">
                        <c:v>Коврики для растяжки </c:v>
                      </c:pt>
                      <c:pt idx="4">
                        <c:v>Резинки </c:v>
                      </c:pt>
                      <c:pt idx="5">
                        <c:v>Компьютер</c:v>
                      </c:pt>
                      <c:pt idx="6">
                        <c:v>Стойка админа </c:v>
                      </c:pt>
                      <c:pt idx="7">
                        <c:v>Стул для админа </c:v>
                      </c:pt>
                      <c:pt idx="8">
                        <c:v>Диван</c:v>
                      </c:pt>
                      <c:pt idx="9">
                        <c:v>Станок балетный </c:v>
                      </c:pt>
                      <c:pt idx="10">
                        <c:v>Зеркало </c:v>
                      </c:pt>
                      <c:pt idx="11">
                        <c:v>Колонка</c:v>
                      </c:pt>
                      <c:pt idx="12">
                        <c:v>Камера наблюдения</c:v>
                      </c:pt>
                      <c:pt idx="13">
                        <c:v>Шкаф </c:v>
                      </c:pt>
                      <c:pt idx="14">
                        <c:v>Скамейка в раздевалку</c:v>
                      </c:pt>
                      <c:pt idx="15">
                        <c:v>Фен</c:v>
                      </c:pt>
                      <c:pt idx="16">
                        <c:v>Кондиционер</c:v>
                      </c:pt>
                      <c:pt idx="17">
                        <c:v>Пуфики</c:v>
                      </c:pt>
                      <c:pt idx="18">
                        <c:v>Онлайн касса </c:v>
                      </c:pt>
                      <c:pt idx="19">
                        <c:v>Косметический набор </c:v>
                      </c:pt>
                      <c:pt idx="20">
                        <c:v>Душ</c:v>
                      </c:pt>
                      <c:pt idx="21">
                        <c:v>Ключи от помещения </c:v>
                      </c:pt>
                      <c:pt idx="22">
                        <c:v>Вывеска</c:v>
                      </c:pt>
                      <c:pt idx="23">
                        <c:v>Урна </c:v>
                      </c:pt>
                      <c:pt idx="24">
                        <c:v>Кулер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Лист1!$C$1:$C$55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E92-48CA-B9BD-B104BCE74321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Лист1!$A$1:$A$55</c15:sqref>
                        </c15:formulaRef>
                      </c:ext>
                    </c:extLst>
                    <c:strCache>
                      <c:ptCount val="25"/>
                      <c:pt idx="0">
                        <c:v>Подушки </c:v>
                      </c:pt>
                      <c:pt idx="1">
                        <c:v>Ремни </c:v>
                      </c:pt>
                      <c:pt idx="2">
                        <c:v>Кубики </c:v>
                      </c:pt>
                      <c:pt idx="3">
                        <c:v>Коврики для растяжки </c:v>
                      </c:pt>
                      <c:pt idx="4">
                        <c:v>Резинки </c:v>
                      </c:pt>
                      <c:pt idx="5">
                        <c:v>Компьютер</c:v>
                      </c:pt>
                      <c:pt idx="6">
                        <c:v>Стойка админа </c:v>
                      </c:pt>
                      <c:pt idx="7">
                        <c:v>Стул для админа </c:v>
                      </c:pt>
                      <c:pt idx="8">
                        <c:v>Диван</c:v>
                      </c:pt>
                      <c:pt idx="9">
                        <c:v>Станок балетный </c:v>
                      </c:pt>
                      <c:pt idx="10">
                        <c:v>Зеркало </c:v>
                      </c:pt>
                      <c:pt idx="11">
                        <c:v>Колонка</c:v>
                      </c:pt>
                      <c:pt idx="12">
                        <c:v>Камера наблюдения</c:v>
                      </c:pt>
                      <c:pt idx="13">
                        <c:v>Шкаф </c:v>
                      </c:pt>
                      <c:pt idx="14">
                        <c:v>Скамейка в раздевалку</c:v>
                      </c:pt>
                      <c:pt idx="15">
                        <c:v>Фен</c:v>
                      </c:pt>
                      <c:pt idx="16">
                        <c:v>Кондиционер</c:v>
                      </c:pt>
                      <c:pt idx="17">
                        <c:v>Пуфики</c:v>
                      </c:pt>
                      <c:pt idx="18">
                        <c:v>Онлайн касса </c:v>
                      </c:pt>
                      <c:pt idx="19">
                        <c:v>Косметический набор </c:v>
                      </c:pt>
                      <c:pt idx="20">
                        <c:v>Душ</c:v>
                      </c:pt>
                      <c:pt idx="21">
                        <c:v>Ключи от помещения </c:v>
                      </c:pt>
                      <c:pt idx="22">
                        <c:v>Вывеска</c:v>
                      </c:pt>
                      <c:pt idx="23">
                        <c:v>Урна </c:v>
                      </c:pt>
                      <c:pt idx="24">
                        <c:v>Кулер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Лист1!$D$1:$D$55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E92-48CA-B9BD-B104BCE74321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Лист1!$A$1:$A$55</c15:sqref>
                        </c15:formulaRef>
                      </c:ext>
                    </c:extLst>
                    <c:strCache>
                      <c:ptCount val="25"/>
                      <c:pt idx="0">
                        <c:v>Подушки </c:v>
                      </c:pt>
                      <c:pt idx="1">
                        <c:v>Ремни </c:v>
                      </c:pt>
                      <c:pt idx="2">
                        <c:v>Кубики </c:v>
                      </c:pt>
                      <c:pt idx="3">
                        <c:v>Коврики для растяжки </c:v>
                      </c:pt>
                      <c:pt idx="4">
                        <c:v>Резинки </c:v>
                      </c:pt>
                      <c:pt idx="5">
                        <c:v>Компьютер</c:v>
                      </c:pt>
                      <c:pt idx="6">
                        <c:v>Стойка админа </c:v>
                      </c:pt>
                      <c:pt idx="7">
                        <c:v>Стул для админа </c:v>
                      </c:pt>
                      <c:pt idx="8">
                        <c:v>Диван</c:v>
                      </c:pt>
                      <c:pt idx="9">
                        <c:v>Станок балетный </c:v>
                      </c:pt>
                      <c:pt idx="10">
                        <c:v>Зеркало </c:v>
                      </c:pt>
                      <c:pt idx="11">
                        <c:v>Колонка</c:v>
                      </c:pt>
                      <c:pt idx="12">
                        <c:v>Камера наблюдения</c:v>
                      </c:pt>
                      <c:pt idx="13">
                        <c:v>Шкаф </c:v>
                      </c:pt>
                      <c:pt idx="14">
                        <c:v>Скамейка в раздевалку</c:v>
                      </c:pt>
                      <c:pt idx="15">
                        <c:v>Фен</c:v>
                      </c:pt>
                      <c:pt idx="16">
                        <c:v>Кондиционер</c:v>
                      </c:pt>
                      <c:pt idx="17">
                        <c:v>Пуфики</c:v>
                      </c:pt>
                      <c:pt idx="18">
                        <c:v>Онлайн касса </c:v>
                      </c:pt>
                      <c:pt idx="19">
                        <c:v>Косметический набор </c:v>
                      </c:pt>
                      <c:pt idx="20">
                        <c:v>Душ</c:v>
                      </c:pt>
                      <c:pt idx="21">
                        <c:v>Ключи от помещения </c:v>
                      </c:pt>
                      <c:pt idx="22">
                        <c:v>Вывеска</c:v>
                      </c:pt>
                      <c:pt idx="23">
                        <c:v>Урна </c:v>
                      </c:pt>
                      <c:pt idx="24">
                        <c:v>Кулер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Лист1!$E$1:$E$55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E92-48CA-B9BD-B104BCE74321}"/>
                  </c:ext>
                </c:extLst>
              </c15:ser>
            </c15:filteredBarSeries>
            <c15:filteredBarSeries>
              <c15:ser>
                <c:idx val="7"/>
                <c:order val="7"/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Лист1!$A$1:$A$55</c15:sqref>
                        </c15:formulaRef>
                      </c:ext>
                    </c:extLst>
                    <c:strCache>
                      <c:ptCount val="25"/>
                      <c:pt idx="0">
                        <c:v>Подушки </c:v>
                      </c:pt>
                      <c:pt idx="1">
                        <c:v>Ремни </c:v>
                      </c:pt>
                      <c:pt idx="2">
                        <c:v>Кубики </c:v>
                      </c:pt>
                      <c:pt idx="3">
                        <c:v>Коврики для растяжки </c:v>
                      </c:pt>
                      <c:pt idx="4">
                        <c:v>Резинки </c:v>
                      </c:pt>
                      <c:pt idx="5">
                        <c:v>Компьютер</c:v>
                      </c:pt>
                      <c:pt idx="6">
                        <c:v>Стойка админа </c:v>
                      </c:pt>
                      <c:pt idx="7">
                        <c:v>Стул для админа </c:v>
                      </c:pt>
                      <c:pt idx="8">
                        <c:v>Диван</c:v>
                      </c:pt>
                      <c:pt idx="9">
                        <c:v>Станок балетный </c:v>
                      </c:pt>
                      <c:pt idx="10">
                        <c:v>Зеркало </c:v>
                      </c:pt>
                      <c:pt idx="11">
                        <c:v>Колонка</c:v>
                      </c:pt>
                      <c:pt idx="12">
                        <c:v>Камера наблюдения</c:v>
                      </c:pt>
                      <c:pt idx="13">
                        <c:v>Шкаф </c:v>
                      </c:pt>
                      <c:pt idx="14">
                        <c:v>Скамейка в раздевалку</c:v>
                      </c:pt>
                      <c:pt idx="15">
                        <c:v>Фен</c:v>
                      </c:pt>
                      <c:pt idx="16">
                        <c:v>Кондиционер</c:v>
                      </c:pt>
                      <c:pt idx="17">
                        <c:v>Пуфики</c:v>
                      </c:pt>
                      <c:pt idx="18">
                        <c:v>Онлайн касса </c:v>
                      </c:pt>
                      <c:pt idx="19">
                        <c:v>Косметический набор </c:v>
                      </c:pt>
                      <c:pt idx="20">
                        <c:v>Душ</c:v>
                      </c:pt>
                      <c:pt idx="21">
                        <c:v>Ключи от помещения </c:v>
                      </c:pt>
                      <c:pt idx="22">
                        <c:v>Вывеска</c:v>
                      </c:pt>
                      <c:pt idx="23">
                        <c:v>Урна </c:v>
                      </c:pt>
                      <c:pt idx="24">
                        <c:v>Кулер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Лист1!$I$1:$I$55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E92-48CA-B9BD-B104BCE74321}"/>
                  </c:ext>
                </c:extLst>
              </c15:ser>
            </c15:filteredBarSeries>
            <c15:filteredBarSeries>
              <c15:ser>
                <c:idx val="8"/>
                <c:order val="8"/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Лист1!$A$1:$A$55</c15:sqref>
                        </c15:formulaRef>
                      </c:ext>
                    </c:extLst>
                    <c:strCache>
                      <c:ptCount val="25"/>
                      <c:pt idx="0">
                        <c:v>Подушки </c:v>
                      </c:pt>
                      <c:pt idx="1">
                        <c:v>Ремни </c:v>
                      </c:pt>
                      <c:pt idx="2">
                        <c:v>Кубики </c:v>
                      </c:pt>
                      <c:pt idx="3">
                        <c:v>Коврики для растяжки </c:v>
                      </c:pt>
                      <c:pt idx="4">
                        <c:v>Резинки </c:v>
                      </c:pt>
                      <c:pt idx="5">
                        <c:v>Компьютер</c:v>
                      </c:pt>
                      <c:pt idx="6">
                        <c:v>Стойка админа </c:v>
                      </c:pt>
                      <c:pt idx="7">
                        <c:v>Стул для админа </c:v>
                      </c:pt>
                      <c:pt idx="8">
                        <c:v>Диван</c:v>
                      </c:pt>
                      <c:pt idx="9">
                        <c:v>Станок балетный </c:v>
                      </c:pt>
                      <c:pt idx="10">
                        <c:v>Зеркало </c:v>
                      </c:pt>
                      <c:pt idx="11">
                        <c:v>Колонка</c:v>
                      </c:pt>
                      <c:pt idx="12">
                        <c:v>Камера наблюдения</c:v>
                      </c:pt>
                      <c:pt idx="13">
                        <c:v>Шкаф </c:v>
                      </c:pt>
                      <c:pt idx="14">
                        <c:v>Скамейка в раздевалку</c:v>
                      </c:pt>
                      <c:pt idx="15">
                        <c:v>Фен</c:v>
                      </c:pt>
                      <c:pt idx="16">
                        <c:v>Кондиционер</c:v>
                      </c:pt>
                      <c:pt idx="17">
                        <c:v>Пуфики</c:v>
                      </c:pt>
                      <c:pt idx="18">
                        <c:v>Онлайн касса </c:v>
                      </c:pt>
                      <c:pt idx="19">
                        <c:v>Косметический набор </c:v>
                      </c:pt>
                      <c:pt idx="20">
                        <c:v>Душ</c:v>
                      </c:pt>
                      <c:pt idx="21">
                        <c:v>Ключи от помещения </c:v>
                      </c:pt>
                      <c:pt idx="22">
                        <c:v>Вывеска</c:v>
                      </c:pt>
                      <c:pt idx="23">
                        <c:v>Урна </c:v>
                      </c:pt>
                      <c:pt idx="24">
                        <c:v>Кулер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Лист1!$J$1:$J$55</c15:sqref>
                        </c15:formulaRef>
                      </c:ext>
                    </c:extLst>
                    <c:numCache>
                      <c:formatCode>General</c:formatCode>
                      <c:ptCount val="2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E92-48CA-B9BD-B104BCE74321}"/>
                  </c:ext>
                </c:extLst>
              </c15:ser>
            </c15:filteredBarSeries>
          </c:ext>
        </c:extLst>
      </c:barChart>
      <c:catAx>
        <c:axId val="562387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2384751"/>
        <c:crosses val="autoZero"/>
        <c:auto val="1"/>
        <c:lblAlgn val="ctr"/>
        <c:lblOffset val="100"/>
        <c:noMultiLvlLbl val="0"/>
      </c:catAx>
      <c:valAx>
        <c:axId val="562384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₽&quot;* #,##0.00_);_(&quot;₽&quot;* \(#,##0.00\);_(&quot;₽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2387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Текущие</a:t>
            </a:r>
            <a:r>
              <a:rPr lang="ru-RU" baseline="0"/>
              <a:t> затраты на производство</a:t>
            </a:r>
            <a:r>
              <a:rPr lang="en-US" baseline="0"/>
              <a:t>,</a:t>
            </a:r>
            <a:r>
              <a:rPr lang="ru-RU" baseline="0"/>
              <a:t> руб</a:t>
            </a:r>
            <a:r>
              <a:rPr lang="en-US" baseline="0"/>
              <a:t>.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'[Модель_ИП готовая.xlsx]Исходные данные'!$B$191,'[Модель_ИП готовая.xlsx]Исходные данные'!$B$193,'[Модель_ИП готовая.xlsx]Исходные данные'!$B$195</c:f>
              <c:strCache>
                <c:ptCount val="3"/>
                <c:pt idx="0">
                  <c:v>Строительство</c:v>
                </c:pt>
                <c:pt idx="1">
                  <c:v>Прочие расходы</c:v>
                </c:pt>
                <c:pt idx="2">
                  <c:v>Оборотные средства</c:v>
                </c:pt>
              </c:strCache>
            </c:strRef>
          </c:cat>
          <c:val>
            <c:numRef>
              <c:f>'[Модель_ИП готовая.xlsx]Исходные данные'!$C$191,'[Модель_ИП готовая.xlsx]Исходные данные'!$C$193,'[Модель_ИП готовая.xlsx]Исходные данные'!$C$195</c:f>
              <c:numCache>
                <c:formatCode>#,##0</c:formatCode>
                <c:ptCount val="3"/>
                <c:pt idx="0">
                  <c:v>2500000</c:v>
                </c:pt>
                <c:pt idx="1">
                  <c:v>35000</c:v>
                </c:pt>
                <c:pt idx="2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C-46FB-B5EE-5AE98E80E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6266079"/>
        <c:axId val="1656251679"/>
      </c:barChart>
      <c:catAx>
        <c:axId val="165626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6251679"/>
        <c:crosses val="autoZero"/>
        <c:auto val="1"/>
        <c:lblAlgn val="ctr"/>
        <c:lblOffset val="100"/>
        <c:noMultiLvlLbl val="0"/>
      </c:catAx>
      <c:valAx>
        <c:axId val="1656251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6266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Объем</a:t>
            </a:r>
            <a:r>
              <a:rPr lang="ru-RU" baseline="0"/>
              <a:t> продаж в квартал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'[Модель_ИП (2).xlsx]План производства и продаж'!$L$41:$AC$41</c:f>
              <c:strCache>
                <c:ptCount val="18"/>
                <c:pt idx="0">
                  <c:v>3кв.2024</c:v>
                </c:pt>
                <c:pt idx="1">
                  <c:v>4кв.2024</c:v>
                </c:pt>
                <c:pt idx="2">
                  <c:v>1кв.2025</c:v>
                </c:pt>
                <c:pt idx="3">
                  <c:v>2кв.2025</c:v>
                </c:pt>
                <c:pt idx="4">
                  <c:v>3кв.2025</c:v>
                </c:pt>
                <c:pt idx="5">
                  <c:v>4кв.2025</c:v>
                </c:pt>
                <c:pt idx="6">
                  <c:v>1кв.2026</c:v>
                </c:pt>
                <c:pt idx="7">
                  <c:v>2кв.2026</c:v>
                </c:pt>
                <c:pt idx="8">
                  <c:v>3кв.2026</c:v>
                </c:pt>
                <c:pt idx="9">
                  <c:v>4кв.2026</c:v>
                </c:pt>
                <c:pt idx="10">
                  <c:v>1кв.2027</c:v>
                </c:pt>
                <c:pt idx="11">
                  <c:v>2кв.2027</c:v>
                </c:pt>
                <c:pt idx="12">
                  <c:v>3кв.2027</c:v>
                </c:pt>
                <c:pt idx="13">
                  <c:v>4кв.2027</c:v>
                </c:pt>
                <c:pt idx="14">
                  <c:v>1кв.2028</c:v>
                </c:pt>
                <c:pt idx="15">
                  <c:v>2кв.2028</c:v>
                </c:pt>
                <c:pt idx="16">
                  <c:v>3кв.2028</c:v>
                </c:pt>
                <c:pt idx="17">
                  <c:v>4кв.2028</c:v>
                </c:pt>
              </c:strCache>
            </c:strRef>
          </c:cat>
          <c:val>
            <c:numRef>
              <c:f>'[Модель_ИП (2).xlsx]План производства и продаж'!$L$45:$AC$45</c:f>
              <c:numCache>
                <c:formatCode>0.00</c:formatCode>
                <c:ptCount val="18"/>
                <c:pt idx="0">
                  <c:v>170</c:v>
                </c:pt>
                <c:pt idx="1">
                  <c:v>256</c:v>
                </c:pt>
                <c:pt idx="2">
                  <c:v>202.39999999999998</c:v>
                </c:pt>
                <c:pt idx="3">
                  <c:v>303.99999999999994</c:v>
                </c:pt>
                <c:pt idx="4">
                  <c:v>249.27999999999997</c:v>
                </c:pt>
                <c:pt idx="5">
                  <c:v>369.6</c:v>
                </c:pt>
                <c:pt idx="6">
                  <c:v>295.93599999999998</c:v>
                </c:pt>
                <c:pt idx="7">
                  <c:v>438.71999999999997</c:v>
                </c:pt>
                <c:pt idx="8">
                  <c:v>359.92319999999989</c:v>
                </c:pt>
                <c:pt idx="9">
                  <c:v>529.66399999999999</c:v>
                </c:pt>
                <c:pt idx="10">
                  <c:v>427.1078399999999</c:v>
                </c:pt>
                <c:pt idx="11">
                  <c:v>629.19679999999994</c:v>
                </c:pt>
                <c:pt idx="12">
                  <c:v>515.72940800000003</c:v>
                </c:pt>
                <c:pt idx="13">
                  <c:v>756.63616000000013</c:v>
                </c:pt>
                <c:pt idx="14">
                  <c:v>612.47528959999988</c:v>
                </c:pt>
                <c:pt idx="15">
                  <c:v>899.96339199999977</c:v>
                </c:pt>
                <c:pt idx="16">
                  <c:v>736.57034752000004</c:v>
                </c:pt>
                <c:pt idx="17">
                  <c:v>1079.9560703999998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8F-4520-8070-B345EF4A0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6061824"/>
        <c:axId val="1006064224"/>
      </c:barChart>
      <c:catAx>
        <c:axId val="100606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6064224"/>
        <c:crosses val="autoZero"/>
        <c:auto val="1"/>
        <c:lblAlgn val="ctr"/>
        <c:lblOffset val="100"/>
        <c:noMultiLvlLbl val="0"/>
      </c:catAx>
      <c:valAx>
        <c:axId val="100606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606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Денежный</a:t>
            </a:r>
            <a:r>
              <a:rPr lang="ru-RU" baseline="0"/>
              <a:t> поток накопленным итогом</a:t>
            </a:r>
            <a:r>
              <a:rPr lang="en-US" baseline="0"/>
              <a:t>,</a:t>
            </a:r>
            <a:r>
              <a:rPr lang="ru-RU" baseline="0"/>
              <a:t> руб</a:t>
            </a:r>
            <a:r>
              <a:rPr lang="en-US" baseline="0"/>
              <a:t>.</a:t>
            </a:r>
            <a:r>
              <a:rPr lang="ru-RU" baseline="0"/>
              <a:t> 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'[Модель_ИП готовая.xlsx]Фин показатели'!$C$8:$BJ$8</c:f>
              <c:strCache>
                <c:ptCount val="60"/>
                <c:pt idx="0">
                  <c:v>1 мес.</c:v>
                </c:pt>
                <c:pt idx="1">
                  <c:v>2 мес.</c:v>
                </c:pt>
                <c:pt idx="2">
                  <c:v>3 мес.</c:v>
                </c:pt>
                <c:pt idx="3">
                  <c:v>4 мес.</c:v>
                </c:pt>
                <c:pt idx="4">
                  <c:v>5 мес.</c:v>
                </c:pt>
                <c:pt idx="5">
                  <c:v>6 мес.</c:v>
                </c:pt>
                <c:pt idx="6">
                  <c:v>7 мес.</c:v>
                </c:pt>
                <c:pt idx="7">
                  <c:v>8 мес.</c:v>
                </c:pt>
                <c:pt idx="8">
                  <c:v>9 мес.</c:v>
                </c:pt>
                <c:pt idx="9">
                  <c:v>10 мес.</c:v>
                </c:pt>
                <c:pt idx="10">
                  <c:v>11 мес.</c:v>
                </c:pt>
                <c:pt idx="11">
                  <c:v>12 мес.</c:v>
                </c:pt>
                <c:pt idx="12">
                  <c:v>13 мес.</c:v>
                </c:pt>
                <c:pt idx="13">
                  <c:v>14 мес.</c:v>
                </c:pt>
                <c:pt idx="14">
                  <c:v>15 мес.</c:v>
                </c:pt>
                <c:pt idx="15">
                  <c:v>16 мес.</c:v>
                </c:pt>
                <c:pt idx="16">
                  <c:v>17 мес.</c:v>
                </c:pt>
                <c:pt idx="17">
                  <c:v>18 мес.</c:v>
                </c:pt>
                <c:pt idx="18">
                  <c:v>19 мес.</c:v>
                </c:pt>
                <c:pt idx="19">
                  <c:v>20 мес.</c:v>
                </c:pt>
                <c:pt idx="20">
                  <c:v>21 мес.</c:v>
                </c:pt>
                <c:pt idx="21">
                  <c:v>22 мес.</c:v>
                </c:pt>
                <c:pt idx="22">
                  <c:v>23 мес.</c:v>
                </c:pt>
                <c:pt idx="23">
                  <c:v>24 мес.</c:v>
                </c:pt>
                <c:pt idx="24">
                  <c:v>25 мес.</c:v>
                </c:pt>
                <c:pt idx="25">
                  <c:v>26 мес.</c:v>
                </c:pt>
                <c:pt idx="26">
                  <c:v>27 мес.</c:v>
                </c:pt>
                <c:pt idx="27">
                  <c:v>28 мес.</c:v>
                </c:pt>
                <c:pt idx="28">
                  <c:v>29 мес.</c:v>
                </c:pt>
                <c:pt idx="29">
                  <c:v>30 мес.</c:v>
                </c:pt>
                <c:pt idx="30">
                  <c:v>31 мес.</c:v>
                </c:pt>
                <c:pt idx="31">
                  <c:v>32 мес.</c:v>
                </c:pt>
                <c:pt idx="32">
                  <c:v>33 мес.</c:v>
                </c:pt>
                <c:pt idx="33">
                  <c:v>34 мес.</c:v>
                </c:pt>
                <c:pt idx="34">
                  <c:v>35 мес.</c:v>
                </c:pt>
                <c:pt idx="35">
                  <c:v>36 мес.</c:v>
                </c:pt>
                <c:pt idx="36">
                  <c:v>37 мес.</c:v>
                </c:pt>
                <c:pt idx="37">
                  <c:v>38 мес.</c:v>
                </c:pt>
                <c:pt idx="38">
                  <c:v>39 мес.</c:v>
                </c:pt>
                <c:pt idx="39">
                  <c:v>40 мес.</c:v>
                </c:pt>
                <c:pt idx="40">
                  <c:v>41 мес.</c:v>
                </c:pt>
                <c:pt idx="41">
                  <c:v>42 мес.</c:v>
                </c:pt>
                <c:pt idx="42">
                  <c:v>43 мес.</c:v>
                </c:pt>
                <c:pt idx="43">
                  <c:v>44 мес.</c:v>
                </c:pt>
                <c:pt idx="44">
                  <c:v>45 мес.</c:v>
                </c:pt>
                <c:pt idx="45">
                  <c:v>46 мес.</c:v>
                </c:pt>
                <c:pt idx="46">
                  <c:v>47 мес.</c:v>
                </c:pt>
                <c:pt idx="47">
                  <c:v>48 мес.</c:v>
                </c:pt>
                <c:pt idx="48">
                  <c:v>49 мес.</c:v>
                </c:pt>
                <c:pt idx="49">
                  <c:v>50 мес.</c:v>
                </c:pt>
                <c:pt idx="50">
                  <c:v>51 мес.</c:v>
                </c:pt>
                <c:pt idx="51">
                  <c:v>52 мес.</c:v>
                </c:pt>
                <c:pt idx="52">
                  <c:v>53 мес.</c:v>
                </c:pt>
                <c:pt idx="53">
                  <c:v>54 мес.</c:v>
                </c:pt>
                <c:pt idx="54">
                  <c:v>55 мес.</c:v>
                </c:pt>
                <c:pt idx="55">
                  <c:v>56 мес.</c:v>
                </c:pt>
                <c:pt idx="56">
                  <c:v>57 мес.</c:v>
                </c:pt>
                <c:pt idx="57">
                  <c:v>58 мес.</c:v>
                </c:pt>
                <c:pt idx="58">
                  <c:v>59 мес.</c:v>
                </c:pt>
                <c:pt idx="59">
                  <c:v>60 мес.</c:v>
                </c:pt>
              </c:strCache>
            </c:strRef>
          </c:cat>
          <c:val>
            <c:numRef>
              <c:f>'[Модель_ИП готовая.xlsx]Фин показатели'!$C$12:$BJ$12</c:f>
              <c:numCache>
                <c:formatCode>#,##0</c:formatCode>
                <c:ptCount val="60"/>
                <c:pt idx="0">
                  <c:v>-3274412.7365181525</c:v>
                </c:pt>
                <c:pt idx="1">
                  <c:v>-3463490.0227772286</c:v>
                </c:pt>
                <c:pt idx="2">
                  <c:v>-3724804.6780603048</c:v>
                </c:pt>
                <c:pt idx="3">
                  <c:v>-3778881.0036633811</c:v>
                </c:pt>
                <c:pt idx="4">
                  <c:v>-3830719.5921224575</c:v>
                </c:pt>
                <c:pt idx="5">
                  <c:v>-3920240.1255255574</c:v>
                </c:pt>
                <c:pt idx="6">
                  <c:v>-4216571.9443913233</c:v>
                </c:pt>
                <c:pt idx="7">
                  <c:v>-4503759.5202232497</c:v>
                </c:pt>
                <c:pt idx="8">
                  <c:v>-4815380.319076064</c:v>
                </c:pt>
                <c:pt idx="9">
                  <c:v>-4863721.9084190093</c:v>
                </c:pt>
                <c:pt idx="10">
                  <c:v>-4917467.144796202</c:v>
                </c:pt>
                <c:pt idx="11">
                  <c:v>-4935097.5825019563</c:v>
                </c:pt>
                <c:pt idx="12">
                  <c:v>-5191404.5643893182</c:v>
                </c:pt>
                <c:pt idx="13">
                  <c:v>-5433778.0987178832</c:v>
                </c:pt>
                <c:pt idx="14">
                  <c:v>-5790318.5097941309</c:v>
                </c:pt>
                <c:pt idx="15">
                  <c:v>-5804018.7756282855</c:v>
                </c:pt>
                <c:pt idx="16">
                  <c:v>-5823550.6678684205</c:v>
                </c:pt>
                <c:pt idx="17">
                  <c:v>-5741793.9957995219</c:v>
                </c:pt>
                <c:pt idx="18">
                  <c:v>-5927430.0014738059</c:v>
                </c:pt>
                <c:pt idx="19">
                  <c:v>-6091301.8706953507</c:v>
                </c:pt>
                <c:pt idx="20">
                  <c:v>-6372732.217063779</c:v>
                </c:pt>
                <c:pt idx="21">
                  <c:v>-6224650.2815051358</c:v>
                </c:pt>
                <c:pt idx="22">
                  <c:v>-6087705.4119549971</c:v>
                </c:pt>
                <c:pt idx="23">
                  <c:v>-5843060.3561115554</c:v>
                </c:pt>
                <c:pt idx="24">
                  <c:v>-5931548.2549206242</c:v>
                </c:pt>
                <c:pt idx="25">
                  <c:v>-5998809.8974180371</c:v>
                </c:pt>
                <c:pt idx="26">
                  <c:v>-6192184.1997376494</c:v>
                </c:pt>
                <c:pt idx="27">
                  <c:v>-5851219.7144876774</c:v>
                </c:pt>
                <c:pt idx="28">
                  <c:v>-5528906.0297871307</c:v>
                </c:pt>
                <c:pt idx="29">
                  <c:v>-5125994.3212025911</c:v>
                </c:pt>
                <c:pt idx="30">
                  <c:v>-5146922.0441380069</c:v>
                </c:pt>
                <c:pt idx="31">
                  <c:v>-5144009.26067717</c:v>
                </c:pt>
                <c:pt idx="32">
                  <c:v>-5268116.2384403953</c:v>
                </c:pt>
                <c:pt idx="33">
                  <c:v>-4720485.9918909092</c:v>
                </c:pt>
                <c:pt idx="34">
                  <c:v>-4198660.2585774129</c:v>
                </c:pt>
                <c:pt idx="35">
                  <c:v>-3558222.7581984992</c:v>
                </c:pt>
                <c:pt idx="36">
                  <c:v>-3418042.2493871613</c:v>
                </c:pt>
                <c:pt idx="37">
                  <c:v>-3245850.4112883955</c:v>
                </c:pt>
                <c:pt idx="38">
                  <c:v>-3207198.5627140296</c:v>
                </c:pt>
                <c:pt idx="39">
                  <c:v>-2330240.276078444</c:v>
                </c:pt>
                <c:pt idx="40">
                  <c:v>-1489302.4613266438</c:v>
                </c:pt>
                <c:pt idx="41">
                  <c:v>-524895.98810665484</c:v>
                </c:pt>
                <c:pt idx="42">
                  <c:v>-167837.33969009947</c:v>
                </c:pt>
                <c:pt idx="43">
                  <c:v>233738.23176101467</c:v>
                </c:pt>
                <c:pt idx="44">
                  <c:v>493674.57159157912</c:v>
                </c:pt>
                <c:pt idx="45">
                  <c:v>1799251.7460565639</c:v>
                </c:pt>
                <c:pt idx="46">
                  <c:v>3056246.5328760324</c:v>
                </c:pt>
                <c:pt idx="47">
                  <c:v>4442029.1793011753</c:v>
                </c:pt>
                <c:pt idx="48">
                  <c:v>5072716.9238340547</c:v>
                </c:pt>
                <c:pt idx="49">
                  <c:v>5752697.7864670139</c:v>
                </c:pt>
                <c:pt idx="50">
                  <c:v>6280963.8079994824</c:v>
                </c:pt>
                <c:pt idx="51">
                  <c:v>8115229.3454475803</c:v>
                </c:pt>
                <c:pt idx="52">
                  <c:v>9886014.4736658391</c:v>
                </c:pt>
                <c:pt idx="53">
                  <c:v>11808514.442984588</c:v>
                </c:pt>
                <c:pt idx="54">
                  <c:v>12400264.896387707</c:v>
                </c:pt>
                <c:pt idx="55">
                  <c:v>13080245.759020666</c:v>
                </c:pt>
                <c:pt idx="56">
                  <c:v>13608511.780553134</c:v>
                </c:pt>
                <c:pt idx="57">
                  <c:v>15442777.318001233</c:v>
                </c:pt>
                <c:pt idx="58">
                  <c:v>17213562.446219493</c:v>
                </c:pt>
                <c:pt idx="59">
                  <c:v>19823290.569908295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A8-4133-B780-DD6FD09723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1900895"/>
        <c:axId val="421894655"/>
      </c:barChart>
      <c:catAx>
        <c:axId val="421900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1894655"/>
        <c:crosses val="autoZero"/>
        <c:auto val="1"/>
        <c:lblAlgn val="ctr"/>
        <c:lblOffset val="100"/>
        <c:noMultiLvlLbl val="0"/>
      </c:catAx>
      <c:valAx>
        <c:axId val="421894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1900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'[Модель_ИП готовая.xlsx]ОДДС'!$A$18:$A$20</c:f>
              <c:strCache>
                <c:ptCount val="3"/>
                <c:pt idx="0">
                  <c:v>Собственный капитал </c:v>
                </c:pt>
                <c:pt idx="1">
                  <c:v>Инвестиции </c:v>
                </c:pt>
                <c:pt idx="2">
                  <c:v>Заемный капитал </c:v>
                </c:pt>
              </c:strCache>
            </c:strRef>
          </c:cat>
          <c:val>
            <c:numRef>
              <c:f>'[Модель_ИП готовая.xlsx]ОДДС'!$B$18:$B$20</c:f>
              <c:numCache>
                <c:formatCode>#,##0</c:formatCode>
                <c:ptCount val="3"/>
                <c:pt idx="0">
                  <c:v>522594</c:v>
                </c:pt>
                <c:pt idx="1">
                  <c:v>3000000</c:v>
                </c:pt>
                <c:pt idx="2">
                  <c:v>2500000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C5-4601-A656-479E8DD4C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0265039"/>
        <c:axId val="280271279"/>
      </c:barChart>
      <c:catAx>
        <c:axId val="2802650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0271279"/>
        <c:crosses val="autoZero"/>
        <c:auto val="1"/>
        <c:lblAlgn val="ctr"/>
        <c:lblOffset val="100"/>
        <c:noMultiLvlLbl val="0"/>
      </c:catAx>
      <c:valAx>
        <c:axId val="280271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0265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cc7554a049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cc7554a049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05aad17dc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05aad17dc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cd8a80d6b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cd8a80d6b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07a9a8b46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07a9a8b46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cc7554a049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cc7554a049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cc7554a049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cc7554a049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cc7554a049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cc7554a049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07aaa41fe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07aaa41fe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38975" y="2551449"/>
            <a:ext cx="24861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1693175" y="2551449"/>
            <a:ext cx="24861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 b="1"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Google Shape;453;p5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5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Google Shape;455;p51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6" name="Google Shape;456;p51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8" name="Google Shape;458;p5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9" name="Google Shape;459;p5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52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0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2" name="Google Shape;462;p5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5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4" name="Google Shape;464;p53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53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87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772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63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03.06.2024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58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03.06.2024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52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03.06.2024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1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03.06.2024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0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03.06.2024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453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03.06.2024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335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69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86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7200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" hasCustomPrompt="1"/>
          </p:nvPr>
        </p:nvSpPr>
        <p:spPr>
          <a:xfrm>
            <a:off x="14826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720000" y="2081199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3"/>
          </p:nvPr>
        </p:nvSpPr>
        <p:spPr>
          <a:xfrm>
            <a:off x="34038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 hasCustomPrompt="1"/>
          </p:nvPr>
        </p:nvSpPr>
        <p:spPr>
          <a:xfrm>
            <a:off x="41664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5"/>
          </p:nvPr>
        </p:nvSpPr>
        <p:spPr>
          <a:xfrm>
            <a:off x="3403800" y="2081208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6"/>
          </p:nvPr>
        </p:nvSpPr>
        <p:spPr>
          <a:xfrm>
            <a:off x="60876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7" hasCustomPrompt="1"/>
          </p:nvPr>
        </p:nvSpPr>
        <p:spPr>
          <a:xfrm>
            <a:off x="68502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6087600" y="2081208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9"/>
          </p:nvPr>
        </p:nvSpPr>
        <p:spPr>
          <a:xfrm>
            <a:off x="7200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13" hasCustomPrompt="1"/>
          </p:nvPr>
        </p:nvSpPr>
        <p:spPr>
          <a:xfrm>
            <a:off x="14826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4"/>
          </p:nvPr>
        </p:nvSpPr>
        <p:spPr>
          <a:xfrm>
            <a:off x="720000" y="370586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5"/>
          </p:nvPr>
        </p:nvSpPr>
        <p:spPr>
          <a:xfrm>
            <a:off x="34038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6" hasCustomPrompt="1"/>
          </p:nvPr>
        </p:nvSpPr>
        <p:spPr>
          <a:xfrm>
            <a:off x="41664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7"/>
          </p:nvPr>
        </p:nvSpPr>
        <p:spPr>
          <a:xfrm>
            <a:off x="3403800" y="370586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18"/>
          </p:nvPr>
        </p:nvSpPr>
        <p:spPr>
          <a:xfrm>
            <a:off x="60876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 idx="19" hasCustomPrompt="1"/>
          </p:nvPr>
        </p:nvSpPr>
        <p:spPr>
          <a:xfrm>
            <a:off x="68502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20"/>
          </p:nvPr>
        </p:nvSpPr>
        <p:spPr>
          <a:xfrm>
            <a:off x="6087600" y="370586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title" idx="21"/>
          </p:nvPr>
        </p:nvSpPr>
        <p:spPr>
          <a:xfrm>
            <a:off x="2332400" y="445025"/>
            <a:ext cx="447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109" name="Google Shape;109;p1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2410500" y="2808253"/>
            <a:ext cx="4323000" cy="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1"/>
          </p:nvPr>
        </p:nvSpPr>
        <p:spPr>
          <a:xfrm>
            <a:off x="1842900" y="1661963"/>
            <a:ext cx="5458200" cy="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6" name="Google Shape;116;p1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6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2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2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" name="Google Shape;162;p2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2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" name="Google Shape;165;p22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subTitle" idx="1"/>
          </p:nvPr>
        </p:nvSpPr>
        <p:spPr>
          <a:xfrm>
            <a:off x="3509000" y="25320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subTitle" idx="2"/>
          </p:nvPr>
        </p:nvSpPr>
        <p:spPr>
          <a:xfrm>
            <a:off x="3509025" y="2948247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 txBox="1">
            <a:spLocks noGrp="1"/>
          </p:cNvSpPr>
          <p:nvPr>
            <p:ph type="subTitle" idx="3"/>
          </p:nvPr>
        </p:nvSpPr>
        <p:spPr>
          <a:xfrm>
            <a:off x="953025" y="25320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4"/>
          </p:nvPr>
        </p:nvSpPr>
        <p:spPr>
          <a:xfrm>
            <a:off x="953125" y="2948247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subTitle" idx="5"/>
          </p:nvPr>
        </p:nvSpPr>
        <p:spPr>
          <a:xfrm>
            <a:off x="6064875" y="2532051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6"/>
          </p:nvPr>
        </p:nvSpPr>
        <p:spPr>
          <a:xfrm>
            <a:off x="6064875" y="2948247"/>
            <a:ext cx="2126100" cy="8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65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232" name="Google Shape;232;p3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3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6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>
            <a:spLocks noGrp="1"/>
          </p:cNvSpPr>
          <p:nvPr>
            <p:ph type="subTitle" idx="1"/>
          </p:nvPr>
        </p:nvSpPr>
        <p:spPr>
          <a:xfrm>
            <a:off x="3571925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06" name="Google Shape;306;p36"/>
          <p:cNvSpPr txBox="1">
            <a:spLocks noGrp="1"/>
          </p:cNvSpPr>
          <p:nvPr>
            <p:ph type="subTitle" idx="2"/>
          </p:nvPr>
        </p:nvSpPr>
        <p:spPr>
          <a:xfrm>
            <a:off x="3571925" y="3306722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subTitle" idx="3"/>
          </p:nvPr>
        </p:nvSpPr>
        <p:spPr>
          <a:xfrm>
            <a:off x="1088400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subTitle" idx="4"/>
          </p:nvPr>
        </p:nvSpPr>
        <p:spPr>
          <a:xfrm>
            <a:off x="1088400" y="3306722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6"/>
          <p:cNvSpPr txBox="1">
            <a:spLocks noGrp="1"/>
          </p:cNvSpPr>
          <p:nvPr>
            <p:ph type="subTitle" idx="5"/>
          </p:nvPr>
        </p:nvSpPr>
        <p:spPr>
          <a:xfrm>
            <a:off x="6055450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310" name="Google Shape;310;p36"/>
          <p:cNvSpPr txBox="1">
            <a:spLocks noGrp="1"/>
          </p:cNvSpPr>
          <p:nvPr>
            <p:ph type="subTitle" idx="6"/>
          </p:nvPr>
        </p:nvSpPr>
        <p:spPr>
          <a:xfrm>
            <a:off x="6055450" y="3306722"/>
            <a:ext cx="20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51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cxnSp>
        <p:nvCxnSpPr>
          <p:cNvPr id="312" name="Google Shape;312;p3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3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36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" name="Google Shape;450;p5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5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8" r:id="rId3"/>
    <p:sldLayoutId id="2147483660" r:id="rId4"/>
    <p:sldLayoutId id="2147483661" r:id="rId5"/>
    <p:sldLayoutId id="2147483668" r:id="rId6"/>
    <p:sldLayoutId id="2147483676" r:id="rId7"/>
    <p:sldLayoutId id="2147483682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8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A4B8E2-9C29-421E-9280-15EA4FDBE646}"/>
              </a:ext>
            </a:extLst>
          </p:cNvPr>
          <p:cNvSpPr txBox="1">
            <a:spLocks/>
          </p:cNvSpPr>
          <p:nvPr/>
        </p:nvSpPr>
        <p:spPr>
          <a:xfrm>
            <a:off x="1007597" y="2054302"/>
            <a:ext cx="7128807" cy="10252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 defTabSz="685800">
              <a:lnSpc>
                <a:spcPct val="100000"/>
              </a:lnSpc>
              <a:spcBef>
                <a:spcPts val="75"/>
              </a:spcBef>
              <a:buClrTx/>
            </a:pPr>
            <a:r>
              <a:rPr lang="ru-RU" sz="3300" b="1" dirty="0">
                <a:solidFill>
                  <a:prstClr val="white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Бизнес-план по открытию школы танцев </a:t>
            </a:r>
          </a:p>
        </p:txBody>
      </p:sp>
      <p:pic>
        <p:nvPicPr>
          <p:cNvPr id="5" name="Рисунок 4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1FD6353-61E0-BE29-95B2-DFFD8F8E3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24" y="69574"/>
            <a:ext cx="1382876" cy="778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2E0F73-4C66-FEFB-294D-CFEC567E0F76}"/>
              </a:ext>
            </a:extLst>
          </p:cNvPr>
          <p:cNvSpPr txBox="1"/>
          <p:nvPr/>
        </p:nvSpPr>
        <p:spPr>
          <a:xfrm>
            <a:off x="190500" y="4048362"/>
            <a:ext cx="4572000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defTabSz="685800">
              <a:spcBef>
                <a:spcPts val="649"/>
              </a:spcBef>
              <a:buClr>
                <a:srgbClr val="0B2D50"/>
              </a:buClr>
              <a:tabLst>
                <a:tab pos="223361" algn="l"/>
                <a:tab pos="223838" algn="l"/>
              </a:tabLst>
            </a:pPr>
            <a:r>
              <a:rPr lang="ru-RU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Подготовила: Савкина Ксения Михайловна </a:t>
            </a:r>
          </a:p>
          <a:p>
            <a:pPr marL="9525" defTabSz="685800">
              <a:spcBef>
                <a:spcPts val="649"/>
              </a:spcBef>
              <a:buClr>
                <a:srgbClr val="0B2D50"/>
              </a:buClr>
              <a:tabLst>
                <a:tab pos="223361" algn="l"/>
                <a:tab pos="223838" algn="l"/>
              </a:tabLst>
            </a:pPr>
            <a:r>
              <a:rPr lang="ru-RU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Группа 15</a:t>
            </a:r>
            <a:r>
              <a:rPr lang="en-US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ru-RU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25Д-ЭКФ05</a:t>
            </a:r>
            <a:r>
              <a:rPr lang="en-US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ru-RU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20б</a:t>
            </a:r>
          </a:p>
          <a:p>
            <a:pPr marL="9525" defTabSz="685800">
              <a:spcBef>
                <a:spcPts val="649"/>
              </a:spcBef>
              <a:buClr>
                <a:srgbClr val="0B2D50"/>
              </a:buClr>
              <a:tabLst>
                <a:tab pos="223361" algn="l"/>
                <a:tab pos="223838" algn="l"/>
              </a:tabLst>
            </a:pPr>
            <a:r>
              <a:rPr lang="ru-RU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РЭУ им</a:t>
            </a:r>
            <a:r>
              <a:rPr lang="en-US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ru-RU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</a:t>
            </a:r>
            <a:r>
              <a:rPr lang="en-US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ru-RU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lang="en-US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ru-RU" sz="1350" kern="1200" spc="4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Плеханова </a:t>
            </a:r>
            <a:endParaRPr lang="ru-RU" sz="1350" kern="1200" dirty="0">
              <a:solidFill>
                <a:srgbClr val="0B2D5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29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07"/>
          <p:cNvSpPr txBox="1">
            <a:spLocks noGrp="1"/>
          </p:cNvSpPr>
          <p:nvPr>
            <p:ph type="title" idx="4294967295"/>
          </p:nvPr>
        </p:nvSpPr>
        <p:spPr>
          <a:xfrm>
            <a:off x="713225" y="445025"/>
            <a:ext cx="551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07"/>
          <p:cNvSpPr txBox="1">
            <a:spLocks noGrp="1"/>
          </p:cNvSpPr>
          <p:nvPr>
            <p:ph type="subTitle" idx="1"/>
          </p:nvPr>
        </p:nvSpPr>
        <p:spPr>
          <a:xfrm>
            <a:off x="3571925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Кассовый разрыв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1" name="Google Shape;1371;p107"/>
          <p:cNvSpPr txBox="1">
            <a:spLocks noGrp="1"/>
          </p:cNvSpPr>
          <p:nvPr>
            <p:ph type="subTitle" idx="3"/>
          </p:nvPr>
        </p:nvSpPr>
        <p:spPr>
          <a:xfrm>
            <a:off x="1088400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Появление новых конкурентов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3" name="Google Shape;1373;p107"/>
          <p:cNvSpPr txBox="1">
            <a:spLocks noGrp="1"/>
          </p:cNvSpPr>
          <p:nvPr>
            <p:ph type="subTitle" idx="5"/>
          </p:nvPr>
        </p:nvSpPr>
        <p:spPr>
          <a:xfrm>
            <a:off x="6055450" y="2904446"/>
            <a:ext cx="20154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Недооценка маркетинговой стратегии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8" name="Google Shape;1378;p107"/>
          <p:cNvSpPr txBox="1">
            <a:spLocks noGrp="1"/>
          </p:cNvSpPr>
          <p:nvPr>
            <p:ph type="title"/>
          </p:nvPr>
        </p:nvSpPr>
        <p:spPr>
          <a:xfrm>
            <a:off x="1820825" y="434050"/>
            <a:ext cx="551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/>
              <a:t>Риски и гарантии</a:t>
            </a:r>
            <a:endParaRPr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461857-B211-A775-602E-B5E3E0A14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3" y="1106271"/>
            <a:ext cx="8319514" cy="91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FBE02C3-CBB8-BB99-8126-34E0C0EB0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73" y="-147883"/>
            <a:ext cx="1330391" cy="7485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472B02C-581A-FE93-A4A9-9FC1F1AEC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567614"/>
              </p:ext>
            </p:extLst>
          </p:nvPr>
        </p:nvGraphicFramePr>
        <p:xfrm>
          <a:off x="795868" y="241141"/>
          <a:ext cx="7417101" cy="4504409"/>
        </p:xfrm>
        <a:graphic>
          <a:graphicData uri="http://schemas.openxmlformats.org/drawingml/2006/table">
            <a:tbl>
              <a:tblPr firstRow="1" firstCol="1" bandRow="1">
                <a:tableStyleId>{27A05C63-F3D5-4F9C-B610-A6A683DAC753}</a:tableStyleId>
              </a:tblPr>
              <a:tblGrid>
                <a:gridCol w="2472367">
                  <a:extLst>
                    <a:ext uri="{9D8B030D-6E8A-4147-A177-3AD203B41FA5}">
                      <a16:colId xmlns:a16="http://schemas.microsoft.com/office/drawing/2014/main" val="58972086"/>
                    </a:ext>
                  </a:extLst>
                </a:gridCol>
                <a:gridCol w="2472367">
                  <a:extLst>
                    <a:ext uri="{9D8B030D-6E8A-4147-A177-3AD203B41FA5}">
                      <a16:colId xmlns:a16="http://schemas.microsoft.com/office/drawing/2014/main" val="223541118"/>
                    </a:ext>
                  </a:extLst>
                </a:gridCol>
                <a:gridCol w="2472367">
                  <a:extLst>
                    <a:ext uri="{9D8B030D-6E8A-4147-A177-3AD203B41FA5}">
                      <a16:colId xmlns:a16="http://schemas.microsoft.com/office/drawing/2014/main" val="1071742691"/>
                    </a:ext>
                  </a:extLst>
                </a:gridCol>
              </a:tblGrid>
              <a:tr h="9091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Появление новых конкурентов на рынке</a:t>
                      </a:r>
                      <a:endParaRPr lang="ru-RU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15" marR="342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Кассовый разрыв</a:t>
                      </a:r>
                      <a:endParaRPr lang="ru-RU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15" marR="342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Недооценка маркетинговой стратегии</a:t>
                      </a:r>
                      <a:endParaRPr lang="ru-RU" sz="15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15" marR="34215" marT="0" marB="0"/>
                </a:tc>
                <a:extLst>
                  <a:ext uri="{0D108BD9-81ED-4DB2-BD59-A6C34878D82A}">
                    <a16:rowId xmlns:a16="http://schemas.microsoft.com/office/drawing/2014/main" val="265109559"/>
                  </a:ext>
                </a:extLst>
              </a:tr>
              <a:tr h="34959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1.Изучение предлагаемых услуг и ценовую стратегию конкурента. 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2.Внедрение привлекательной услуги.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3.Настраивание и запуск онлайн-рекламы в различных сетях, включая социальные сети, Таргет и контекст. 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4.Проведение программы «Ценовая гарантия». 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15" marR="34215" marT="0" marB="0"/>
                </a:tc>
                <a:tc>
                  <a:txBody>
                    <a:bodyPr/>
                    <a:lstStyle/>
                    <a:p>
                      <a:pPr marR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1.Обсуждение с поставщиками возможность переноса даты оплаты и составление графика платежей.</a:t>
                      </a:r>
                    </a:p>
                    <a:p>
                      <a:pPr marR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2.Определение приоритетности платежей.</a:t>
                      </a:r>
                    </a:p>
                    <a:p>
                      <a:pPr marR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3.Использование овердрафта.</a:t>
                      </a:r>
                    </a:p>
                    <a:p>
                      <a:pPr marR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4.Внедрение быстрореализуемых активов, таких как создание более мелких абонементов или расширение списка предлагаемых услуг.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15" marR="34215" marT="0" marB="0"/>
                </a:tc>
                <a:tc>
                  <a:txBody>
                    <a:bodyPr/>
                    <a:lstStyle/>
                    <a:p>
                      <a:pPr marR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1.Разрабатывание стратегии, задавая себе вопрос: "Какие цели мы стремимся достичь?" </a:t>
                      </a:r>
                    </a:p>
                    <a:p>
                      <a:pPr marR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2.Проведение исследования, направленных на изучение целевой аудитории, формулирование гипотезы и проверка их с помощью количественных опросов.</a:t>
                      </a:r>
                    </a:p>
                    <a:p>
                      <a:pPr marR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3.Разрабатывание нескольких сценариев: оптимистичный, пессимистичный и вероятный. </a:t>
                      </a:r>
                    </a:p>
                    <a:p>
                      <a:pPr marR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4.Разбивка общей маркетинговой стратегию на компоненты. Определение роли каждого из них и разрабатывание последовательных шагов для их осуществления.</a:t>
                      </a:r>
                    </a:p>
                    <a:p>
                      <a:pPr marR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4.Сборка в единый документ все данные, которые были использованы при разработке стратегии.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15" marR="34215" marT="0" marB="0"/>
                </a:tc>
                <a:extLst>
                  <a:ext uri="{0D108BD9-81ED-4DB2-BD59-A6C34878D82A}">
                    <a16:rowId xmlns:a16="http://schemas.microsoft.com/office/drawing/2014/main" val="151103387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86E16D96-823F-098B-1837-9B338A39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9941" y="328386"/>
            <a:ext cx="2290841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F8DD8F9-FB6E-A259-5760-B220B0911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09" y="-89501"/>
            <a:ext cx="1330391" cy="7485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1D3C2D23-841F-4EF9-9B7C-3DBFE0203329}"/>
              </a:ext>
            </a:extLst>
          </p:cNvPr>
          <p:cNvGrpSpPr/>
          <p:nvPr/>
        </p:nvGrpSpPr>
        <p:grpSpPr>
          <a:xfrm>
            <a:off x="0" y="4030825"/>
            <a:ext cx="9144000" cy="142103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8A1E8062-5803-4264-83E2-CBFD1FAFAD4D}"/>
              </a:ext>
            </a:extLst>
          </p:cNvPr>
          <p:cNvSpPr txBox="1"/>
          <p:nvPr/>
        </p:nvSpPr>
        <p:spPr>
          <a:xfrm>
            <a:off x="3097318" y="4356964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grpSp>
        <p:nvGrpSpPr>
          <p:cNvPr id="13" name="page number">
            <a:extLst>
              <a:ext uri="{FF2B5EF4-FFF2-40B4-BE49-F238E27FC236}">
                <a16:creationId xmlns:a16="http://schemas.microsoft.com/office/drawing/2014/main" id="{1EDF4B45-6154-4F2B-8437-69BB7CFA105A}"/>
              </a:ext>
            </a:extLst>
          </p:cNvPr>
          <p:cNvGrpSpPr/>
          <p:nvPr/>
        </p:nvGrpSpPr>
        <p:grpSpPr>
          <a:xfrm>
            <a:off x="8511611" y="4682217"/>
            <a:ext cx="398397" cy="273844"/>
            <a:chOff x="11422855" y="6242955"/>
            <a:chExt cx="45715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12</a:t>
              </a:fld>
              <a:endParaRPr lang="ru-RU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/>
              </a:p>
            </p:txBody>
          </p:sp>
        </p:grpSp>
      </p:grp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0" y="0"/>
            <a:ext cx="9144000" cy="40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5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9"/>
          <p:cNvSpPr txBox="1">
            <a:spLocks noGrp="1"/>
          </p:cNvSpPr>
          <p:nvPr>
            <p:ph type="subTitle" idx="3"/>
          </p:nvPr>
        </p:nvSpPr>
        <p:spPr>
          <a:xfrm>
            <a:off x="571499" y="572667"/>
            <a:ext cx="21261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2000" b="1" spc="-15" dirty="0">
                <a:solidFill>
                  <a:srgbClr val="0B2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ВКР </a:t>
            </a:r>
            <a:endParaRPr lang="ru-RU" sz="2000" dirty="0">
              <a:solidFill>
                <a:srgbClr val="0B2D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90787517-0CF3-47ED-ACFF-A31AD660D18B}"/>
              </a:ext>
            </a:extLst>
          </p:cNvPr>
          <p:cNvSpPr txBox="1"/>
          <p:nvPr/>
        </p:nvSpPr>
        <p:spPr>
          <a:xfrm>
            <a:off x="3116683" y="628933"/>
            <a:ext cx="291063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20" dirty="0">
                <a:solidFill>
                  <a:srgbClr val="0B2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ВКР</a:t>
            </a:r>
            <a:endParaRPr sz="2000" dirty="0">
              <a:solidFill>
                <a:srgbClr val="0B2D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C9227486-329D-73D3-0A5E-CAE2CEEBA789}"/>
              </a:ext>
            </a:extLst>
          </p:cNvPr>
          <p:cNvSpPr txBox="1"/>
          <p:nvPr/>
        </p:nvSpPr>
        <p:spPr>
          <a:xfrm>
            <a:off x="5889506" y="628933"/>
            <a:ext cx="379205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45" dirty="0">
                <a:solidFill>
                  <a:srgbClr val="0B2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 </a:t>
            </a:r>
            <a:endParaRPr sz="2000" dirty="0">
              <a:solidFill>
                <a:srgbClr val="0B2D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85275-DE04-D46D-A4D9-6A96A9C75717}"/>
              </a:ext>
            </a:extLst>
          </p:cNvPr>
          <p:cNvSpPr txBox="1"/>
          <p:nvPr/>
        </p:nvSpPr>
        <p:spPr>
          <a:xfrm>
            <a:off x="76207" y="1016667"/>
            <a:ext cx="3116683" cy="1350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50000"/>
              </a:lnSpc>
              <a:spcBef>
                <a:spcPts val="865"/>
              </a:spcBef>
              <a:buClr>
                <a:schemeClr val="tx1"/>
              </a:buClr>
              <a:tabLst>
                <a:tab pos="297815" algn="l"/>
                <a:tab pos="298450" algn="l"/>
              </a:tabLs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зучение и проектирование бизнес-плана стартапа как стадии бизнеса новой фирмы индивидуального  предпринимателя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A515-A6C7-07F1-E56B-9D1522199F3E}"/>
              </a:ext>
            </a:extLst>
          </p:cNvPr>
          <p:cNvSpPr txBox="1"/>
          <p:nvPr/>
        </p:nvSpPr>
        <p:spPr>
          <a:xfrm>
            <a:off x="2907372" y="1016667"/>
            <a:ext cx="3116682" cy="36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marR="109855" indent="-285750">
              <a:lnSpc>
                <a:spcPct val="150000"/>
              </a:lnSpc>
              <a:spcBef>
                <a:spcPts val="140"/>
              </a:spcBef>
              <a:buClr>
                <a:schemeClr val="tx1"/>
              </a:buClr>
              <a:buFontTx/>
              <a:buChar char="-"/>
              <a:tabLst>
                <a:tab pos="297815" algn="l"/>
                <a:tab pos="298450" algn="l"/>
              </a:tabLs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абонементы по стоимости ниже рыночной</a:t>
            </a:r>
          </a:p>
          <a:p>
            <a:pPr marL="298450" marR="109855" indent="-285750">
              <a:lnSpc>
                <a:spcPct val="150000"/>
              </a:lnSpc>
              <a:spcBef>
                <a:spcPts val="140"/>
              </a:spcBef>
              <a:buClr>
                <a:schemeClr val="tx1"/>
              </a:buClr>
              <a:buFontTx/>
              <a:buChar char="-"/>
              <a:tabLst>
                <a:tab pos="297815" algn="l"/>
                <a:tab pos="298450" algn="l"/>
              </a:tabLs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различные внутренние и выездные мероприятия</a:t>
            </a:r>
          </a:p>
          <a:p>
            <a:pPr marL="298450" marR="109855" indent="-285750">
              <a:lnSpc>
                <a:spcPct val="150000"/>
              </a:lnSpc>
              <a:spcBef>
                <a:spcPts val="140"/>
              </a:spcBef>
              <a:buClr>
                <a:schemeClr val="tx1"/>
              </a:buClr>
              <a:buFontTx/>
              <a:buChar char="-"/>
              <a:tabLst>
                <a:tab pos="297815" algn="l"/>
                <a:tab pos="298450" algn="l"/>
              </a:tabLs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дополнительная опция в качестве посещения массажного салона после интенсивных тренировок</a:t>
            </a:r>
          </a:p>
          <a:p>
            <a:pPr marL="298450" marR="109855" indent="-285750">
              <a:lnSpc>
                <a:spcPct val="150000"/>
              </a:lnSpc>
              <a:spcBef>
                <a:spcPts val="140"/>
              </a:spcBef>
              <a:buClr>
                <a:schemeClr val="tx1"/>
              </a:buClr>
              <a:buFontTx/>
              <a:buChar char="-"/>
              <a:tabLst>
                <a:tab pos="297815" algn="l"/>
                <a:tab pos="298450" algn="l"/>
              </a:tabLs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квалицированные тренера, которые будут обучать целевую аудиторию различного уровня</a:t>
            </a:r>
            <a:endParaRPr lang="ru-RU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3E0B0DEF-AF1B-6C7C-4C9B-1525A9A49E64}"/>
              </a:ext>
            </a:extLst>
          </p:cNvPr>
          <p:cNvSpPr txBox="1"/>
          <p:nvPr/>
        </p:nvSpPr>
        <p:spPr>
          <a:xfrm>
            <a:off x="5889506" y="1005298"/>
            <a:ext cx="3115945" cy="25756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8450" marR="10795" indent="-285750">
              <a:lnSpc>
                <a:spcPct val="150000"/>
              </a:lnSpc>
              <a:spcBef>
                <a:spcPts val="140"/>
              </a:spcBef>
              <a:buClr>
                <a:schemeClr val="tx1"/>
              </a:buClr>
              <a:buFontTx/>
              <a:buChar char="-"/>
              <a:tabLst>
                <a:tab pos="297815" algn="l"/>
                <a:tab pos="298450" algn="l"/>
              </a:tabLs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ысокая востребованность школы танцев среди ЦА</a:t>
            </a:r>
          </a:p>
          <a:p>
            <a:pPr marL="298450" marR="10795" indent="-285750">
              <a:lnSpc>
                <a:spcPct val="150000"/>
              </a:lnSpc>
              <a:spcBef>
                <a:spcPts val="140"/>
              </a:spcBef>
              <a:buClr>
                <a:schemeClr val="tx1"/>
              </a:buClr>
              <a:buFontTx/>
              <a:buChar char="-"/>
              <a:tabLst>
                <a:tab pos="297815" algn="l"/>
                <a:tab pos="298450" algn="l"/>
              </a:tabLst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рентабельности школы на уровне 30%</a:t>
            </a:r>
          </a:p>
          <a:p>
            <a:pPr marL="298450" marR="10795" indent="-285750">
              <a:lnSpc>
                <a:spcPct val="150000"/>
              </a:lnSpc>
              <a:spcBef>
                <a:spcPts val="140"/>
              </a:spcBef>
              <a:buClr>
                <a:schemeClr val="tx1"/>
              </a:buClr>
              <a:buFontTx/>
              <a:buChar char="-"/>
              <a:tabLst>
                <a:tab pos="297815" algn="l"/>
                <a:tab pos="298450" algn="l"/>
              </a:tabLst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продаж на 20% ежеквартально</a:t>
            </a:r>
          </a:p>
          <a:p>
            <a:pPr marL="298450" marR="10795" indent="-285750">
              <a:lnSpc>
                <a:spcPct val="150000"/>
              </a:lnSpc>
              <a:spcBef>
                <a:spcPts val="140"/>
              </a:spcBef>
              <a:buClr>
                <a:schemeClr val="tx1"/>
              </a:buClr>
              <a:buFontTx/>
              <a:buChar char="-"/>
              <a:tabLst>
                <a:tab pos="297815" algn="l"/>
                <a:tab pos="298450" algn="l"/>
              </a:tabLst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 на международный рынок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8450" marR="1079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BF0930A-E136-D938-A89E-E998CD385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32" y="-119596"/>
            <a:ext cx="1330391" cy="7485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30158488-E6A4-9787-F7C8-9C8B7CC3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1" name="Google Shape;511;p62"/>
          <p:cNvSpPr txBox="1">
            <a:spLocks noGrp="1"/>
          </p:cNvSpPr>
          <p:nvPr>
            <p:ph type="title"/>
          </p:nvPr>
        </p:nvSpPr>
        <p:spPr>
          <a:xfrm>
            <a:off x="720000" y="1677218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ru-RU" sz="19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Разнообразие стилей</a:t>
            </a:r>
            <a:br>
              <a:rPr lang="ru-RU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514" name="Google Shape;514;p62"/>
          <p:cNvSpPr txBox="1">
            <a:spLocks noGrp="1"/>
          </p:cNvSpPr>
          <p:nvPr>
            <p:ph type="title" idx="4"/>
          </p:nvPr>
        </p:nvSpPr>
        <p:spPr>
          <a:xfrm>
            <a:off x="41664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15" name="Google Shape;515;p62"/>
          <p:cNvSpPr txBox="1">
            <a:spLocks noGrp="1"/>
          </p:cNvSpPr>
          <p:nvPr>
            <p:ph type="title" idx="13"/>
          </p:nvPr>
        </p:nvSpPr>
        <p:spPr>
          <a:xfrm>
            <a:off x="14826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16" name="Google Shape;516;p62"/>
          <p:cNvSpPr txBox="1">
            <a:spLocks noGrp="1"/>
          </p:cNvSpPr>
          <p:nvPr>
            <p:ph type="title" idx="2"/>
          </p:nvPr>
        </p:nvSpPr>
        <p:spPr>
          <a:xfrm>
            <a:off x="14826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17" name="Google Shape;517;p62"/>
          <p:cNvSpPr txBox="1">
            <a:spLocks noGrp="1"/>
          </p:cNvSpPr>
          <p:nvPr>
            <p:ph type="title" idx="3"/>
          </p:nvPr>
        </p:nvSpPr>
        <p:spPr>
          <a:xfrm>
            <a:off x="2824843" y="1677218"/>
            <a:ext cx="3633107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ru-RU" sz="19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Предоставление индивидуальных, групповых занятий, а также аренда зала</a:t>
            </a:r>
            <a:br>
              <a:rPr lang="ru-RU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519" name="Google Shape;519;p62"/>
          <p:cNvSpPr txBox="1">
            <a:spLocks noGrp="1"/>
          </p:cNvSpPr>
          <p:nvPr>
            <p:ph type="title" idx="6"/>
          </p:nvPr>
        </p:nvSpPr>
        <p:spPr>
          <a:xfrm>
            <a:off x="6087599" y="1677218"/>
            <a:ext cx="2615529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ru-RU" sz="19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Квалифицированные тренера</a:t>
            </a:r>
            <a:br>
              <a:rPr lang="ru-RU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520" name="Google Shape;520;p62"/>
          <p:cNvSpPr txBox="1">
            <a:spLocks noGrp="1"/>
          </p:cNvSpPr>
          <p:nvPr>
            <p:ph type="title" idx="7"/>
          </p:nvPr>
        </p:nvSpPr>
        <p:spPr>
          <a:xfrm>
            <a:off x="6850200" y="1095325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21" name="Google Shape;521;p62"/>
          <p:cNvSpPr txBox="1">
            <a:spLocks noGrp="1"/>
          </p:cNvSpPr>
          <p:nvPr>
            <p:ph type="title" idx="9"/>
          </p:nvPr>
        </p:nvSpPr>
        <p:spPr>
          <a:xfrm>
            <a:off x="7200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ru-RU" sz="19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Современный дизайн </a:t>
            </a:r>
            <a:br>
              <a:rPr lang="ru-RU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523" name="Google Shape;523;p62"/>
          <p:cNvSpPr txBox="1">
            <a:spLocks noGrp="1"/>
          </p:cNvSpPr>
          <p:nvPr>
            <p:ph type="title" idx="15"/>
          </p:nvPr>
        </p:nvSpPr>
        <p:spPr>
          <a:xfrm>
            <a:off x="3403800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ru-RU" sz="19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Инновации и технологии</a:t>
            </a:r>
            <a:br>
              <a:rPr lang="ru-RU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524" name="Google Shape;524;p62"/>
          <p:cNvSpPr txBox="1">
            <a:spLocks noGrp="1"/>
          </p:cNvSpPr>
          <p:nvPr>
            <p:ph type="title" idx="16"/>
          </p:nvPr>
        </p:nvSpPr>
        <p:spPr>
          <a:xfrm>
            <a:off x="41664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526" name="Google Shape;526;p62"/>
          <p:cNvSpPr txBox="1">
            <a:spLocks noGrp="1"/>
          </p:cNvSpPr>
          <p:nvPr>
            <p:ph type="title" idx="18"/>
          </p:nvPr>
        </p:nvSpPr>
        <p:spPr>
          <a:xfrm>
            <a:off x="6087599" y="3313579"/>
            <a:ext cx="23364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9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Массажный салон </a:t>
            </a:r>
            <a:br>
              <a:rPr lang="ru-RU" sz="19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sz="1900" dirty="0"/>
          </a:p>
        </p:txBody>
      </p:sp>
      <p:sp>
        <p:nvSpPr>
          <p:cNvPr id="527" name="Google Shape;527;p62"/>
          <p:cNvSpPr txBox="1">
            <a:spLocks noGrp="1"/>
          </p:cNvSpPr>
          <p:nvPr>
            <p:ph type="title" idx="19"/>
          </p:nvPr>
        </p:nvSpPr>
        <p:spPr>
          <a:xfrm>
            <a:off x="6850200" y="2714087"/>
            <a:ext cx="8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529" name="Google Shape;529;p62"/>
          <p:cNvSpPr txBox="1">
            <a:spLocks noGrp="1"/>
          </p:cNvSpPr>
          <p:nvPr>
            <p:ph type="title" idx="21"/>
          </p:nvPr>
        </p:nvSpPr>
        <p:spPr>
          <a:xfrm>
            <a:off x="2332400" y="445025"/>
            <a:ext cx="447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УТП ПРОЕКТА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18F5BB5-4383-82A6-FA55-ED10F52E9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09" y="-124749"/>
            <a:ext cx="1330391" cy="748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81A9C515-2922-46EE-9595-987FE1A9680C}"/>
              </a:ext>
            </a:extLst>
          </p:cNvPr>
          <p:cNvGrpSpPr/>
          <p:nvPr/>
        </p:nvGrpSpPr>
        <p:grpSpPr>
          <a:xfrm>
            <a:off x="8567141" y="4682217"/>
            <a:ext cx="342867" cy="273844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F1E26E1E-6172-40E1-ADD5-64457458687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</a:pPr>
              <a:fld id="{8004FF5B-EC31-4260-BC73-B698F9B6DD2F}" type="slidenum">
                <a:rPr lang="ru-RU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 defTabSz="685800">
                  <a:buClrTx/>
                </a:pPr>
                <a:t>4</a:t>
              </a:fld>
              <a:endParaRPr lang="ru-RU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F863B706-6EB9-4B6B-8A89-756CA429D8E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7D06FD4-79D9-4C6C-AB08-EB37D878B76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ru-RU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BF2211AF-C66F-4CCA-A780-5E80FAE39454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ru-RU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F70AFA75-21D9-4813-8C2B-A8AE316B942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ru-RU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675F99D-7D60-4462-8147-6B0833673273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ru-RU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468B40C8-2FB4-A14E-89C2-48A0A5157976}"/>
              </a:ext>
            </a:extLst>
          </p:cNvPr>
          <p:cNvGraphicFramePr/>
          <p:nvPr/>
        </p:nvGraphicFramePr>
        <p:xfrm>
          <a:off x="1" y="0"/>
          <a:ext cx="4567478" cy="299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8DC6C01-3308-C7CC-1400-7824687130EA}"/>
              </a:ext>
            </a:extLst>
          </p:cNvPr>
          <p:cNvGraphicFramePr/>
          <p:nvPr/>
        </p:nvGraphicFramePr>
        <p:xfrm>
          <a:off x="4757141" y="0"/>
          <a:ext cx="4386859" cy="299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D8E9E4C-E552-E1E0-D65C-51A120F48E91}"/>
              </a:ext>
            </a:extLst>
          </p:cNvPr>
          <p:cNvGraphicFramePr/>
          <p:nvPr/>
        </p:nvGraphicFramePr>
        <p:xfrm>
          <a:off x="1" y="3011558"/>
          <a:ext cx="9143999" cy="213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6444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E3D67B6-5406-4478-9947-7CD0F3132823}"/>
              </a:ext>
            </a:extLst>
          </p:cNvPr>
          <p:cNvSpPr txBox="1">
            <a:spLocks/>
          </p:cNvSpPr>
          <p:nvPr/>
        </p:nvSpPr>
        <p:spPr>
          <a:xfrm>
            <a:off x="1167503" y="2059110"/>
            <a:ext cx="6569977" cy="702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 defTabSz="685800">
              <a:lnSpc>
                <a:spcPct val="100000"/>
              </a:lnSpc>
              <a:spcBef>
                <a:spcPts val="75"/>
              </a:spcBef>
              <a:buClrTx/>
            </a:pPr>
            <a:r>
              <a:rPr lang="ru-RU" sz="4500" dirty="0">
                <a:solidFill>
                  <a:prstClr val="white"/>
                </a:solidFill>
                <a:latin typeface="Arial Narrow" panose="020B0606020202030204" pitchFamily="34" charset="0"/>
              </a:rPr>
              <a:t>Финансовый план </a:t>
            </a:r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8567141" y="4682217"/>
            <a:ext cx="342867" cy="273844"/>
            <a:chOff x="11422855" y="6242955"/>
            <a:chExt cx="457156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</a:pPr>
              <a:fld id="{8004FF5B-EC31-4260-BC73-B698F9B6DD2F}" type="slidenum">
                <a:rPr lang="ru-RU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 defTabSz="685800">
                  <a:buClrTx/>
                </a:pPr>
                <a:t>5</a:t>
              </a:fld>
              <a:endPara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ru-RU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ru-RU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ru-RU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ru-RU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pic>
        <p:nvPicPr>
          <p:cNvPr id="11" name="Рисунок 1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2104406-F5D1-4794-8B29-0483C0681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79" y="178427"/>
            <a:ext cx="1172529" cy="65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907A18-6E3D-2A09-D76D-91C6A00B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952"/>
            <a:ext cx="4983480" cy="70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1F19F2-DD4D-484D-EDA9-F1A0E2ABB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097"/>
            <a:ext cx="4997450" cy="3155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FF6CF4-2FFF-C9D3-70AD-25C98E4D9F82}"/>
              </a:ext>
            </a:extLst>
          </p:cNvPr>
          <p:cNvSpPr txBox="1"/>
          <p:nvPr/>
        </p:nvSpPr>
        <p:spPr>
          <a:xfrm>
            <a:off x="276270" y="1688375"/>
            <a:ext cx="4653642" cy="10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 со второго года стартап будет полностью покрывать постоянные и переменные расходы с помощью увеличения выручки. 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B060853-7725-CBC6-D600-41BAFEF489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707560"/>
              </p:ext>
            </p:extLst>
          </p:nvPr>
        </p:nvGraphicFramePr>
        <p:xfrm>
          <a:off x="4997450" y="228226"/>
          <a:ext cx="4079012" cy="2262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8E0B065E-3C34-DFF7-1691-1D28783A38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222545"/>
              </p:ext>
            </p:extLst>
          </p:nvPr>
        </p:nvGraphicFramePr>
        <p:xfrm>
          <a:off x="4997450" y="2491094"/>
          <a:ext cx="4146550" cy="2424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6B5A8ED-DE1F-0802-66E6-A76C805C2AA6}"/>
              </a:ext>
            </a:extLst>
          </p:cNvPr>
          <p:cNvSpPr txBox="1"/>
          <p:nvPr/>
        </p:nvSpPr>
        <p:spPr>
          <a:xfrm>
            <a:off x="276270" y="2896327"/>
            <a:ext cx="4653642" cy="10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Начиная с 43 месяца, стартап начинает приносить положительные денежные потоки компании. Для этого нужен первоначальный капитал в размере 6 022 594 руб.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2"/>
          <p:cNvSpPr txBox="1">
            <a:spLocks noGrp="1"/>
          </p:cNvSpPr>
          <p:nvPr>
            <p:ph type="title"/>
          </p:nvPr>
        </p:nvSpPr>
        <p:spPr>
          <a:xfrm>
            <a:off x="778564" y="3878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экономической эффективности проекта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5 лет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878C6FE-E5F7-2C55-3396-C1374FE02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016888"/>
              </p:ext>
            </p:extLst>
          </p:nvPr>
        </p:nvGraphicFramePr>
        <p:xfrm>
          <a:off x="89807" y="1092447"/>
          <a:ext cx="6123214" cy="2958605"/>
        </p:xfrm>
        <a:graphic>
          <a:graphicData uri="http://schemas.openxmlformats.org/drawingml/2006/table">
            <a:tbl>
              <a:tblPr firstRow="1" firstCol="1" bandRow="1">
                <a:tableStyleId>{27A05C63-F3D5-4F9C-B610-A6A683DAC753}</a:tableStyleId>
              </a:tblPr>
              <a:tblGrid>
                <a:gridCol w="4143620">
                  <a:extLst>
                    <a:ext uri="{9D8B030D-6E8A-4147-A177-3AD203B41FA5}">
                      <a16:colId xmlns:a16="http://schemas.microsoft.com/office/drawing/2014/main" val="960215182"/>
                    </a:ext>
                  </a:extLst>
                </a:gridCol>
                <a:gridCol w="1008240">
                  <a:extLst>
                    <a:ext uri="{9D8B030D-6E8A-4147-A177-3AD203B41FA5}">
                      <a16:colId xmlns:a16="http://schemas.microsoft.com/office/drawing/2014/main" val="478907197"/>
                    </a:ext>
                  </a:extLst>
                </a:gridCol>
                <a:gridCol w="971354">
                  <a:extLst>
                    <a:ext uri="{9D8B030D-6E8A-4147-A177-3AD203B41FA5}">
                      <a16:colId xmlns:a16="http://schemas.microsoft.com/office/drawing/2014/main" val="1920214805"/>
                    </a:ext>
                  </a:extLst>
                </a:gridCol>
              </a:tblGrid>
              <a:tr h="275402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Показатель</a:t>
                      </a:r>
                      <a:endParaRPr lang="ru-RU" sz="1000" b="0" i="0" u="none" strike="noStrike" kern="0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Значение</a:t>
                      </a:r>
                      <a:endParaRPr lang="ru-RU" sz="1000" b="0" i="0" u="none" strike="noStrike" kern="0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kern="0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Ед. изм.</a:t>
                      </a:r>
                      <a:endParaRPr lang="ru-RU" sz="1000" b="0" i="0" u="none" strike="noStrike" kern="0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  <a:sym typeface="Arial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50316662"/>
                  </a:ext>
                </a:extLst>
              </a:tr>
              <a:tr h="27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</a:rPr>
                        <a:t>Выручка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75 715 458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руб.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09702390"/>
                  </a:ext>
                </a:extLst>
              </a:tr>
              <a:tr h="27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Чистая прибыль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33 379 083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руб.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77328552"/>
                  </a:ext>
                </a:extLst>
              </a:tr>
              <a:tr h="27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Чистая рентабельность проекта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44,1%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23554046"/>
                  </a:ext>
                </a:extLst>
              </a:tr>
              <a:tr h="27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Ставка дисконтирования, 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10%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23186001"/>
                  </a:ext>
                </a:extLst>
              </a:tr>
              <a:tr h="204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NPV (чистая приведенная стоимость) проекта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11 030 855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руб.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2169363"/>
                  </a:ext>
                </a:extLst>
              </a:tr>
              <a:tr h="27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PI проекта (рентабельность инвестиций)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2,8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ед.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82885280"/>
                  </a:ext>
                </a:extLst>
              </a:tr>
              <a:tr h="27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IRR (внутренняя норма доходности) проекта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50,5%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73043765"/>
                  </a:ext>
                </a:extLst>
              </a:tr>
              <a:tr h="27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IRR с учетом процентов по займу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39,7%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87037036"/>
                  </a:ext>
                </a:extLst>
              </a:tr>
              <a:tr h="27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Срок окупаемости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43,4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мес.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90660832"/>
                  </a:ext>
                </a:extLst>
              </a:tr>
              <a:tr h="2754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Дисконтированный срок окупаемости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46,2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</a:rPr>
                        <a:t>мес.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345540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D703D6C-E8F4-E606-0DC1-E94757448E05}"/>
              </a:ext>
            </a:extLst>
          </p:cNvPr>
          <p:cNvSpPr txBox="1"/>
          <p:nvPr/>
        </p:nvSpPr>
        <p:spPr>
          <a:xfrm>
            <a:off x="6237514" y="960575"/>
            <a:ext cx="2816679" cy="328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Внутренняя норма доходности за 5 лет составляет 50,5%, что говорит о высокой эффективности проекта. Срок окупаемости 43,4 месяца, а дисконтированный – 46,2 месяца. Чистая рентабельность проекта – 44,1%, что говорит о высокой эффективности инвестиций в данный проект.</a:t>
            </a:r>
            <a:endParaRPr lang="ru-RU" dirty="0"/>
          </a:p>
        </p:txBody>
      </p:sp>
      <p:pic>
        <p:nvPicPr>
          <p:cNvPr id="8" name="Рисунок 7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B62AEF3-7016-8808-1C1B-3C80E8364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68" y="-118262"/>
            <a:ext cx="1330391" cy="748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1"/>
          <p:cNvSpPr txBox="1">
            <a:spLocks noGrp="1"/>
          </p:cNvSpPr>
          <p:nvPr>
            <p:ph type="title"/>
          </p:nvPr>
        </p:nvSpPr>
        <p:spPr>
          <a:xfrm>
            <a:off x="713225" y="3878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проекта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95916D97-309A-CAC5-DF32-8BB7BB640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256641"/>
              </p:ext>
            </p:extLst>
          </p:nvPr>
        </p:nvGraphicFramePr>
        <p:xfrm>
          <a:off x="713225" y="1017725"/>
          <a:ext cx="7717500" cy="368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178A584-CDFA-90E4-A58A-866F37CA9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09" y="-94643"/>
            <a:ext cx="1330391" cy="7485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3"/>
          <p:cNvSpPr txBox="1">
            <a:spLocks noGrp="1"/>
          </p:cNvSpPr>
          <p:nvPr>
            <p:ph type="title"/>
          </p:nvPr>
        </p:nvSpPr>
        <p:spPr>
          <a:xfrm>
            <a:off x="1408500" y="445025"/>
            <a:ext cx="6327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проекта по методу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DCF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884CEF-0481-5B54-296E-807BEB78D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2" y="927917"/>
            <a:ext cx="7901656" cy="37020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1F5555-1095-0FDE-FE05-A402AC6C6DCF}"/>
              </a:ext>
            </a:extLst>
          </p:cNvPr>
          <p:cNvSpPr txBox="1"/>
          <p:nvPr/>
        </p:nvSpPr>
        <p:spPr>
          <a:xfrm>
            <a:off x="5061858" y="2349951"/>
            <a:ext cx="4082142" cy="102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результат показывает, что 23 161 899,402 руб.</a:t>
            </a:r>
            <a:r>
              <a:rPr lang="ru-RU" sz="1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будущей оценочной стоимости, сейчас стоят 11 515 557,53 руб. </a:t>
            </a: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DE6D6A8A-2AF4-E885-5FC4-3BCDFB43B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234546"/>
              </p:ext>
            </p:extLst>
          </p:nvPr>
        </p:nvGraphicFramePr>
        <p:xfrm>
          <a:off x="621172" y="1781013"/>
          <a:ext cx="4367206" cy="2434570"/>
        </p:xfrm>
        <a:graphic>
          <a:graphicData uri="http://schemas.openxmlformats.org/drawingml/2006/table">
            <a:tbl>
              <a:tblPr firstRow="1" firstCol="1" bandRow="1">
                <a:tableStyleId>{27A05C63-F3D5-4F9C-B610-A6A683DAC753}</a:tableStyleId>
              </a:tblPr>
              <a:tblGrid>
                <a:gridCol w="2548730">
                  <a:extLst>
                    <a:ext uri="{9D8B030D-6E8A-4147-A177-3AD203B41FA5}">
                      <a16:colId xmlns:a16="http://schemas.microsoft.com/office/drawing/2014/main" val="4116909321"/>
                    </a:ext>
                  </a:extLst>
                </a:gridCol>
                <a:gridCol w="1818476">
                  <a:extLst>
                    <a:ext uri="{9D8B030D-6E8A-4147-A177-3AD203B41FA5}">
                      <a16:colId xmlns:a16="http://schemas.microsoft.com/office/drawing/2014/main" val="886461744"/>
                    </a:ext>
                  </a:extLst>
                </a:gridCol>
              </a:tblGrid>
              <a:tr h="549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Сумма денежных потоков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0">
                          <a:effectLst/>
                        </a:rPr>
                        <a:t>23</a:t>
                      </a:r>
                      <a:r>
                        <a:rPr lang="ru-RU" sz="1000" kern="0">
                          <a:effectLst/>
                        </a:rPr>
                        <a:t> </a:t>
                      </a:r>
                      <a:r>
                        <a:rPr lang="en-US" sz="1000" kern="0">
                          <a:effectLst/>
                        </a:rPr>
                        <a:t>161 899</a:t>
                      </a:r>
                      <a:r>
                        <a:rPr lang="ru-RU" sz="1000" kern="0">
                          <a:effectLst/>
                        </a:rPr>
                        <a:t>,</a:t>
                      </a:r>
                      <a:r>
                        <a:rPr lang="en-US" sz="1000" kern="0">
                          <a:effectLst/>
                        </a:rPr>
                        <a:t>4</a:t>
                      </a:r>
                      <a:r>
                        <a:rPr lang="ru-RU" sz="1000" kern="0">
                          <a:effectLst/>
                        </a:rPr>
                        <a:t>0</a:t>
                      </a:r>
                      <a:r>
                        <a:rPr lang="en-US" sz="1000" kern="0">
                          <a:effectLst/>
                        </a:rPr>
                        <a:t>2</a:t>
                      </a:r>
                      <a:r>
                        <a:rPr lang="ru-RU" sz="1000" kern="0">
                          <a:effectLst/>
                        </a:rPr>
                        <a:t> ₽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26047506"/>
                  </a:ext>
                </a:extLst>
              </a:tr>
              <a:tr h="785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Текущая процентная ставка в банке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1</a:t>
                      </a:r>
                      <a:r>
                        <a:rPr lang="en-US" sz="1000" kern="0">
                          <a:effectLst/>
                        </a:rPr>
                        <a:t>5</a:t>
                      </a:r>
                      <a:r>
                        <a:rPr lang="ru-RU" sz="1000" kern="0">
                          <a:effectLst/>
                        </a:rPr>
                        <a:t>%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31959869"/>
                  </a:ext>
                </a:extLst>
              </a:tr>
              <a:tr h="549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Количество лет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5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17014775"/>
                  </a:ext>
                </a:extLst>
              </a:tr>
              <a:tr h="549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>
                          <a:effectLst/>
                        </a:rPr>
                        <a:t>DCF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0" dirty="0">
                          <a:effectLst/>
                        </a:rPr>
                        <a:t>1</a:t>
                      </a:r>
                      <a:r>
                        <a:rPr lang="en-US" sz="1000" kern="0" dirty="0">
                          <a:effectLst/>
                        </a:rPr>
                        <a:t>1 515 557</a:t>
                      </a:r>
                      <a:r>
                        <a:rPr lang="ru-RU" sz="1000" kern="0" dirty="0">
                          <a:effectLst/>
                        </a:rPr>
                        <a:t>,</a:t>
                      </a:r>
                      <a:r>
                        <a:rPr lang="en-US" sz="1000" kern="0" dirty="0">
                          <a:effectLst/>
                        </a:rPr>
                        <a:t>53</a:t>
                      </a:r>
                      <a:r>
                        <a:rPr lang="ru-RU" sz="1000" kern="0" dirty="0">
                          <a:effectLst/>
                        </a:rPr>
                        <a:t> ₽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64004166"/>
                  </a:ext>
                </a:extLst>
              </a:tr>
            </a:tbl>
          </a:graphicData>
        </a:graphic>
      </p:graphicFrame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A37082D-C6A0-4519-239D-76681FFC9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32" y="-123913"/>
            <a:ext cx="1330391" cy="7485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604</Words>
  <Application>Microsoft Office PowerPoint</Application>
  <PresentationFormat>Экран (16:9)</PresentationFormat>
  <Paragraphs>110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5" baseType="lpstr">
      <vt:lpstr>Arial</vt:lpstr>
      <vt:lpstr>Montserrat</vt:lpstr>
      <vt:lpstr>Arial Black</vt:lpstr>
      <vt:lpstr>Times New Roman</vt:lpstr>
      <vt:lpstr>Vidaloka</vt:lpstr>
      <vt:lpstr>Calibri</vt:lpstr>
      <vt:lpstr>Arial MT</vt:lpstr>
      <vt:lpstr>Merriweather Light</vt:lpstr>
      <vt:lpstr>Crimson Text</vt:lpstr>
      <vt:lpstr>Aptos</vt:lpstr>
      <vt:lpstr>Arial Narrow</vt:lpstr>
      <vt:lpstr>Minimalist Business Slides XL by Slidesgo</vt:lpstr>
      <vt:lpstr>Тема Office</vt:lpstr>
      <vt:lpstr>Презентация PowerPoint</vt:lpstr>
      <vt:lpstr>Презентация PowerPoint</vt:lpstr>
      <vt:lpstr>Разнообразие стилей </vt:lpstr>
      <vt:lpstr>Презентация PowerPoint</vt:lpstr>
      <vt:lpstr>Презентация PowerPoint</vt:lpstr>
      <vt:lpstr>Презентация PowerPoint</vt:lpstr>
      <vt:lpstr>Показатели экономической эффективности проекта за 5 лет </vt:lpstr>
      <vt:lpstr>Источники финансирования проекта </vt:lpstr>
      <vt:lpstr>Оценка эффективности проекта по методу DCF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</dc:creator>
  <cp:lastModifiedBy>Ксения Савкина</cp:lastModifiedBy>
  <cp:revision>2</cp:revision>
  <dcterms:modified xsi:type="dcterms:W3CDTF">2024-06-03T19:42:41Z</dcterms:modified>
</cp:coreProperties>
</file>