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6" r:id="rId2"/>
  </p:sldMasterIdLst>
  <p:notesMasterIdLst>
    <p:notesMasterId r:id="rId11"/>
  </p:notesMasterIdLst>
  <p:sldIdLst>
    <p:sldId id="256" r:id="rId3"/>
    <p:sldId id="283" r:id="rId4"/>
    <p:sldId id="286" r:id="rId5"/>
    <p:sldId id="293" r:id="rId6"/>
    <p:sldId id="289" r:id="rId7"/>
    <p:sldId id="291" r:id="rId8"/>
    <p:sldId id="295" r:id="rId9"/>
    <p:sldId id="285" r:id="rId10"/>
  </p:sldIdLst>
  <p:sldSz cx="12192000" cy="6858000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1pPr>
    <a:lvl2pPr marL="742950" indent="-2857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2pPr>
    <a:lvl3pPr marL="1143000" indent="-228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3pPr>
    <a:lvl4pPr marL="1600200" indent="-228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4pPr>
    <a:lvl5pPr marL="2057400" indent="-228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ource Han Sans CN" charset="0"/>
        <a:cs typeface="Source Han Sans CN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6"/>
    <p:restoredTop sz="95788" autoAdjust="0"/>
  </p:normalViewPr>
  <p:slideViewPr>
    <p:cSldViewPr>
      <p:cViewPr>
        <p:scale>
          <a:sx n="75" d="100"/>
          <a:sy n="75" d="100"/>
        </p:scale>
        <p:origin x="-72" y="-6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xmlns="" id="{7C46D922-8BEF-D7A7-04E6-843AAB9FC2C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2425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8D4E3B7A-825B-4843-1FDB-B0AF27B432F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B4FD76D3-CBBB-7DE2-7604-C5367E0AC6F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xmlns="" id="{E22907A7-53EF-C084-672A-8A257DED2A7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xmlns="" id="{7AB85F4F-0B3B-A4E7-ECB1-146716EB2FD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xmlns="" id="{1F964DED-8085-2DC9-C488-631CB4B8D0B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fld id="{91DFB920-9C2C-0948-9695-B63B1CAD009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0988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>
            <a:extLst>
              <a:ext uri="{FF2B5EF4-FFF2-40B4-BE49-F238E27FC236}">
                <a16:creationId xmlns:a16="http://schemas.microsoft.com/office/drawing/2014/main" xmlns="" id="{D9786F6C-6EA7-1397-5202-0220872547A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E9E22D47-A9AF-634F-B0D8-01BDCFD15926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1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xmlns="" id="{F946DFD9-65C9-7903-39DA-B1EB072455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xmlns="" id="{E1011874-4378-49BA-4D33-4E9585E58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xmlns="" id="{781755BA-848B-E276-FF21-05BFE85A1F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696440C2-CDD7-4043-9B8C-BED4A6BF006C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2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xmlns="" id="{6584290C-7F47-B0F8-4345-3E8332469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xmlns="" id="{65041C34-638E-109C-3265-8636C9BB0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xmlns="" id="{781755BA-848B-E276-FF21-05BFE85A1F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696440C2-CDD7-4043-9B8C-BED4A6BF006C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3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xmlns="" id="{6584290C-7F47-B0F8-4345-3E8332469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xmlns="" id="{65041C34-638E-109C-3265-8636C9BB0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880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xmlns="" id="{781755BA-848B-E276-FF21-05BFE85A1F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696440C2-CDD7-4043-9B8C-BED4A6BF006C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4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xmlns="" id="{6584290C-7F47-B0F8-4345-3E8332469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xmlns="" id="{65041C34-638E-109C-3265-8636C9BB0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4244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xmlns="" id="{781755BA-848B-E276-FF21-05BFE85A1F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696440C2-CDD7-4043-9B8C-BED4A6BF006C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5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xmlns="" id="{6584290C-7F47-B0F8-4345-3E8332469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xmlns="" id="{65041C34-638E-109C-3265-8636C9BB0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56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>
            <a:extLst>
              <a:ext uri="{FF2B5EF4-FFF2-40B4-BE49-F238E27FC236}">
                <a16:creationId xmlns:a16="http://schemas.microsoft.com/office/drawing/2014/main" xmlns="" id="{781755BA-848B-E276-FF21-05BFE85A1F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696440C2-CDD7-4043-9B8C-BED4A6BF006C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6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xmlns="" id="{6584290C-7F47-B0F8-4345-3E8332469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xmlns="" id="{65041C34-638E-109C-3265-8636C9BB05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8720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xmlns="" id="{E7CACCBD-8C09-209B-4FEA-4AD2A6EEA59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F736E00F-EEDC-6B4E-A17D-A1D5A71B3E00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7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xmlns="" id="{A1488AF4-3559-2210-817B-046E863F26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xmlns="" id="{4F10CDDF-C7D7-6B51-9F59-7ABD1B216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5208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xmlns="" id="{E7CACCBD-8C09-209B-4FEA-4AD2A6EEA59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828800" algn="l"/>
                <a:tab pos="2743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fld id="{F736E00F-EEDC-6B4E-A17D-A1D5A71B3E00}" type="slidenum"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rPr>
              <a:pPr/>
              <a:t>8</a:t>
            </a:fld>
            <a:endParaRPr lang="en-US" altLang="ru-RU">
              <a:solidFill>
                <a:srgbClr val="000000"/>
              </a:solidFill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xmlns="" id="{A1488AF4-3559-2210-817B-046E863F26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xmlns="" id="{4F10CDDF-C7D7-6B51-9F59-7ABD1B216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2072244-3E01-9722-8519-F23B4C3A79E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D2FB0382-4512-0CE6-5A42-5461825F4BD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F9A2FBE4-DBE3-39BB-25B7-BEDDD4DEA7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7DF39-7545-C24C-AF5F-F309670587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759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EF404C00-DCAF-97E1-C15F-71527D3B1A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F375D9D1-1CB7-530D-D7E4-025D87FB820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927C0C79-56A0-CA13-3C25-8D10E2E87F0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AEEE6-B73A-C94F-A727-8FBC34CCA3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93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1122363"/>
            <a:ext cx="2741613" cy="4457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22363"/>
            <a:ext cx="8077200" cy="4457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D0626AF9-B4D1-50B0-F2DA-0AC36AC3CC5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E260D3EF-7F37-0A10-744B-F64A60CF79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113FDEF7-52EF-DE5E-AC1D-8A760174FF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DA186-45FB-E545-A7C5-596E3F2BBD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551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2413" cy="23860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9EBEE3D-0603-B19F-2C2F-0BA9F7BEE8F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7CD6767-418D-35C7-E1F6-6CDCB2D651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F861CD0-7142-2ABF-E2E8-FAEB583D482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11F76-6A87-F64E-8637-2779FCC3CB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25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27A038DB-989A-F972-7588-6A660406734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393CA2BD-D9C7-02AE-9482-0B7CEB21A14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17ECDABB-3576-421E-B031-1779A5322F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263A2-C0A9-9C40-AD9C-CA2B0681E3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7398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120531B9-15F8-1A2D-56F9-2D07F7030F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0B51D6A0-D4CC-AF68-1655-35EB074148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CAA71AE5-1160-5BE1-46BF-DBDBDC9D23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0842D-AA38-FF47-B61A-43116DB488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4679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5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8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F9B9CDA6-5C1D-9539-26B3-BA51D074EE0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FC5E68C2-78DB-279E-EB01-918D5FF4C4E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44F17997-1124-7E81-4FB5-0D883775989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54532-9D9A-224D-BC96-721D011376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2749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99403EB2-15E7-898D-5F4D-AE80D0933D0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4EB6938-B824-1014-4934-78FED78B58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1192910F-FAB6-D2A6-529C-196AAA7F3A5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966FE-E233-2744-B0F6-964CBAE4AF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827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BED2044F-3DAC-64FE-BBF3-62B0C021E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F2E1F29-D89E-0DF7-A0DE-09CD017B245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28CEC422-77A6-E35A-E63A-0B7307ED6F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9C98D-57B0-0B42-9FB5-16AF6BBBF4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3850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7B179B32-64EB-4ED0-E300-FE0B29304E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96D89F63-3440-B684-4831-B95F99483F1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10F31630-B4E2-6B75-233F-E99E0BC5A9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DFE9F-367C-D346-82BF-E8F22AE73D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1966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DB1BA1A-51EB-65E9-CDA4-296EABDDE5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111C3F8-D621-DDB6-F8CE-811F63B9C3A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0936BCA-7FAB-9FA0-A2E7-C54C6A67D5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3555E2-923F-B945-BB7E-11AAF27F49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882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F321189F-BF59-A7D3-6F9B-EF9E183094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1D9A89A4-DC82-2287-ACCC-62EDAEA34F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C1F5F8F0-DAF3-187F-6064-3C64243B55D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B341B-19BE-BE4A-AB3A-AFC051BC3A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5269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4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DBBDBF98-3411-C41A-9F85-9296BBF49C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77A9877B-E017-BF01-91C1-AD5FA3B273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5BCF9D1A-288F-DB39-78A0-61A083DDF08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A542D-C507-0345-AD64-284F277F19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909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4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D4544AC-6D6C-B546-F71A-27223CE43D0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FE9FA7A-ACA4-A6B9-1573-6CB992128C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5C5A8B91-240B-4419-EDC2-CC6E782AB57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E8763-074E-E943-886F-256319FF89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253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5BE0A7DF-8D45-3B0D-EB83-0310BC9F48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123B11A8-BDA3-8229-818F-92FB2FF835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C4322EF4-7249-CC9B-90F9-E8F8B727FFC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7B8A38-7D69-FE48-979A-A8E68ED182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0774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3070"/>
            <a:ext cx="2741613" cy="53070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3070"/>
            <a:ext cx="8077200" cy="53070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A746E2B7-0117-8282-E7C7-7C1A9451F5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187C10A1-7A5E-7394-98BA-94FBF8B812C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3E836DF-DAFA-370D-634B-71EA9F0283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C49598-3665-1745-A14C-701AF5AF82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77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58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8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CE55F831-62CA-A033-5D7B-11A7C33F508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FE9568C1-F755-3B44-A5BE-010B2916FD7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8E4682E7-21EF-D0F3-381D-234E7BD806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269F9-D70F-9F4B-AFEE-9CFE76CBC4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293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3EDE7256-73C3-1C32-8BFA-680A379E91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F11C51A-4E49-6CA1-4132-715D1FFBBFA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80F819A5-62CE-BCEC-51F3-4B0309E51D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198E14-16C2-C44E-A9E2-199E33B597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237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81FFFED7-9753-F73E-2B32-B349CE9F532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C6FE5DA8-7939-A0E6-4AA8-0D45DFADE4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C3CDA269-F25D-6B56-0640-57A6B39D700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3E8C8-C12A-6D43-8E58-DF1EB5A6BA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264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B07EB0C-CD9B-4EE8-EDE6-1A799067420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888A0BF-C09C-EC90-2B31-79BAFF8C9F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7E34211-CFA9-8159-F123-04E057C23A4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AC405-9811-D14B-984E-7DA4AF79B3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279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1E92244B-960C-509D-D9A6-70064582C1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7480A08C-5F4A-D165-3C0F-0942525AC5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C71A155-DF91-CCCD-3ADE-7CE8267CF07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4C0F3-97A3-B246-AFD9-815AA8FC00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097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4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0B7D2E74-08A3-A81D-76BC-1D58FC59DE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4623556A-0C79-0E17-CED4-8EC4CB2D607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57B347D-865D-A2BB-3B67-80FDC04B086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81909-73B8-6F41-A3F7-4FBE43649A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503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4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40AD39A1-1BA9-CAEC-785C-30BA9A75A5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25E4C80A-8E0D-7916-83B1-9E8E05A3C1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6CA4AE44-96A2-4029-4BFD-24CB3A7EBAA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1A57-7924-2844-8455-129E58D57A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577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E262163B-CDED-4A15-D251-5951BE583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122363"/>
            <a:ext cx="9142413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Образец заголовка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69B72EB8-4C9A-DDC0-FA56-34CF4EBBB61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200">
                <a:solidFill>
                  <a:srgbClr val="8B8B8B"/>
                </a:solidFill>
                <a:latin typeface="+mn-lt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9C8CBA15-3202-52F8-E1C5-CB06AF8968F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038600" y="6356350"/>
            <a:ext cx="4113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  <a:tab pos="3657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C49E2CF3-B948-096D-19BC-4A9B44D06C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200">
                <a:solidFill>
                  <a:srgbClr val="8B8B8B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</a:lstStyle>
          <a:p>
            <a:fld id="{DD70D22B-53E0-FD48-BB97-C3BB82E904B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xmlns="" id="{7006ADCF-61FB-DF03-0935-0CF6C0272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9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0" r:id="rId1"/>
    <p:sldLayoutId id="2147484951" r:id="rId2"/>
    <p:sldLayoutId id="2147484952" r:id="rId3"/>
    <p:sldLayoutId id="2147484953" r:id="rId4"/>
    <p:sldLayoutId id="2147484954" r:id="rId5"/>
    <p:sldLayoutId id="2147484955" r:id="rId6"/>
    <p:sldLayoutId id="2147484956" r:id="rId7"/>
    <p:sldLayoutId id="2147484957" r:id="rId8"/>
    <p:sldLayoutId id="2147484958" r:id="rId9"/>
    <p:sldLayoutId id="2147484959" r:id="rId10"/>
    <p:sldLayoutId id="2147484960" r:id="rId11"/>
    <p:sldLayoutId id="2147484961" r:id="rId12"/>
  </p:sldLayoutIdLst>
  <p:txStyles>
    <p:titleStyle>
      <a:lvl1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Source Han Sans CN" charset="0"/>
          <a:cs typeface="+mj-cs"/>
        </a:defRPr>
      </a:lvl1pPr>
      <a:lvl2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2pPr>
      <a:lvl3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3pPr>
      <a:lvl4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4pPr>
      <a:lvl5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5pPr>
      <a:lvl6pPr marL="25146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6pPr>
      <a:lvl7pPr marL="29718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7pPr>
      <a:lvl8pPr marL="34290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8pPr>
      <a:lvl9pPr marL="38862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9pPr>
    </p:titleStyle>
    <p:bodyStyle>
      <a:lvl1pPr marL="342900" indent="-342900" algn="l" rtl="0" eaLnBrk="0" fontAlgn="base" hangingPunct="0">
        <a:lnSpc>
          <a:spcPct val="75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Source Han Sans CN" charset="0"/>
          <a:cs typeface="+mn-cs"/>
        </a:defRPr>
      </a:lvl1pPr>
      <a:lvl2pPr marL="742950" indent="-285750" algn="l" rtl="0" eaLnBrk="0" fontAlgn="base" hangingPunct="0">
        <a:lnSpc>
          <a:spcPct val="75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Source Han Sans CN" charset="0"/>
          <a:cs typeface="+mn-cs"/>
        </a:defRPr>
      </a:lvl2pPr>
      <a:lvl3pPr marL="1143000" indent="-228600" algn="l" rtl="0" eaLnBrk="0" fontAlgn="base" hangingPunct="0">
        <a:lnSpc>
          <a:spcPct val="75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Source Han Sans CN" charset="0"/>
          <a:cs typeface="+mn-cs"/>
        </a:defRPr>
      </a:lvl3pPr>
      <a:lvl4pPr marL="1600200" indent="-228600" algn="l" rtl="0" eaLnBrk="0" fontAlgn="base" hangingPunct="0">
        <a:lnSpc>
          <a:spcPct val="75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Source Han Sans CN" charset="0"/>
          <a:cs typeface="+mn-cs"/>
        </a:defRPr>
      </a:lvl4pPr>
      <a:lvl5pPr marL="2057400" indent="-228600" algn="l" rtl="0" eaLnBrk="0" fontAlgn="base" hangingPunct="0">
        <a:lnSpc>
          <a:spcPct val="75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Source Han Sans CN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xmlns="" id="{21582C56-6F13-F961-3086-32AD5CDAA22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200">
                <a:solidFill>
                  <a:srgbClr val="8B8B8B"/>
                </a:solidFill>
                <a:latin typeface="+mn-lt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2C5EBB8D-EC17-C84F-F07F-CAFD5A62CBB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038600" y="6356350"/>
            <a:ext cx="4113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  <a:tab pos="3657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746A11DC-2792-CFDE-5306-21153BD82C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914400" algn="l"/>
                <a:tab pos="1828800" algn="l"/>
                <a:tab pos="2743200" algn="l"/>
              </a:tabLst>
              <a:defRPr sz="1200">
                <a:solidFill>
                  <a:srgbClr val="8B8B8B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</a:lstStyle>
          <a:p>
            <a:fld id="{605114B6-81A9-DC45-941A-E3DEB13D1E2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xmlns="" id="{1331BBF0-A9C9-E0B9-7CB2-17F7D71AC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71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xmlns="" id="{7662673C-60F9-E6C8-687E-64C76AFFB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9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2" r:id="rId1"/>
    <p:sldLayoutId id="2147484963" r:id="rId2"/>
    <p:sldLayoutId id="2147484964" r:id="rId3"/>
    <p:sldLayoutId id="2147484965" r:id="rId4"/>
    <p:sldLayoutId id="2147484966" r:id="rId5"/>
    <p:sldLayoutId id="2147484967" r:id="rId6"/>
    <p:sldLayoutId id="2147484968" r:id="rId7"/>
    <p:sldLayoutId id="2147484969" r:id="rId8"/>
    <p:sldLayoutId id="2147484970" r:id="rId9"/>
    <p:sldLayoutId id="2147484971" r:id="rId10"/>
    <p:sldLayoutId id="2147484972" r:id="rId11"/>
  </p:sldLayoutIdLst>
  <p:txStyles>
    <p:titleStyle>
      <a:lvl1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Source Han Sans CN" charset="0"/>
          <a:cs typeface="+mj-cs"/>
        </a:defRPr>
      </a:lvl1pPr>
      <a:lvl2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2pPr>
      <a:lvl3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3pPr>
      <a:lvl4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4pPr>
      <a:lvl5pPr algn="l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ource Han Sans CN" charset="0"/>
          <a:cs typeface="Source Han Sans CN" charset="0"/>
        </a:defRPr>
      </a:lvl5pPr>
      <a:lvl6pPr marL="25146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6pPr>
      <a:lvl7pPr marL="29718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7pPr>
      <a:lvl8pPr marL="34290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8pPr>
      <a:lvl9pPr marL="3886200" indent="-228600" algn="l" rtl="0" fontAlgn="base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cs typeface="Source Han Sans CN" charset="0"/>
        </a:defRPr>
      </a:lvl9pPr>
    </p:titleStyle>
    <p:bodyStyle>
      <a:lvl1pPr marL="342900" indent="-342900" algn="l" rtl="0" eaLnBrk="0" fontAlgn="base" hangingPunct="0">
        <a:lnSpc>
          <a:spcPct val="75000"/>
        </a:lnSpc>
        <a:spcBef>
          <a:spcPts val="14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Source Han Sans CN" charset="0"/>
          <a:cs typeface="+mn-cs"/>
        </a:defRPr>
      </a:lvl1pPr>
      <a:lvl2pPr marL="742950" indent="-285750" algn="l" rtl="0" eaLnBrk="0" fontAlgn="base" hangingPunct="0">
        <a:lnSpc>
          <a:spcPct val="75000"/>
        </a:lnSpc>
        <a:spcBef>
          <a:spcPts val="11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Source Han Sans CN" charset="0"/>
          <a:cs typeface="+mn-cs"/>
        </a:defRPr>
      </a:lvl2pPr>
      <a:lvl3pPr marL="1143000" indent="-228600" algn="l" rtl="0" eaLnBrk="0" fontAlgn="base" hangingPunct="0">
        <a:lnSpc>
          <a:spcPct val="75000"/>
        </a:lnSpc>
        <a:spcBef>
          <a:spcPts val="8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Source Han Sans CN" charset="0"/>
          <a:cs typeface="+mn-cs"/>
        </a:defRPr>
      </a:lvl3pPr>
      <a:lvl4pPr marL="1600200" indent="-228600" algn="l" rtl="0" eaLnBrk="0" fontAlgn="base" hangingPunct="0">
        <a:lnSpc>
          <a:spcPct val="75000"/>
        </a:lnSpc>
        <a:spcBef>
          <a:spcPts val="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Source Han Sans CN" charset="0"/>
          <a:cs typeface="+mn-cs"/>
        </a:defRPr>
      </a:lvl4pPr>
      <a:lvl5pPr marL="2057400" indent="-228600" algn="l" rtl="0" eaLnBrk="0" fontAlgn="base" hangingPunct="0">
        <a:lnSpc>
          <a:spcPct val="75000"/>
        </a:lnSpc>
        <a:spcBef>
          <a:spcPts val="28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Source Han Sans CN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xmlns="" id="{7011B7EA-C352-0009-A256-2D2E16503D8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C3C517BE-DDF0-F70A-01D8-EE89B23E53E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 lIns="91440" tIns="45720" rIns="91440" bIns="45720"/>
          <a:lstStyle/>
          <a:p>
            <a:pPr eaLnBrk="1" hangingPunct="1"/>
            <a:endParaRPr lang="ru-RU" altLang="ru-RU"/>
          </a:p>
        </p:txBody>
      </p:sp>
      <p:pic>
        <p:nvPicPr>
          <p:cNvPr id="16388" name="Picture 3">
            <a:extLst>
              <a:ext uri="{FF2B5EF4-FFF2-40B4-BE49-F238E27FC236}">
                <a16:creationId xmlns:a16="http://schemas.microsoft.com/office/drawing/2014/main" xmlns="" id="{012B2CB9-3DF4-165F-F30F-13C7F8E67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0"/>
            <a:ext cx="123602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9" name="TextBox 7">
            <a:extLst>
              <a:ext uri="{FF2B5EF4-FFF2-40B4-BE49-F238E27FC236}">
                <a16:creationId xmlns:a16="http://schemas.microsoft.com/office/drawing/2014/main" xmlns="" id="{25E02771-DB5A-8335-E01F-E38A4E164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447675"/>
            <a:ext cx="9577388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68625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algn="ctr"/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Волгоградский филиал</a:t>
            </a:r>
          </a:p>
          <a:p>
            <a:pPr algn="ctr"/>
            <a:r>
              <a:rPr lang="ru-RU" alt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бюджетного образовательного учреждения высшего образования</a:t>
            </a:r>
          </a:p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экономический университет имени Г.В. Плеханова»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(Волгоградский филиал РЭУ им. Г.В. Плеханова)</a:t>
            </a:r>
          </a:p>
          <a:p>
            <a:pPr algn="ctr"/>
            <a:endParaRPr lang="ru-RU" alt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МЕНЕДЖМЕНТА И МАРКЕТИНГА</a:t>
            </a:r>
          </a:p>
          <a:p>
            <a:pPr algn="ctr"/>
            <a:endParaRPr lang="ru-RU" alt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0" name="Прямоугольник 1">
            <a:extLst>
              <a:ext uri="{FF2B5EF4-FFF2-40B4-BE49-F238E27FC236}">
                <a16:creationId xmlns:a16="http://schemas.microsoft.com/office/drawing/2014/main" xmlns="" id="{00C2A060-AC2F-C7F9-45EE-E86BD410A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2636838"/>
            <a:ext cx="10440988" cy="338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ru-RU" altLang="ru-RU" sz="2400" b="1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2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 В ФОРМАТЕ СТАРТАПА</a:t>
            </a:r>
          </a:p>
          <a:p>
            <a:pPr eaLnBrk="1" hangingPunct="1"/>
            <a:endParaRPr lang="ru-RU" altLang="ru-RU" sz="2000" dirty="0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altLang="ru-RU" sz="24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«Управление организацией досугового отдыха детей </a:t>
            </a:r>
          </a:p>
          <a:p>
            <a:pPr algn="ctr">
              <a:lnSpc>
                <a:spcPct val="115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(на материалах  детского клуба «</a:t>
            </a:r>
            <a:r>
              <a:rPr lang="ru-RU" altLang="ru-RU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Каникулёво</a:t>
            </a:r>
            <a:r>
              <a:rPr lang="ru-RU" altLang="ru-RU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»)»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Студент: Адамов Никита Юрьевич</a:t>
            </a:r>
          </a:p>
          <a:p>
            <a:pPr eaLnBrk="1" hangingPunct="1"/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к.социол.н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Охременко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И.В.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>
            <a:extLst>
              <a:ext uri="{FF2B5EF4-FFF2-40B4-BE49-F238E27FC236}">
                <a16:creationId xmlns:a16="http://schemas.microsoft.com/office/drawing/2014/main" xmlns="" id="{0ADD7AE1-78A3-737B-204E-E838700F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Прямоугольник 1">
            <a:extLst>
              <a:ext uri="{FF2B5EF4-FFF2-40B4-BE49-F238E27FC236}">
                <a16:creationId xmlns:a16="http://schemas.microsoft.com/office/drawing/2014/main" xmlns="" id="{3FD8CECB-4457-0681-2A36-E61071737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43FC88B-39B3-3F79-544C-AF72BBCB6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480" y="2273301"/>
            <a:ext cx="10369151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/>
            <a:endParaRPr lang="ru-RU" alt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Суть продукта/услуги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досуга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6-12 лет на всех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каникулах в течение года,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выезжая из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города,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включающая:</a:t>
            </a:r>
            <a:endParaRPr lang="ru-RU" altLang="ru-RU" sz="2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игры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коммуникативных навыков, знакомство и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сплочение;</a:t>
            </a:r>
            <a:endParaRPr lang="ru-RU" altLang="ru-RU" sz="2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насыщенную программу, с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4-х разовое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питанием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выездными 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мероприятиями</a:t>
            </a:r>
            <a:endParaRPr lang="ru-RU" altLang="ru-RU" sz="2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5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Цель проекта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– к </a:t>
            </a:r>
            <a:r>
              <a:rPr lang="ru-RU" alt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2027 </a:t>
            </a:r>
            <a:r>
              <a:rPr lang="ru-RU" alt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г.</a:t>
            </a:r>
            <a:r>
              <a:rPr lang="ru-RU" altLang="ru-RU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создание федеральной сети, с более чем </a:t>
            </a:r>
            <a:r>
              <a:rPr lang="ru-RU" alt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100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функционирующими </a:t>
            </a:r>
            <a:r>
              <a:rPr lang="ru-RU" alt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филиалами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и оборотом более </a:t>
            </a:r>
            <a:r>
              <a:rPr lang="ru-RU" alt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350.000.000</a:t>
            </a:r>
            <a:r>
              <a:rPr lang="ru-RU" altLang="ru-RU" sz="25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рублей в год</a:t>
            </a:r>
            <a:endParaRPr lang="ru-RU" alt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ru-RU" sz="2400" dirty="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 descr="C:\Users\OIV.VFREU\AppData\Local\Packages\Microsoft.Windows.Photos_8wekyb3d8bbwe\TempState\ShareServiceTempFolder\24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260648"/>
            <a:ext cx="2376264" cy="230425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F387F942-85C5-D042-0138-4E24EAF71FFA}"/>
              </a:ext>
            </a:extLst>
          </p:cNvPr>
          <p:cNvSpPr txBox="1">
            <a:spLocks/>
          </p:cNvSpPr>
          <p:nvPr/>
        </p:nvSpPr>
        <p:spPr bwMode="auto">
          <a:xfrm>
            <a:off x="3647728" y="404664"/>
            <a:ext cx="5616623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</a:t>
            </a:r>
            <a:r>
              <a:rPr lang="ru-RU" altLang="ru-RU" sz="2400" b="1" dirty="0" err="1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Каникулёво</a:t>
            </a:r>
            <a:r>
              <a:rPr lang="ru-RU" altLang="ru-RU" sz="2400" b="1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altLang="ru-RU" sz="2200" b="1" dirty="0" smtClean="0">
                <a:solidFill>
                  <a:srgbClr val="262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бизнес –проект в сфере социального предпринимательства, направленный на решение социальных проблем в сегменте организации досугового отдыха детей</a:t>
            </a:r>
            <a:endParaRPr lang="ru-RU" altLang="ru-RU" sz="2200" b="1" dirty="0">
              <a:solidFill>
                <a:srgbClr val="262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>
            <a:extLst>
              <a:ext uri="{FF2B5EF4-FFF2-40B4-BE49-F238E27FC236}">
                <a16:creationId xmlns:a16="http://schemas.microsoft.com/office/drawing/2014/main" xmlns="" id="{0ADD7AE1-78A3-737B-204E-E838700F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Прямоугольник 1">
            <a:extLst>
              <a:ext uri="{FF2B5EF4-FFF2-40B4-BE49-F238E27FC236}">
                <a16:creationId xmlns:a16="http://schemas.microsoft.com/office/drawing/2014/main" xmlns="" id="{3FD8CECB-4457-0681-2A36-E61071737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A1E17A6-9968-1D14-677E-85F321833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448" y="765175"/>
            <a:ext cx="10513168" cy="490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/>
            <a:endParaRPr lang="ru-RU" alt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Целевая аудитория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детей 6-12 лет, проживающие в городах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с населением более 50 000 человек</a:t>
            </a:r>
          </a:p>
          <a:p>
            <a:pPr algn="just"/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5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Главные потребности целевой аудитории</a:t>
            </a:r>
            <a:r>
              <a:rPr lang="ru-RU" altLang="ru-RU" sz="25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altLang="ru-RU" sz="25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с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оциализация детей;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профилактика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«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гаджетозависимости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»;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 доступность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удобство отдыха,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без необходимости отправлять ребенка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за пределы города;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физическая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активность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ребенка;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безопасная среда;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отдых 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 эмоциональная разгрузка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ребенка;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насыщенная программа отдыха</a:t>
            </a:r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2076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>
            <a:extLst>
              <a:ext uri="{FF2B5EF4-FFF2-40B4-BE49-F238E27FC236}">
                <a16:creationId xmlns:a16="http://schemas.microsoft.com/office/drawing/2014/main" xmlns="" id="{0ADD7AE1-78A3-737B-204E-E838700F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Прямоугольник 1">
            <a:extLst>
              <a:ext uri="{FF2B5EF4-FFF2-40B4-BE49-F238E27FC236}">
                <a16:creationId xmlns:a16="http://schemas.microsoft.com/office/drawing/2014/main" xmlns="" id="{3FD8CECB-4457-0681-2A36-E61071737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A1E17A6-9968-1D14-677E-85F321833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448" y="1246688"/>
            <a:ext cx="8784976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/>
            <a:r>
              <a:rPr lang="ru-RU" alt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Конкурентные преимущества проекта:</a:t>
            </a: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продукт/услуга,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ориентированный на тренды и интересы современных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детей;</a:t>
            </a:r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уникальные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программы, разработанные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методистами клуба;</a:t>
            </a:r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большая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команда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(на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каждых 5 детей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- 1 специалист);</a:t>
            </a:r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организация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трансфера и выездных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мероприятий;</a:t>
            </a:r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возможность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отдыха от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традиционных учебных занятий</a:t>
            </a:r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00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>
            <a:extLst>
              <a:ext uri="{FF2B5EF4-FFF2-40B4-BE49-F238E27FC236}">
                <a16:creationId xmlns:a16="http://schemas.microsoft.com/office/drawing/2014/main" xmlns="" id="{0ADD7AE1-78A3-737B-204E-E838700F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Прямоугольник 1">
            <a:extLst>
              <a:ext uri="{FF2B5EF4-FFF2-40B4-BE49-F238E27FC236}">
                <a16:creationId xmlns:a16="http://schemas.microsoft.com/office/drawing/2014/main" xmlns="" id="{3FD8CECB-4457-0681-2A36-E61071737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F897A61-C714-95FB-5B9C-587ECE31E6F4}"/>
              </a:ext>
            </a:extLst>
          </p:cNvPr>
          <p:cNvSpPr txBox="1"/>
          <p:nvPr/>
        </p:nvSpPr>
        <p:spPr>
          <a:xfrm>
            <a:off x="1199456" y="303510"/>
            <a:ext cx="794454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Результаты реализации </a:t>
            </a:r>
            <a:r>
              <a:rPr lang="ru-RU" alt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проекта (филиал </a:t>
            </a:r>
            <a:r>
              <a:rPr lang="ru-RU" alt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</a:t>
            </a:r>
            <a:endParaRPr lang="ru-RU" altLang="ru-RU" sz="2600" b="1" dirty="0" smtClean="0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</a:t>
            </a:r>
            <a:r>
              <a:rPr lang="ru-RU" alt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alt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Волжский Волгоградской области)</a:t>
            </a:r>
            <a:endParaRPr lang="ru-RU" altLang="ru-RU" sz="2600" b="1" dirty="0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D8396660-F359-CF83-9232-F91748411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614631"/>
              </p:ext>
            </p:extLst>
          </p:nvPr>
        </p:nvGraphicFramePr>
        <p:xfrm>
          <a:off x="1199456" y="1561127"/>
          <a:ext cx="10369151" cy="4255590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890317760"/>
                    </a:ext>
                  </a:extLst>
                </a:gridCol>
                <a:gridCol w="2079760">
                  <a:extLst>
                    <a:ext uri="{9D8B030D-6E8A-4147-A177-3AD203B41FA5}">
                      <a16:colId xmlns:a16="http://schemas.microsoft.com/office/drawing/2014/main" xmlns="" val="1926593007"/>
                    </a:ext>
                  </a:extLst>
                </a:gridCol>
                <a:gridCol w="2211069">
                  <a:extLst>
                    <a:ext uri="{9D8B030D-6E8A-4147-A177-3AD203B41FA5}">
                      <a16:colId xmlns:a16="http://schemas.microsoft.com/office/drawing/2014/main" xmlns="" val="3347786689"/>
                    </a:ext>
                  </a:extLst>
                </a:gridCol>
                <a:gridCol w="2211069">
                  <a:extLst>
                    <a:ext uri="{9D8B030D-6E8A-4147-A177-3AD203B41FA5}">
                      <a16:colId xmlns:a16="http://schemas.microsoft.com/office/drawing/2014/main" xmlns="" val="2532709919"/>
                    </a:ext>
                  </a:extLst>
                </a:gridCol>
                <a:gridCol w="2211069">
                  <a:extLst>
                    <a:ext uri="{9D8B030D-6E8A-4147-A177-3AD203B41FA5}">
                      <a16:colId xmlns:a16="http://schemas.microsoft.com/office/drawing/2014/main" xmlns="" val="1138217114"/>
                    </a:ext>
                  </a:extLst>
                </a:gridCol>
              </a:tblGrid>
              <a:tr h="381793"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ru-RU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ВОЛЖСКИЙ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4134802"/>
                  </a:ext>
                </a:extLst>
              </a:tr>
              <a:tr h="717025">
                <a:tc>
                  <a:txBody>
                    <a:bodyPr/>
                    <a:lstStyle/>
                    <a:p>
                      <a:pPr rtl="0" fontAlgn="b"/>
                      <a:endParaRPr lang="ru-RU" sz="1800"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2021г.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2022г.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2023г.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2024г</a:t>
                      </a:r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. (</a:t>
                      </a:r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план)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0471754"/>
                  </a:ext>
                </a:extLst>
              </a:tr>
              <a:tr h="717025">
                <a:tc>
                  <a:txBody>
                    <a:bodyPr/>
                    <a:lstStyle/>
                    <a:p>
                      <a:pPr rtl="0" fontAlgn="b"/>
                      <a:r>
                        <a:rPr lang="ru-RU" sz="1800" b="1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Оборот/руб.</a:t>
                      </a:r>
                      <a:endParaRPr lang="ru-RU" sz="1800" b="1" dirty="0">
                        <a:effectLst/>
                        <a:highlight>
                          <a:srgbClr val="FFFF00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700 000,00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430 500,00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6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620 485,00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10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000 000,00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5668631"/>
                  </a:ext>
                </a:extLst>
              </a:tr>
              <a:tr h="717025">
                <a:tc>
                  <a:txBody>
                    <a:bodyPr/>
                    <a:lstStyle/>
                    <a:p>
                      <a:pPr rtl="0" fontAlgn="b"/>
                      <a:r>
                        <a:rPr lang="ru-RU" sz="1800" b="1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Кол-во продаж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200 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568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615 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750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8704541"/>
                  </a:ext>
                </a:extLst>
              </a:tr>
              <a:tr h="1722722">
                <a:tc>
                  <a:txBody>
                    <a:bodyPr/>
                    <a:lstStyle/>
                    <a:p>
                      <a:pPr rtl="0" fontAlgn="b"/>
                      <a:r>
                        <a:rPr lang="ru-RU" sz="18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Суммарная чистая </a:t>
                      </a:r>
                      <a:r>
                        <a:rPr lang="ru-RU" sz="1800" b="1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прибыль/руб.</a:t>
                      </a:r>
                      <a:r>
                        <a:rPr lang="ru-RU" sz="1800" b="1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450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272 750,00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 386 751,00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200" b="0" dirty="0" smtClean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4 </a:t>
                      </a:r>
                      <a:r>
                        <a:rPr lang="ru-RU" sz="2200" b="0" dirty="0">
                          <a:effectLst/>
                          <a:highlight>
                            <a:srgbClr val="FFFF00"/>
                          </a:highlight>
                          <a:latin typeface="Cambria" panose="02040503050406030204" pitchFamily="18" charset="0"/>
                        </a:rPr>
                        <a:t>200 000,00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1075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0470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>
            <a:extLst>
              <a:ext uri="{FF2B5EF4-FFF2-40B4-BE49-F238E27FC236}">
                <a16:creationId xmlns:a16="http://schemas.microsoft.com/office/drawing/2014/main" xmlns="" id="{0ADD7AE1-78A3-737B-204E-E838700FA1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9" name="Прямоугольник 1">
            <a:extLst>
              <a:ext uri="{FF2B5EF4-FFF2-40B4-BE49-F238E27FC236}">
                <a16:creationId xmlns:a16="http://schemas.microsoft.com/office/drawing/2014/main" xmlns="" id="{3FD8CECB-4457-0681-2A36-E61071737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6DBA1DD-9316-8D77-BBB3-87F8F1202CC3}"/>
              </a:ext>
            </a:extLst>
          </p:cNvPr>
          <p:cNvSpPr txBox="1"/>
          <p:nvPr/>
        </p:nvSpPr>
        <p:spPr>
          <a:xfrm>
            <a:off x="1127448" y="765175"/>
            <a:ext cx="871296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Франчайзинг и консалтинг</a:t>
            </a: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Оборот за 2023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г.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ru-RU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3 286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000 руб.</a:t>
            </a:r>
            <a:endParaRPr lang="ru-RU" altLang="ru-RU" sz="2600" b="1" dirty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Оборот за 2024 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г.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(на 1.06.2024) – </a:t>
            </a:r>
            <a:r>
              <a:rPr lang="en-US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3 567 481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руб.</a:t>
            </a:r>
            <a:endParaRPr lang="ru-RU" altLang="ru-RU" sz="2600" b="1" dirty="0">
              <a:solidFill>
                <a:srgbClr val="FF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alt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2024 г</a:t>
            </a:r>
            <a:r>
              <a:rPr lang="ru-RU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привлечено </a:t>
            </a:r>
            <a:r>
              <a:rPr lang="ru-RU" alt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7 партнеров по франшизе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городах: Томск, Тверь, Подольск, Москва, Санкт-Петербург, Краснодар, Шадринск </a:t>
            </a:r>
          </a:p>
          <a:p>
            <a:pPr algn="just"/>
            <a:endParaRPr lang="ru-RU" altLang="ru-RU" sz="26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Стоимость франшизы – от </a:t>
            </a:r>
            <a:r>
              <a:rPr lang="ru-RU" alt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390.000 руб</a:t>
            </a:r>
            <a:r>
              <a:rPr lang="ru-RU" alt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до </a:t>
            </a:r>
            <a:r>
              <a:rPr lang="ru-RU" alt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900.000 руб.</a:t>
            </a:r>
            <a:endParaRPr lang="ru-RU" altLang="ru-RU" sz="2600" b="1" dirty="0">
              <a:solidFill>
                <a:srgbClr val="00B05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6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Роялти – 6% от оборота партнера</a:t>
            </a:r>
          </a:p>
        </p:txBody>
      </p:sp>
    </p:spTree>
    <p:extLst>
      <p:ext uri="{BB962C8B-B14F-4D97-AF65-F5344CB8AC3E}">
        <p14:creationId xmlns:p14="http://schemas.microsoft.com/office/powerpoint/2010/main" val="9578827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>
            <a:extLst>
              <a:ext uri="{FF2B5EF4-FFF2-40B4-BE49-F238E27FC236}">
                <a16:creationId xmlns:a16="http://schemas.microsoft.com/office/drawing/2014/main" xmlns="" id="{76B77082-07C7-3C83-4C8E-D783A42C4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3" name="Прямоугольник 1">
            <a:extLst>
              <a:ext uri="{FF2B5EF4-FFF2-40B4-BE49-F238E27FC236}">
                <a16:creationId xmlns:a16="http://schemas.microsoft.com/office/drawing/2014/main" xmlns="" id="{1136007B-928F-6369-035D-C4813D072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634C743-C762-24D0-E4A2-27132E4E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364165"/>
              </p:ext>
            </p:extLst>
          </p:nvPr>
        </p:nvGraphicFramePr>
        <p:xfrm>
          <a:off x="1271466" y="2060847"/>
          <a:ext cx="10526090" cy="3715113"/>
        </p:xfrm>
        <a:graphic>
          <a:graphicData uri="http://schemas.openxmlformats.org/drawingml/2006/table">
            <a:tbl>
              <a:tblPr/>
              <a:tblGrid>
                <a:gridCol w="2105218">
                  <a:extLst>
                    <a:ext uri="{9D8B030D-6E8A-4147-A177-3AD203B41FA5}">
                      <a16:colId xmlns:a16="http://schemas.microsoft.com/office/drawing/2014/main" xmlns="" val="701741490"/>
                    </a:ext>
                  </a:extLst>
                </a:gridCol>
                <a:gridCol w="2105218">
                  <a:extLst>
                    <a:ext uri="{9D8B030D-6E8A-4147-A177-3AD203B41FA5}">
                      <a16:colId xmlns:a16="http://schemas.microsoft.com/office/drawing/2014/main" xmlns="" val="3713095187"/>
                    </a:ext>
                  </a:extLst>
                </a:gridCol>
                <a:gridCol w="2105218">
                  <a:extLst>
                    <a:ext uri="{9D8B030D-6E8A-4147-A177-3AD203B41FA5}">
                      <a16:colId xmlns:a16="http://schemas.microsoft.com/office/drawing/2014/main" xmlns="" val="1329257049"/>
                    </a:ext>
                  </a:extLst>
                </a:gridCol>
                <a:gridCol w="2105218">
                  <a:extLst>
                    <a:ext uri="{9D8B030D-6E8A-4147-A177-3AD203B41FA5}">
                      <a16:colId xmlns:a16="http://schemas.microsoft.com/office/drawing/2014/main" xmlns="" val="18669065"/>
                    </a:ext>
                  </a:extLst>
                </a:gridCol>
                <a:gridCol w="2105218">
                  <a:extLst>
                    <a:ext uri="{9D8B030D-6E8A-4147-A177-3AD203B41FA5}">
                      <a16:colId xmlns:a16="http://schemas.microsoft.com/office/drawing/2014/main" xmlns="" val="511982994"/>
                    </a:ext>
                  </a:extLst>
                </a:gridCol>
              </a:tblGrid>
              <a:tr h="530730">
                <a:tc>
                  <a:txBody>
                    <a:bodyPr/>
                    <a:lstStyle/>
                    <a:p>
                      <a:pPr algn="l"/>
                      <a:endParaRPr lang="ru-RU" sz="22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  <a:endParaRPr lang="ru-RU" sz="22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г.</a:t>
                      </a:r>
                      <a:endParaRPr lang="ru-RU" sz="22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г.</a:t>
                      </a:r>
                      <a:endParaRPr lang="ru-RU" sz="22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г.</a:t>
                      </a:r>
                      <a:endParaRPr lang="ru-RU" sz="22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4199504"/>
                  </a:ext>
                </a:extLst>
              </a:tr>
              <a:tr h="1061461">
                <a:tc>
                  <a:txBody>
                    <a:bodyPr/>
                    <a:lstStyle/>
                    <a:p>
                      <a:pPr algn="l"/>
                      <a:r>
                        <a:rPr lang="ru-RU" sz="22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партнеров</a:t>
                      </a: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242726"/>
                  </a:ext>
                </a:extLst>
              </a:tr>
              <a:tr h="1061461">
                <a:tc>
                  <a:txBody>
                    <a:bodyPr/>
                    <a:lstStyle/>
                    <a:p>
                      <a:pPr algn="l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своих филиалов</a:t>
                      </a: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7976262"/>
                  </a:ext>
                </a:extLst>
              </a:tr>
              <a:tr h="1061461">
                <a:tc>
                  <a:txBody>
                    <a:bodyPr/>
                    <a:lstStyle/>
                    <a:p>
                      <a:pPr algn="l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 всей </a:t>
                      </a:r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сети/руб.</a:t>
                      </a:r>
                      <a:endParaRPr lang="ru-RU" sz="22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>
                    <a:lnL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26 000 000,00 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148 500 000,00 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260 000 000,00 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380 000 </a:t>
                      </a:r>
                      <a:r>
                        <a:rPr lang="ru-RU" sz="22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r>
                        <a:rPr lang="ru-RU" sz="22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980932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522E486-7588-0BF0-939C-EF3A3E25DFAF}"/>
              </a:ext>
            </a:extLst>
          </p:cNvPr>
          <p:cNvSpPr txBox="1"/>
          <p:nvPr/>
        </p:nvSpPr>
        <p:spPr>
          <a:xfrm>
            <a:off x="1199455" y="404664"/>
            <a:ext cx="76328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716280" algn="l"/>
              </a:tabLst>
            </a:pPr>
            <a:r>
              <a:rPr lang="ru-RU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 </a:t>
            </a:r>
            <a:endParaRPr lang="ru-RU" sz="2800" b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tabLst>
                <a:tab pos="716280" algn="l"/>
              </a:tabLst>
            </a:pP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масштабирования проекта «</a:t>
            </a:r>
            <a:r>
              <a:rPr lang="ru-RU" sz="28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Каникулёво</a:t>
            </a: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2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420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>
            <a:extLst>
              <a:ext uri="{FF2B5EF4-FFF2-40B4-BE49-F238E27FC236}">
                <a16:creationId xmlns:a16="http://schemas.microsoft.com/office/drawing/2014/main" xmlns="" id="{76B77082-07C7-3C83-4C8E-D783A42C4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3" name="Прямоугольник 1">
            <a:extLst>
              <a:ext uri="{FF2B5EF4-FFF2-40B4-BE49-F238E27FC236}">
                <a16:creationId xmlns:a16="http://schemas.microsoft.com/office/drawing/2014/main" xmlns="" id="{1136007B-928F-6369-035D-C4813D072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765175"/>
            <a:ext cx="72961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>
              <a:lnSpc>
                <a:spcPct val="150000"/>
              </a:lnSpc>
            </a:pPr>
            <a:endParaRPr lang="ru-RU" altLang="ru-RU" sz="24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EFBB23A-9C7D-2D17-5D63-CE1115BB9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7" y="1116027"/>
            <a:ext cx="90725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ource Han Sans CN" charset="0"/>
                <a:cs typeface="Source Han Sans CN" charset="0"/>
              </a:defRPr>
            </a:lvl9pPr>
          </a:lstStyle>
          <a:p>
            <a:pPr algn="just"/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Ключевые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проблемы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проекте «</a:t>
            </a:r>
            <a:r>
              <a:rPr lang="ru-RU" alt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Каникулёво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»:</a:t>
            </a:r>
            <a:endParaRPr lang="ru-RU" alt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соблюдение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законодательства по организации отдыха детей, норм СЭС, обеспечение безопасности детей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– эти процессы находятся под особым контролем </a:t>
            </a:r>
            <a:r>
              <a:rPr lang="ru-RU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команды проекта</a:t>
            </a:r>
            <a:endParaRPr lang="ru-RU" altLang="ru-RU" sz="2800" b="1" dirty="0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800" dirty="0"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ru-RU" altLang="ru-RU" sz="2800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риски </a:t>
            </a:r>
            <a:r>
              <a:rPr lang="ru-RU" altLang="ru-RU" sz="2800" dirty="0">
                <a:latin typeface="Times New Roman" panose="02020603050405020304" pitchFamily="18" charset="0"/>
                <a:cs typeface="Calibri" panose="020F0502020204030204" pitchFamily="34" charset="0"/>
              </a:rPr>
              <a:t>кассовых разрывов с ростом команды, в связи с сезонностью бизнеса </a:t>
            </a:r>
            <a:r>
              <a:rPr lang="ru-RU" altLang="ru-RU" sz="2800" b="1" dirty="0">
                <a:latin typeface="Times New Roman" panose="02020603050405020304" pitchFamily="18" charset="0"/>
                <a:cs typeface="Calibri" panose="020F0502020204030204" pitchFamily="34" charset="0"/>
              </a:rPr>
              <a:t>– необходим запуск новых направлений, функционирующих в </a:t>
            </a:r>
            <a:r>
              <a:rPr lang="ru-RU" altLang="ru-RU" sz="2800" b="1" dirty="0" smtClean="0">
                <a:latin typeface="Times New Roman" panose="02020603050405020304" pitchFamily="18" charset="0"/>
                <a:cs typeface="Calibri" panose="020F0502020204030204" pitchFamily="34" charset="0"/>
              </a:rPr>
              <a:t>течение всего учебный </a:t>
            </a:r>
            <a:r>
              <a:rPr lang="ru-RU" altLang="ru-RU" sz="2800" b="1" dirty="0">
                <a:latin typeface="Times New Roman" panose="02020603050405020304" pitchFamily="18" charset="0"/>
                <a:cs typeface="Calibri" panose="020F0502020204030204" pitchFamily="34" charset="0"/>
              </a:rPr>
              <a:t>год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Source Han Sans CN"/>
      </a:majorFont>
      <a:minorFont>
        <a:latin typeface="Calibri"/>
        <a:ea typeface=""/>
        <a:cs typeface="Source Han Sans C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Source Han Sans C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Source Han Sans C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Source Han Sans CN"/>
      </a:majorFont>
      <a:minorFont>
        <a:latin typeface="Calibri"/>
        <a:ea typeface=""/>
        <a:cs typeface="Source Han Sans C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Source Han Sans C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Source Han Sans CN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1386</TotalTime>
  <Words>356</Words>
  <Application>Microsoft Office PowerPoint</Application>
  <PresentationFormat>Произвольный</PresentationFormat>
  <Paragraphs>116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8_Тема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DNA7 X86</cp:lastModifiedBy>
  <cp:revision>66</cp:revision>
  <cp:lastPrinted>1601-01-01T00:00:00Z</cp:lastPrinted>
  <dcterms:created xsi:type="dcterms:W3CDTF">2024-03-12T14:10:52Z</dcterms:created>
  <dcterms:modified xsi:type="dcterms:W3CDTF">2024-07-21T16:29:37Z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SPecialiST RePack</vt:lpwstr>
  </property>
  <property fmtid="{D5CDD505-2E9C-101B-9397-08002B2CF9AE}" pid="4" name="PresentationFormat">
    <vt:lpwstr>Широкоэкранный</vt:lpwstr>
  </property>
  <property fmtid="{D5CDD505-2E9C-101B-9397-08002B2CF9AE}" pid="5" name="Slides">
    <vt:r8>4</vt:r8>
  </property>
</Properties>
</file>