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92" y="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0C3F49-A76B-4A09-AC70-3F560E80F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C28837E-46B7-4830-A433-10EC9B128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AEC318-CCFF-46FD-B7D4-B74BB2D1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54DB33-A19D-4932-92A4-7B9A39BF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EFA13CD-15DE-447E-8AAF-B7427DE0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6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2AF2CF-09F7-445C-A909-94594E46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F2BB5F-A7EC-4A16-AEC4-5530F2C7A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D1F1964-4900-4DA3-B857-C66500EEC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39AC35E-878D-4281-B6F5-3F01E21D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E8625F7-7780-4F53-920D-CE3CB51E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3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6DC8B44-B123-4130-BAB8-E3D2EBAC6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6883059-3E23-43C0-B928-16502B10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8D2AE72-31B6-40A1-913B-AE952F64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BC4165-194E-4034-9096-550666CB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A1B74F-57CF-4022-982C-7BCB167F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F9B641-41DB-4BAC-8F72-474ADDEA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848C36C-9BEB-47E4-82A9-FFD7CDB48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3D751E6-6A67-4E62-B7D9-0AB7F37F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97F1A89-8C60-469E-80A5-8B9F6DE9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7005B54-6CCF-4B98-AC5F-2AE9E412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2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B6DE05-ED0F-45C5-B6B1-1CA7C78A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10A782-4881-480F-99DB-4421BA32A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6C6B495-8E6E-4BF7-B36C-5714E891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A4FFAAF-905D-4D3E-A2BA-F8913CC2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A2F895E-F72E-4BD4-9AD6-AE6F660A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39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AC1136-DF4F-460C-99CA-753927B84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DC4FC6-9D10-44A6-A999-229A1C3C0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9C38104-E351-4998-A04A-A0A6D1AD4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CAF02E9-03D6-4A1A-BB93-F9E8B51B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21CECB4-F11C-4294-BD7F-92C664ED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B60CCAF-3768-44B8-A5FD-0B20D345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6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DF5E6-EA3C-4B29-B01E-6D9C7426F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0B7CB64-9674-4721-A339-9F4EF3E2C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E5FDB4D-29EC-4F0A-8075-B8F3FBC24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409C7F6-D365-4E64-9114-C365A9077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AC20C21-906A-4EDD-AA86-B7516ADA1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E56C072-FACB-43E7-AB50-82E65C3F4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A70915B-9EC7-4537-A60D-B5E9A4DB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74A7CE0-534C-42B3-9F1F-E025F312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6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051FDB-1912-4C2F-9446-001D6385F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1AAFC52-B51B-4E2C-8788-27169A9A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701FAEC-ECB2-421D-A7D3-7288889B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7546AAE-D7C8-47D6-A079-72E481EC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75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2C1C331-9A47-459E-9EF3-D29A85F9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0FBCE2B-F2B9-404F-AA75-6DF39662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78D96DC-EA84-4BFD-A3CD-E59A56B8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37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0C148D-FCDE-4144-9045-00D49E1D3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F63B10-4A17-404B-B91E-937B0ABC8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E86BC95-35E3-41C6-9ED7-FD345A04A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EA62DA7-8F71-4FC4-B0AF-A2847A6D3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6E43A5D-162B-41DE-AA19-81BCFB9AC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8AB47-8C09-4C93-AE74-003E2867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58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C5A3CA-31E7-44FB-8F2F-734A0EE3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1A51895-8220-487C-B381-2E31CCB2B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9DBA726-5413-4B95-A534-ADDBCD6E6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AC7A70E-E7EC-49B8-B876-E4194839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7E4549-106F-4DB8-A660-E202F3D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E8505C3-5551-4246-AFAE-E4681ABBA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3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1D209-AF4A-442C-9C3B-F7BFCD39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F1FE31F-EA69-4532-BA94-14BA9ACA6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B34A6F6-7C02-4EF2-AF08-4F5D06577A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1CB7-0013-4CEC-90E8-8100CFC67D8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7D6CD4F-025A-44CC-8799-80B90E7F3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6800CD3-7A76-4942-B7EE-A83E013CE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AFF-55EE-4E17-9266-8A118DC89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85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41180D-DB22-4434-8D88-B1C13676B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Сайт </a:t>
            </a:r>
            <a:r>
              <a:rPr lang="ru-RU" dirty="0"/>
              <a:t>знакомств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753335F-E9EC-4E04-9098-845E783B52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Ru</a:t>
            </a:r>
            <a:r>
              <a:rPr lang="en-US" sz="6000" dirty="0" smtClean="0"/>
              <a:t>-Darling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3187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F4446-F48E-4C1F-9102-82A27CD9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5B0D8A-52F6-490F-AF59-0F1FF4CB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40"/>
            <a:ext cx="10515600" cy="5027937"/>
          </a:xfrm>
        </p:spPr>
        <p:txBody>
          <a:bodyPr>
            <a:normAutofit lnSpcReduction="10000"/>
          </a:bodyPr>
          <a:lstStyle/>
          <a:p>
            <a:r>
              <a:rPr lang="ru-RU" sz="1600" dirty="0"/>
              <a:t>Ресурсы, которые считаются качественными, такие как </a:t>
            </a:r>
            <a:r>
              <a:rPr lang="en-US" sz="1600" dirty="0"/>
              <a:t>Tinder</a:t>
            </a:r>
            <a:r>
              <a:rPr lang="ru-RU" sz="1600" dirty="0"/>
              <a:t>, </a:t>
            </a:r>
            <a:r>
              <a:rPr lang="en-US" sz="1600" dirty="0"/>
              <a:t>Mamba</a:t>
            </a:r>
            <a:r>
              <a:rPr lang="ru-RU" sz="1600" dirty="0"/>
              <a:t> и прочие (</a:t>
            </a:r>
            <a:r>
              <a:rPr lang="en-US" sz="1600" dirty="0" err="1"/>
              <a:t>LovePlanet</a:t>
            </a:r>
            <a:r>
              <a:rPr lang="ru-RU" sz="1600" dirty="0"/>
              <a:t>), по факту не обеспечивают высокого уровня (качества) посетителей (профилей, участников). Это связано с низким порогом входа (требованиями, мягкими правилами). В итоге получились </a:t>
            </a:r>
            <a:r>
              <a:rPr lang="ru-RU" sz="1600" dirty="0" err="1"/>
              <a:t>монетизированные</a:t>
            </a:r>
            <a:r>
              <a:rPr lang="ru-RU" sz="1600" dirty="0"/>
              <a:t> помойки, вообще не решающие очевидные исходные задачи – знакомство и создание союза между мужчиной и женщиной. Более того, функционал сайтов знакомств нацелен не на образование счастливых пар, а на длительную монетизацию, т.е. в качестве подходящих персон представляются не совсем подходящие или совсем не подходящие профили, вследствие чего время пребывания на ресурсе намеренно увеличивается самим ресурсом, что ведёт к вынужденному продлению платной ВИП-подписки;</a:t>
            </a:r>
          </a:p>
          <a:p>
            <a:r>
              <a:rPr lang="ru-RU" sz="1600" dirty="0"/>
              <a:t>Низкое качество ресурсов не подходит для большинства людей в возрасте от 30-35 лет, поскольку с этого возраста у людей появляется ряд требований к предполагаемому партнёру. Низкое качество сайтов знакомств привело к тому, что фактический вход в контакт максимально облегчён и может быть достигнут быстро. Кажущаяся доступность вкупе с большим выбором подталкивает к постоянному выбору с целью найти ещё лучше, чем уже есть. Психология указанного процесса такова, что первоначальное доброе намерение найти «свою половинку» снижается и переходит в антипатию и явную агрессию по отношению к противоположному полу со стороны и мужчин и женщин. Таким образом, вместо приятного пути к надёжным и понятным отношениям имеем базу лиц в погасшем, лишённом обаяния и желания искать и находить состоянии. Таких людей легче всего ежемесячно «доить» в виде ВИП-абонемента. Согласно механики сайтов знакомств и мнения экс-директора по онлайн-</a:t>
            </a:r>
            <a:r>
              <a:rPr lang="ru-RU" sz="1600" dirty="0" err="1"/>
              <a:t>дейтингу</a:t>
            </a:r>
            <a:r>
              <a:rPr lang="ru-RU" sz="1600" dirty="0"/>
              <a:t> сервиса </a:t>
            </a:r>
            <a:r>
              <a:rPr lang="en-US" sz="1600" dirty="0"/>
              <a:t>Mamba</a:t>
            </a:r>
            <a:r>
              <a:rPr lang="ru-RU" sz="1600" dirty="0"/>
              <a:t> «</a:t>
            </a:r>
            <a:r>
              <a:rPr lang="ru-RU" sz="1600" dirty="0" err="1"/>
              <a:t>Дейтинговые</a:t>
            </a:r>
            <a:r>
              <a:rPr lang="ru-RU" sz="1600" dirty="0"/>
              <a:t> сервисы совсем не хотят, чтобы пользователи познакомились достаточно быстро, они этот момент постоянно оттягивают. Для этого они добавляют какую-то геймификацию и пытаются построить циклы использования продукта таким образом, чтобы в результате возникали какие-то «</a:t>
            </a:r>
            <a:r>
              <a:rPr lang="ru-RU" sz="1600" dirty="0" err="1"/>
              <a:t>дофаминовые</a:t>
            </a:r>
            <a:r>
              <a:rPr lang="ru-RU" sz="1600" dirty="0"/>
              <a:t> качели», но ни в коем случае не достижение цели. По данным проведенных исследований, сейчас достижение цели у многих пользователей практически не происходит – 90% мужчин страдают из-за того, что на них практически не обращают никакого внимания»;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4889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F4446-F48E-4C1F-9102-82A27CD9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5B0D8A-52F6-490F-AF59-0F1FF4CB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40"/>
            <a:ext cx="10515600" cy="5027937"/>
          </a:xfrm>
        </p:spPr>
        <p:txBody>
          <a:bodyPr>
            <a:normAutofit/>
          </a:bodyPr>
          <a:lstStyle/>
          <a:p>
            <a:r>
              <a:rPr lang="ru-RU" sz="1600" dirty="0"/>
              <a:t>Женатые и не свободные мужчины, понимая лёгкость входа на ресурсы знакомств, пользуются такой простой входа на ресурс ищут свободных девушек, ложью. В результате девушки разочаровываются в мужчинах. Этот пример и прочие подталкивают к проявлению цинизма и потребительского отношения к новым возможным контактам, а такое отношение отталкивает изначально;</a:t>
            </a:r>
          </a:p>
          <a:p>
            <a:r>
              <a:rPr lang="ru-RU" sz="1600" dirty="0"/>
              <a:t>Военная операция на Украине заметно сокращает количество половозрелых мужчин самого важного возраста с точки зрения образования семейных отношений и продолжения рода. Демографии нанесён непоправимый ущерб.</a:t>
            </a:r>
          </a:p>
          <a:p>
            <a:r>
              <a:rPr lang="ru-RU" sz="1600" dirty="0"/>
              <a:t>Для того, чтобы знакомства приносили реальную пользу и пользовались доверием и популярностью, необходим ресурс, который решает указанные проблемы;</a:t>
            </a:r>
          </a:p>
          <a:p>
            <a:r>
              <a:rPr lang="ru-RU" sz="1600" dirty="0"/>
              <a:t>Низкое качество пользователей решается рядом требований при регистрации на ресурсе. За основу взят принцип работы ресурса</a:t>
            </a:r>
            <a:r>
              <a:rPr lang="en-US" sz="1600" dirty="0"/>
              <a:t> </a:t>
            </a:r>
            <a:r>
              <a:rPr lang="en-US" sz="1600" dirty="0" err="1"/>
              <a:t>Edarling</a:t>
            </a:r>
            <a:r>
              <a:rPr lang="ru-RU" sz="1600" dirty="0"/>
              <a:t>. Платёжеспособный спрос в РФ для нового ресурса оценивается в 1 500 000 пользователей в год при выходе на плановый период полной загрузки;</a:t>
            </a:r>
          </a:p>
          <a:p>
            <a:r>
              <a:rPr lang="ru-RU" sz="1600" dirty="0"/>
              <a:t>Низкая эффективность </a:t>
            </a:r>
            <a:r>
              <a:rPr lang="ru-RU" sz="1600" dirty="0" err="1"/>
              <a:t>мэтчинга</a:t>
            </a:r>
            <a:r>
              <a:rPr lang="ru-RU" sz="1600" dirty="0"/>
              <a:t>, низкий платёжеспособный спрос, особенности менталитета («пользоваться сайтом знакомств стыдно») (опрос Агентства инноваций города Москвы)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5919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F4446-F48E-4C1F-9102-82A27CD9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4400" dirty="0"/>
              <a:t>Принципы работы</a:t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5B0D8A-52F6-490F-AF59-0F1FF4CB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17"/>
            <a:ext cx="10515600" cy="5051395"/>
          </a:xfrm>
        </p:spPr>
        <p:txBody>
          <a:bodyPr>
            <a:normAutofit/>
          </a:bodyPr>
          <a:lstStyle/>
          <a:p>
            <a:r>
              <a:rPr lang="ru-RU" sz="1600" dirty="0"/>
              <a:t>Для регистрации на новом ресурсе необходимо обязательное заполнение информации о себе: возраст, занятость, пол, геолокация, обязательная модерация новых профилей, ответы на вопросы для составления психологического портрета, прочие обязательные поля, заливка фотографий; ограничения на ввод в профиль адресов сайтов, электронной почты;</a:t>
            </a:r>
          </a:p>
          <a:p>
            <a:r>
              <a:rPr lang="ru-RU" sz="1600" dirty="0"/>
              <a:t>Базовый функционал: просмотр анкет (без видимости фотографий), настройка фильтров (без видимости фотографий), отсутствие личной переписки, управление профилем, </a:t>
            </a:r>
            <a:r>
              <a:rPr lang="ru-RU" sz="1600" dirty="0" err="1"/>
              <a:t>пуш</a:t>
            </a:r>
            <a:r>
              <a:rPr lang="ru-RU" sz="1600" dirty="0"/>
              <a:t>-уведомления, возможность ставить лайки, безопасность (чёрный список, фильтры сообщений, защита пользователей от хамства,  абьюза и рекламы), подсказки (помощь в начале диалога, вопрос-ответ, статьи и прочее), поддержка, глубокая система модерации;</a:t>
            </a:r>
          </a:p>
          <a:p>
            <a:r>
              <a:rPr lang="ru-RU" sz="1600" dirty="0"/>
              <a:t>Монетизация: предоставляет дополнительные необходимые возможности пользователям </a:t>
            </a:r>
            <a:r>
              <a:rPr lang="ru-RU" sz="1600" dirty="0" err="1"/>
              <a:t>засчёт</a:t>
            </a:r>
            <a:r>
              <a:rPr lang="ru-RU" sz="1600" dirty="0"/>
              <a:t> премиум-подписки, чат личных сообщений, просмотр фотографий во всех режимах, возможность скрывать дату время своего посещения и не показывать онлайн Вы или нет, дополнительные встроенные покупки (продвижение в начало списка рекомендуемых, подарки), </a:t>
            </a:r>
            <a:r>
              <a:rPr lang="en-US" sz="1600" dirty="0"/>
              <a:t>Inn-app </a:t>
            </a:r>
            <a:r>
              <a:rPr lang="ru-RU" sz="1600" dirty="0"/>
              <a:t>реклама, партнёрство с локальным бизнесом</a:t>
            </a:r>
          </a:p>
          <a:p>
            <a:r>
              <a:rPr lang="ru-RU" sz="1600" dirty="0"/>
              <a:t>Точный </a:t>
            </a:r>
            <a:r>
              <a:rPr lang="ru-RU" sz="1600" dirty="0" err="1"/>
              <a:t>мэтчинг</a:t>
            </a:r>
            <a:r>
              <a:rPr lang="ru-RU" sz="1600" dirty="0"/>
              <a:t>, основанный на сопоставлении опросных данных;</a:t>
            </a:r>
          </a:p>
          <a:p>
            <a:r>
              <a:rPr lang="ru-RU" sz="1600" dirty="0" err="1"/>
              <a:t>Дейтинг</a:t>
            </a:r>
            <a:r>
              <a:rPr lang="ru-RU" sz="1600" dirty="0"/>
              <a:t>-ассистенты – помогают тем, кто не знает, с его начать знакомство, структурирование знакомства и доведение его до логического завершения;</a:t>
            </a:r>
          </a:p>
          <a:p>
            <a:r>
              <a:rPr lang="ru-RU" sz="1600" dirty="0"/>
              <a:t>Реализация </a:t>
            </a:r>
            <a:r>
              <a:rPr lang="ru-RU" sz="1600" dirty="0" err="1"/>
              <a:t>дейтинга</a:t>
            </a:r>
            <a:r>
              <a:rPr lang="ru-RU" sz="1600" dirty="0"/>
              <a:t> для девушек – сервиса, ориентированного на защищённость прав и комфортную </a:t>
            </a:r>
            <a:r>
              <a:rPr lang="ru-RU" sz="1600" dirty="0" smtClean="0"/>
              <a:t>атмосферу </a:t>
            </a:r>
            <a:r>
              <a:rPr lang="ru-RU" sz="1600" dirty="0"/>
              <a:t>для женской аудитории;</a:t>
            </a:r>
          </a:p>
          <a:p>
            <a:r>
              <a:rPr lang="ru-RU" sz="1600" dirty="0"/>
              <a:t>Видео-сервис для целевой аудитории до 27 лет; </a:t>
            </a:r>
          </a:p>
        </p:txBody>
      </p:sp>
    </p:spTree>
    <p:extLst>
      <p:ext uri="{BB962C8B-B14F-4D97-AF65-F5344CB8AC3E}">
        <p14:creationId xmlns:p14="http://schemas.microsoft.com/office/powerpoint/2010/main" val="340823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F4446-F48E-4C1F-9102-82A27CD9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Стадии реализации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5B0D8A-52F6-490F-AF59-0F1FF4CB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6702"/>
            <a:ext cx="10515600" cy="5340428"/>
          </a:xfrm>
        </p:spPr>
        <p:txBody>
          <a:bodyPr>
            <a:normAutofit lnSpcReduction="10000"/>
          </a:bodyPr>
          <a:lstStyle/>
          <a:p>
            <a:r>
              <a:rPr lang="ru-RU" sz="1600" b="1" dirty="0"/>
              <a:t>Базовый полный функционал для запуска (без дополнительных режимов):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Период создания составляет 6-9 месяцев;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Необходимые специалисты: Разработчик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Backend (Java)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Android-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разработчик,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iOS-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разработчик, Дизайнер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UX/UI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QA Engineering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;</a:t>
            </a:r>
            <a:endParaRPr lang="ru-RU" sz="1600" dirty="0"/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1600" b="1" dirty="0"/>
              <a:t>Бюджет разработки:</a:t>
            </a:r>
            <a:endParaRPr lang="en-US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err="1"/>
              <a:t>Кроссплатформа</a:t>
            </a:r>
            <a:r>
              <a:rPr lang="ru-RU" sz="1600" dirty="0"/>
              <a:t> = </a:t>
            </a:r>
            <a:r>
              <a:rPr lang="en-US" sz="1600" dirty="0"/>
              <a:t>$</a:t>
            </a:r>
            <a:r>
              <a:rPr lang="ru-RU" sz="1600" dirty="0"/>
              <a:t>120 000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Отдельно </a:t>
            </a:r>
            <a:r>
              <a:rPr lang="en-US" sz="1600" dirty="0"/>
              <a:t>PC</a:t>
            </a:r>
            <a:r>
              <a:rPr lang="ru-RU" sz="1600" dirty="0"/>
              <a:t> = </a:t>
            </a:r>
            <a:r>
              <a:rPr lang="en-US" sz="1600" dirty="0"/>
              <a:t>$</a:t>
            </a:r>
            <a:r>
              <a:rPr lang="ru-RU" sz="1600" dirty="0"/>
              <a:t>70 000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Отдельно </a:t>
            </a:r>
            <a:r>
              <a:rPr lang="en-US" sz="1600" dirty="0"/>
              <a:t>IOS</a:t>
            </a:r>
            <a:r>
              <a:rPr lang="ru-RU" sz="1600" dirty="0"/>
              <a:t> = </a:t>
            </a:r>
            <a:r>
              <a:rPr lang="en-US" sz="1600" dirty="0"/>
              <a:t>$</a:t>
            </a:r>
            <a:r>
              <a:rPr lang="ru-RU" sz="1600" dirty="0"/>
              <a:t>64 000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Отдельно </a:t>
            </a:r>
            <a:r>
              <a:rPr lang="en-US" sz="1600" dirty="0"/>
              <a:t>Android</a:t>
            </a:r>
            <a:r>
              <a:rPr lang="ru-RU" sz="1600" dirty="0"/>
              <a:t> =</a:t>
            </a:r>
            <a:r>
              <a:rPr lang="en-US" sz="1600" dirty="0"/>
              <a:t> $</a:t>
            </a:r>
            <a:r>
              <a:rPr lang="ru-RU" sz="1600" dirty="0"/>
              <a:t>59 000</a:t>
            </a:r>
          </a:p>
          <a:p>
            <a:r>
              <a:rPr lang="ru-RU" sz="1600" b="1" dirty="0"/>
              <a:t>Бюджет продвижения: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Создание логотипа = </a:t>
            </a:r>
            <a:r>
              <a:rPr lang="en-US" sz="1600" dirty="0"/>
              <a:t>$</a:t>
            </a:r>
            <a:r>
              <a:rPr lang="ru-RU" sz="1600" dirty="0"/>
              <a:t>300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Google </a:t>
            </a:r>
            <a:r>
              <a:rPr lang="en-US" sz="1600" dirty="0" err="1"/>
              <a:t>Adwords</a:t>
            </a:r>
            <a:r>
              <a:rPr lang="en-US" sz="1600" dirty="0"/>
              <a:t> = </a:t>
            </a:r>
            <a:r>
              <a:rPr lang="ru-RU" sz="1600" dirty="0"/>
              <a:t>от </a:t>
            </a:r>
            <a:r>
              <a:rPr lang="en-US" sz="1600" dirty="0"/>
              <a:t>$250</a:t>
            </a:r>
            <a:r>
              <a:rPr lang="ru-RU" sz="1600" dirty="0"/>
              <a:t> в месяц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err="1"/>
              <a:t>Яндекс.Директ</a:t>
            </a:r>
            <a:r>
              <a:rPr lang="ru-RU" sz="1600" dirty="0"/>
              <a:t> = от </a:t>
            </a:r>
            <a:r>
              <a:rPr lang="en-US" sz="1600" dirty="0"/>
              <a:t>$</a:t>
            </a:r>
            <a:r>
              <a:rPr lang="ru-RU" sz="1600" dirty="0"/>
              <a:t>30</a:t>
            </a:r>
            <a:r>
              <a:rPr lang="en-US" sz="1600" dirty="0"/>
              <a:t>0</a:t>
            </a:r>
            <a:r>
              <a:rPr lang="ru-RU" sz="1600" dirty="0"/>
              <a:t> в месяц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Баннерная реклама = от </a:t>
            </a:r>
            <a:r>
              <a:rPr lang="en-US" sz="1600" dirty="0"/>
              <a:t>$</a:t>
            </a:r>
            <a:r>
              <a:rPr lang="ru-RU" sz="1600" dirty="0"/>
              <a:t>150 в месяц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Маркетинг влияния = от </a:t>
            </a:r>
            <a:r>
              <a:rPr lang="en-US" sz="1600" dirty="0"/>
              <a:t>$</a:t>
            </a:r>
            <a:r>
              <a:rPr lang="ru-RU" sz="1600" dirty="0"/>
              <a:t>100 в месяц за пост/рекламу на странице у медийной личности с большим </a:t>
            </a:r>
            <a:r>
              <a:rPr lang="ru-RU" sz="1600" dirty="0" err="1"/>
              <a:t>количестом</a:t>
            </a:r>
            <a:r>
              <a:rPr lang="ru-RU" sz="1600" dirty="0"/>
              <a:t> целевых подписчиков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Реклама в </a:t>
            </a:r>
            <a:r>
              <a:rPr lang="en-US" sz="1600" dirty="0"/>
              <a:t>Facebook</a:t>
            </a:r>
            <a:r>
              <a:rPr lang="ru-RU" sz="1600" dirty="0"/>
              <a:t> = от </a:t>
            </a:r>
            <a:r>
              <a:rPr lang="en-US" sz="1600" dirty="0"/>
              <a:t>$</a:t>
            </a:r>
            <a:r>
              <a:rPr lang="ru-RU" sz="1600" dirty="0"/>
              <a:t>100 в месяц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0672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F4446-F48E-4C1F-9102-82A27CD9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Окупаемость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5B0D8A-52F6-490F-AF59-0F1FF4CB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6702"/>
            <a:ext cx="10515600" cy="5340428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/>
              <a:t>Стоимость ВИП-подписки: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1900р за 1 месяц;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3600р за 3 месяца;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oboto" panose="02000000000000000000" pitchFamily="2" charset="0"/>
              </a:rPr>
              <a:t>13 300р за 12 месяцев;</a:t>
            </a:r>
            <a:endParaRPr lang="ru-RU" sz="1600" dirty="0"/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1600" b="1" dirty="0"/>
              <a:t>Количество пользователей:</a:t>
            </a:r>
            <a:endParaRPr lang="en-US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Согласно данных ВЦИОМ за 2023 год, количество профилей пользователей на самых популярных сайтах знакомств в РФ составляет порядка 80 </a:t>
            </a:r>
            <a:r>
              <a:rPr lang="ru-RU" sz="1600" dirty="0" err="1"/>
              <a:t>млн.человек</a:t>
            </a:r>
            <a:r>
              <a:rPr lang="ru-RU" sz="1600" dirty="0"/>
              <a:t>, но эти данные не достоверны, т.к. содержат профили ботов и повторно зарегистрированных пользователей, объём которых достоверно оценить невозможно. По вероятному сценарию, платёжеспособный спрос в 2-3 раза ниже;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Количество профилей пользователей ресурса </a:t>
            </a:r>
            <a:r>
              <a:rPr lang="en-US" sz="1600" dirty="0" err="1"/>
              <a:t>Edarling</a:t>
            </a:r>
            <a:r>
              <a:rPr lang="ru-RU" sz="1600" dirty="0"/>
              <a:t> достигло 14 </a:t>
            </a:r>
            <a:r>
              <a:rPr lang="ru-RU" sz="1600" dirty="0" err="1"/>
              <a:t>млн.единиц</a:t>
            </a:r>
            <a:r>
              <a:rPr lang="ru-RU" sz="1600" dirty="0"/>
              <a:t> к 2022 году;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Численность россиян: от </a:t>
            </a:r>
            <a:r>
              <a:rPr lang="ru-RU" sz="1600" b="0" i="0" dirty="0">
                <a:effectLst/>
              </a:rPr>
              <a:t>18 до 29 лет - 17 498 789 человек, взрослых в возрасте от 30 до 60 лет - 62 787 626 человек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Основываясь на планируемом месячном охвате аудитории, опираясь на данные </a:t>
            </a:r>
            <a:r>
              <a:rPr lang="ru-RU" sz="1600" dirty="0" smtClean="0"/>
              <a:t>ВЦИОМ и </a:t>
            </a:r>
            <a:r>
              <a:rPr lang="en-US" sz="1600" dirty="0" err="1" smtClean="0"/>
              <a:t>TAdviser</a:t>
            </a:r>
            <a:r>
              <a:rPr lang="ru-RU" sz="1600" dirty="0" smtClean="0"/>
              <a:t>,: </a:t>
            </a:r>
            <a:r>
              <a:rPr lang="ru-RU" sz="1600" dirty="0"/>
              <a:t>1-ый год – </a:t>
            </a:r>
            <a:r>
              <a:rPr lang="ru-RU" sz="1600" dirty="0" smtClean="0"/>
              <a:t>3% рынка, </a:t>
            </a:r>
            <a:r>
              <a:rPr lang="ru-RU" sz="1600" dirty="0"/>
              <a:t>2-ой год – </a:t>
            </a:r>
            <a:r>
              <a:rPr lang="ru-RU" sz="1600" dirty="0" smtClean="0"/>
              <a:t>6% рынка, </a:t>
            </a:r>
            <a:r>
              <a:rPr lang="ru-RU" sz="1600" dirty="0"/>
              <a:t>3-ий год – </a:t>
            </a:r>
            <a:r>
              <a:rPr lang="ru-RU" sz="1600" dirty="0" smtClean="0"/>
              <a:t>12% рынка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Рынок онлайн знакомств в РФ составляет порядка </a:t>
            </a:r>
            <a:r>
              <a:rPr lang="en-US" sz="1600" dirty="0" smtClean="0"/>
              <a:t>$</a:t>
            </a:r>
            <a:r>
              <a:rPr lang="ru-RU" sz="1600" dirty="0" smtClean="0"/>
              <a:t>56-110 </a:t>
            </a:r>
            <a:r>
              <a:rPr lang="ru-RU" sz="1600" dirty="0"/>
              <a:t>млн </a:t>
            </a:r>
            <a:r>
              <a:rPr lang="ru-RU" sz="1600" dirty="0" smtClean="0"/>
              <a:t>по разным (</a:t>
            </a:r>
            <a:r>
              <a:rPr lang="en-US" sz="1600" dirty="0" err="1"/>
              <a:t>TAdviser</a:t>
            </a:r>
            <a:r>
              <a:rPr lang="en-US" sz="1600" dirty="0"/>
              <a:t> </a:t>
            </a:r>
            <a:r>
              <a:rPr lang="ru-RU" sz="1600" dirty="0" smtClean="0"/>
              <a:t>/</a:t>
            </a:r>
            <a:r>
              <a:rPr lang="en-US" sz="1600" dirty="0" err="1" smtClean="0"/>
              <a:t>FranchFamily</a:t>
            </a:r>
            <a:r>
              <a:rPr lang="ru-RU" sz="1600" dirty="0"/>
              <a:t>).</a:t>
            </a:r>
          </a:p>
          <a:p>
            <a:r>
              <a:rPr lang="ru-RU" sz="1600" b="1" dirty="0"/>
              <a:t>Бюджет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1-ый год =</a:t>
            </a:r>
            <a:r>
              <a:rPr lang="en-US" sz="1600" dirty="0"/>
              <a:t>&gt;</a:t>
            </a:r>
            <a:r>
              <a:rPr lang="ru-RU" sz="1600" dirty="0" smtClean="0"/>
              <a:t> </a:t>
            </a:r>
            <a:r>
              <a:rPr lang="en-US" sz="1600" dirty="0" smtClean="0"/>
              <a:t>$</a:t>
            </a:r>
            <a:r>
              <a:rPr lang="ru-RU" sz="1600" dirty="0" smtClean="0"/>
              <a:t>56 000 000 * 1%  = </a:t>
            </a:r>
            <a:r>
              <a:rPr lang="en-US" sz="1600" dirty="0" smtClean="0"/>
              <a:t>$</a:t>
            </a:r>
            <a:r>
              <a:rPr lang="ru-RU" sz="1600" dirty="0" smtClean="0"/>
              <a:t>560 000, </a:t>
            </a:r>
            <a:r>
              <a:rPr lang="ru-RU" sz="1600" dirty="0"/>
              <a:t>2-ой год = </a:t>
            </a:r>
            <a:r>
              <a:rPr lang="en-US" sz="1600" dirty="0" smtClean="0"/>
              <a:t>$</a:t>
            </a:r>
            <a:r>
              <a:rPr lang="ru-RU" sz="1600" dirty="0" smtClean="0"/>
              <a:t>1 </a:t>
            </a:r>
            <a:r>
              <a:rPr lang="en-US" sz="1600" dirty="0" smtClean="0"/>
              <a:t>12</a:t>
            </a:r>
            <a:r>
              <a:rPr lang="ru-RU" sz="1600" dirty="0" smtClean="0"/>
              <a:t>0 </a:t>
            </a:r>
            <a:r>
              <a:rPr lang="en-US" sz="1600" dirty="0" smtClean="0"/>
              <a:t>0</a:t>
            </a:r>
            <a:r>
              <a:rPr lang="ru-RU" sz="1600" dirty="0" smtClean="0"/>
              <a:t>00, </a:t>
            </a:r>
            <a:r>
              <a:rPr lang="ru-RU" sz="1600" dirty="0"/>
              <a:t>3-ий год = </a:t>
            </a:r>
            <a:r>
              <a:rPr lang="en-US" sz="1600" dirty="0" smtClean="0"/>
              <a:t>$</a:t>
            </a:r>
            <a:r>
              <a:rPr lang="ru-RU" sz="1600" dirty="0" smtClean="0"/>
              <a:t>1 680 000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Расходы: 1-ый </a:t>
            </a:r>
            <a:r>
              <a:rPr lang="ru-RU" sz="1600" dirty="0" smtClean="0"/>
              <a:t>год и выход на окупаемость: </a:t>
            </a:r>
            <a:r>
              <a:rPr lang="en-US" sz="1600" dirty="0"/>
              <a:t>$</a:t>
            </a:r>
            <a:r>
              <a:rPr lang="ru-RU" sz="1600" dirty="0"/>
              <a:t>120 000 (стоимость проектирования/запуска) </a:t>
            </a:r>
            <a:r>
              <a:rPr lang="en-US" sz="1600" dirty="0"/>
              <a:t>+ $1200</a:t>
            </a:r>
            <a:r>
              <a:rPr lang="ru-RU" sz="1600" dirty="0"/>
              <a:t> (продвижение) + зарплата сотрудников (10 чел х 80 000 </a:t>
            </a:r>
            <a:r>
              <a:rPr lang="ru-RU" sz="1600" dirty="0" err="1"/>
              <a:t>руб</a:t>
            </a:r>
            <a:r>
              <a:rPr lang="ru-RU" sz="1600" dirty="0"/>
              <a:t> в месяц) + аренда помещения 70 м2 (1 500 000 </a:t>
            </a:r>
            <a:r>
              <a:rPr lang="ru-RU" sz="1600" dirty="0" err="1"/>
              <a:t>руб</a:t>
            </a:r>
            <a:r>
              <a:rPr lang="ru-RU" sz="1600" dirty="0"/>
              <a:t> в год) = 12 000 000 </a:t>
            </a:r>
            <a:r>
              <a:rPr lang="ru-RU" sz="1600" dirty="0" err="1"/>
              <a:t>руб</a:t>
            </a:r>
            <a:r>
              <a:rPr lang="ru-RU" sz="1600" dirty="0"/>
              <a:t> + 120 000 </a:t>
            </a:r>
            <a:r>
              <a:rPr lang="ru-RU" sz="1600" dirty="0" err="1"/>
              <a:t>руб</a:t>
            </a:r>
            <a:r>
              <a:rPr lang="ru-RU" sz="1600" dirty="0"/>
              <a:t> + 9 600 000 </a:t>
            </a:r>
            <a:r>
              <a:rPr lang="ru-RU" sz="1600" dirty="0" err="1"/>
              <a:t>руб</a:t>
            </a:r>
            <a:r>
              <a:rPr lang="ru-RU" sz="1600" dirty="0"/>
              <a:t> + 1 500 000 </a:t>
            </a:r>
            <a:r>
              <a:rPr lang="ru-RU" sz="1600" dirty="0" err="1"/>
              <a:t>руб</a:t>
            </a:r>
            <a:r>
              <a:rPr lang="ru-RU" sz="1600" dirty="0"/>
              <a:t> =</a:t>
            </a:r>
            <a:r>
              <a:rPr lang="en-US" sz="1600" dirty="0"/>
              <a:t>&gt; </a:t>
            </a:r>
            <a:r>
              <a:rPr lang="ru-RU" sz="1600" dirty="0"/>
              <a:t>12 420 000 </a:t>
            </a:r>
            <a:r>
              <a:rPr lang="ru-RU" sz="1600" dirty="0" err="1" smtClean="0"/>
              <a:t>руб</a:t>
            </a:r>
            <a:r>
              <a:rPr lang="ru-RU" sz="1600" dirty="0" smtClean="0"/>
              <a:t> (</a:t>
            </a:r>
            <a:r>
              <a:rPr lang="en-US" sz="1600" dirty="0" smtClean="0"/>
              <a:t>$12</a:t>
            </a:r>
            <a:r>
              <a:rPr lang="ru-RU" sz="1600" dirty="0" smtClean="0"/>
              <a:t>5</a:t>
            </a:r>
            <a:r>
              <a:rPr lang="en-US" sz="1600" dirty="0" smtClean="0"/>
              <a:t> </a:t>
            </a:r>
            <a:r>
              <a:rPr lang="ru-RU" sz="1600" dirty="0" smtClean="0"/>
              <a:t>0</a:t>
            </a:r>
            <a:r>
              <a:rPr lang="en-US" sz="1600" dirty="0" smtClean="0"/>
              <a:t>00</a:t>
            </a:r>
            <a:r>
              <a:rPr lang="ru-RU" sz="1600" dirty="0" smtClean="0"/>
              <a:t>)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endParaRPr lang="ru-RU" sz="1600" dirty="0"/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8649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612488"/>
              </p:ext>
            </p:extLst>
          </p:nvPr>
        </p:nvGraphicFramePr>
        <p:xfrm>
          <a:off x="612844" y="602488"/>
          <a:ext cx="10700427" cy="592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7165"/>
                <a:gridCol w="3477212"/>
                <a:gridCol w="1814635"/>
                <a:gridCol w="1741251"/>
                <a:gridCol w="1780164"/>
              </a:tblGrid>
              <a:tr h="184888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Ключевые партнёры: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Существующие сайты знакомств, ставящие целью не совпадение пар, а увеличение времени пребывания на ресурсе (времени пользования платными сервисами)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Ключевые виды деятельности: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Предоставление сервиса знакомств для мужчин и женщин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Ценностные предложения: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Предоставление надёжного сервиса для знакомства (совпадения пар)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Сокращение времени поиска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Отсутствие цели в накрутке времени пребывания на ресурсе путём подбора не подходящих партнёров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Комфортный интерфейс и сценарии от регистрации до диалога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Отношения с клиентами: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>
                          <a:effectLst/>
                        </a:rPr>
                        <a:t>Лиды поступают из поисковых систем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>
                          <a:effectLst/>
                        </a:rPr>
                        <a:t>По сарафанному радио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Потребительские сегменты: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Женщины в возрасте 27-50, одинокие и, с детьми и без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Мужчины в возрасте 27-50, одинокие, с детьми и без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</a:tr>
              <a:tr h="23512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Ключевые ресурсы: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Дружелюбный интерфейс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Жёсткие требования к содержанию анкеты при регистрации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Заданные правила поведения на ресурсе, исключающие </a:t>
                      </a:r>
                      <a:r>
                        <a:rPr lang="ru-RU" sz="1300" dirty="0" err="1">
                          <a:effectLst/>
                        </a:rPr>
                        <a:t>выгорание,потерю</a:t>
                      </a:r>
                      <a:r>
                        <a:rPr lang="ru-RU" sz="1300" dirty="0">
                          <a:effectLst/>
                        </a:rPr>
                        <a:t> интереса, недостаток внимания со стороны противоположного пола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Соблюдение баланса между сроком пребывания на сайте и совпадением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Сокращение некачественных клиентов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Каналы сбыта: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Баннерная реклама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 err="1">
                          <a:effectLst/>
                        </a:rPr>
                        <a:t>Яндекс.Директ</a:t>
                      </a:r>
                      <a:endParaRPr lang="ru-RU" sz="13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</a:rPr>
                        <a:t>Google </a:t>
                      </a:r>
                      <a:r>
                        <a:rPr lang="en-US" sz="1300" dirty="0" err="1">
                          <a:effectLst/>
                        </a:rPr>
                        <a:t>Adwords</a:t>
                      </a:r>
                      <a:endParaRPr lang="ru-RU" sz="13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 err="1">
                          <a:effectLst/>
                        </a:rPr>
                        <a:t>Фейсбук</a:t>
                      </a:r>
                      <a:endParaRPr lang="ru-RU" sz="13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 err="1">
                          <a:effectLst/>
                        </a:rPr>
                        <a:t>ВКонтакте</a:t>
                      </a:r>
                      <a:endParaRPr lang="ru-RU" sz="13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Маркетинг влияния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20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Структура издержек: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>
                          <a:effectLst/>
                        </a:rPr>
                        <a:t>Первоначальная разработка платформы составляет основные затраты.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>
                          <a:effectLst/>
                        </a:rPr>
                        <a:t>Продвижение/реклама в каналах сбыта - не существенны в ежемесячном объёме.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>
                          <a:effectLst/>
                        </a:rPr>
                        <a:t>Затраты на ключевые компетенции компании (сотрудники)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Потоки поступления дохода: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Основной доход за счёт подписок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Дополнительные сервисы как более комфортное использование ресурса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effectLst/>
                        </a:rPr>
                        <a:t>Реклама сторонних продуктов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8" marR="54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706686" y="143616"/>
            <a:ext cx="25987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Бизнес-модель 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Canvas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6507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1375</Words>
  <Application>Microsoft Office PowerPoint</Application>
  <PresentationFormat>Произвольный</PresentationFormat>
  <Paragraphs>104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Сайт знакомств</vt:lpstr>
      <vt:lpstr>Основания</vt:lpstr>
      <vt:lpstr>Основания</vt:lpstr>
      <vt:lpstr> Принципы работы </vt:lpstr>
      <vt:lpstr>Стадии реализации</vt:lpstr>
      <vt:lpstr>Окупаемость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Колохусан Сайт знакомств</dc:title>
  <dc:creator>Устюжанин Николай Васильевич</dc:creator>
  <cp:lastModifiedBy>Никки</cp:lastModifiedBy>
  <cp:revision>56</cp:revision>
  <dcterms:created xsi:type="dcterms:W3CDTF">2023-12-13T10:22:26Z</dcterms:created>
  <dcterms:modified xsi:type="dcterms:W3CDTF">2024-11-03T11:57:02Z</dcterms:modified>
</cp:coreProperties>
</file>