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1" r:id="rId10"/>
    <p:sldId id="266" r:id="rId11"/>
    <p:sldId id="267" r:id="rId12"/>
    <p:sldId id="269" r:id="rId13"/>
    <p:sldId id="270" r:id="rId14"/>
    <p:sldId id="27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0" autoAdjust="0"/>
    <p:restoredTop sz="84420" autoAdjust="0"/>
  </p:normalViewPr>
  <p:slideViewPr>
    <p:cSldViewPr snapToGrid="0">
      <p:cViewPr varScale="1">
        <p:scale>
          <a:sx n="94" d="100"/>
          <a:sy n="94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323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1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88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3837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56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20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3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9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4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23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6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7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7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8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6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7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9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4A94E9-AD49-4AF2-8CF6-FF2152025492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8C5853-70B3-40AA-A37B-14A6842D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2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Полицейский </a:t>
            </a:r>
            <a:r>
              <a:rPr lang="ru-RU" dirty="0" err="1"/>
              <a:t>дрон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Подготовили: команда Е. Литвяковой, группа фик-31/21д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350" r="100000">
                        <a14:foregroundMark x1="16450" y1="19777" x2="16450" y2="19777"/>
                        <a14:foregroundMark x1="16450" y1="53203" x2="16450" y2="53203"/>
                        <a14:foregroundMark x1="40950" y1="40947" x2="40950" y2="40947"/>
                        <a14:foregroundMark x1="49000" y1="36908" x2="49000" y2="36908"/>
                        <a14:foregroundMark x1="58800" y1="29526" x2="58800" y2="29526"/>
                        <a14:foregroundMark x1="71200" y1="46657" x2="71200" y2="46657"/>
                        <a14:foregroundMark x1="76050" y1="57660" x2="76050" y2="57660"/>
                        <a14:foregroundMark x1="93250" y1="74652" x2="93250" y2="74652"/>
                        <a14:foregroundMark x1="88150" y1="74373" x2="88150" y2="74373"/>
                        <a14:foregroundMark x1="83900" y1="74373" x2="83900" y2="74373"/>
                        <a14:foregroundMark x1="77050" y1="75487" x2="77050" y2="75487"/>
                        <a14:foregroundMark x1="73100" y1="72702" x2="73100" y2="72702"/>
                        <a14:foregroundMark x1="66950" y1="72702" x2="66950" y2="72702"/>
                        <a14:foregroundMark x1="61400" y1="74652" x2="61400" y2="74652"/>
                        <a14:foregroundMark x1="54550" y1="72702" x2="54550" y2="72702"/>
                        <a14:foregroundMark x1="49150" y1="73120" x2="49150" y2="73120"/>
                        <a14:foregroundMark x1="75600" y1="34401" x2="75600" y2="34401"/>
                        <a14:foregroundMark x1="89050" y1="25070" x2="89050" y2="25070"/>
                        <a14:foregroundMark x1="37150" y1="74652" x2="37150" y2="74652"/>
                        <a14:foregroundMark x1="40700" y1="74373" x2="40700" y2="74373"/>
                        <a14:foregroundMark x1="35000" y1="66574" x2="35000" y2="66574"/>
                        <a14:foregroundMark x1="36700" y1="65738" x2="36700" y2="65738"/>
                        <a14:foregroundMark x1="38750" y1="65738" x2="38750" y2="65738"/>
                        <a14:foregroundMark x1="40950" y1="66156" x2="40950" y2="66156"/>
                        <a14:foregroundMark x1="43300" y1="66295" x2="43300" y2="66295"/>
                        <a14:foregroundMark x1="45950" y1="67549" x2="45950" y2="67549"/>
                        <a14:foregroundMark x1="48250" y1="67688" x2="48250" y2="67688"/>
                        <a14:foregroundMark x1="50700" y1="67270" x2="50700" y2="67270"/>
                        <a14:foregroundMark x1="53650" y1="66713" x2="53650" y2="66713"/>
                        <a14:foregroundMark x1="57200" y1="66713" x2="57200" y2="66713"/>
                        <a14:foregroundMark x1="59450" y1="66435" x2="59450" y2="66435"/>
                        <a14:foregroundMark x1="62150" y1="66156" x2="62150" y2="66156"/>
                        <a14:foregroundMark x1="64600" y1="66017" x2="64600" y2="66017"/>
                        <a14:foregroundMark x1="67050" y1="66017" x2="67050" y2="66017"/>
                        <a14:foregroundMark x1="68900" y1="65320" x2="68900" y2="65320"/>
                        <a14:foregroundMark x1="70950" y1="65320" x2="70950" y2="65320"/>
                        <a14:foregroundMark x1="76050" y1="65599" x2="76050" y2="65599"/>
                        <a14:foregroundMark x1="77650" y1="65181" x2="77650" y2="65181"/>
                        <a14:foregroundMark x1="79850" y1="66435" x2="79850" y2="66435"/>
                        <a14:foregroundMark x1="81600" y1="66435" x2="81600" y2="66435"/>
                        <a14:foregroundMark x1="83750" y1="67131" x2="83750" y2="67131"/>
                        <a14:foregroundMark x1="85950" y1="66713" x2="85950" y2="66713"/>
                        <a14:foregroundMark x1="88500" y1="65738" x2="88500" y2="65738"/>
                        <a14:foregroundMark x1="90950" y1="65599" x2="90950" y2="65599"/>
                        <a14:foregroundMark x1="92950" y1="65181" x2="92950" y2="65181"/>
                        <a14:foregroundMark x1="94650" y1="65460" x2="94650" y2="65460"/>
                        <a14:backgroundMark x1="34850" y1="65460" x2="34850" y2="65460"/>
                        <a14:backgroundMark x1="86950" y1="65460" x2="86950" y2="65460"/>
                        <a14:backgroundMark x1="57900" y1="66156" x2="57900" y2="66156"/>
                        <a14:backgroundMark x1="51600" y1="67131" x2="51600" y2="67131"/>
                        <a14:backgroundMark x1="46650" y1="66713" x2="46650" y2="66713"/>
                        <a14:backgroundMark x1="69000" y1="66713" x2="69000" y2="667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05210">
            <a:off x="23606" y="5062271"/>
            <a:ext cx="2521221" cy="9051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80" b="97110" l="0" r="970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5209" y="4750305"/>
            <a:ext cx="1170289" cy="1183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455" y1="49782" x2="36455" y2="49782"/>
                        <a14:foregroundMark x1="40635" y1="45415" x2="40635" y2="45415"/>
                        <a14:foregroundMark x1="45151" y1="45852" x2="45151" y2="45852"/>
                        <a14:foregroundMark x1="52508" y1="45415" x2="52508" y2="45415"/>
                        <a14:foregroundMark x1="64716" y1="45852" x2="64716" y2="45852"/>
                        <a14:foregroundMark x1="71906" y1="44978" x2="71906" y2="44978"/>
                        <a14:foregroundMark x1="78930" y1="46725" x2="78930" y2="46725"/>
                        <a14:foregroundMark x1="87291" y1="47598" x2="87291" y2="4759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7805"/>
          <a:stretch/>
        </p:blipFill>
        <p:spPr>
          <a:xfrm rot="21430748">
            <a:off x="5162237" y="4561388"/>
            <a:ext cx="2759053" cy="146349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 rot="21420000">
            <a:off x="39316" y="457889"/>
            <a:ext cx="18720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20.10.2023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425388">
            <a:off x="103778" y="872166"/>
            <a:ext cx="5017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https://pt.2035.university/project/policejskij-dron</a:t>
            </a:r>
          </a:p>
        </p:txBody>
      </p:sp>
    </p:spTree>
    <p:extLst>
      <p:ext uri="{BB962C8B-B14F-4D97-AF65-F5344CB8AC3E}">
        <p14:creationId xmlns:p14="http://schemas.microsoft.com/office/powerpoint/2010/main" val="3691356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94214"/>
              </p:ext>
            </p:extLst>
          </p:nvPr>
        </p:nvGraphicFramePr>
        <p:xfrm>
          <a:off x="138021" y="979182"/>
          <a:ext cx="11447254" cy="4374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5668">
                  <a:extLst>
                    <a:ext uri="{9D8B030D-6E8A-4147-A177-3AD203B41FA5}">
                      <a16:colId xmlns:a16="http://schemas.microsoft.com/office/drawing/2014/main" val="2883401904"/>
                    </a:ext>
                  </a:extLst>
                </a:gridCol>
                <a:gridCol w="3286057">
                  <a:extLst>
                    <a:ext uri="{9D8B030D-6E8A-4147-A177-3AD203B41FA5}">
                      <a16:colId xmlns:a16="http://schemas.microsoft.com/office/drawing/2014/main" val="1169022625"/>
                    </a:ext>
                  </a:extLst>
                </a:gridCol>
                <a:gridCol w="1267606">
                  <a:extLst>
                    <a:ext uri="{9D8B030D-6E8A-4147-A177-3AD203B41FA5}">
                      <a16:colId xmlns:a16="http://schemas.microsoft.com/office/drawing/2014/main" val="3494096685"/>
                    </a:ext>
                  </a:extLst>
                </a:gridCol>
                <a:gridCol w="569130">
                  <a:extLst>
                    <a:ext uri="{9D8B030D-6E8A-4147-A177-3AD203B41FA5}">
                      <a16:colId xmlns:a16="http://schemas.microsoft.com/office/drawing/2014/main" val="630978726"/>
                    </a:ext>
                  </a:extLst>
                </a:gridCol>
                <a:gridCol w="2840597">
                  <a:extLst>
                    <a:ext uri="{9D8B030D-6E8A-4147-A177-3AD203B41FA5}">
                      <a16:colId xmlns:a16="http://schemas.microsoft.com/office/drawing/2014/main" val="760067046"/>
                    </a:ext>
                  </a:extLst>
                </a:gridCol>
                <a:gridCol w="1958196">
                  <a:extLst>
                    <a:ext uri="{9D8B030D-6E8A-4147-A177-3AD203B41FA5}">
                      <a16:colId xmlns:a16="http://schemas.microsoft.com/office/drawing/2014/main" val="532493614"/>
                    </a:ext>
                  </a:extLst>
                </a:gridCol>
              </a:tblGrid>
              <a:tr h="4685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Ключевые партнеры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Ключевые виды деятельности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Ценностные предложения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Взаимоотношения с клиентами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Потребительские сегменты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159126"/>
                  </a:ext>
                </a:extLst>
              </a:tr>
              <a:tr h="140791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Поставщики </a:t>
                      </a:r>
                      <a:r>
                        <a:rPr lang="ru-RU" sz="1200" u="none" strike="noStrike" dirty="0" err="1">
                          <a:effectLst/>
                        </a:rPr>
                        <a:t>дронов</a:t>
                      </a:r>
                      <a:r>
                        <a:rPr lang="ru-RU" sz="1200" u="none" strike="noStrike" dirty="0">
                          <a:effectLst/>
                        </a:rPr>
                        <a:t> из КНР, отечественные производители, службы доставки, государство (заказы) и др.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Разработка и внедрение ПО в БПЛА (</a:t>
                      </a:r>
                      <a:r>
                        <a:rPr lang="ru-RU" sz="1200" u="none" strike="noStrike" dirty="0" err="1">
                          <a:effectLst/>
                        </a:rPr>
                        <a:t>дроны</a:t>
                      </a:r>
                      <a:r>
                        <a:rPr lang="ru-RU" sz="1200" u="none" strike="noStrike" dirty="0">
                          <a:effectLst/>
                        </a:rPr>
                        <a:t>), необходимого для качественного патрулирования и охраны территорий (город, предприятие), поддержка работоспособности ПО, своевременное устранение проблем, предоставление ПО заказчикам за плату, обучение управлению </a:t>
                      </a:r>
                      <a:r>
                        <a:rPr lang="ru-RU" sz="1200" u="none" strike="noStrike" dirty="0" err="1">
                          <a:effectLst/>
                        </a:rPr>
                        <a:t>дронами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Мы предоставляем нашим клиентам современное решение проблемы с патрулированием и охраной территорий. При покупке </a:t>
                      </a:r>
                      <a:r>
                        <a:rPr lang="ru-RU" sz="1200" u="none" strike="noStrike" dirty="0" err="1">
                          <a:effectLst/>
                        </a:rPr>
                        <a:t>дронов</a:t>
                      </a:r>
                      <a:r>
                        <a:rPr lang="ru-RU" sz="1200" u="none" strike="noStrike" dirty="0">
                          <a:effectLst/>
                        </a:rPr>
                        <a:t> с нашим ПО мы даём гарантию на стабильную и качественную работу продукта. Мы также готовы помочь с обучением управлению </a:t>
                      </a:r>
                      <a:r>
                        <a:rPr lang="ru-RU" sz="1200" u="none" strike="noStrike" dirty="0" err="1">
                          <a:effectLst/>
                        </a:rPr>
                        <a:t>дронами</a:t>
                      </a:r>
                      <a:r>
                        <a:rPr lang="ru-RU" sz="1200" u="none" strike="noStrike" dirty="0">
                          <a:effectLst/>
                        </a:rPr>
                        <a:t>, настройкой обширной базы данных, а также своевременными ремонтными работами по необходимости.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Наличие гарантии в случае поломки и/или происшествия, техподдержка, консультации по вопросам эксплуатации и т.д.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Клиентура: МВД (полиция), </a:t>
                      </a:r>
                      <a:r>
                        <a:rPr lang="ru-RU" sz="1200" u="none" strike="noStrike" dirty="0" err="1">
                          <a:effectLst/>
                        </a:rPr>
                        <a:t>Росгвардия</a:t>
                      </a:r>
                      <a:r>
                        <a:rPr lang="ru-RU" sz="1200" u="none" strike="noStrike" dirty="0">
                          <a:effectLst/>
                        </a:rPr>
                        <a:t>, частные лица (предприятия, нуждающиеся в непрерывной охране: парки</a:t>
                      </a:r>
                      <a:r>
                        <a:rPr lang="ru-RU" sz="1200" u="none" strike="noStrike" baseline="0" dirty="0">
                          <a:effectLst/>
                        </a:rPr>
                        <a:t> на открытом воздухе, крупные заводы, фестивали и концерты и т.п.</a:t>
                      </a:r>
                      <a:r>
                        <a:rPr lang="ru-RU" sz="1200" u="none" strike="noStrike" dirty="0">
                          <a:effectLst/>
                        </a:rPr>
                        <a:t>).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869374"/>
                  </a:ext>
                </a:extLst>
              </a:tr>
              <a:tr h="319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Ключевые ресурсы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Каналы сбыта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39178"/>
                  </a:ext>
                </a:extLst>
              </a:tr>
              <a:tr h="1440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Сервера, программисты, разработчики, модератор веб-сайта, операторы </a:t>
                      </a:r>
                      <a:r>
                        <a:rPr lang="ru-RU" sz="1200" u="none" strike="noStrike" dirty="0" err="1">
                          <a:effectLst/>
                        </a:rPr>
                        <a:t>дронов</a:t>
                      </a:r>
                      <a:r>
                        <a:rPr lang="ru-RU" sz="1200" u="none" strike="noStrike" dirty="0">
                          <a:effectLst/>
                        </a:rPr>
                        <a:t>, маркетологи и др.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Сбыт продукции происходит в зависимости от получателя: 1) если получатель - госструктура, то действуем по госзаказу; 2) если получатель - частное лицо, то действуем через официальный сайт (контакты по электронной почте, мобильному номеру и т.д.).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408168"/>
                  </a:ext>
                </a:extLst>
              </a:tr>
              <a:tr h="23673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Структура издержек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Потоки поступления доходов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578647"/>
                  </a:ext>
                </a:extLst>
              </a:tr>
              <a:tr h="313988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Серверное оборудование, лицензия ПО, заработная плата сотрудников, ведение веб-сайта, налоги и др.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Непосредственно покупка </a:t>
                      </a:r>
                      <a:r>
                        <a:rPr lang="ru-RU" sz="1200" u="none" strike="noStrike" dirty="0" err="1">
                          <a:effectLst/>
                        </a:rPr>
                        <a:t>дронов</a:t>
                      </a:r>
                      <a:r>
                        <a:rPr lang="ru-RU" sz="1200" u="none" strike="noStrike" dirty="0">
                          <a:effectLst/>
                        </a:rPr>
                        <a:t>, обслуживание ПО </a:t>
                      </a:r>
                      <a:r>
                        <a:rPr lang="ru-RU" sz="1200" u="none" strike="noStrike" dirty="0" err="1">
                          <a:effectLst/>
                        </a:rPr>
                        <a:t>дронов</a:t>
                      </a:r>
                      <a:r>
                        <a:rPr lang="ru-RU" sz="1200" u="none" strike="noStrike" dirty="0">
                          <a:effectLst/>
                        </a:rPr>
                        <a:t> (годовая подписка), продажа комплектующих.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72" marR="5872" marT="5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111379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88819" y="0"/>
            <a:ext cx="10396882" cy="1151965"/>
          </a:xfrm>
        </p:spPr>
        <p:txBody>
          <a:bodyPr>
            <a:normAutofit/>
          </a:bodyPr>
          <a:lstStyle/>
          <a:p>
            <a:r>
              <a:rPr lang="ru-RU" sz="4000" dirty="0"/>
              <a:t>БИЗНЕС-МОДЕЛЬ ОСТЕРВАЛЬДЕРА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55" y1="49782" x2="36455" y2="49782"/>
                        <a14:foregroundMark x1="40635" y1="45415" x2="40635" y2="45415"/>
                        <a14:foregroundMark x1="45151" y1="45852" x2="45151" y2="45852"/>
                        <a14:foregroundMark x1="52508" y1="45415" x2="52508" y2="45415"/>
                        <a14:foregroundMark x1="64716" y1="45852" x2="64716" y2="45852"/>
                        <a14:foregroundMark x1="71906" y1="44978" x2="71906" y2="44978"/>
                        <a14:foregroundMark x1="78930" y1="46725" x2="78930" y2="46725"/>
                        <a14:foregroundMark x1="87291" y1="47598" x2="87291" y2="47598"/>
                      </a14:backgroundRemoval>
                    </a14:imgEffect>
                  </a14:imgLayer>
                </a14:imgProps>
              </a:ext>
            </a:extLst>
          </a:blip>
          <a:srcRect r="71850"/>
          <a:stretch/>
        </p:blipFill>
        <p:spPr>
          <a:xfrm rot="21430748">
            <a:off x="10648142" y="18718"/>
            <a:ext cx="787082" cy="1070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1350" r="100000">
                        <a14:foregroundMark x1="16450" y1="19777" x2="16450" y2="19777"/>
                        <a14:foregroundMark x1="16450" y1="53203" x2="16450" y2="53203"/>
                        <a14:foregroundMark x1="40950" y1="40947" x2="40950" y2="40947"/>
                        <a14:foregroundMark x1="49000" y1="36908" x2="49000" y2="36908"/>
                        <a14:foregroundMark x1="58800" y1="29526" x2="58800" y2="29526"/>
                        <a14:foregroundMark x1="71200" y1="46657" x2="71200" y2="46657"/>
                        <a14:foregroundMark x1="76050" y1="57660" x2="76050" y2="57660"/>
                        <a14:foregroundMark x1="93250" y1="74652" x2="93250" y2="74652"/>
                        <a14:foregroundMark x1="88150" y1="74373" x2="88150" y2="74373"/>
                        <a14:foregroundMark x1="83900" y1="74373" x2="83900" y2="74373"/>
                        <a14:foregroundMark x1="77050" y1="75487" x2="77050" y2="75487"/>
                        <a14:foregroundMark x1="73100" y1="72702" x2="73100" y2="72702"/>
                        <a14:foregroundMark x1="66950" y1="72702" x2="66950" y2="72702"/>
                        <a14:foregroundMark x1="61400" y1="74652" x2="61400" y2="74652"/>
                        <a14:foregroundMark x1="54550" y1="72702" x2="54550" y2="72702"/>
                        <a14:foregroundMark x1="49150" y1="73120" x2="49150" y2="73120"/>
                        <a14:foregroundMark x1="75600" y1="34401" x2="75600" y2="34401"/>
                        <a14:foregroundMark x1="89050" y1="25070" x2="89050" y2="25070"/>
                        <a14:foregroundMark x1="37150" y1="74652" x2="37150" y2="74652"/>
                        <a14:foregroundMark x1="40700" y1="74373" x2="40700" y2="74373"/>
                        <a14:foregroundMark x1="35000" y1="66574" x2="35000" y2="66574"/>
                        <a14:foregroundMark x1="36700" y1="65738" x2="36700" y2="65738"/>
                        <a14:foregroundMark x1="38750" y1="65738" x2="38750" y2="65738"/>
                        <a14:foregroundMark x1="40950" y1="66156" x2="40950" y2="66156"/>
                        <a14:foregroundMark x1="43300" y1="66295" x2="43300" y2="66295"/>
                        <a14:foregroundMark x1="45950" y1="67549" x2="45950" y2="67549"/>
                        <a14:foregroundMark x1="48250" y1="67688" x2="48250" y2="67688"/>
                        <a14:foregroundMark x1="50700" y1="67270" x2="50700" y2="67270"/>
                        <a14:foregroundMark x1="53650" y1="66713" x2="53650" y2="66713"/>
                        <a14:foregroundMark x1="57200" y1="66713" x2="57200" y2="66713"/>
                        <a14:foregroundMark x1="59450" y1="66435" x2="59450" y2="66435"/>
                        <a14:foregroundMark x1="62150" y1="66156" x2="62150" y2="66156"/>
                        <a14:foregroundMark x1="64600" y1="66017" x2="64600" y2="66017"/>
                        <a14:foregroundMark x1="67050" y1="66017" x2="67050" y2="66017"/>
                        <a14:foregroundMark x1="68900" y1="65320" x2="68900" y2="65320"/>
                        <a14:foregroundMark x1="70950" y1="65320" x2="70950" y2="65320"/>
                        <a14:foregroundMark x1="76050" y1="65599" x2="76050" y2="65599"/>
                        <a14:foregroundMark x1="77650" y1="65181" x2="77650" y2="65181"/>
                        <a14:foregroundMark x1="79850" y1="66435" x2="79850" y2="66435"/>
                        <a14:foregroundMark x1="81600" y1="66435" x2="81600" y2="66435"/>
                        <a14:foregroundMark x1="83750" y1="67131" x2="83750" y2="67131"/>
                        <a14:foregroundMark x1="85950" y1="66713" x2="85950" y2="66713"/>
                        <a14:foregroundMark x1="88500" y1="65738" x2="88500" y2="65738"/>
                        <a14:foregroundMark x1="90950" y1="65599" x2="90950" y2="65599"/>
                        <a14:foregroundMark x1="92950" y1="65181" x2="92950" y2="65181"/>
                        <a14:foregroundMark x1="94650" y1="65460" x2="94650" y2="65460"/>
                        <a14:backgroundMark x1="34850" y1="65460" x2="34850" y2="65460"/>
                        <a14:backgroundMark x1="86950" y1="65460" x2="86950" y2="65460"/>
                        <a14:backgroundMark x1="57900" y1="66156" x2="57900" y2="66156"/>
                        <a14:backgroundMark x1="51600" y1="67131" x2="51600" y2="67131"/>
                        <a14:backgroundMark x1="46650" y1="66713" x2="46650" y2="66713"/>
                        <a14:backgroundMark x1="69000" y1="66713" x2="69000" y2="667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0845" y="208771"/>
            <a:ext cx="1940257" cy="6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9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551" y="-70211"/>
            <a:ext cx="5014954" cy="141564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ЧЛЕНЫ КОМАНДЫ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55" y1="49782" x2="36455" y2="49782"/>
                        <a14:foregroundMark x1="40635" y1="45415" x2="40635" y2="45415"/>
                        <a14:foregroundMark x1="45151" y1="45852" x2="45151" y2="45852"/>
                        <a14:foregroundMark x1="52508" y1="45415" x2="52508" y2="45415"/>
                        <a14:foregroundMark x1="64716" y1="45852" x2="64716" y2="45852"/>
                        <a14:foregroundMark x1="71906" y1="44978" x2="71906" y2="44978"/>
                        <a14:foregroundMark x1="78930" y1="46725" x2="78930" y2="46725"/>
                        <a14:foregroundMark x1="87291" y1="47598" x2="87291" y2="47598"/>
                      </a14:backgroundRemoval>
                    </a14:imgEffect>
                  </a14:imgLayer>
                </a14:imgProps>
              </a:ext>
            </a:extLst>
          </a:blip>
          <a:srcRect r="71850"/>
          <a:stretch/>
        </p:blipFill>
        <p:spPr>
          <a:xfrm rot="21430748">
            <a:off x="10648142" y="18718"/>
            <a:ext cx="787082" cy="10707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1350" r="100000">
                        <a14:foregroundMark x1="16450" y1="19777" x2="16450" y2="19777"/>
                        <a14:foregroundMark x1="16450" y1="53203" x2="16450" y2="53203"/>
                        <a14:foregroundMark x1="40950" y1="40947" x2="40950" y2="40947"/>
                        <a14:foregroundMark x1="49000" y1="36908" x2="49000" y2="36908"/>
                        <a14:foregroundMark x1="58800" y1="29526" x2="58800" y2="29526"/>
                        <a14:foregroundMark x1="71200" y1="46657" x2="71200" y2="46657"/>
                        <a14:foregroundMark x1="76050" y1="57660" x2="76050" y2="57660"/>
                        <a14:foregroundMark x1="93250" y1="74652" x2="93250" y2="74652"/>
                        <a14:foregroundMark x1="88150" y1="74373" x2="88150" y2="74373"/>
                        <a14:foregroundMark x1="83900" y1="74373" x2="83900" y2="74373"/>
                        <a14:foregroundMark x1="77050" y1="75487" x2="77050" y2="75487"/>
                        <a14:foregroundMark x1="73100" y1="72702" x2="73100" y2="72702"/>
                        <a14:foregroundMark x1="66950" y1="72702" x2="66950" y2="72702"/>
                        <a14:foregroundMark x1="61400" y1="74652" x2="61400" y2="74652"/>
                        <a14:foregroundMark x1="54550" y1="72702" x2="54550" y2="72702"/>
                        <a14:foregroundMark x1="49150" y1="73120" x2="49150" y2="73120"/>
                        <a14:foregroundMark x1="75600" y1="34401" x2="75600" y2="34401"/>
                        <a14:foregroundMark x1="89050" y1="25070" x2="89050" y2="25070"/>
                        <a14:foregroundMark x1="37150" y1="74652" x2="37150" y2="74652"/>
                        <a14:foregroundMark x1="40700" y1="74373" x2="40700" y2="74373"/>
                        <a14:foregroundMark x1="35000" y1="66574" x2="35000" y2="66574"/>
                        <a14:foregroundMark x1="36700" y1="65738" x2="36700" y2="65738"/>
                        <a14:foregroundMark x1="38750" y1="65738" x2="38750" y2="65738"/>
                        <a14:foregroundMark x1="40950" y1="66156" x2="40950" y2="66156"/>
                        <a14:foregroundMark x1="43300" y1="66295" x2="43300" y2="66295"/>
                        <a14:foregroundMark x1="45950" y1="67549" x2="45950" y2="67549"/>
                        <a14:foregroundMark x1="48250" y1="67688" x2="48250" y2="67688"/>
                        <a14:foregroundMark x1="50700" y1="67270" x2="50700" y2="67270"/>
                        <a14:foregroundMark x1="53650" y1="66713" x2="53650" y2="66713"/>
                        <a14:foregroundMark x1="57200" y1="66713" x2="57200" y2="66713"/>
                        <a14:foregroundMark x1="59450" y1="66435" x2="59450" y2="66435"/>
                        <a14:foregroundMark x1="62150" y1="66156" x2="62150" y2="66156"/>
                        <a14:foregroundMark x1="64600" y1="66017" x2="64600" y2="66017"/>
                        <a14:foregroundMark x1="67050" y1="66017" x2="67050" y2="66017"/>
                        <a14:foregroundMark x1="68900" y1="65320" x2="68900" y2="65320"/>
                        <a14:foregroundMark x1="70950" y1="65320" x2="70950" y2="65320"/>
                        <a14:foregroundMark x1="76050" y1="65599" x2="76050" y2="65599"/>
                        <a14:foregroundMark x1="77650" y1="65181" x2="77650" y2="65181"/>
                        <a14:foregroundMark x1="79850" y1="66435" x2="79850" y2="66435"/>
                        <a14:foregroundMark x1="81600" y1="66435" x2="81600" y2="66435"/>
                        <a14:foregroundMark x1="83750" y1="67131" x2="83750" y2="67131"/>
                        <a14:foregroundMark x1="85950" y1="66713" x2="85950" y2="66713"/>
                        <a14:foregroundMark x1="88500" y1="65738" x2="88500" y2="65738"/>
                        <a14:foregroundMark x1="90950" y1="65599" x2="90950" y2="65599"/>
                        <a14:foregroundMark x1="92950" y1="65181" x2="92950" y2="65181"/>
                        <a14:foregroundMark x1="94650" y1="65460" x2="94650" y2="65460"/>
                        <a14:backgroundMark x1="34850" y1="65460" x2="34850" y2="65460"/>
                        <a14:backgroundMark x1="86950" y1="65460" x2="86950" y2="65460"/>
                        <a14:backgroundMark x1="57900" y1="66156" x2="57900" y2="66156"/>
                        <a14:backgroundMark x1="51600" y1="67131" x2="51600" y2="67131"/>
                        <a14:backgroundMark x1="46650" y1="66713" x2="46650" y2="66713"/>
                        <a14:backgroundMark x1="69000" y1="66713" x2="69000" y2="667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0845" y="208771"/>
            <a:ext cx="1940257" cy="696552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297078" y="1214457"/>
            <a:ext cx="2059709" cy="19812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100" dirty="0">
                <a:solidFill>
                  <a:srgbClr val="92278F"/>
                </a:solidFill>
              </a:rPr>
              <a:t>Литвякова Екатерина</a:t>
            </a:r>
          </a:p>
          <a:p>
            <a:r>
              <a:rPr lang="ru-RU" dirty="0"/>
              <a:t>Лидер команды </a:t>
            </a:r>
          </a:p>
          <a:p>
            <a:r>
              <a:rPr lang="ru-RU" dirty="0"/>
              <a:t>КОНТРОЛЬ НАД ПРОЦЕССОМ СОЗДАНИЯ И РЕАЛИЗАЦИИ ПРОЕКТА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875690" y="1108175"/>
            <a:ext cx="1982958" cy="198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100" dirty="0">
                <a:solidFill>
                  <a:srgbClr val="92278F"/>
                </a:solidFill>
              </a:rPr>
              <a:t>Мезенцева анна</a:t>
            </a:r>
          </a:p>
          <a:p>
            <a:r>
              <a:rPr lang="ru-RU" dirty="0"/>
              <a:t>Менеджер проекта</a:t>
            </a:r>
          </a:p>
          <a:p>
            <a:r>
              <a:rPr lang="ru-RU" dirty="0"/>
              <a:t>Контроль над выполнением работы всех участников команды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579132" y="1408598"/>
            <a:ext cx="2123668" cy="1849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>
                <a:solidFill>
                  <a:srgbClr val="92278F"/>
                </a:solidFill>
              </a:rPr>
              <a:t>Журавель ДАРЬЯ</a:t>
            </a:r>
          </a:p>
          <a:p>
            <a:r>
              <a:rPr lang="ru-RU" sz="1500" dirty="0"/>
              <a:t>Мастер презентаций</a:t>
            </a:r>
          </a:p>
          <a:p>
            <a:r>
              <a:rPr lang="ru-RU" sz="1500" dirty="0"/>
              <a:t>Оформление информации в презентабельный вид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28298" y="3198936"/>
            <a:ext cx="2028489" cy="198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100" dirty="0">
                <a:solidFill>
                  <a:srgbClr val="92278F"/>
                </a:solidFill>
              </a:rPr>
              <a:t>Гордеев Андрей</a:t>
            </a:r>
          </a:p>
          <a:p>
            <a:r>
              <a:rPr lang="ru-RU" dirty="0"/>
              <a:t>Креативный директор проекта</a:t>
            </a:r>
          </a:p>
          <a:p>
            <a:r>
              <a:rPr lang="ru-RU" dirty="0"/>
              <a:t>Идеи к применению и использованию дрона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579132" y="4189557"/>
            <a:ext cx="1737719" cy="1727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500" dirty="0">
                <a:solidFill>
                  <a:srgbClr val="92278F"/>
                </a:solidFill>
              </a:rPr>
              <a:t>Григорян Давид</a:t>
            </a:r>
          </a:p>
          <a:p>
            <a:r>
              <a:rPr lang="ru-RU" sz="1400" dirty="0"/>
              <a:t>Разработчик программного обеспечения дрона</a:t>
            </a:r>
          </a:p>
          <a:p>
            <a:pPr algn="ctr"/>
            <a:endParaRPr lang="ru-RU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48706" y="3559979"/>
            <a:ext cx="2097707" cy="1849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100" dirty="0">
                <a:solidFill>
                  <a:srgbClr val="92278F"/>
                </a:solidFill>
              </a:rPr>
              <a:t>Кучерявый Алексей</a:t>
            </a:r>
          </a:p>
          <a:p>
            <a:r>
              <a:rPr lang="ru-RU" dirty="0"/>
              <a:t>Аналитик</a:t>
            </a:r>
          </a:p>
          <a:p>
            <a:r>
              <a:rPr lang="ru-RU" dirty="0"/>
              <a:t>Поиск информации</a:t>
            </a:r>
            <a:r>
              <a:rPr lang="en-US" dirty="0"/>
              <a:t>,</a:t>
            </a:r>
            <a:r>
              <a:rPr lang="ru-RU" dirty="0"/>
              <a:t> необходимой для расчета и  реализации проекта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8" name="Picture 4" descr="https://sun9-7.userapi.com/impg/d7A8gKLCnwsB2HgA19L-kNrvlSQQ6A99ZN_kRg/WQQNjL9VXLo.jpg?size=810x1080&amp;quality=95&amp;sign=6a4a7411d52304f80eae508461ee8c0a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7" t="28390" r="30674" b="44239"/>
          <a:stretch/>
        </p:blipFill>
        <p:spPr bwMode="auto">
          <a:xfrm>
            <a:off x="6154555" y="1607206"/>
            <a:ext cx="1086765" cy="122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35632" t="16315" r="39269" b="41497"/>
          <a:stretch/>
        </p:blipFill>
        <p:spPr>
          <a:xfrm>
            <a:off x="6159379" y="3693518"/>
            <a:ext cx="1077116" cy="1205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l="34119" t="15957" r="23401" b="47941"/>
          <a:stretch/>
        </p:blipFill>
        <p:spPr>
          <a:xfrm>
            <a:off x="9840673" y="1617366"/>
            <a:ext cx="1082417" cy="12265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/>
          <a:srcRect l="20483" t="30798" r="44502" b="39062"/>
          <a:stretch/>
        </p:blipFill>
        <p:spPr>
          <a:xfrm>
            <a:off x="2578252" y="1607206"/>
            <a:ext cx="1065921" cy="1223386"/>
          </a:xfrm>
          <a:prstGeom prst="rect">
            <a:avLst/>
          </a:prstGeom>
        </p:spPr>
      </p:pic>
      <p:pic>
        <p:nvPicPr>
          <p:cNvPr id="1030" name="Picture 6" descr="https://sun9-36.userapi.com/impf/c857520/v857520821/8af5e/NkMF_PHuFJc.jpg?size=720x1080&amp;quality=96&amp;sign=7cb9dde4572049ee0a45470c7d28f5b0&amp;type=albu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6" t="6614" r="19917" b="52063"/>
          <a:stretch/>
        </p:blipFill>
        <p:spPr bwMode="auto">
          <a:xfrm>
            <a:off x="2572076" y="3693518"/>
            <a:ext cx="1093744" cy="12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/>
          <a:srcRect l="32703" t="36853" r="37750" b="47443"/>
          <a:stretch/>
        </p:blipFill>
        <p:spPr>
          <a:xfrm>
            <a:off x="9840673" y="3693518"/>
            <a:ext cx="1076960" cy="12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2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6" y="1096509"/>
            <a:ext cx="11219543" cy="439821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131964" y="-142782"/>
            <a:ext cx="7882592" cy="141564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ФИНАНСОВЫЕ РАСЧЁТЫ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384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46479" y="132989"/>
            <a:ext cx="9566251" cy="141564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ФИНАНСОВЫЕ РАСЧЁТЫ (ПРОД.)</a:t>
            </a:r>
            <a:endParaRPr lang="ru-RU" sz="4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548636"/>
            <a:ext cx="10845177" cy="1915886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648196" y="2862682"/>
            <a:ext cx="4504375" cy="33111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/>
              <a:t>ПЕРИОД РЕАЛИЗАЦИИ – 2 ГОДА; </a:t>
            </a:r>
          </a:p>
          <a:p>
            <a:pPr marL="0" indent="0" algn="just">
              <a:buNone/>
            </a:pPr>
            <a:r>
              <a:rPr lang="ru-RU" sz="2600" dirty="0" smtClean="0"/>
              <a:t>СРОК ОКУПАЕМОСТИ – 6 МЕСЯЦЕВ.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72565" y="3733447"/>
            <a:ext cx="5326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РЕНТАБЕЛЬНОСТЬ ЗА ПЕРВЫЙ ГОД – 20</a:t>
            </a:r>
            <a:r>
              <a:rPr lang="ru-RU" sz="2400" dirty="0" smtClean="0"/>
              <a:t>%;</a:t>
            </a:r>
          </a:p>
          <a:p>
            <a:endParaRPr lang="ru-RU" sz="2400" dirty="0" smtClean="0"/>
          </a:p>
          <a:p>
            <a:r>
              <a:rPr lang="ru-RU" sz="2400" dirty="0" smtClean="0"/>
              <a:t>СУММА </a:t>
            </a:r>
            <a:r>
              <a:rPr lang="ru-RU" sz="2400" dirty="0"/>
              <a:t>ИНВЕСТИЦИЙ ЗА 1 ГОД – 77,5 МЛН РУБЛЕЙ.</a:t>
            </a:r>
          </a:p>
        </p:txBody>
      </p:sp>
    </p:spTree>
    <p:extLst>
      <p:ext uri="{BB962C8B-B14F-4D97-AF65-F5344CB8AC3E}">
        <p14:creationId xmlns:p14="http://schemas.microsoft.com/office/powerpoint/2010/main" val="39170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496308" y="101600"/>
            <a:ext cx="9566251" cy="141564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Партнёры проекта</a:t>
            </a:r>
            <a:endParaRPr lang="ru-RU" sz="4800" dirty="0"/>
          </a:p>
        </p:txBody>
      </p:sp>
      <p:pic>
        <p:nvPicPr>
          <p:cNvPr id="1026" name="Picture 2" descr="https://upload.wikimedia.org/wikipedia/commons/6/69/SevS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7" y="1871686"/>
            <a:ext cx="4150954" cy="114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ffers-api.agregatoreat.ru/api/file/1c354521-1a51-4fca-abd8-01b86188fd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39" y="823665"/>
            <a:ext cx="4043868" cy="23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2004" y="3486694"/>
            <a:ext cx="4739701" cy="170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292" y="2306781"/>
            <a:ext cx="10396882" cy="1151965"/>
          </a:xfrm>
        </p:spPr>
        <p:txBody>
          <a:bodyPr>
            <a:normAutofit/>
          </a:bodyPr>
          <a:lstStyle/>
          <a:p>
            <a:r>
              <a:rPr lang="ru-RU" sz="7200" dirty="0"/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28835"/>
          <a:stretch/>
        </p:blipFill>
        <p:spPr>
          <a:xfrm rot="163323">
            <a:off x="3544661" y="5525496"/>
            <a:ext cx="1533066" cy="9169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1350" r="100000">
                        <a14:foregroundMark x1="16450" y1="19777" x2="16450" y2="19777"/>
                        <a14:foregroundMark x1="16450" y1="53203" x2="16450" y2="53203"/>
                        <a14:foregroundMark x1="40950" y1="40947" x2="40950" y2="40947"/>
                        <a14:foregroundMark x1="49000" y1="36908" x2="49000" y2="36908"/>
                        <a14:foregroundMark x1="58800" y1="29526" x2="58800" y2="29526"/>
                        <a14:foregroundMark x1="71200" y1="46657" x2="71200" y2="46657"/>
                        <a14:foregroundMark x1="76050" y1="57660" x2="76050" y2="57660"/>
                        <a14:foregroundMark x1="93250" y1="74652" x2="93250" y2="74652"/>
                        <a14:foregroundMark x1="88150" y1="74373" x2="88150" y2="74373"/>
                        <a14:foregroundMark x1="83900" y1="74373" x2="83900" y2="74373"/>
                        <a14:foregroundMark x1="77050" y1="75487" x2="77050" y2="75487"/>
                        <a14:foregroundMark x1="73100" y1="72702" x2="73100" y2="72702"/>
                        <a14:foregroundMark x1="66950" y1="72702" x2="66950" y2="72702"/>
                        <a14:foregroundMark x1="61400" y1="74652" x2="61400" y2="74652"/>
                        <a14:foregroundMark x1="54550" y1="72702" x2="54550" y2="72702"/>
                        <a14:foregroundMark x1="49150" y1="73120" x2="49150" y2="73120"/>
                        <a14:foregroundMark x1="75600" y1="34401" x2="75600" y2="34401"/>
                        <a14:foregroundMark x1="89050" y1="25070" x2="89050" y2="25070"/>
                        <a14:foregroundMark x1="37150" y1="74652" x2="37150" y2="74652"/>
                        <a14:foregroundMark x1="40700" y1="74373" x2="40700" y2="74373"/>
                        <a14:foregroundMark x1="35000" y1="66574" x2="35000" y2="66574"/>
                        <a14:foregroundMark x1="36700" y1="65738" x2="36700" y2="65738"/>
                        <a14:foregroundMark x1="38750" y1="65738" x2="38750" y2="65738"/>
                        <a14:foregroundMark x1="40950" y1="66156" x2="40950" y2="66156"/>
                        <a14:foregroundMark x1="43300" y1="66295" x2="43300" y2="66295"/>
                        <a14:foregroundMark x1="45950" y1="67549" x2="45950" y2="67549"/>
                        <a14:foregroundMark x1="48250" y1="67688" x2="48250" y2="67688"/>
                        <a14:foregroundMark x1="50700" y1="67270" x2="50700" y2="67270"/>
                        <a14:foregroundMark x1="53650" y1="66713" x2="53650" y2="66713"/>
                        <a14:foregroundMark x1="57200" y1="66713" x2="57200" y2="66713"/>
                        <a14:foregroundMark x1="59450" y1="66435" x2="59450" y2="66435"/>
                        <a14:foregroundMark x1="62150" y1="66156" x2="62150" y2="66156"/>
                        <a14:foregroundMark x1="64600" y1="66017" x2="64600" y2="66017"/>
                        <a14:foregroundMark x1="67050" y1="66017" x2="67050" y2="66017"/>
                        <a14:foregroundMark x1="68900" y1="65320" x2="68900" y2="65320"/>
                        <a14:foregroundMark x1="70950" y1="65320" x2="70950" y2="65320"/>
                        <a14:foregroundMark x1="76050" y1="65599" x2="76050" y2="65599"/>
                        <a14:foregroundMark x1="77650" y1="65181" x2="77650" y2="65181"/>
                        <a14:foregroundMark x1="79850" y1="66435" x2="79850" y2="66435"/>
                        <a14:foregroundMark x1="81600" y1="66435" x2="81600" y2="66435"/>
                        <a14:foregroundMark x1="83750" y1="67131" x2="83750" y2="67131"/>
                        <a14:foregroundMark x1="85950" y1="66713" x2="85950" y2="66713"/>
                        <a14:foregroundMark x1="88500" y1="65738" x2="88500" y2="65738"/>
                        <a14:foregroundMark x1="90950" y1="65599" x2="90950" y2="65599"/>
                        <a14:foregroundMark x1="92950" y1="65181" x2="92950" y2="65181"/>
                        <a14:foregroundMark x1="94650" y1="65460" x2="94650" y2="65460"/>
                        <a14:backgroundMark x1="34850" y1="65460" x2="34850" y2="65460"/>
                        <a14:backgroundMark x1="86950" y1="65460" x2="86950" y2="65460"/>
                        <a14:backgroundMark x1="57900" y1="66156" x2="57900" y2="66156"/>
                        <a14:backgroundMark x1="51600" y1="67131" x2="51600" y2="67131"/>
                        <a14:backgroundMark x1="46650" y1="66713" x2="46650" y2="66713"/>
                        <a14:backgroundMark x1="69000" y1="66713" x2="69000" y2="667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3733" y="5606900"/>
            <a:ext cx="2018582" cy="7246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92689">
            <a:off x="2934184" y="5683154"/>
            <a:ext cx="566265" cy="57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9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963" y="671945"/>
            <a:ext cx="10785763" cy="4426527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Мы реализовываем проект по созданию полицейского </a:t>
            </a:r>
            <a:r>
              <a:rPr lang="ru-RU" sz="4400" dirty="0" err="1"/>
              <a:t>дрона</a:t>
            </a:r>
            <a:r>
              <a:rPr lang="ru-RU" sz="4400" dirty="0"/>
              <a:t>, имеющего программное обеспечение и предназначенного для отслеживания преступных действий и подозреваемых.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55" y1="49782" x2="36455" y2="49782"/>
                        <a14:foregroundMark x1="40635" y1="45415" x2="40635" y2="45415"/>
                        <a14:foregroundMark x1="45151" y1="45852" x2="45151" y2="45852"/>
                        <a14:foregroundMark x1="52508" y1="45415" x2="52508" y2="45415"/>
                        <a14:foregroundMark x1="64716" y1="45852" x2="64716" y2="45852"/>
                        <a14:foregroundMark x1="71906" y1="44978" x2="71906" y2="44978"/>
                        <a14:foregroundMark x1="78930" y1="46725" x2="78930" y2="46725"/>
                        <a14:foregroundMark x1="87291" y1="47598" x2="87291" y2="47598"/>
                      </a14:backgroundRemoval>
                    </a14:imgEffect>
                  </a14:imgLayer>
                </a14:imgProps>
              </a:ext>
            </a:extLst>
          </a:blip>
          <a:srcRect r="71850"/>
          <a:stretch/>
        </p:blipFill>
        <p:spPr>
          <a:xfrm rot="21430748">
            <a:off x="10648142" y="18718"/>
            <a:ext cx="787082" cy="10707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1350" r="100000">
                        <a14:foregroundMark x1="16450" y1="19777" x2="16450" y2="19777"/>
                        <a14:foregroundMark x1="16450" y1="53203" x2="16450" y2="53203"/>
                        <a14:foregroundMark x1="40950" y1="40947" x2="40950" y2="40947"/>
                        <a14:foregroundMark x1="49000" y1="36908" x2="49000" y2="36908"/>
                        <a14:foregroundMark x1="58800" y1="29526" x2="58800" y2="29526"/>
                        <a14:foregroundMark x1="71200" y1="46657" x2="71200" y2="46657"/>
                        <a14:foregroundMark x1="76050" y1="57660" x2="76050" y2="57660"/>
                        <a14:foregroundMark x1="93250" y1="74652" x2="93250" y2="74652"/>
                        <a14:foregroundMark x1="88150" y1="74373" x2="88150" y2="74373"/>
                        <a14:foregroundMark x1="83900" y1="74373" x2="83900" y2="74373"/>
                        <a14:foregroundMark x1="77050" y1="75487" x2="77050" y2="75487"/>
                        <a14:foregroundMark x1="73100" y1="72702" x2="73100" y2="72702"/>
                        <a14:foregroundMark x1="66950" y1="72702" x2="66950" y2="72702"/>
                        <a14:foregroundMark x1="61400" y1="74652" x2="61400" y2="74652"/>
                        <a14:foregroundMark x1="54550" y1="72702" x2="54550" y2="72702"/>
                        <a14:foregroundMark x1="49150" y1="73120" x2="49150" y2="73120"/>
                        <a14:foregroundMark x1="75600" y1="34401" x2="75600" y2="34401"/>
                        <a14:foregroundMark x1="89050" y1="25070" x2="89050" y2="25070"/>
                        <a14:foregroundMark x1="37150" y1="74652" x2="37150" y2="74652"/>
                        <a14:foregroundMark x1="40700" y1="74373" x2="40700" y2="74373"/>
                        <a14:foregroundMark x1="35000" y1="66574" x2="35000" y2="66574"/>
                        <a14:foregroundMark x1="36700" y1="65738" x2="36700" y2="65738"/>
                        <a14:foregroundMark x1="38750" y1="65738" x2="38750" y2="65738"/>
                        <a14:foregroundMark x1="40950" y1="66156" x2="40950" y2="66156"/>
                        <a14:foregroundMark x1="43300" y1="66295" x2="43300" y2="66295"/>
                        <a14:foregroundMark x1="45950" y1="67549" x2="45950" y2="67549"/>
                        <a14:foregroundMark x1="48250" y1="67688" x2="48250" y2="67688"/>
                        <a14:foregroundMark x1="50700" y1="67270" x2="50700" y2="67270"/>
                        <a14:foregroundMark x1="53650" y1="66713" x2="53650" y2="66713"/>
                        <a14:foregroundMark x1="57200" y1="66713" x2="57200" y2="66713"/>
                        <a14:foregroundMark x1="59450" y1="66435" x2="59450" y2="66435"/>
                        <a14:foregroundMark x1="62150" y1="66156" x2="62150" y2="66156"/>
                        <a14:foregroundMark x1="64600" y1="66017" x2="64600" y2="66017"/>
                        <a14:foregroundMark x1="67050" y1="66017" x2="67050" y2="66017"/>
                        <a14:foregroundMark x1="68900" y1="65320" x2="68900" y2="65320"/>
                        <a14:foregroundMark x1="70950" y1="65320" x2="70950" y2="65320"/>
                        <a14:foregroundMark x1="76050" y1="65599" x2="76050" y2="65599"/>
                        <a14:foregroundMark x1="77650" y1="65181" x2="77650" y2="65181"/>
                        <a14:foregroundMark x1="79850" y1="66435" x2="79850" y2="66435"/>
                        <a14:foregroundMark x1="81600" y1="66435" x2="81600" y2="66435"/>
                        <a14:foregroundMark x1="83750" y1="67131" x2="83750" y2="67131"/>
                        <a14:foregroundMark x1="85950" y1="66713" x2="85950" y2="66713"/>
                        <a14:foregroundMark x1="88500" y1="65738" x2="88500" y2="65738"/>
                        <a14:foregroundMark x1="90950" y1="65599" x2="90950" y2="65599"/>
                        <a14:foregroundMark x1="92950" y1="65181" x2="92950" y2="65181"/>
                        <a14:foregroundMark x1="94650" y1="65460" x2="94650" y2="65460"/>
                        <a14:backgroundMark x1="34850" y1="65460" x2="34850" y2="65460"/>
                        <a14:backgroundMark x1="86950" y1="65460" x2="86950" y2="65460"/>
                        <a14:backgroundMark x1="57900" y1="66156" x2="57900" y2="66156"/>
                        <a14:backgroundMark x1="51600" y1="67131" x2="51600" y2="67131"/>
                        <a14:backgroundMark x1="46650" y1="66713" x2="46650" y2="66713"/>
                        <a14:backgroundMark x1="69000" y1="66713" x2="69000" y2="667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0845" y="208771"/>
            <a:ext cx="1940257" cy="6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4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Полицейский </a:t>
            </a:r>
            <a:r>
              <a:rPr lang="ru-RU" dirty="0" err="1"/>
              <a:t>дрон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3111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dirty="0"/>
              <a:t>Полицейский </a:t>
            </a:r>
            <a:r>
              <a:rPr lang="ru-RU" sz="4000" dirty="0" err="1"/>
              <a:t>дрон</a:t>
            </a:r>
            <a:r>
              <a:rPr lang="ru-RU" sz="4000" dirty="0"/>
              <a:t> – вид </a:t>
            </a:r>
            <a:r>
              <a:rPr lang="ru-RU" sz="4000" dirty="0" err="1"/>
              <a:t>бпла</a:t>
            </a:r>
            <a:r>
              <a:rPr lang="ru-RU" sz="4000" dirty="0"/>
              <a:t>, который используется для усовершенствования работы правоохранительных органов (охрана местности, слежка за подозреваемыми и т.п.)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55" y1="49782" x2="36455" y2="49782"/>
                        <a14:foregroundMark x1="40635" y1="45415" x2="40635" y2="45415"/>
                        <a14:foregroundMark x1="45151" y1="45852" x2="45151" y2="45852"/>
                        <a14:foregroundMark x1="52508" y1="45415" x2="52508" y2="45415"/>
                        <a14:foregroundMark x1="64716" y1="45852" x2="64716" y2="45852"/>
                        <a14:foregroundMark x1="71906" y1="44978" x2="71906" y2="44978"/>
                        <a14:foregroundMark x1="78930" y1="46725" x2="78930" y2="46725"/>
                        <a14:foregroundMark x1="87291" y1="47598" x2="87291" y2="47598"/>
                      </a14:backgroundRemoval>
                    </a14:imgEffect>
                  </a14:imgLayer>
                </a14:imgProps>
              </a:ext>
            </a:extLst>
          </a:blip>
          <a:srcRect r="71850"/>
          <a:stretch/>
        </p:blipFill>
        <p:spPr>
          <a:xfrm rot="21430748">
            <a:off x="10648142" y="18718"/>
            <a:ext cx="787082" cy="1070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1350" r="100000">
                        <a14:foregroundMark x1="16450" y1="19777" x2="16450" y2="19777"/>
                        <a14:foregroundMark x1="16450" y1="53203" x2="16450" y2="53203"/>
                        <a14:foregroundMark x1="40950" y1="40947" x2="40950" y2="40947"/>
                        <a14:foregroundMark x1="49000" y1="36908" x2="49000" y2="36908"/>
                        <a14:foregroundMark x1="58800" y1="29526" x2="58800" y2="29526"/>
                        <a14:foregroundMark x1="71200" y1="46657" x2="71200" y2="46657"/>
                        <a14:foregroundMark x1="76050" y1="57660" x2="76050" y2="57660"/>
                        <a14:foregroundMark x1="93250" y1="74652" x2="93250" y2="74652"/>
                        <a14:foregroundMark x1="88150" y1="74373" x2="88150" y2="74373"/>
                        <a14:foregroundMark x1="83900" y1="74373" x2="83900" y2="74373"/>
                        <a14:foregroundMark x1="77050" y1="75487" x2="77050" y2="75487"/>
                        <a14:foregroundMark x1="73100" y1="72702" x2="73100" y2="72702"/>
                        <a14:foregroundMark x1="66950" y1="72702" x2="66950" y2="72702"/>
                        <a14:foregroundMark x1="61400" y1="74652" x2="61400" y2="74652"/>
                        <a14:foregroundMark x1="54550" y1="72702" x2="54550" y2="72702"/>
                        <a14:foregroundMark x1="49150" y1="73120" x2="49150" y2="73120"/>
                        <a14:foregroundMark x1="75600" y1="34401" x2="75600" y2="34401"/>
                        <a14:foregroundMark x1="89050" y1="25070" x2="89050" y2="25070"/>
                        <a14:foregroundMark x1="37150" y1="74652" x2="37150" y2="74652"/>
                        <a14:foregroundMark x1="40700" y1="74373" x2="40700" y2="74373"/>
                        <a14:foregroundMark x1="35000" y1="66574" x2="35000" y2="66574"/>
                        <a14:foregroundMark x1="36700" y1="65738" x2="36700" y2="65738"/>
                        <a14:foregroundMark x1="38750" y1="65738" x2="38750" y2="65738"/>
                        <a14:foregroundMark x1="40950" y1="66156" x2="40950" y2="66156"/>
                        <a14:foregroundMark x1="43300" y1="66295" x2="43300" y2="66295"/>
                        <a14:foregroundMark x1="45950" y1="67549" x2="45950" y2="67549"/>
                        <a14:foregroundMark x1="48250" y1="67688" x2="48250" y2="67688"/>
                        <a14:foregroundMark x1="50700" y1="67270" x2="50700" y2="67270"/>
                        <a14:foregroundMark x1="53650" y1="66713" x2="53650" y2="66713"/>
                        <a14:foregroundMark x1="57200" y1="66713" x2="57200" y2="66713"/>
                        <a14:foregroundMark x1="59450" y1="66435" x2="59450" y2="66435"/>
                        <a14:foregroundMark x1="62150" y1="66156" x2="62150" y2="66156"/>
                        <a14:foregroundMark x1="64600" y1="66017" x2="64600" y2="66017"/>
                        <a14:foregroundMark x1="67050" y1="66017" x2="67050" y2="66017"/>
                        <a14:foregroundMark x1="68900" y1="65320" x2="68900" y2="65320"/>
                        <a14:foregroundMark x1="70950" y1="65320" x2="70950" y2="65320"/>
                        <a14:foregroundMark x1="76050" y1="65599" x2="76050" y2="65599"/>
                        <a14:foregroundMark x1="77650" y1="65181" x2="77650" y2="65181"/>
                        <a14:foregroundMark x1="79850" y1="66435" x2="79850" y2="66435"/>
                        <a14:foregroundMark x1="81600" y1="66435" x2="81600" y2="66435"/>
                        <a14:foregroundMark x1="83750" y1="67131" x2="83750" y2="67131"/>
                        <a14:foregroundMark x1="85950" y1="66713" x2="85950" y2="66713"/>
                        <a14:foregroundMark x1="88500" y1="65738" x2="88500" y2="65738"/>
                        <a14:foregroundMark x1="90950" y1="65599" x2="90950" y2="65599"/>
                        <a14:foregroundMark x1="92950" y1="65181" x2="92950" y2="65181"/>
                        <a14:foregroundMark x1="94650" y1="65460" x2="94650" y2="65460"/>
                        <a14:backgroundMark x1="34850" y1="65460" x2="34850" y2="65460"/>
                        <a14:backgroundMark x1="86950" y1="65460" x2="86950" y2="65460"/>
                        <a14:backgroundMark x1="57900" y1="66156" x2="57900" y2="66156"/>
                        <a14:backgroundMark x1="51600" y1="67131" x2="51600" y2="67131"/>
                        <a14:backgroundMark x1="46650" y1="66713" x2="46650" y2="66713"/>
                        <a14:backgroundMark x1="69000" y1="66713" x2="69000" y2="667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0845" y="208771"/>
            <a:ext cx="1940257" cy="6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2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577140" y="424602"/>
            <a:ext cx="5505005" cy="48678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dirty="0"/>
              <a:t>В настоящее время сотрудники полиции</a:t>
            </a:r>
            <a:r>
              <a:rPr lang="en-US" sz="4000" dirty="0"/>
              <a:t>, </a:t>
            </a:r>
            <a:r>
              <a:rPr lang="ru-RU" sz="4000" dirty="0" err="1"/>
              <a:t>гибдд</a:t>
            </a:r>
            <a:r>
              <a:rPr lang="ru-RU" sz="4000" dirty="0"/>
              <a:t> и  </a:t>
            </a:r>
            <a:r>
              <a:rPr lang="ru-RU" sz="4000" dirty="0" err="1"/>
              <a:t>росгвардии</a:t>
            </a:r>
            <a:r>
              <a:rPr lang="ru-RU" sz="4000" dirty="0"/>
              <a:t> постоянно патрулируют улицы города. Для повышения эффективности их работы может быть использован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полицейский </a:t>
            </a:r>
            <a:r>
              <a:rPr lang="ru-RU" sz="4000" dirty="0" err="1">
                <a:solidFill>
                  <a:schemeClr val="accent1">
                    <a:lumMod val="75000"/>
                  </a:schemeClr>
                </a:solidFill>
              </a:rPr>
              <a:t>дрон</a:t>
            </a:r>
            <a:r>
              <a:rPr lang="ru-RU" sz="4000" dirty="0"/>
              <a:t>, передающий сотрудникам информацию о местоположении преступника/места преступления или происшествия.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291" y="1088384"/>
            <a:ext cx="4725609" cy="3540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455" y1="49782" x2="36455" y2="49782"/>
                        <a14:foregroundMark x1="40635" y1="45415" x2="40635" y2="45415"/>
                        <a14:foregroundMark x1="45151" y1="45852" x2="45151" y2="45852"/>
                        <a14:foregroundMark x1="52508" y1="45415" x2="52508" y2="45415"/>
                        <a14:foregroundMark x1="64716" y1="45852" x2="64716" y2="45852"/>
                        <a14:foregroundMark x1="71906" y1="44978" x2="71906" y2="44978"/>
                        <a14:foregroundMark x1="78930" y1="46725" x2="78930" y2="46725"/>
                        <a14:foregroundMark x1="87291" y1="47598" x2="87291" y2="47598"/>
                      </a14:backgroundRemoval>
                    </a14:imgEffect>
                  </a14:imgLayer>
                </a14:imgProps>
              </a:ext>
            </a:extLst>
          </a:blip>
          <a:srcRect r="71850"/>
          <a:stretch/>
        </p:blipFill>
        <p:spPr>
          <a:xfrm rot="21430748">
            <a:off x="10648142" y="18718"/>
            <a:ext cx="787082" cy="10707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1350" r="100000">
                        <a14:foregroundMark x1="16450" y1="19777" x2="16450" y2="19777"/>
                        <a14:foregroundMark x1="16450" y1="53203" x2="16450" y2="53203"/>
                        <a14:foregroundMark x1="40950" y1="40947" x2="40950" y2="40947"/>
                        <a14:foregroundMark x1="49000" y1="36908" x2="49000" y2="36908"/>
                        <a14:foregroundMark x1="58800" y1="29526" x2="58800" y2="29526"/>
                        <a14:foregroundMark x1="71200" y1="46657" x2="71200" y2="46657"/>
                        <a14:foregroundMark x1="76050" y1="57660" x2="76050" y2="57660"/>
                        <a14:foregroundMark x1="93250" y1="74652" x2="93250" y2="74652"/>
                        <a14:foregroundMark x1="88150" y1="74373" x2="88150" y2="74373"/>
                        <a14:foregroundMark x1="83900" y1="74373" x2="83900" y2="74373"/>
                        <a14:foregroundMark x1="77050" y1="75487" x2="77050" y2="75487"/>
                        <a14:foregroundMark x1="73100" y1="72702" x2="73100" y2="72702"/>
                        <a14:foregroundMark x1="66950" y1="72702" x2="66950" y2="72702"/>
                        <a14:foregroundMark x1="61400" y1="74652" x2="61400" y2="74652"/>
                        <a14:foregroundMark x1="54550" y1="72702" x2="54550" y2="72702"/>
                        <a14:foregroundMark x1="49150" y1="73120" x2="49150" y2="73120"/>
                        <a14:foregroundMark x1="75600" y1="34401" x2="75600" y2="34401"/>
                        <a14:foregroundMark x1="89050" y1="25070" x2="89050" y2="25070"/>
                        <a14:foregroundMark x1="37150" y1="74652" x2="37150" y2="74652"/>
                        <a14:foregroundMark x1="40700" y1="74373" x2="40700" y2="74373"/>
                        <a14:foregroundMark x1="35000" y1="66574" x2="35000" y2="66574"/>
                        <a14:foregroundMark x1="36700" y1="65738" x2="36700" y2="65738"/>
                        <a14:foregroundMark x1="38750" y1="65738" x2="38750" y2="65738"/>
                        <a14:foregroundMark x1="40950" y1="66156" x2="40950" y2="66156"/>
                        <a14:foregroundMark x1="43300" y1="66295" x2="43300" y2="66295"/>
                        <a14:foregroundMark x1="45950" y1="67549" x2="45950" y2="67549"/>
                        <a14:foregroundMark x1="48250" y1="67688" x2="48250" y2="67688"/>
                        <a14:foregroundMark x1="50700" y1="67270" x2="50700" y2="67270"/>
                        <a14:foregroundMark x1="53650" y1="66713" x2="53650" y2="66713"/>
                        <a14:foregroundMark x1="57200" y1="66713" x2="57200" y2="66713"/>
                        <a14:foregroundMark x1="59450" y1="66435" x2="59450" y2="66435"/>
                        <a14:foregroundMark x1="62150" y1="66156" x2="62150" y2="66156"/>
                        <a14:foregroundMark x1="64600" y1="66017" x2="64600" y2="66017"/>
                        <a14:foregroundMark x1="67050" y1="66017" x2="67050" y2="66017"/>
                        <a14:foregroundMark x1="68900" y1="65320" x2="68900" y2="65320"/>
                        <a14:foregroundMark x1="70950" y1="65320" x2="70950" y2="65320"/>
                        <a14:foregroundMark x1="76050" y1="65599" x2="76050" y2="65599"/>
                        <a14:foregroundMark x1="77650" y1="65181" x2="77650" y2="65181"/>
                        <a14:foregroundMark x1="79850" y1="66435" x2="79850" y2="66435"/>
                        <a14:foregroundMark x1="81600" y1="66435" x2="81600" y2="66435"/>
                        <a14:foregroundMark x1="83750" y1="67131" x2="83750" y2="67131"/>
                        <a14:foregroundMark x1="85950" y1="66713" x2="85950" y2="66713"/>
                        <a14:foregroundMark x1="88500" y1="65738" x2="88500" y2="65738"/>
                        <a14:foregroundMark x1="90950" y1="65599" x2="90950" y2="65599"/>
                        <a14:foregroundMark x1="92950" y1="65181" x2="92950" y2="65181"/>
                        <a14:foregroundMark x1="94650" y1="65460" x2="94650" y2="65460"/>
                        <a14:backgroundMark x1="34850" y1="65460" x2="34850" y2="65460"/>
                        <a14:backgroundMark x1="86950" y1="65460" x2="86950" y2="65460"/>
                        <a14:backgroundMark x1="57900" y1="66156" x2="57900" y2="66156"/>
                        <a14:backgroundMark x1="51600" y1="67131" x2="51600" y2="67131"/>
                        <a14:backgroundMark x1="46650" y1="66713" x2="46650" y2="66713"/>
                        <a14:backgroundMark x1="69000" y1="66713" x2="69000" y2="667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0845" y="208771"/>
            <a:ext cx="1940257" cy="6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0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555" y="892951"/>
            <a:ext cx="10396882" cy="1151965"/>
          </a:xfrm>
        </p:spPr>
        <p:txBody>
          <a:bodyPr/>
          <a:lstStyle/>
          <a:p>
            <a:r>
              <a:rPr lang="ru-RU" dirty="0"/>
              <a:t>Потенциальные заказчики</a:t>
            </a:r>
          </a:p>
        </p:txBody>
      </p:sp>
      <p:sp>
        <p:nvSpPr>
          <p:cNvPr id="5" name="Овал 4"/>
          <p:cNvSpPr/>
          <p:nvPr/>
        </p:nvSpPr>
        <p:spPr>
          <a:xfrm>
            <a:off x="1658974" y="2050473"/>
            <a:ext cx="2599631" cy="969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РОСГВАРДИЯ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757130" y="2044916"/>
            <a:ext cx="2342370" cy="969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ПОЛИЦИЯ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598025" y="2044916"/>
            <a:ext cx="229985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ЧАСТНИКИ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42" y="3451591"/>
            <a:ext cx="2424545" cy="14073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093" y="3316753"/>
            <a:ext cx="1683391" cy="15971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216" y="3316753"/>
            <a:ext cx="1716421" cy="17164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455" y1="49782" x2="36455" y2="49782"/>
                        <a14:foregroundMark x1="40635" y1="45415" x2="40635" y2="45415"/>
                        <a14:foregroundMark x1="45151" y1="45852" x2="45151" y2="45852"/>
                        <a14:foregroundMark x1="52508" y1="45415" x2="52508" y2="45415"/>
                        <a14:foregroundMark x1="64716" y1="45852" x2="64716" y2="45852"/>
                        <a14:foregroundMark x1="71906" y1="44978" x2="71906" y2="44978"/>
                        <a14:foregroundMark x1="78930" y1="46725" x2="78930" y2="46725"/>
                        <a14:foregroundMark x1="87291" y1="47598" x2="87291" y2="47598"/>
                      </a14:backgroundRemoval>
                    </a14:imgEffect>
                  </a14:imgLayer>
                </a14:imgProps>
              </a:ext>
            </a:extLst>
          </a:blip>
          <a:srcRect r="71850"/>
          <a:stretch/>
        </p:blipFill>
        <p:spPr>
          <a:xfrm rot="21430748">
            <a:off x="10648142" y="18718"/>
            <a:ext cx="787082" cy="10707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1350" r="100000">
                        <a14:foregroundMark x1="16450" y1="19777" x2="16450" y2="19777"/>
                        <a14:foregroundMark x1="16450" y1="53203" x2="16450" y2="53203"/>
                        <a14:foregroundMark x1="40950" y1="40947" x2="40950" y2="40947"/>
                        <a14:foregroundMark x1="49000" y1="36908" x2="49000" y2="36908"/>
                        <a14:foregroundMark x1="58800" y1="29526" x2="58800" y2="29526"/>
                        <a14:foregroundMark x1="71200" y1="46657" x2="71200" y2="46657"/>
                        <a14:foregroundMark x1="76050" y1="57660" x2="76050" y2="57660"/>
                        <a14:foregroundMark x1="93250" y1="74652" x2="93250" y2="74652"/>
                        <a14:foregroundMark x1="88150" y1="74373" x2="88150" y2="74373"/>
                        <a14:foregroundMark x1="83900" y1="74373" x2="83900" y2="74373"/>
                        <a14:foregroundMark x1="77050" y1="75487" x2="77050" y2="75487"/>
                        <a14:foregroundMark x1="73100" y1="72702" x2="73100" y2="72702"/>
                        <a14:foregroundMark x1="66950" y1="72702" x2="66950" y2="72702"/>
                        <a14:foregroundMark x1="61400" y1="74652" x2="61400" y2="74652"/>
                        <a14:foregroundMark x1="54550" y1="72702" x2="54550" y2="72702"/>
                        <a14:foregroundMark x1="49150" y1="73120" x2="49150" y2="73120"/>
                        <a14:foregroundMark x1="75600" y1="34401" x2="75600" y2="34401"/>
                        <a14:foregroundMark x1="89050" y1="25070" x2="89050" y2="25070"/>
                        <a14:foregroundMark x1="37150" y1="74652" x2="37150" y2="74652"/>
                        <a14:foregroundMark x1="40700" y1="74373" x2="40700" y2="74373"/>
                        <a14:foregroundMark x1="35000" y1="66574" x2="35000" y2="66574"/>
                        <a14:foregroundMark x1="36700" y1="65738" x2="36700" y2="65738"/>
                        <a14:foregroundMark x1="38750" y1="65738" x2="38750" y2="65738"/>
                        <a14:foregroundMark x1="40950" y1="66156" x2="40950" y2="66156"/>
                        <a14:foregroundMark x1="43300" y1="66295" x2="43300" y2="66295"/>
                        <a14:foregroundMark x1="45950" y1="67549" x2="45950" y2="67549"/>
                        <a14:foregroundMark x1="48250" y1="67688" x2="48250" y2="67688"/>
                        <a14:foregroundMark x1="50700" y1="67270" x2="50700" y2="67270"/>
                        <a14:foregroundMark x1="53650" y1="66713" x2="53650" y2="66713"/>
                        <a14:foregroundMark x1="57200" y1="66713" x2="57200" y2="66713"/>
                        <a14:foregroundMark x1="59450" y1="66435" x2="59450" y2="66435"/>
                        <a14:foregroundMark x1="62150" y1="66156" x2="62150" y2="66156"/>
                        <a14:foregroundMark x1="64600" y1="66017" x2="64600" y2="66017"/>
                        <a14:foregroundMark x1="67050" y1="66017" x2="67050" y2="66017"/>
                        <a14:foregroundMark x1="68900" y1="65320" x2="68900" y2="65320"/>
                        <a14:foregroundMark x1="70950" y1="65320" x2="70950" y2="65320"/>
                        <a14:foregroundMark x1="76050" y1="65599" x2="76050" y2="65599"/>
                        <a14:foregroundMark x1="77650" y1="65181" x2="77650" y2="65181"/>
                        <a14:foregroundMark x1="79850" y1="66435" x2="79850" y2="66435"/>
                        <a14:foregroundMark x1="81600" y1="66435" x2="81600" y2="66435"/>
                        <a14:foregroundMark x1="83750" y1="67131" x2="83750" y2="67131"/>
                        <a14:foregroundMark x1="85950" y1="66713" x2="85950" y2="66713"/>
                        <a14:foregroundMark x1="88500" y1="65738" x2="88500" y2="65738"/>
                        <a14:foregroundMark x1="90950" y1="65599" x2="90950" y2="65599"/>
                        <a14:foregroundMark x1="92950" y1="65181" x2="92950" y2="65181"/>
                        <a14:foregroundMark x1="94650" y1="65460" x2="94650" y2="65460"/>
                        <a14:backgroundMark x1="34850" y1="65460" x2="34850" y2="65460"/>
                        <a14:backgroundMark x1="86950" y1="65460" x2="86950" y2="65460"/>
                        <a14:backgroundMark x1="57900" y1="66156" x2="57900" y2="66156"/>
                        <a14:backgroundMark x1="51600" y1="67131" x2="51600" y2="67131"/>
                        <a14:backgroundMark x1="46650" y1="66713" x2="46650" y2="66713"/>
                        <a14:backgroundMark x1="69000" y1="66713" x2="69000" y2="667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0845" y="208771"/>
            <a:ext cx="1940257" cy="6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3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964" y="256310"/>
            <a:ext cx="10396882" cy="1151965"/>
          </a:xfrm>
        </p:spPr>
        <p:txBody>
          <a:bodyPr>
            <a:normAutofit/>
          </a:bodyPr>
          <a:lstStyle/>
          <a:p>
            <a:r>
              <a:rPr lang="ru-RU" sz="4400" dirty="0"/>
              <a:t>Бизнес-модель </a:t>
            </a:r>
            <a:r>
              <a:rPr lang="ru-RU" sz="4400" dirty="0" err="1"/>
              <a:t>стартапа</a:t>
            </a:r>
            <a:endParaRPr lang="ru-RU" sz="4400" dirty="0"/>
          </a:p>
        </p:txBody>
      </p:sp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574964" y="832292"/>
            <a:ext cx="4703618" cy="4867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Затраты:</a:t>
            </a:r>
          </a:p>
          <a:p>
            <a:r>
              <a:rPr lang="ru-RU" sz="2400" dirty="0"/>
              <a:t> покупка </a:t>
            </a:r>
            <a:r>
              <a:rPr lang="ru-RU" sz="2400" dirty="0" err="1"/>
              <a:t>дрона</a:t>
            </a:r>
            <a:r>
              <a:rPr lang="ru-RU" sz="2400" dirty="0"/>
              <a:t>;</a:t>
            </a:r>
          </a:p>
          <a:p>
            <a:r>
              <a:rPr lang="ru-RU" sz="2400" dirty="0"/>
              <a:t> внедрение системы ИИ;</a:t>
            </a:r>
          </a:p>
          <a:p>
            <a:r>
              <a:rPr lang="ru-RU" sz="2400" dirty="0"/>
              <a:t> разработка системы предупреждения;</a:t>
            </a:r>
          </a:p>
          <a:p>
            <a:r>
              <a:rPr lang="ru-RU" sz="2400" dirty="0"/>
              <a:t> внедрение базы данных и др.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5101459" y="2944091"/>
            <a:ext cx="1343891" cy="387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328101" y="832292"/>
            <a:ext cx="3797099" cy="486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Доходы:</a:t>
            </a:r>
          </a:p>
          <a:p>
            <a:r>
              <a:rPr lang="ru-RU" sz="2400" dirty="0"/>
              <a:t> предоставление в аренду полицейских дронов;</a:t>
            </a:r>
          </a:p>
          <a:p>
            <a:r>
              <a:rPr lang="ru-RU" sz="2400" dirty="0"/>
              <a:t> обновление и усовершенствование программного обеспечения.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55" y1="49782" x2="36455" y2="49782"/>
                        <a14:foregroundMark x1="40635" y1="45415" x2="40635" y2="45415"/>
                        <a14:foregroundMark x1="45151" y1="45852" x2="45151" y2="45852"/>
                        <a14:foregroundMark x1="52508" y1="45415" x2="52508" y2="45415"/>
                        <a14:foregroundMark x1="64716" y1="45852" x2="64716" y2="45852"/>
                        <a14:foregroundMark x1="71906" y1="44978" x2="71906" y2="44978"/>
                        <a14:foregroundMark x1="78930" y1="46725" x2="78930" y2="46725"/>
                        <a14:foregroundMark x1="87291" y1="47598" x2="87291" y2="47598"/>
                      </a14:backgroundRemoval>
                    </a14:imgEffect>
                  </a14:imgLayer>
                </a14:imgProps>
              </a:ext>
            </a:extLst>
          </a:blip>
          <a:srcRect r="71850"/>
          <a:stretch/>
        </p:blipFill>
        <p:spPr>
          <a:xfrm rot="21430748">
            <a:off x="10648142" y="18718"/>
            <a:ext cx="787082" cy="1070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1350" r="100000">
                        <a14:foregroundMark x1="16450" y1="19777" x2="16450" y2="19777"/>
                        <a14:foregroundMark x1="16450" y1="53203" x2="16450" y2="53203"/>
                        <a14:foregroundMark x1="40950" y1="40947" x2="40950" y2="40947"/>
                        <a14:foregroundMark x1="49000" y1="36908" x2="49000" y2="36908"/>
                        <a14:foregroundMark x1="58800" y1="29526" x2="58800" y2="29526"/>
                        <a14:foregroundMark x1="71200" y1="46657" x2="71200" y2="46657"/>
                        <a14:foregroundMark x1="76050" y1="57660" x2="76050" y2="57660"/>
                        <a14:foregroundMark x1="93250" y1="74652" x2="93250" y2="74652"/>
                        <a14:foregroundMark x1="88150" y1="74373" x2="88150" y2="74373"/>
                        <a14:foregroundMark x1="83900" y1="74373" x2="83900" y2="74373"/>
                        <a14:foregroundMark x1="77050" y1="75487" x2="77050" y2="75487"/>
                        <a14:foregroundMark x1="73100" y1="72702" x2="73100" y2="72702"/>
                        <a14:foregroundMark x1="66950" y1="72702" x2="66950" y2="72702"/>
                        <a14:foregroundMark x1="61400" y1="74652" x2="61400" y2="74652"/>
                        <a14:foregroundMark x1="54550" y1="72702" x2="54550" y2="72702"/>
                        <a14:foregroundMark x1="49150" y1="73120" x2="49150" y2="73120"/>
                        <a14:foregroundMark x1="75600" y1="34401" x2="75600" y2="34401"/>
                        <a14:foregroundMark x1="89050" y1="25070" x2="89050" y2="25070"/>
                        <a14:foregroundMark x1="37150" y1="74652" x2="37150" y2="74652"/>
                        <a14:foregroundMark x1="40700" y1="74373" x2="40700" y2="74373"/>
                        <a14:foregroundMark x1="35000" y1="66574" x2="35000" y2="66574"/>
                        <a14:foregroundMark x1="36700" y1="65738" x2="36700" y2="65738"/>
                        <a14:foregroundMark x1="38750" y1="65738" x2="38750" y2="65738"/>
                        <a14:foregroundMark x1="40950" y1="66156" x2="40950" y2="66156"/>
                        <a14:foregroundMark x1="43300" y1="66295" x2="43300" y2="66295"/>
                        <a14:foregroundMark x1="45950" y1="67549" x2="45950" y2="67549"/>
                        <a14:foregroundMark x1="48250" y1="67688" x2="48250" y2="67688"/>
                        <a14:foregroundMark x1="50700" y1="67270" x2="50700" y2="67270"/>
                        <a14:foregroundMark x1="53650" y1="66713" x2="53650" y2="66713"/>
                        <a14:foregroundMark x1="57200" y1="66713" x2="57200" y2="66713"/>
                        <a14:foregroundMark x1="59450" y1="66435" x2="59450" y2="66435"/>
                        <a14:foregroundMark x1="62150" y1="66156" x2="62150" y2="66156"/>
                        <a14:foregroundMark x1="64600" y1="66017" x2="64600" y2="66017"/>
                        <a14:foregroundMark x1="67050" y1="66017" x2="67050" y2="66017"/>
                        <a14:foregroundMark x1="68900" y1="65320" x2="68900" y2="65320"/>
                        <a14:foregroundMark x1="70950" y1="65320" x2="70950" y2="65320"/>
                        <a14:foregroundMark x1="76050" y1="65599" x2="76050" y2="65599"/>
                        <a14:foregroundMark x1="77650" y1="65181" x2="77650" y2="65181"/>
                        <a14:foregroundMark x1="79850" y1="66435" x2="79850" y2="66435"/>
                        <a14:foregroundMark x1="81600" y1="66435" x2="81600" y2="66435"/>
                        <a14:foregroundMark x1="83750" y1="67131" x2="83750" y2="67131"/>
                        <a14:foregroundMark x1="85950" y1="66713" x2="85950" y2="66713"/>
                        <a14:foregroundMark x1="88500" y1="65738" x2="88500" y2="65738"/>
                        <a14:foregroundMark x1="90950" y1="65599" x2="90950" y2="65599"/>
                        <a14:foregroundMark x1="92950" y1="65181" x2="92950" y2="65181"/>
                        <a14:foregroundMark x1="94650" y1="65460" x2="94650" y2="65460"/>
                        <a14:backgroundMark x1="34850" y1="65460" x2="34850" y2="65460"/>
                        <a14:backgroundMark x1="86950" y1="65460" x2="86950" y2="65460"/>
                        <a14:backgroundMark x1="57900" y1="66156" x2="57900" y2="66156"/>
                        <a14:backgroundMark x1="51600" y1="67131" x2="51600" y2="67131"/>
                        <a14:backgroundMark x1="46650" y1="66713" x2="46650" y2="66713"/>
                        <a14:backgroundMark x1="69000" y1="66713" x2="69000" y2="667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0845" y="208771"/>
            <a:ext cx="1940257" cy="6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79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819" y="0"/>
            <a:ext cx="10396882" cy="1151965"/>
          </a:xfrm>
        </p:spPr>
        <p:txBody>
          <a:bodyPr>
            <a:normAutofit/>
          </a:bodyPr>
          <a:lstStyle/>
          <a:p>
            <a:r>
              <a:rPr lang="en-US" sz="4000" dirty="0" err="1"/>
              <a:t>Swot</a:t>
            </a:r>
            <a:r>
              <a:rPr lang="en-US" sz="4000" dirty="0"/>
              <a:t>-</a:t>
            </a:r>
            <a:r>
              <a:rPr lang="ru-RU" sz="4000" dirty="0"/>
              <a:t>АНАЛИЗ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809824"/>
              </p:ext>
            </p:extLst>
          </p:nvPr>
        </p:nvGraphicFramePr>
        <p:xfrm>
          <a:off x="588819" y="1034202"/>
          <a:ext cx="1061950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9754">
                  <a:extLst>
                    <a:ext uri="{9D8B030D-6E8A-4147-A177-3AD203B41FA5}">
                      <a16:colId xmlns:a16="http://schemas.microsoft.com/office/drawing/2014/main" val="856815093"/>
                    </a:ext>
                  </a:extLst>
                </a:gridCol>
                <a:gridCol w="5309754">
                  <a:extLst>
                    <a:ext uri="{9D8B030D-6E8A-4147-A177-3AD203B41FA5}">
                      <a16:colId xmlns:a16="http://schemas.microsoft.com/office/drawing/2014/main" val="3703020267"/>
                    </a:ext>
                  </a:extLst>
                </a:gridCol>
              </a:tblGrid>
              <a:tr h="322604">
                <a:tc>
                  <a:txBody>
                    <a:bodyPr/>
                    <a:lstStyle/>
                    <a:p>
                      <a:r>
                        <a:rPr lang="ru-RU" dirty="0"/>
                        <a:t>Сильные</a:t>
                      </a:r>
                      <a:r>
                        <a:rPr lang="ru-RU" baseline="0" dirty="0"/>
                        <a:t> стороны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Слабые</a:t>
                      </a:r>
                      <a:r>
                        <a:rPr lang="ru-RU" baseline="0" dirty="0"/>
                        <a:t> стороны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641530"/>
                  </a:ext>
                </a:extLst>
              </a:tr>
              <a:tr h="17743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малая</a:t>
                      </a:r>
                      <a:r>
                        <a:rPr lang="ru-RU" baseline="0" dirty="0"/>
                        <a:t> конкуренция;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наличие потенциальных клиентов;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узкая специализация;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стабильное усовершенствование внедряемого программного обеспечения;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поддержка государства и т.д.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высокие затраты;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ограниченный круг покупателей;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сильное</a:t>
                      </a:r>
                      <a:r>
                        <a:rPr lang="ru-RU" baseline="0" dirty="0"/>
                        <a:t> влияние погодных условий на работу </a:t>
                      </a:r>
                      <a:r>
                        <a:rPr lang="ru-RU" baseline="0" dirty="0" err="1"/>
                        <a:t>дрона</a:t>
                      </a:r>
                      <a:r>
                        <a:rPr lang="ru-RU" baseline="0" dirty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необходимость в узком круге специалистов и др.</a:t>
                      </a: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57255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127531"/>
              </p:ext>
            </p:extLst>
          </p:nvPr>
        </p:nvGraphicFramePr>
        <p:xfrm>
          <a:off x="588819" y="3411642"/>
          <a:ext cx="10619508" cy="2140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9754">
                  <a:extLst>
                    <a:ext uri="{9D8B030D-6E8A-4147-A177-3AD203B41FA5}">
                      <a16:colId xmlns:a16="http://schemas.microsoft.com/office/drawing/2014/main" val="856815093"/>
                    </a:ext>
                  </a:extLst>
                </a:gridCol>
                <a:gridCol w="5309754">
                  <a:extLst>
                    <a:ext uri="{9D8B030D-6E8A-4147-A177-3AD203B41FA5}">
                      <a16:colId xmlns:a16="http://schemas.microsoft.com/office/drawing/2014/main" val="3703020267"/>
                    </a:ext>
                  </a:extLst>
                </a:gridCol>
              </a:tblGrid>
              <a:tr h="322604">
                <a:tc>
                  <a:txBody>
                    <a:bodyPr/>
                    <a:lstStyle/>
                    <a:p>
                      <a:r>
                        <a:rPr lang="ru-RU" dirty="0"/>
                        <a:t>Возможности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Угрозы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641530"/>
                  </a:ext>
                </a:extLst>
              </a:tr>
              <a:tr h="17743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отсутствие</a:t>
                      </a:r>
                      <a:r>
                        <a:rPr lang="ru-RU" baseline="0" dirty="0"/>
                        <a:t> человеческого фактора;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мобильность;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превосходство над возможностями человека;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снижение риска для жизни сотрудников и т.д.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сбой программного</a:t>
                      </a:r>
                      <a:r>
                        <a:rPr lang="ru-RU" baseline="0" dirty="0"/>
                        <a:t> обеспечения;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аварийные ситуации (столкновение с живыми существами, повреждение зданий и инфраструктуры);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неопытность оператора </a:t>
                      </a:r>
                      <a:r>
                        <a:rPr lang="ru-RU" baseline="0" dirty="0" err="1"/>
                        <a:t>дрона</a:t>
                      </a:r>
                      <a:r>
                        <a:rPr lang="ru-RU" baseline="0" dirty="0"/>
                        <a:t> и т.д.</a:t>
                      </a: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57255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55" y1="49782" x2="36455" y2="49782"/>
                        <a14:foregroundMark x1="40635" y1="45415" x2="40635" y2="45415"/>
                        <a14:foregroundMark x1="45151" y1="45852" x2="45151" y2="45852"/>
                        <a14:foregroundMark x1="52508" y1="45415" x2="52508" y2="45415"/>
                        <a14:foregroundMark x1="64716" y1="45852" x2="64716" y2="45852"/>
                        <a14:foregroundMark x1="71906" y1="44978" x2="71906" y2="44978"/>
                        <a14:foregroundMark x1="78930" y1="46725" x2="78930" y2="46725"/>
                        <a14:foregroundMark x1="87291" y1="47598" x2="87291" y2="47598"/>
                      </a14:backgroundRemoval>
                    </a14:imgEffect>
                  </a14:imgLayer>
                </a14:imgProps>
              </a:ext>
            </a:extLst>
          </a:blip>
          <a:srcRect r="71850"/>
          <a:stretch/>
        </p:blipFill>
        <p:spPr>
          <a:xfrm rot="21430748">
            <a:off x="10648142" y="18718"/>
            <a:ext cx="787082" cy="1070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1350" r="100000">
                        <a14:foregroundMark x1="16450" y1="19777" x2="16450" y2="19777"/>
                        <a14:foregroundMark x1="16450" y1="53203" x2="16450" y2="53203"/>
                        <a14:foregroundMark x1="40950" y1="40947" x2="40950" y2="40947"/>
                        <a14:foregroundMark x1="49000" y1="36908" x2="49000" y2="36908"/>
                        <a14:foregroundMark x1="58800" y1="29526" x2="58800" y2="29526"/>
                        <a14:foregroundMark x1="71200" y1="46657" x2="71200" y2="46657"/>
                        <a14:foregroundMark x1="76050" y1="57660" x2="76050" y2="57660"/>
                        <a14:foregroundMark x1="93250" y1="74652" x2="93250" y2="74652"/>
                        <a14:foregroundMark x1="88150" y1="74373" x2="88150" y2="74373"/>
                        <a14:foregroundMark x1="83900" y1="74373" x2="83900" y2="74373"/>
                        <a14:foregroundMark x1="77050" y1="75487" x2="77050" y2="75487"/>
                        <a14:foregroundMark x1="73100" y1="72702" x2="73100" y2="72702"/>
                        <a14:foregroundMark x1="66950" y1="72702" x2="66950" y2="72702"/>
                        <a14:foregroundMark x1="61400" y1="74652" x2="61400" y2="74652"/>
                        <a14:foregroundMark x1="54550" y1="72702" x2="54550" y2="72702"/>
                        <a14:foregroundMark x1="49150" y1="73120" x2="49150" y2="73120"/>
                        <a14:foregroundMark x1="75600" y1="34401" x2="75600" y2="34401"/>
                        <a14:foregroundMark x1="89050" y1="25070" x2="89050" y2="25070"/>
                        <a14:foregroundMark x1="37150" y1="74652" x2="37150" y2="74652"/>
                        <a14:foregroundMark x1="40700" y1="74373" x2="40700" y2="74373"/>
                        <a14:foregroundMark x1="35000" y1="66574" x2="35000" y2="66574"/>
                        <a14:foregroundMark x1="36700" y1="65738" x2="36700" y2="65738"/>
                        <a14:foregroundMark x1="38750" y1="65738" x2="38750" y2="65738"/>
                        <a14:foregroundMark x1="40950" y1="66156" x2="40950" y2="66156"/>
                        <a14:foregroundMark x1="43300" y1="66295" x2="43300" y2="66295"/>
                        <a14:foregroundMark x1="45950" y1="67549" x2="45950" y2="67549"/>
                        <a14:foregroundMark x1="48250" y1="67688" x2="48250" y2="67688"/>
                        <a14:foregroundMark x1="50700" y1="67270" x2="50700" y2="67270"/>
                        <a14:foregroundMark x1="53650" y1="66713" x2="53650" y2="66713"/>
                        <a14:foregroundMark x1="57200" y1="66713" x2="57200" y2="66713"/>
                        <a14:foregroundMark x1="59450" y1="66435" x2="59450" y2="66435"/>
                        <a14:foregroundMark x1="62150" y1="66156" x2="62150" y2="66156"/>
                        <a14:foregroundMark x1="64600" y1="66017" x2="64600" y2="66017"/>
                        <a14:foregroundMark x1="67050" y1="66017" x2="67050" y2="66017"/>
                        <a14:foregroundMark x1="68900" y1="65320" x2="68900" y2="65320"/>
                        <a14:foregroundMark x1="70950" y1="65320" x2="70950" y2="65320"/>
                        <a14:foregroundMark x1="76050" y1="65599" x2="76050" y2="65599"/>
                        <a14:foregroundMark x1="77650" y1="65181" x2="77650" y2="65181"/>
                        <a14:foregroundMark x1="79850" y1="66435" x2="79850" y2="66435"/>
                        <a14:foregroundMark x1="81600" y1="66435" x2="81600" y2="66435"/>
                        <a14:foregroundMark x1="83750" y1="67131" x2="83750" y2="67131"/>
                        <a14:foregroundMark x1="85950" y1="66713" x2="85950" y2="66713"/>
                        <a14:foregroundMark x1="88500" y1="65738" x2="88500" y2="65738"/>
                        <a14:foregroundMark x1="90950" y1="65599" x2="90950" y2="65599"/>
                        <a14:foregroundMark x1="92950" y1="65181" x2="92950" y2="65181"/>
                        <a14:foregroundMark x1="94650" y1="65460" x2="94650" y2="65460"/>
                        <a14:backgroundMark x1="34850" y1="65460" x2="34850" y2="65460"/>
                        <a14:backgroundMark x1="86950" y1="65460" x2="86950" y2="65460"/>
                        <a14:backgroundMark x1="57900" y1="66156" x2="57900" y2="66156"/>
                        <a14:backgroundMark x1="51600" y1="67131" x2="51600" y2="67131"/>
                        <a14:backgroundMark x1="46650" y1="66713" x2="46650" y2="66713"/>
                        <a14:backgroundMark x1="69000" y1="66713" x2="69000" y2="667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0845" y="208771"/>
            <a:ext cx="1940257" cy="6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0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819" y="0"/>
            <a:ext cx="10396882" cy="1151965"/>
          </a:xfrm>
        </p:spPr>
        <p:txBody>
          <a:bodyPr>
            <a:normAutofit/>
          </a:bodyPr>
          <a:lstStyle/>
          <a:p>
            <a:r>
              <a:rPr lang="en-US" sz="4000" dirty="0"/>
              <a:t>PEST-</a:t>
            </a:r>
            <a:r>
              <a:rPr lang="ru-RU" sz="4000" dirty="0"/>
              <a:t>анализ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406229"/>
              </p:ext>
            </p:extLst>
          </p:nvPr>
        </p:nvGraphicFramePr>
        <p:xfrm>
          <a:off x="2032000" y="719666"/>
          <a:ext cx="8128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19290738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75627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99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46109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430281"/>
              </p:ext>
            </p:extLst>
          </p:nvPr>
        </p:nvGraphicFramePr>
        <p:xfrm>
          <a:off x="588819" y="1034202"/>
          <a:ext cx="10619508" cy="2233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9754">
                  <a:extLst>
                    <a:ext uri="{9D8B030D-6E8A-4147-A177-3AD203B41FA5}">
                      <a16:colId xmlns:a16="http://schemas.microsoft.com/office/drawing/2014/main" val="856815093"/>
                    </a:ext>
                  </a:extLst>
                </a:gridCol>
                <a:gridCol w="5309754">
                  <a:extLst>
                    <a:ext uri="{9D8B030D-6E8A-4147-A177-3AD203B41FA5}">
                      <a16:colId xmlns:a16="http://schemas.microsoft.com/office/drawing/2014/main" val="3703020267"/>
                    </a:ext>
                  </a:extLst>
                </a:gridCol>
              </a:tblGrid>
              <a:tr h="339656">
                <a:tc>
                  <a:txBody>
                    <a:bodyPr/>
                    <a:lstStyle/>
                    <a:p>
                      <a:r>
                        <a:rPr lang="ru-RU" dirty="0"/>
                        <a:t>Политические</a:t>
                      </a:r>
                      <a:r>
                        <a:rPr lang="ru-RU" baseline="0" dirty="0"/>
                        <a:t> 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/>
                        <a:t>Социально-культурные факторы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641530"/>
                  </a:ext>
                </a:extLst>
              </a:tr>
              <a:tr h="186810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обширная поддержка государства в сфере БПЛА;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сотрудничество с китайскими коллегами;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санкции от ведущих мировых</a:t>
                      </a:r>
                      <a:r>
                        <a:rPr lang="ru-RU" baseline="0" dirty="0"/>
                        <a:t> производителей и т.д.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рост уличной преступности в Севастополе</a:t>
                      </a:r>
                      <a:r>
                        <a:rPr lang="ru-RU" baseline="0" dirty="0"/>
                        <a:t> и стране в целом</a:t>
                      </a:r>
                      <a:r>
                        <a:rPr lang="ru-RU" dirty="0"/>
                        <a:t>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проведение несанкционированных</a:t>
                      </a:r>
                      <a:r>
                        <a:rPr lang="ru-RU" baseline="0" dirty="0"/>
                        <a:t> митингов;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 увеличение числа террористических организаций из недружественных стран и т.д.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57255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5637"/>
              </p:ext>
            </p:extLst>
          </p:nvPr>
        </p:nvGraphicFramePr>
        <p:xfrm>
          <a:off x="588819" y="3268068"/>
          <a:ext cx="10619508" cy="22338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9754">
                  <a:extLst>
                    <a:ext uri="{9D8B030D-6E8A-4147-A177-3AD203B41FA5}">
                      <a16:colId xmlns:a16="http://schemas.microsoft.com/office/drawing/2014/main" val="856815093"/>
                    </a:ext>
                  </a:extLst>
                </a:gridCol>
                <a:gridCol w="5309754">
                  <a:extLst>
                    <a:ext uri="{9D8B030D-6E8A-4147-A177-3AD203B41FA5}">
                      <a16:colId xmlns:a16="http://schemas.microsoft.com/office/drawing/2014/main" val="3703020267"/>
                    </a:ext>
                  </a:extLst>
                </a:gridCol>
              </a:tblGrid>
              <a:tr h="339656">
                <a:tc>
                  <a:txBody>
                    <a:bodyPr/>
                    <a:lstStyle/>
                    <a:p>
                      <a:r>
                        <a:rPr lang="ru-RU" dirty="0"/>
                        <a:t>Технологические</a:t>
                      </a:r>
                      <a:r>
                        <a:rPr lang="ru-RU" baseline="0" dirty="0"/>
                        <a:t> 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/>
                        <a:t>Экономические факторы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641530"/>
                  </a:ext>
                </a:extLst>
              </a:tr>
              <a:tr h="186810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ограниченные возможности</a:t>
                      </a:r>
                      <a:r>
                        <a:rPr lang="ru-RU" baseline="0" dirty="0"/>
                        <a:t> сферы полицейского патрулирования из-за нехватки кадров внутри страны и из-за внешних санкций;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общий научно-технический прогресс и т.п.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уровень безработицы;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низкие доходы </a:t>
                      </a:r>
                      <a:r>
                        <a:rPr lang="ru-RU" dirty="0" err="1"/>
                        <a:t>севастопольцев</a:t>
                      </a:r>
                      <a:r>
                        <a:rPr lang="ru-RU" baseline="0" dirty="0"/>
                        <a:t> по сравнению со среднероссийскими показателями;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динамика валютного рынка;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aseline="0" dirty="0"/>
                        <a:t>новый источник дохода и т.п.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57255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55" y1="49782" x2="36455" y2="49782"/>
                        <a14:foregroundMark x1="40635" y1="45415" x2="40635" y2="45415"/>
                        <a14:foregroundMark x1="45151" y1="45852" x2="45151" y2="45852"/>
                        <a14:foregroundMark x1="52508" y1="45415" x2="52508" y2="45415"/>
                        <a14:foregroundMark x1="64716" y1="45852" x2="64716" y2="45852"/>
                        <a14:foregroundMark x1="71906" y1="44978" x2="71906" y2="44978"/>
                        <a14:foregroundMark x1="78930" y1="46725" x2="78930" y2="46725"/>
                        <a14:foregroundMark x1="87291" y1="47598" x2="87291" y2="47598"/>
                      </a14:backgroundRemoval>
                    </a14:imgEffect>
                  </a14:imgLayer>
                </a14:imgProps>
              </a:ext>
            </a:extLst>
          </a:blip>
          <a:srcRect r="71850"/>
          <a:stretch/>
        </p:blipFill>
        <p:spPr>
          <a:xfrm rot="21430748">
            <a:off x="10648142" y="18718"/>
            <a:ext cx="787082" cy="10707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1350" r="100000">
                        <a14:foregroundMark x1="16450" y1="19777" x2="16450" y2="19777"/>
                        <a14:foregroundMark x1="16450" y1="53203" x2="16450" y2="53203"/>
                        <a14:foregroundMark x1="40950" y1="40947" x2="40950" y2="40947"/>
                        <a14:foregroundMark x1="49000" y1="36908" x2="49000" y2="36908"/>
                        <a14:foregroundMark x1="58800" y1="29526" x2="58800" y2="29526"/>
                        <a14:foregroundMark x1="71200" y1="46657" x2="71200" y2="46657"/>
                        <a14:foregroundMark x1="76050" y1="57660" x2="76050" y2="57660"/>
                        <a14:foregroundMark x1="93250" y1="74652" x2="93250" y2="74652"/>
                        <a14:foregroundMark x1="88150" y1="74373" x2="88150" y2="74373"/>
                        <a14:foregroundMark x1="83900" y1="74373" x2="83900" y2="74373"/>
                        <a14:foregroundMark x1="77050" y1="75487" x2="77050" y2="75487"/>
                        <a14:foregroundMark x1="73100" y1="72702" x2="73100" y2="72702"/>
                        <a14:foregroundMark x1="66950" y1="72702" x2="66950" y2="72702"/>
                        <a14:foregroundMark x1="61400" y1="74652" x2="61400" y2="74652"/>
                        <a14:foregroundMark x1="54550" y1="72702" x2="54550" y2="72702"/>
                        <a14:foregroundMark x1="49150" y1="73120" x2="49150" y2="73120"/>
                        <a14:foregroundMark x1="75600" y1="34401" x2="75600" y2="34401"/>
                        <a14:foregroundMark x1="89050" y1="25070" x2="89050" y2="25070"/>
                        <a14:foregroundMark x1="37150" y1="74652" x2="37150" y2="74652"/>
                        <a14:foregroundMark x1="40700" y1="74373" x2="40700" y2="74373"/>
                        <a14:foregroundMark x1="35000" y1="66574" x2="35000" y2="66574"/>
                        <a14:foregroundMark x1="36700" y1="65738" x2="36700" y2="65738"/>
                        <a14:foregroundMark x1="38750" y1="65738" x2="38750" y2="65738"/>
                        <a14:foregroundMark x1="40950" y1="66156" x2="40950" y2="66156"/>
                        <a14:foregroundMark x1="43300" y1="66295" x2="43300" y2="66295"/>
                        <a14:foregroundMark x1="45950" y1="67549" x2="45950" y2="67549"/>
                        <a14:foregroundMark x1="48250" y1="67688" x2="48250" y2="67688"/>
                        <a14:foregroundMark x1="50700" y1="67270" x2="50700" y2="67270"/>
                        <a14:foregroundMark x1="53650" y1="66713" x2="53650" y2="66713"/>
                        <a14:foregroundMark x1="57200" y1="66713" x2="57200" y2="66713"/>
                        <a14:foregroundMark x1="59450" y1="66435" x2="59450" y2="66435"/>
                        <a14:foregroundMark x1="62150" y1="66156" x2="62150" y2="66156"/>
                        <a14:foregroundMark x1="64600" y1="66017" x2="64600" y2="66017"/>
                        <a14:foregroundMark x1="67050" y1="66017" x2="67050" y2="66017"/>
                        <a14:foregroundMark x1="68900" y1="65320" x2="68900" y2="65320"/>
                        <a14:foregroundMark x1="70950" y1="65320" x2="70950" y2="65320"/>
                        <a14:foregroundMark x1="76050" y1="65599" x2="76050" y2="65599"/>
                        <a14:foregroundMark x1="77650" y1="65181" x2="77650" y2="65181"/>
                        <a14:foregroundMark x1="79850" y1="66435" x2="79850" y2="66435"/>
                        <a14:foregroundMark x1="81600" y1="66435" x2="81600" y2="66435"/>
                        <a14:foregroundMark x1="83750" y1="67131" x2="83750" y2="67131"/>
                        <a14:foregroundMark x1="85950" y1="66713" x2="85950" y2="66713"/>
                        <a14:foregroundMark x1="88500" y1="65738" x2="88500" y2="65738"/>
                        <a14:foregroundMark x1="90950" y1="65599" x2="90950" y2="65599"/>
                        <a14:foregroundMark x1="92950" y1="65181" x2="92950" y2="65181"/>
                        <a14:foregroundMark x1="94650" y1="65460" x2="94650" y2="65460"/>
                        <a14:backgroundMark x1="34850" y1="65460" x2="34850" y2="65460"/>
                        <a14:backgroundMark x1="86950" y1="65460" x2="86950" y2="65460"/>
                        <a14:backgroundMark x1="57900" y1="66156" x2="57900" y2="66156"/>
                        <a14:backgroundMark x1="51600" y1="67131" x2="51600" y2="67131"/>
                        <a14:backgroundMark x1="46650" y1="66713" x2="46650" y2="66713"/>
                        <a14:backgroundMark x1="69000" y1="66713" x2="69000" y2="667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0845" y="208771"/>
            <a:ext cx="1940257" cy="6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3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65910" y="1218269"/>
            <a:ext cx="10051473" cy="33111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Наша идея полностью соответствует выбранному направлению. Преступность в городах растет и увеличивает потребность в дополнительном непрерывном отслеживании улиц.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455" y1="49782" x2="36455" y2="49782"/>
                        <a14:foregroundMark x1="40635" y1="45415" x2="40635" y2="45415"/>
                        <a14:foregroundMark x1="45151" y1="45852" x2="45151" y2="45852"/>
                        <a14:foregroundMark x1="52508" y1="45415" x2="52508" y2="45415"/>
                        <a14:foregroundMark x1="64716" y1="45852" x2="64716" y2="45852"/>
                        <a14:foregroundMark x1="71906" y1="44978" x2="71906" y2="44978"/>
                        <a14:foregroundMark x1="78930" y1="46725" x2="78930" y2="46725"/>
                        <a14:foregroundMark x1="87291" y1="47598" x2="87291" y2="47598"/>
                      </a14:backgroundRemoval>
                    </a14:imgEffect>
                  </a14:imgLayer>
                </a14:imgProps>
              </a:ext>
            </a:extLst>
          </a:blip>
          <a:srcRect r="71850"/>
          <a:stretch/>
        </p:blipFill>
        <p:spPr>
          <a:xfrm rot="21430748">
            <a:off x="10648142" y="18718"/>
            <a:ext cx="787082" cy="1070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1350" r="100000">
                        <a14:foregroundMark x1="16450" y1="19777" x2="16450" y2="19777"/>
                        <a14:foregroundMark x1="16450" y1="53203" x2="16450" y2="53203"/>
                        <a14:foregroundMark x1="40950" y1="40947" x2="40950" y2="40947"/>
                        <a14:foregroundMark x1="49000" y1="36908" x2="49000" y2="36908"/>
                        <a14:foregroundMark x1="58800" y1="29526" x2="58800" y2="29526"/>
                        <a14:foregroundMark x1="71200" y1="46657" x2="71200" y2="46657"/>
                        <a14:foregroundMark x1="76050" y1="57660" x2="76050" y2="57660"/>
                        <a14:foregroundMark x1="93250" y1="74652" x2="93250" y2="74652"/>
                        <a14:foregroundMark x1="88150" y1="74373" x2="88150" y2="74373"/>
                        <a14:foregroundMark x1="83900" y1="74373" x2="83900" y2="74373"/>
                        <a14:foregroundMark x1="77050" y1="75487" x2="77050" y2="75487"/>
                        <a14:foregroundMark x1="73100" y1="72702" x2="73100" y2="72702"/>
                        <a14:foregroundMark x1="66950" y1="72702" x2="66950" y2="72702"/>
                        <a14:foregroundMark x1="61400" y1="74652" x2="61400" y2="74652"/>
                        <a14:foregroundMark x1="54550" y1="72702" x2="54550" y2="72702"/>
                        <a14:foregroundMark x1="49150" y1="73120" x2="49150" y2="73120"/>
                        <a14:foregroundMark x1="75600" y1="34401" x2="75600" y2="34401"/>
                        <a14:foregroundMark x1="89050" y1="25070" x2="89050" y2="25070"/>
                        <a14:foregroundMark x1="37150" y1="74652" x2="37150" y2="74652"/>
                        <a14:foregroundMark x1="40700" y1="74373" x2="40700" y2="74373"/>
                        <a14:foregroundMark x1="35000" y1="66574" x2="35000" y2="66574"/>
                        <a14:foregroundMark x1="36700" y1="65738" x2="36700" y2="65738"/>
                        <a14:foregroundMark x1="38750" y1="65738" x2="38750" y2="65738"/>
                        <a14:foregroundMark x1="40950" y1="66156" x2="40950" y2="66156"/>
                        <a14:foregroundMark x1="43300" y1="66295" x2="43300" y2="66295"/>
                        <a14:foregroundMark x1="45950" y1="67549" x2="45950" y2="67549"/>
                        <a14:foregroundMark x1="48250" y1="67688" x2="48250" y2="67688"/>
                        <a14:foregroundMark x1="50700" y1="67270" x2="50700" y2="67270"/>
                        <a14:foregroundMark x1="53650" y1="66713" x2="53650" y2="66713"/>
                        <a14:foregroundMark x1="57200" y1="66713" x2="57200" y2="66713"/>
                        <a14:foregroundMark x1="59450" y1="66435" x2="59450" y2="66435"/>
                        <a14:foregroundMark x1="62150" y1="66156" x2="62150" y2="66156"/>
                        <a14:foregroundMark x1="64600" y1="66017" x2="64600" y2="66017"/>
                        <a14:foregroundMark x1="67050" y1="66017" x2="67050" y2="66017"/>
                        <a14:foregroundMark x1="68900" y1="65320" x2="68900" y2="65320"/>
                        <a14:foregroundMark x1="70950" y1="65320" x2="70950" y2="65320"/>
                        <a14:foregroundMark x1="76050" y1="65599" x2="76050" y2="65599"/>
                        <a14:foregroundMark x1="77650" y1="65181" x2="77650" y2="65181"/>
                        <a14:foregroundMark x1="79850" y1="66435" x2="79850" y2="66435"/>
                        <a14:foregroundMark x1="81600" y1="66435" x2="81600" y2="66435"/>
                        <a14:foregroundMark x1="83750" y1="67131" x2="83750" y2="67131"/>
                        <a14:foregroundMark x1="85950" y1="66713" x2="85950" y2="66713"/>
                        <a14:foregroundMark x1="88500" y1="65738" x2="88500" y2="65738"/>
                        <a14:foregroundMark x1="90950" y1="65599" x2="90950" y2="65599"/>
                        <a14:foregroundMark x1="92950" y1="65181" x2="92950" y2="65181"/>
                        <a14:foregroundMark x1="94650" y1="65460" x2="94650" y2="65460"/>
                        <a14:backgroundMark x1="34850" y1="65460" x2="34850" y2="65460"/>
                        <a14:backgroundMark x1="86950" y1="65460" x2="86950" y2="65460"/>
                        <a14:backgroundMark x1="57900" y1="66156" x2="57900" y2="66156"/>
                        <a14:backgroundMark x1="51600" y1="67131" x2="51600" y2="67131"/>
                        <a14:backgroundMark x1="46650" y1="66713" x2="46650" y2="66713"/>
                        <a14:backgroundMark x1="69000" y1="66713" x2="69000" y2="667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0845" y="208771"/>
            <a:ext cx="1940257" cy="6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33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316</TotalTime>
  <Words>728</Words>
  <Application>Microsoft Office PowerPoint</Application>
  <PresentationFormat>Широкоэкранный</PresentationFormat>
  <Paragraphs>108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Impact</vt:lpstr>
      <vt:lpstr>Главное мероприятие</vt:lpstr>
      <vt:lpstr>Полицейский дрон</vt:lpstr>
      <vt:lpstr>Мы реализовываем проект по созданию полицейского дрона, имеющего программное обеспечение и предназначенного для отслеживания преступных действий и подозреваемых.</vt:lpstr>
      <vt:lpstr>Полицейский дрон</vt:lpstr>
      <vt:lpstr>Презентация PowerPoint</vt:lpstr>
      <vt:lpstr>Потенциальные заказчики</vt:lpstr>
      <vt:lpstr>Бизнес-модель стартапа</vt:lpstr>
      <vt:lpstr>Swot-АНАЛИЗ</vt:lpstr>
      <vt:lpstr>PEST-анализ</vt:lpstr>
      <vt:lpstr>Презентация PowerPoint</vt:lpstr>
      <vt:lpstr>БИЗНЕС-МОДЕЛЬ ОСТЕРВАЛЬДЕРА</vt:lpstr>
      <vt:lpstr>ЧЛЕНЫ КОМАНДЫ</vt:lpstr>
      <vt:lpstr>ФИНАНСОВЫЕ РАСЧЁТЫ</vt:lpstr>
      <vt:lpstr>ФИНАНСОВЫЕ РАСЧЁТЫ (ПРОД.)</vt:lpstr>
      <vt:lpstr>Партнёры проекта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Полицейский дрон</dc:title>
  <dc:creator>PC-209-11</dc:creator>
  <cp:lastModifiedBy>PC-205-9</cp:lastModifiedBy>
  <cp:revision>34</cp:revision>
  <dcterms:created xsi:type="dcterms:W3CDTF">2023-09-22T06:24:38Z</dcterms:created>
  <dcterms:modified xsi:type="dcterms:W3CDTF">2023-10-20T12:24:45Z</dcterms:modified>
</cp:coreProperties>
</file>