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5" r:id="rId8"/>
    <p:sldId id="306" r:id="rId9"/>
    <p:sldId id="304" r:id="rId10"/>
    <p:sldId id="297" r:id="rId11"/>
    <p:sldId id="299" r:id="rId12"/>
    <p:sldId id="300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0BC"/>
    <a:srgbClr val="FFEAA7"/>
    <a:srgbClr val="20D7C0"/>
    <a:srgbClr val="FF8200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1" d="100"/>
          <a:sy n="51" d="100"/>
        </p:scale>
        <p:origin x="6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3703300" y="6746254"/>
            <a:ext cx="5625224" cy="2984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Вендинговый</a:t>
            </a:r>
            <a:r>
              <a:rPr lang="ru-RU" dirty="0"/>
              <a:t> автомат по приготовлению блинов «</a:t>
            </a:r>
            <a:r>
              <a:rPr lang="ru-RU" dirty="0" err="1"/>
              <a:t>Космоблин</a:t>
            </a:r>
            <a:r>
              <a:rPr lang="ru-RU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Команда проекта:</a:t>
            </a:r>
          </a:p>
          <a:p>
            <a:r>
              <a:rPr lang="ru-RU" b="1" dirty="0"/>
              <a:t>Филипп </a:t>
            </a:r>
            <a:r>
              <a:rPr lang="ru-RU" b="1" dirty="0" smtClean="0"/>
              <a:t>Венгерец</a:t>
            </a:r>
          </a:p>
          <a:p>
            <a:r>
              <a:rPr lang="ru-RU" b="1" dirty="0"/>
              <a:t>Дана </a:t>
            </a:r>
            <a:r>
              <a:rPr lang="ru-RU" b="1" dirty="0" err="1"/>
              <a:t>Бацуева</a:t>
            </a:r>
            <a:endParaRPr lang="ru-RU" b="1" dirty="0"/>
          </a:p>
          <a:p>
            <a:r>
              <a:rPr lang="ru-RU" b="1" dirty="0" smtClean="0"/>
              <a:t>Наставник: </a:t>
            </a:r>
            <a:r>
              <a:rPr lang="ru-RU" b="1" dirty="0" err="1" smtClean="0"/>
              <a:t>Брикота</a:t>
            </a:r>
            <a:r>
              <a:rPr lang="ru-RU" b="1" dirty="0" smtClean="0"/>
              <a:t> Татьяна</a:t>
            </a:r>
          </a:p>
          <a:p>
            <a:r>
              <a:rPr lang="ru-RU" b="1" dirty="0" err="1" smtClean="0"/>
              <a:t>Трекер</a:t>
            </a:r>
            <a:r>
              <a:rPr lang="ru-RU" b="1" dirty="0" smtClean="0"/>
              <a:t>: Брюшков Руслан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1.0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00" y="1318993"/>
            <a:ext cx="7772400" cy="88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80853" y="2446144"/>
            <a:ext cx="8793162" cy="1944915"/>
          </a:xfrm>
        </p:spPr>
        <p:txBody>
          <a:bodyPr/>
          <a:lstStyle/>
          <a:p>
            <a:r>
              <a:rPr lang="ru-RU" sz="2800" b="1" dirty="0" err="1"/>
              <a:t>Импортозамещение</a:t>
            </a:r>
            <a:r>
              <a:rPr lang="ru-RU" sz="2800" dirty="0"/>
              <a:t> – тренд на ближайшие годы, который поддерживается населением нашей страны. Этот тренд касается не только стратегически важных аспектов существования нашего общества, но и может быть распространён на ежедневные потребности. </a:t>
            </a: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10733830" y="5105509"/>
            <a:ext cx="8793162" cy="290338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По данным Федерации рестораторов и </a:t>
            </a:r>
            <a:r>
              <a:rPr lang="ru-RU" sz="2800" dirty="0" err="1" smtClean="0"/>
              <a:t>отельеров</a:t>
            </a:r>
            <a:r>
              <a:rPr lang="ru-RU" sz="2800" dirty="0" smtClean="0"/>
              <a:t> России в общественном питании наметилась </a:t>
            </a:r>
            <a:r>
              <a:rPr lang="ru-RU" sz="2800" b="1" dirty="0" smtClean="0"/>
              <a:t>тенденция устойчивого развития сферы общественного питания </a:t>
            </a:r>
            <a:r>
              <a:rPr lang="ru-RU" sz="2800" dirty="0" smtClean="0"/>
              <a:t>– «быстрого питания» (фаст-фуд, стрит-</a:t>
            </a:r>
            <a:r>
              <a:rPr lang="ru-RU" sz="2800" dirty="0" err="1" smtClean="0"/>
              <a:t>фуд</a:t>
            </a:r>
            <a:r>
              <a:rPr lang="ru-RU" sz="2800" dirty="0" smtClean="0"/>
              <a:t>, кофейни и т.д.) </a:t>
            </a:r>
          </a:p>
        </p:txBody>
      </p:sp>
      <p:sp>
        <p:nvSpPr>
          <p:cNvPr id="10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10733830" y="7528144"/>
            <a:ext cx="8793162" cy="290338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На сегодняшний день данная сфера переполнена предложениями блюд зарубежной кухни, таких как: </a:t>
            </a:r>
            <a:r>
              <a:rPr lang="ru-RU" sz="2800" dirty="0" err="1" smtClean="0"/>
              <a:t>бургеры</a:t>
            </a:r>
            <a:r>
              <a:rPr lang="ru-RU" sz="2800" dirty="0" smtClean="0"/>
              <a:t>, хот-доги, пицца </a:t>
            </a:r>
            <a:r>
              <a:rPr lang="ru-RU" sz="2800" dirty="0" smtClean="0"/>
              <a:t>и т.д.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6" y="1589088"/>
            <a:ext cx="9148046" cy="94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87166" y="3427441"/>
            <a:ext cx="8793162" cy="1132554"/>
          </a:xfrm>
        </p:spPr>
        <p:txBody>
          <a:bodyPr/>
          <a:lstStyle/>
          <a:p>
            <a:r>
              <a:rPr lang="ru-RU" sz="2800" b="1" dirty="0" smtClean="0"/>
              <a:t>Мы </a:t>
            </a:r>
            <a:r>
              <a:rPr lang="ru-RU" sz="2800" b="1" dirty="0"/>
              <a:t>предлагаем </a:t>
            </a:r>
            <a:r>
              <a:rPr lang="ru-RU" sz="2800" dirty="0"/>
              <a:t>вывести на рынок национальное русское блюдо – блины и реализовывать его через автоматизированные точки производства и продажи. </a:t>
            </a: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7" y="644646"/>
            <a:ext cx="9599362" cy="10891772"/>
          </a:xfrm>
          <a:prstGeom prst="rect">
            <a:avLst/>
          </a:prstGeom>
        </p:spPr>
      </p:pic>
      <p:sp>
        <p:nvSpPr>
          <p:cNvPr id="14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87166" y="5428418"/>
            <a:ext cx="8793162" cy="1132554"/>
          </a:xfrm>
        </p:spPr>
        <p:txBody>
          <a:bodyPr/>
          <a:lstStyle/>
          <a:p>
            <a:r>
              <a:rPr lang="ru-RU" sz="2800" b="1" dirty="0" err="1" smtClean="0"/>
              <a:t>Вендинговые</a:t>
            </a:r>
            <a:r>
              <a:rPr lang="ru-RU" sz="2800" b="1" dirty="0" smtClean="0"/>
              <a:t> </a:t>
            </a:r>
            <a:r>
              <a:rPr lang="ru-RU" sz="2800" b="1" dirty="0"/>
              <a:t>автоматы по приготовлению и реализации блинов с начинкой «</a:t>
            </a:r>
            <a:r>
              <a:rPr lang="ru-RU" sz="2800" b="1" dirty="0" err="1"/>
              <a:t>Космоблин</a:t>
            </a:r>
            <a:r>
              <a:rPr lang="ru-RU" sz="2800" b="1" dirty="0"/>
              <a:t>» </a:t>
            </a:r>
            <a:r>
              <a:rPr lang="ru-RU" sz="2800" dirty="0"/>
              <a:t>позволяют в течении короткого времени получить теплое, вкусное и полезное блюдо с разными вкусами. </a:t>
            </a:r>
            <a:endParaRPr lang="ru-RU" sz="28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50229" y="1582155"/>
            <a:ext cx="8793162" cy="1132554"/>
          </a:xfrm>
        </p:spPr>
        <p:txBody>
          <a:bodyPr/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7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3012305" y="8102370"/>
            <a:ext cx="8305361" cy="1097518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Автомат разрабатывается для установки в общественных местах с «высокой проходимостью».</a:t>
            </a:r>
            <a:endParaRPr lang="ru-RU" sz="2800" dirty="0"/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10621049" y="3079883"/>
            <a:ext cx="8941813" cy="45698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59" y="3132844"/>
            <a:ext cx="757535" cy="757535"/>
          </a:xfrm>
          <a:prstGeom prst="rect">
            <a:avLst/>
          </a:prstGeom>
        </p:spPr>
      </p:pic>
      <p:sp>
        <p:nvSpPr>
          <p:cNvPr id="10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3012305" y="3410254"/>
            <a:ext cx="8298633" cy="7328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Роботизированная точка </a:t>
            </a:r>
            <a:r>
              <a:rPr lang="ru-RU" sz="2800" dirty="0" smtClean="0"/>
              <a:t>питания</a:t>
            </a:r>
            <a:endParaRPr lang="ru-RU" sz="2800" dirty="0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3012305" y="5673704"/>
            <a:ext cx="8793162" cy="392611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Теплые, вкусные и полезны блины</a:t>
            </a:r>
            <a:endParaRPr lang="ru-RU" sz="2800" dirty="0"/>
          </a:p>
        </p:txBody>
      </p:sp>
      <p:sp>
        <p:nvSpPr>
          <p:cNvPr id="12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3012305" y="4605174"/>
            <a:ext cx="6923037" cy="360646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Высокая скорость обслуживания </a:t>
            </a:r>
            <a:endParaRPr lang="ru-RU" sz="2800" dirty="0"/>
          </a:p>
        </p:txBody>
      </p:sp>
      <p:sp>
        <p:nvSpPr>
          <p:cNvPr id="13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 txBox="1">
            <a:spLocks/>
          </p:cNvSpPr>
          <p:nvPr/>
        </p:nvSpPr>
        <p:spPr>
          <a:xfrm>
            <a:off x="3012305" y="6793834"/>
            <a:ext cx="8793162" cy="354878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Традиционная рецептура и натуральное сырье</a:t>
            </a: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err="1"/>
              <a:t>Вендинговый</a:t>
            </a:r>
            <a:r>
              <a:rPr lang="ru-RU" sz="4800" b="1" dirty="0"/>
              <a:t> автомат «</a:t>
            </a:r>
            <a:r>
              <a:rPr lang="ru-RU" sz="4800" b="1" dirty="0" err="1"/>
              <a:t>Космоблин</a:t>
            </a:r>
            <a:r>
              <a:rPr lang="ru-RU" sz="4800" b="1" dirty="0"/>
              <a:t>»</a:t>
            </a:r>
            <a:r>
              <a:rPr lang="en-US" sz="4800" b="1" dirty="0"/>
              <a:t> </a:t>
            </a:r>
            <a:r>
              <a:rPr lang="ru-RU" sz="4800" b="1" dirty="0"/>
              <a:t>это: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99" y="6606676"/>
            <a:ext cx="778396" cy="778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56" y="4464529"/>
            <a:ext cx="564165" cy="564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59" y="5596759"/>
            <a:ext cx="582075" cy="582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47" y="8021074"/>
            <a:ext cx="1016965" cy="10169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746" y="2082644"/>
            <a:ext cx="7888789" cy="79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Почему покупатель выберет нас?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51" y="2824254"/>
            <a:ext cx="9401988" cy="6060666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889803" y="5539470"/>
            <a:ext cx="320040" cy="3505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891540" y="3962400"/>
            <a:ext cx="320040" cy="3505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889803" y="7482300"/>
            <a:ext cx="320040" cy="3505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31042" y="3985992"/>
            <a:ext cx="8793162" cy="439800"/>
          </a:xfrm>
        </p:spPr>
        <p:txBody>
          <a:bodyPr/>
          <a:lstStyle/>
          <a:p>
            <a:r>
              <a:rPr lang="ru-RU" sz="2800" dirty="0" smtClean="0"/>
              <a:t>Покупателям </a:t>
            </a:r>
            <a:r>
              <a:rPr lang="ru-RU" sz="2800" b="1" dirty="0"/>
              <a:t>не нужно долго ждать </a:t>
            </a:r>
            <a:r>
              <a:rPr lang="ru-RU" sz="2800" dirty="0"/>
              <a:t>своего заказа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9280" y="5228400"/>
            <a:ext cx="8793162" cy="439800"/>
          </a:xfrm>
        </p:spPr>
        <p:txBody>
          <a:bodyPr/>
          <a:lstStyle/>
          <a:p>
            <a:r>
              <a:rPr lang="ru-RU" sz="2800" dirty="0"/>
              <a:t>Ассортимент кулинарных изделий является понятной </a:t>
            </a:r>
            <a:r>
              <a:rPr lang="ru-RU" sz="2800" b="1" dirty="0"/>
              <a:t>альтернативой иностранному фаст-</a:t>
            </a:r>
            <a:r>
              <a:rPr lang="ru-RU" sz="2800" b="1" dirty="0" err="1"/>
              <a:t>фуду</a:t>
            </a:r>
            <a:r>
              <a:rPr lang="ru-RU" sz="2800" dirty="0"/>
              <a:t>.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9280" y="7217760"/>
            <a:ext cx="8793162" cy="439800"/>
          </a:xfrm>
        </p:spPr>
        <p:txBody>
          <a:bodyPr/>
          <a:lstStyle/>
          <a:p>
            <a:r>
              <a:rPr lang="ru-RU" sz="2800" dirty="0"/>
              <a:t>Кулинарное изделие не хранилось на полке автомата, а было </a:t>
            </a:r>
            <a:r>
              <a:rPr lang="ru-RU" sz="2800" b="1" dirty="0"/>
              <a:t>приготовлено специально </a:t>
            </a:r>
            <a:r>
              <a:rPr lang="ru-RU" sz="2800" dirty="0"/>
              <a:t>для потребителя после совершения заказа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Глубина и тенденции рынка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52704"/>
          <a:stretch/>
        </p:blipFill>
        <p:spPr>
          <a:xfrm>
            <a:off x="787908" y="1728887"/>
            <a:ext cx="9101729" cy="831427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5285241" y="2379213"/>
            <a:ext cx="4236720" cy="1213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kern="1200" dirty="0">
                <a:solidFill>
                  <a:schemeClr val="bg1"/>
                </a:solidFill>
              </a:rPr>
              <a:t>с 22 </a:t>
            </a:r>
            <a:r>
              <a:rPr lang="ru-RU" sz="3200" b="1" kern="1200" dirty="0" smtClean="0">
                <a:solidFill>
                  <a:schemeClr val="bg1"/>
                </a:solidFill>
              </a:rPr>
              <a:t>до </a:t>
            </a:r>
            <a:r>
              <a:rPr lang="ru-RU" sz="3200" b="1" kern="1200" dirty="0">
                <a:solidFill>
                  <a:schemeClr val="bg1"/>
                </a:solidFill>
              </a:rPr>
              <a:t>217 </a:t>
            </a:r>
            <a:r>
              <a:rPr lang="ru-RU" sz="3200" b="1" kern="1200" dirty="0" smtClean="0">
                <a:solidFill>
                  <a:schemeClr val="bg1"/>
                </a:solidFill>
              </a:rPr>
              <a:t>тыс.</a:t>
            </a:r>
            <a:endParaRPr lang="ru-RU" sz="3200" b="1" kern="1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44478" y="2201139"/>
            <a:ext cx="42383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 </a:t>
            </a:r>
            <a:r>
              <a: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количества </a:t>
            </a:r>
            <a:r>
              <a:rPr lang="ru-RU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вендинговых</a:t>
            </a:r>
            <a:r>
              <a: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автоматов в России в период с 2010 по 2020 год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85241" y="5231838"/>
            <a:ext cx="4236720" cy="1213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kern="1200" dirty="0" smtClean="0">
                <a:solidFill>
                  <a:schemeClr val="bg1"/>
                </a:solidFill>
              </a:rPr>
              <a:t>20%</a:t>
            </a:r>
            <a:endParaRPr lang="ru-RU" sz="4800" b="1" kern="12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44478" y="4711914"/>
            <a:ext cx="42383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Рост </a:t>
            </a:r>
            <a:r>
              <a:rPr lang="ru-RU" sz="2800" dirty="0"/>
              <a:t>количества точек предприятий общественного питания в нише «фаст-фуд» в период с 2019 по 2021 год</a:t>
            </a:r>
            <a:endParaRPr lang="ru-RU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44478" y="8084463"/>
            <a:ext cx="8977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Эти данные показывают достаточно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оптимистический прогноз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выбора ниши для построения устойчивого бизнеса</a:t>
            </a:r>
            <a:endParaRPr lang="ru-RU" sz="3200" kern="12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94589" y="1743877"/>
            <a:ext cx="9741216" cy="624569"/>
          </a:xfrm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Ценностное предложение: </a:t>
            </a:r>
          </a:p>
          <a:p>
            <a:endParaRPr lang="ru-RU" dirty="0"/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894588" y="4418852"/>
            <a:ext cx="9741216" cy="62456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Потребительские сегменты: </a:t>
            </a:r>
          </a:p>
          <a:p>
            <a:pPr>
              <a:buClrTx/>
            </a:pPr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 txBox="1">
            <a:spLocks/>
          </p:cNvSpPr>
          <p:nvPr/>
        </p:nvSpPr>
        <p:spPr>
          <a:xfrm>
            <a:off x="1768248" y="2502620"/>
            <a:ext cx="18424652" cy="164965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Возможность для сотрудников бизнес-центров, посетителей торговых центров, студентов во время нахождения в университете, пациентов больниц, туристов во время городских экскурсий, пассажиров аэропортов, железнодорожных, автомобильных и речных вокзалов быстро удалить чувство голода, свежеприготовленным, вкусным, полезным кулинарным изделием.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 txBox="1">
            <a:spLocks/>
          </p:cNvSpPr>
          <p:nvPr/>
        </p:nvSpPr>
        <p:spPr>
          <a:xfrm>
            <a:off x="1768248" y="5309998"/>
            <a:ext cx="18424652" cy="164965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Посетители торговых центров.</a:t>
            </a:r>
          </a:p>
          <a:p>
            <a:r>
              <a:rPr lang="ru-RU" sz="2800" dirty="0"/>
              <a:t>Студенты во время нахождения в университете.</a:t>
            </a:r>
          </a:p>
          <a:p>
            <a:r>
              <a:rPr lang="ru-RU" sz="2800" dirty="0"/>
              <a:t>Пациенты больниц.</a:t>
            </a:r>
          </a:p>
          <a:p>
            <a:r>
              <a:rPr lang="ru-RU" sz="2800" dirty="0"/>
              <a:t>Туристы во время городских экскурсий</a:t>
            </a:r>
            <a:r>
              <a:rPr lang="ru-RU" sz="2800" b="1" dirty="0"/>
              <a:t> </a:t>
            </a:r>
            <a:endParaRPr lang="ru-RU" sz="2800" dirty="0"/>
          </a:p>
          <a:p>
            <a:r>
              <a:rPr lang="ru-RU" sz="2800" dirty="0"/>
              <a:t>Пассажиры аэропортов, железнодорожных, автомобильных и речных вокзалов. </a:t>
            </a:r>
            <a:endParaRPr lang="ru-RU" sz="28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894588" y="8117376"/>
            <a:ext cx="9741216" cy="62456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Каналы сбыта: </a:t>
            </a:r>
          </a:p>
          <a:p>
            <a:pPr>
              <a:buClrTx/>
            </a:pPr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 txBox="1">
            <a:spLocks/>
          </p:cNvSpPr>
          <p:nvPr/>
        </p:nvSpPr>
        <p:spPr>
          <a:xfrm>
            <a:off x="1768248" y="9074840"/>
            <a:ext cx="17299237" cy="164965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Торговые центры, кинотеатры, корпуса университетов, колледжей, поликлиник, аэропорты, железнодорожные, автомобильные, речные вокзалы и другие места массового скопления людей, где они вынуждены находится длительное время.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План работ: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развития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016" y="2422138"/>
            <a:ext cx="17858108" cy="4080230"/>
          </a:xfrm>
        </p:spPr>
        <p:txBody>
          <a:bodyPr/>
          <a:lstStyle/>
          <a:p>
            <a:r>
              <a:rPr lang="ru-RU" sz="2800" dirty="0" smtClean="0"/>
              <a:t>Выбор </a:t>
            </a:r>
            <a:r>
              <a:rPr lang="ru-RU" sz="2800" dirty="0"/>
              <a:t>технологий реализации меню</a:t>
            </a:r>
          </a:p>
          <a:p>
            <a:r>
              <a:rPr lang="ru-RU" sz="2800" dirty="0" smtClean="0"/>
              <a:t>Решение </a:t>
            </a:r>
            <a:r>
              <a:rPr lang="ru-RU" sz="2800" dirty="0"/>
              <a:t>вопросов безопасности хранения и производства сырья, полуфабрикатов и кулинарной </a:t>
            </a:r>
            <a:r>
              <a:rPr lang="ru-RU" sz="2800" dirty="0" smtClean="0"/>
              <a:t>    продукции </a:t>
            </a:r>
            <a:r>
              <a:rPr lang="ru-RU" sz="2800" dirty="0"/>
              <a:t>в автомате</a:t>
            </a:r>
          </a:p>
          <a:p>
            <a:r>
              <a:rPr lang="ru-RU" sz="2800" dirty="0" smtClean="0"/>
              <a:t>Выбор </a:t>
            </a:r>
            <a:r>
              <a:rPr lang="ru-RU" sz="2800" dirty="0"/>
              <a:t>технических решений реализации производственных технологий</a:t>
            </a:r>
          </a:p>
          <a:p>
            <a:r>
              <a:rPr lang="ru-RU" sz="2800" dirty="0" smtClean="0"/>
              <a:t>Разработка </a:t>
            </a:r>
            <a:r>
              <a:rPr lang="ru-RU" sz="2800" dirty="0"/>
              <a:t>операционной системы автомата </a:t>
            </a:r>
          </a:p>
          <a:p>
            <a:r>
              <a:rPr lang="ru-RU" sz="2800" dirty="0" smtClean="0"/>
              <a:t>Разработка </a:t>
            </a:r>
            <a:r>
              <a:rPr lang="ru-RU" sz="2800" dirty="0"/>
              <a:t>опытного образца</a:t>
            </a:r>
          </a:p>
          <a:p>
            <a:r>
              <a:rPr lang="ru-RU" sz="2800" dirty="0" smtClean="0"/>
              <a:t>Сертификация </a:t>
            </a:r>
            <a:r>
              <a:rPr lang="ru-RU" sz="2800" dirty="0"/>
              <a:t>опытного образца</a:t>
            </a:r>
          </a:p>
          <a:p>
            <a:r>
              <a:rPr lang="ru-RU" sz="2800" dirty="0" smtClean="0"/>
              <a:t>Разработка </a:t>
            </a:r>
            <a:r>
              <a:rPr lang="ru-RU" sz="2800" dirty="0"/>
              <a:t>стратегии выбора точек для установки автоматов</a:t>
            </a:r>
          </a:p>
          <a:p>
            <a:r>
              <a:rPr lang="ru-RU" sz="2800" dirty="0" smtClean="0"/>
              <a:t>Анализ </a:t>
            </a:r>
            <a:r>
              <a:rPr lang="ru-RU" sz="2800" dirty="0"/>
              <a:t>пробного периода работы</a:t>
            </a:r>
          </a:p>
          <a:p>
            <a:r>
              <a:rPr lang="ru-RU" sz="2800" dirty="0" smtClean="0"/>
              <a:t>Корректировка </a:t>
            </a:r>
            <a:r>
              <a:rPr lang="ru-RU" sz="2800" dirty="0"/>
              <a:t>бизнес-модели 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 txBox="1">
            <a:spLocks/>
          </p:cNvSpPr>
          <p:nvPr/>
        </p:nvSpPr>
        <p:spPr>
          <a:xfrm>
            <a:off x="894587" y="7738484"/>
            <a:ext cx="11358372" cy="60138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Затраты на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реализацию: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 txBox="1">
            <a:spLocks/>
          </p:cNvSpPr>
          <p:nvPr/>
        </p:nvSpPr>
        <p:spPr>
          <a:xfrm>
            <a:off x="1764015" y="8549728"/>
            <a:ext cx="18432491" cy="1777743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dirty="0" smtClean="0"/>
              <a:t>Стоимость разработки первого автомата - 2 млн руб.</a:t>
            </a:r>
          </a:p>
          <a:p>
            <a:pPr>
              <a:buClrTx/>
            </a:pPr>
            <a:r>
              <a:rPr lang="ru-RU" sz="2800" dirty="0" smtClean="0"/>
              <a:t>Производство первой партии из 5 автоматов – 3,5 млн руб.</a:t>
            </a:r>
          </a:p>
          <a:p>
            <a:pPr>
              <a:buClrTx/>
            </a:pPr>
            <a:r>
              <a:rPr lang="ru-RU" sz="2800" dirty="0" smtClean="0"/>
              <a:t>Период окупаемости – 2 года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 smtClean="0"/>
          </a:p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 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938) 453-21-79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dirty="0"/>
              <a:t>briush.r.v.kfrea@mail.ru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f3f21cfc-4d3e-42b1-8a95-d7209818f9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ae585fd-f7dc-4d5a-b1b8-e5742ef77c8f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505</Words>
  <Application>Microsoft Office PowerPoint</Application>
  <PresentationFormat>Произвольный</PresentationFormat>
  <Paragraphs>64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ОБЛОЖКИ</vt:lpstr>
      <vt:lpstr>РАЗДЕЛИТЕЛИ</vt:lpstr>
      <vt:lpstr>Вендинговый автомат по приготовлению блинов «Космоблин»</vt:lpstr>
      <vt:lpstr>Актуальность проекта</vt:lpstr>
      <vt:lpstr>Презентация PowerPoint</vt:lpstr>
      <vt:lpstr>Вендинговый автомат «Космоблин» это: </vt:lpstr>
      <vt:lpstr>Почему покупатель выберет нас?</vt:lpstr>
      <vt:lpstr>Глубина и тенденции рынка</vt:lpstr>
      <vt:lpstr>Бизнес-модель</vt:lpstr>
      <vt:lpstr>План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1</cp:lastModifiedBy>
  <cp:revision>242</cp:revision>
  <dcterms:created xsi:type="dcterms:W3CDTF">2021-03-01T12:07:13Z</dcterms:created>
  <dcterms:modified xsi:type="dcterms:W3CDTF">2023-10-21T08:01:08Z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