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0"/>
  </p:notesMasterIdLst>
  <p:sldIdLst>
    <p:sldId id="272" r:id="rId2"/>
    <p:sldId id="259" r:id="rId3"/>
    <p:sldId id="275" r:id="rId4"/>
    <p:sldId id="273" r:id="rId5"/>
    <p:sldId id="269" r:id="rId6"/>
    <p:sldId id="274" r:id="rId7"/>
    <p:sldId id="260" r:id="rId8"/>
    <p:sldId id="268" r:id="rId9"/>
  </p:sldIdLst>
  <p:sldSz cx="18288000" cy="10287000"/>
  <p:notesSz cx="6858000" cy="9144000"/>
  <p:embeddedFontLst>
    <p:embeddedFont>
      <p:font typeface="Calibri" pitchFamily="34" charset="0"/>
      <p:regular r:id="rId11"/>
      <p:bold r:id="rId12"/>
      <p:italic r:id="rId13"/>
      <p:boldItalic r:id="rId14"/>
    </p:embeddedFont>
    <p:embeddedFont>
      <p:font typeface="Arial Narrow" pitchFamily="34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D5DC"/>
    <a:srgbClr val="0B2D50"/>
    <a:srgbClr val="C69F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5C7689-8CEE-A0F5-60EB-F431D3D56CA0}" v="609" dt="2024-05-23T11:13:24.158"/>
    <p1510:client id="{67775F8F-9D0B-10CC-A91D-237C7A0CFF06}" v="351" dt="2024-05-22T12:39:01.091"/>
    <p1510:client id="{F65E44F9-F159-5C81-960A-86CA2F0C827C}" v="2685" dt="2024-05-23T00:06:44.366"/>
    <p1510:client id="{F796A0EF-1B1D-A0DA-6EF0-B95888F525FB}" v="35" dt="2024-05-23T00:39:09.5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366" autoAdjust="0"/>
  </p:normalViewPr>
  <p:slideViewPr>
    <p:cSldViewPr snapToGrid="0">
      <p:cViewPr varScale="1">
        <p:scale>
          <a:sx n="59" d="100"/>
          <a:sy n="59" d="100"/>
        </p:scale>
        <p:origin x="-184" y="-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valer\Documents\&#1058;&#1086;&#1095;&#1082;&#1072;%20&#1073;&#1077;&#1079;&#1091;&#1073;&#1099;&#1090;&#1086;&#1095;&#1085;&#1086;&#1089;&#1090;&#1080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400">
                <a:latin typeface="Arial Narrow" pitchFamily="34" charset="0"/>
                <a:cs typeface="Times New Roman" pitchFamily="18" charset="0"/>
              </a:rPr>
              <a:t>Динамика чиссленности детей в возрасте 7-17 лет в России (млн. чел.)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Динамика чиссленности детей в возрасте 7-17 лет в России (млн. чел.)</c:v>
                </c:pt>
              </c:strCache>
            </c:strRef>
          </c:tx>
          <c:invertIfNegative val="0"/>
          <c:cat>
            <c:numRef>
              <c:f>Лист1!$A$2:$A$11</c:f>
              <c:numCache>
                <c:formatCode>General</c:formatCode>
                <c:ptCount val="10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</c:numCache>
            </c:num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18.399999999999999</c:v>
                </c:pt>
                <c:pt idx="1">
                  <c:v>18.899999999999999</c:v>
                </c:pt>
                <c:pt idx="2">
                  <c:v>19.3</c:v>
                </c:pt>
                <c:pt idx="3">
                  <c:v>19.7</c:v>
                </c:pt>
                <c:pt idx="4">
                  <c:v>20.100000000000001</c:v>
                </c:pt>
                <c:pt idx="5">
                  <c:v>20.399999999999999</c:v>
                </c:pt>
                <c:pt idx="6">
                  <c:v>20.399999999999999</c:v>
                </c:pt>
                <c:pt idx="7">
                  <c:v>20.5</c:v>
                </c:pt>
                <c:pt idx="8">
                  <c:v>20.399999999999999</c:v>
                </c:pt>
                <c:pt idx="9">
                  <c:v>19.899999999999999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098368"/>
        <c:axId val="35825920"/>
      </c:barChart>
      <c:catAx>
        <c:axId val="90983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5825920"/>
        <c:crosses val="autoZero"/>
        <c:auto val="1"/>
        <c:lblAlgn val="ctr"/>
        <c:lblOffset val="100"/>
        <c:noMultiLvlLbl val="0"/>
      </c:catAx>
      <c:valAx>
        <c:axId val="358259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0983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v>Общие затраты</c:v>
          </c:tx>
          <c:xVal>
            <c:numRef>
              <c:f>Лист1!$F$10:$F$19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xVal>
          <c:yVal>
            <c:numRef>
              <c:f>Лист1!$I$10:$I$19</c:f>
              <c:numCache>
                <c:formatCode>General</c:formatCode>
                <c:ptCount val="10"/>
                <c:pt idx="0">
                  <c:v>74840</c:v>
                </c:pt>
                <c:pt idx="1">
                  <c:v>82180</c:v>
                </c:pt>
                <c:pt idx="2">
                  <c:v>89520</c:v>
                </c:pt>
                <c:pt idx="3">
                  <c:v>96860</c:v>
                </c:pt>
                <c:pt idx="4">
                  <c:v>104200</c:v>
                </c:pt>
                <c:pt idx="5">
                  <c:v>111540</c:v>
                </c:pt>
                <c:pt idx="6">
                  <c:v>118880</c:v>
                </c:pt>
                <c:pt idx="7">
                  <c:v>126220</c:v>
                </c:pt>
                <c:pt idx="8">
                  <c:v>133560</c:v>
                </c:pt>
                <c:pt idx="9">
                  <c:v>140900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728A-4AA9-AEA4-F73156A0CC2E}"/>
            </c:ext>
          </c:extLst>
        </c:ser>
        <c:ser>
          <c:idx val="1"/>
          <c:order val="1"/>
          <c:tx>
            <c:v>Выручка</c:v>
          </c:tx>
          <c:xVal>
            <c:numRef>
              <c:f>Лист1!$F$10:$F$19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xVal>
          <c:yVal>
            <c:numRef>
              <c:f>Лист1!$J$10:$J$19</c:f>
              <c:numCache>
                <c:formatCode>General</c:formatCode>
                <c:ptCount val="10"/>
                <c:pt idx="0">
                  <c:v>17612</c:v>
                </c:pt>
                <c:pt idx="1">
                  <c:v>35224</c:v>
                </c:pt>
                <c:pt idx="2">
                  <c:v>52836</c:v>
                </c:pt>
                <c:pt idx="3">
                  <c:v>70448</c:v>
                </c:pt>
                <c:pt idx="4">
                  <c:v>88060</c:v>
                </c:pt>
                <c:pt idx="5">
                  <c:v>105672</c:v>
                </c:pt>
                <c:pt idx="6">
                  <c:v>123284</c:v>
                </c:pt>
                <c:pt idx="7">
                  <c:v>140896</c:v>
                </c:pt>
                <c:pt idx="8">
                  <c:v>158508</c:v>
                </c:pt>
                <c:pt idx="9">
                  <c:v>176120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728A-4AA9-AEA4-F73156A0CC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7301376"/>
        <c:axId val="197302912"/>
      </c:scatterChart>
      <c:valAx>
        <c:axId val="1973013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97302912"/>
        <c:crosses val="autoZero"/>
        <c:crossBetween val="midCat"/>
      </c:valAx>
      <c:valAx>
        <c:axId val="1973029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97301376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9C04FB-288C-4DC1-AB8E-CB911219F5B9}" type="datetimeFigureOut">
              <a:rPr lang="ru-RU" smtClean="0"/>
              <a:t>02.06.2024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A7D2EE-E34C-4F5C-8D7C-7071C25163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3006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7D2EE-E34C-4F5C-8D7C-7071C25163E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656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7D2EE-E34C-4F5C-8D7C-7071C25163E2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560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pull/>
      </p:transition>
    </mc:Choice>
    <mc:Fallback xmlns="">
      <p:transition spd="slow">
        <p:pull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pull/>
      </p:transition>
    </mc:Choice>
    <mc:Fallback xmlns="">
      <p:transition spd="slow">
        <p:pull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pull/>
      </p:transition>
    </mc:Choice>
    <mc:Fallback xmlns="">
      <p:transition spd="slow">
        <p:pull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pull/>
      </p:transition>
    </mc:Choice>
    <mc:Fallback xmlns="">
      <p:transition spd="slow">
        <p:pull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pull/>
      </p:transition>
    </mc:Choice>
    <mc:Fallback xmlns="">
      <p:transition spd="slow">
        <p:pull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pull/>
      </p:transition>
    </mc:Choice>
    <mc:Fallback xmlns="">
      <p:transition spd="slow">
        <p:pull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pull/>
      </p:transition>
    </mc:Choice>
    <mc:Fallback xmlns="">
      <p:transition spd="slow">
        <p:pull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pull/>
      </p:transition>
    </mc:Choice>
    <mc:Fallback xmlns="">
      <p:transition spd="slow">
        <p:pull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pull/>
      </p:transition>
    </mc:Choice>
    <mc:Fallback xmlns="">
      <p:transition spd="slow">
        <p:pull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pull/>
      </p:transition>
    </mc:Choice>
    <mc:Fallback xmlns="">
      <p:transition spd="slow">
        <p:pull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pull/>
      </p:transition>
    </mc:Choice>
    <mc:Fallback xmlns="">
      <p:transition spd="slow">
        <p:pull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250">
        <p:pull/>
      </p:transition>
    </mc:Choice>
    <mc:Fallback xmlns="">
      <p:transition spd="slow">
        <p:pull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in title">
            <a:extLst>
              <a:ext uri="{FF2B5EF4-FFF2-40B4-BE49-F238E27FC236}">
                <a16:creationId xmlns:a16="http://schemas.microsoft.com/office/drawing/2014/main" xmlns="" id="{45301019-CD8E-4D0C-8F0A-3563753F80FD}"/>
              </a:ext>
            </a:extLst>
          </p:cNvPr>
          <p:cNvSpPr txBox="1"/>
          <p:nvPr/>
        </p:nvSpPr>
        <p:spPr>
          <a:xfrm>
            <a:off x="2126872" y="5655934"/>
            <a:ext cx="13687740" cy="28007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 dirty="0">
                <a:solidFill>
                  <a:srgbClr val="0B2D50"/>
                </a:solidFill>
                <a:latin typeface="Arial Narrow"/>
                <a:cs typeface="Arial"/>
              </a:rPr>
              <a:t>Выпускная </a:t>
            </a:r>
            <a:r>
              <a:rPr lang="ru-RU" sz="3200" b="1">
                <a:solidFill>
                  <a:srgbClr val="0B2D50"/>
                </a:solidFill>
                <a:latin typeface="Arial Narrow"/>
                <a:cs typeface="Arial"/>
              </a:rPr>
              <a:t>квалификационная </a:t>
            </a:r>
            <a:r>
              <a:rPr lang="ru-RU" sz="3200" b="1" smtClean="0">
                <a:solidFill>
                  <a:srgbClr val="0B2D50"/>
                </a:solidFill>
                <a:latin typeface="Arial Narrow"/>
                <a:cs typeface="Arial"/>
              </a:rPr>
              <a:t>работа в формате стартапа</a:t>
            </a:r>
            <a:endParaRPr lang="ru-RU" sz="3200" b="1" dirty="0">
              <a:solidFill>
                <a:srgbClr val="0B2D5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endParaRPr lang="ru-RU" sz="3200" b="1" dirty="0">
              <a:solidFill>
                <a:srgbClr val="0B2D50"/>
              </a:solidFill>
              <a:latin typeface="Arial Narrow"/>
              <a:cs typeface="Arial"/>
            </a:endParaRPr>
          </a:p>
          <a:p>
            <a:pPr algn="ctr"/>
            <a:r>
              <a:rPr lang="ru-RU" sz="4000" b="1">
                <a:solidFill>
                  <a:srgbClr val="0B2D50"/>
                </a:solidFill>
                <a:latin typeface="Arial Narrow"/>
                <a:cs typeface="Arial"/>
              </a:rPr>
              <a:t>«Разработка туристической образовательной программы для школьников «Калуга: от купцов до космонавтов»</a:t>
            </a:r>
            <a:endParaRPr lang="ru-RU" sz="4000" b="1" dirty="0">
              <a:solidFill>
                <a:srgbClr val="0B2D50"/>
              </a:solidFill>
              <a:latin typeface="Arial Narrow"/>
              <a:cs typeface="Arial"/>
            </a:endParaRPr>
          </a:p>
          <a:p>
            <a:endParaRPr lang="ru-RU" sz="3200" b="1" dirty="0">
              <a:solidFill>
                <a:srgbClr val="0B2D5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substrate">
            <a:extLst>
              <a:ext uri="{FF2B5EF4-FFF2-40B4-BE49-F238E27FC236}">
                <a16:creationId xmlns:a16="http://schemas.microsoft.com/office/drawing/2014/main" xmlns="" id="{0562C439-6C50-4CD4-B70B-E66918DCA807}"/>
              </a:ext>
            </a:extLst>
          </p:cNvPr>
          <p:cNvSpPr/>
          <p:nvPr/>
        </p:nvSpPr>
        <p:spPr>
          <a:xfrm>
            <a:off x="2053" y="8553851"/>
            <a:ext cx="18261319" cy="1217053"/>
          </a:xfrm>
          <a:prstGeom prst="rect">
            <a:avLst/>
          </a:prstGeom>
          <a:solidFill>
            <a:srgbClr val="ECE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0" name="author">
            <a:extLst>
              <a:ext uri="{FF2B5EF4-FFF2-40B4-BE49-F238E27FC236}">
                <a16:creationId xmlns:a16="http://schemas.microsoft.com/office/drawing/2014/main" xmlns="" id="{10AA219B-B775-4C7F-808E-0F513973DB18}"/>
              </a:ext>
            </a:extLst>
          </p:cNvPr>
          <p:cNvSpPr txBox="1"/>
          <p:nvPr/>
        </p:nvSpPr>
        <p:spPr>
          <a:xfrm>
            <a:off x="4651097" y="8808434"/>
            <a:ext cx="863929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>
                <a:solidFill>
                  <a:srgbClr val="727584"/>
                </a:solidFill>
                <a:latin typeface="Arial"/>
                <a:cs typeface="Arial"/>
              </a:rPr>
              <a:t>Выполнила: студентка </a:t>
            </a:r>
            <a:r>
              <a:rPr lang="ru-RU" sz="2000" b="1">
                <a:solidFill>
                  <a:srgbClr val="727584"/>
                </a:solidFill>
                <a:latin typeface="Arial"/>
                <a:cs typeface="Arial"/>
              </a:rPr>
              <a:t>группы </a:t>
            </a:r>
            <a:r>
              <a:rPr lang="ru-RU" sz="2000" b="1" smtClean="0">
                <a:solidFill>
                  <a:srgbClr val="727584"/>
                </a:solidFill>
                <a:latin typeface="Arial"/>
                <a:cs typeface="Arial"/>
              </a:rPr>
              <a:t>15.08Д-11бТ/20 Коровина В.А.</a:t>
            </a:r>
            <a:endParaRPr lang="ru-RU" sz="2000" b="1" dirty="0"/>
          </a:p>
          <a:p>
            <a:pPr algn="ctr"/>
            <a:r>
              <a:rPr lang="ru-RU" sz="2000" b="1" dirty="0">
                <a:solidFill>
                  <a:srgbClr val="727584"/>
                </a:solidFill>
                <a:latin typeface="Arial"/>
                <a:cs typeface="Arial"/>
              </a:rPr>
              <a:t>Научный руководитель: к.э.н., доцент</a:t>
            </a:r>
            <a:r>
              <a:rPr lang="ru-RU" sz="2000" b="1">
                <a:solidFill>
                  <a:srgbClr val="727584"/>
                </a:solidFill>
                <a:latin typeface="Arial"/>
                <a:cs typeface="Arial"/>
              </a:rPr>
              <a:t> </a:t>
            </a:r>
            <a:r>
              <a:rPr lang="ru-RU" sz="2000" b="1" smtClean="0">
                <a:solidFill>
                  <a:srgbClr val="727584"/>
                </a:solidFill>
                <a:latin typeface="Arial"/>
                <a:cs typeface="Arial"/>
              </a:rPr>
              <a:t>Лепешкин В.А.</a:t>
            </a:r>
            <a:endParaRPr lang="ru-RU" sz="2000" b="1" dirty="0">
              <a:cs typeface="Calibri"/>
            </a:endParaRPr>
          </a:p>
        </p:txBody>
      </p:sp>
      <p:sp>
        <p:nvSpPr>
          <p:cNvPr id="12" name="place and date">
            <a:extLst>
              <a:ext uri="{FF2B5EF4-FFF2-40B4-BE49-F238E27FC236}">
                <a16:creationId xmlns:a16="http://schemas.microsoft.com/office/drawing/2014/main" xmlns="" id="{38CC3F05-C484-4357-8EE2-EA1028CEEE77}"/>
              </a:ext>
            </a:extLst>
          </p:cNvPr>
          <p:cNvSpPr txBox="1"/>
          <p:nvPr/>
        </p:nvSpPr>
        <p:spPr>
          <a:xfrm>
            <a:off x="8506895" y="9834770"/>
            <a:ext cx="1293944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solidFill>
                  <a:srgbClr val="D2D5DC"/>
                </a:solidFill>
                <a:latin typeface="Arial"/>
                <a:cs typeface="Arial"/>
              </a:rPr>
              <a:t>Москва, 2024</a:t>
            </a:r>
            <a:endParaRPr lang="ru-RU" sz="1400" dirty="0">
              <a:solidFill>
                <a:srgbClr val="D2D5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rectangles">
            <a:extLst>
              <a:ext uri="{FF2B5EF4-FFF2-40B4-BE49-F238E27FC236}">
                <a16:creationId xmlns:a16="http://schemas.microsoft.com/office/drawing/2014/main" xmlns="" id="{69C43B0F-3A1A-463C-9ABE-BD1F46C1E9E8}"/>
              </a:ext>
            </a:extLst>
          </p:cNvPr>
          <p:cNvGrpSpPr/>
          <p:nvPr/>
        </p:nvGrpSpPr>
        <p:grpSpPr>
          <a:xfrm>
            <a:off x="-214" y="4989799"/>
            <a:ext cx="18261319" cy="289864"/>
            <a:chOff x="11205" y="3263179"/>
            <a:chExt cx="12192000" cy="189470"/>
          </a:xfrm>
        </p:grpSpPr>
        <p:sp>
          <p:nvSpPr>
            <p:cNvPr id="15" name="Rectangle 1">
              <a:extLst>
                <a:ext uri="{FF2B5EF4-FFF2-40B4-BE49-F238E27FC236}">
                  <a16:creationId xmlns:a16="http://schemas.microsoft.com/office/drawing/2014/main" xmlns="" id="{2A98746A-6260-4443-94B9-B025BF417A86}"/>
                </a:ext>
              </a:extLst>
            </p:cNvPr>
            <p:cNvSpPr/>
            <p:nvPr/>
          </p:nvSpPr>
          <p:spPr>
            <a:xfrm>
              <a:off x="11205" y="3263179"/>
              <a:ext cx="3048000" cy="189470"/>
            </a:xfrm>
            <a:prstGeom prst="rect">
              <a:avLst/>
            </a:prstGeom>
            <a:solidFill>
              <a:srgbClr val="ABCE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16" name="Rectangle 2">
              <a:extLst>
                <a:ext uri="{FF2B5EF4-FFF2-40B4-BE49-F238E27FC236}">
                  <a16:creationId xmlns:a16="http://schemas.microsoft.com/office/drawing/2014/main" xmlns="" id="{C66265E4-379E-4CD2-8BFE-8B1BF63EEBB5}"/>
                </a:ext>
              </a:extLst>
            </p:cNvPr>
            <p:cNvSpPr/>
            <p:nvPr/>
          </p:nvSpPr>
          <p:spPr>
            <a:xfrm>
              <a:off x="3059205" y="3263179"/>
              <a:ext cx="3048000" cy="189470"/>
            </a:xfrm>
            <a:prstGeom prst="rect">
              <a:avLst/>
            </a:prstGeom>
            <a:solidFill>
              <a:srgbClr val="4F9B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17" name="Rectangle 3">
              <a:extLst>
                <a:ext uri="{FF2B5EF4-FFF2-40B4-BE49-F238E27FC236}">
                  <a16:creationId xmlns:a16="http://schemas.microsoft.com/office/drawing/2014/main" xmlns="" id="{DEF0777B-5739-4A7D-8683-3F6B97AABD39}"/>
                </a:ext>
              </a:extLst>
            </p:cNvPr>
            <p:cNvSpPr/>
            <p:nvPr/>
          </p:nvSpPr>
          <p:spPr>
            <a:xfrm>
              <a:off x="6107205" y="3263179"/>
              <a:ext cx="3048000" cy="189470"/>
            </a:xfrm>
            <a:prstGeom prst="rect">
              <a:avLst/>
            </a:prstGeom>
            <a:solidFill>
              <a:srgbClr val="124D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18" name="Rectangle 4">
              <a:extLst>
                <a:ext uri="{FF2B5EF4-FFF2-40B4-BE49-F238E27FC236}">
                  <a16:creationId xmlns:a16="http://schemas.microsoft.com/office/drawing/2014/main" xmlns="" id="{70EEB341-9B6B-4118-B206-53C2563F5679}"/>
                </a:ext>
              </a:extLst>
            </p:cNvPr>
            <p:cNvSpPr/>
            <p:nvPr/>
          </p:nvSpPr>
          <p:spPr>
            <a:xfrm>
              <a:off x="9155205" y="3263179"/>
              <a:ext cx="3048000" cy="189470"/>
            </a:xfrm>
            <a:prstGeom prst="rect">
              <a:avLst/>
            </a:prstGeom>
            <a:solidFill>
              <a:srgbClr val="0B2D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</p:grpSp>
      <p:pic>
        <p:nvPicPr>
          <p:cNvPr id="14" name="Рисунок 13" descr="Изображение выглядит как на открытом воздухе, небо, дерево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xmlns="" id="{AEEC4318-6A31-4D53-519B-7B9C2FF1B0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77" b="17498"/>
          <a:stretch/>
        </p:blipFill>
        <p:spPr>
          <a:xfrm>
            <a:off x="-4124" y="4595"/>
            <a:ext cx="18284279" cy="498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67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pull/>
      </p:transition>
    </mc:Choice>
    <mc:Fallback xmlns="">
      <p:transition spd="slow">
        <p:pull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21DA765D-7FEE-6698-E30A-0DE78A3D2A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547"/>
          <a:stretch/>
        </p:blipFill>
        <p:spPr>
          <a:xfrm>
            <a:off x="14668500" y="953"/>
            <a:ext cx="3619500" cy="124166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51018" y="479620"/>
            <a:ext cx="11450782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>
                <a:latin typeface="Arial Narrow" pitchFamily="34" charset="0"/>
              </a:rPr>
              <a:t>Туристический продукт «Калуга: от купцов до космонавтов» – это образовательное путешествие для детей 5-10 классов.</a:t>
            </a:r>
            <a:r>
              <a:rPr lang="ru-RU"/>
              <a:t/>
            </a:r>
            <a:br>
              <a:rPr lang="ru-RU"/>
            </a:br>
            <a:endParaRPr lang="ru-RU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xmlns="" id="{604541F0-892E-A22D-CD64-4A4E40E80314}"/>
              </a:ext>
            </a:extLst>
          </p:cNvPr>
          <p:cNvSpPr/>
          <p:nvPr/>
        </p:nvSpPr>
        <p:spPr>
          <a:xfrm>
            <a:off x="826943" y="1996620"/>
            <a:ext cx="2769689" cy="1073815"/>
          </a:xfrm>
          <a:custGeom>
            <a:avLst/>
            <a:gdLst/>
            <a:ahLst/>
            <a:cxnLst/>
            <a:rect l="l" t="t" r="r" b="b"/>
            <a:pathLst>
              <a:path w="4857271" h="1474990">
                <a:moveTo>
                  <a:pt x="0" y="0"/>
                </a:moveTo>
                <a:lnTo>
                  <a:pt x="4857271" y="0"/>
                </a:lnTo>
                <a:lnTo>
                  <a:pt x="4857271" y="1474989"/>
                </a:lnTo>
                <a:lnTo>
                  <a:pt x="0" y="147498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D2D5D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 b="1" smtClean="0">
                <a:solidFill>
                  <a:schemeClr val="tx1"/>
                </a:solidFill>
                <a:latin typeface="Arial Narrow" pitchFamily="34" charset="0"/>
              </a:rPr>
              <a:t>Цель</a:t>
            </a:r>
            <a:endParaRPr lang="ru-RU" sz="2800" b="1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xmlns="" id="{604541F0-892E-A22D-CD64-4A4E40E80314}"/>
              </a:ext>
            </a:extLst>
          </p:cNvPr>
          <p:cNvSpPr/>
          <p:nvPr/>
        </p:nvSpPr>
        <p:spPr>
          <a:xfrm>
            <a:off x="4065442" y="1822532"/>
            <a:ext cx="7686675" cy="1421989"/>
          </a:xfrm>
          <a:custGeom>
            <a:avLst/>
            <a:gdLst/>
            <a:ahLst/>
            <a:cxnLst/>
            <a:rect l="l" t="t" r="r" b="b"/>
            <a:pathLst>
              <a:path w="4857271" h="1474990">
                <a:moveTo>
                  <a:pt x="0" y="0"/>
                </a:moveTo>
                <a:lnTo>
                  <a:pt x="4857271" y="0"/>
                </a:lnTo>
                <a:lnTo>
                  <a:pt x="4857271" y="1474989"/>
                </a:lnTo>
                <a:lnTo>
                  <a:pt x="0" y="147498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D2D5D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t"/>
          <a:lstStyle/>
          <a:p>
            <a:pPr algn="just"/>
            <a:r>
              <a:rPr lang="ru-RU" sz="2200">
                <a:solidFill>
                  <a:schemeClr val="tx1"/>
                </a:solidFill>
                <a:latin typeface="Arial Narrow" pitchFamily="34" charset="0"/>
              </a:rPr>
              <a:t>Всестороннее развитие школьников в рамках путешествия в Калугу путем изучения истории региона и ее жителей, общения с представителями различных профессий, получения новых знаний и уникального опыта.</a:t>
            </a:r>
          </a:p>
          <a:p>
            <a:pPr algn="ctr"/>
            <a:endParaRPr lang="ru-RU" sz="2200" b="1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xmlns="" id="{604541F0-892E-A22D-CD64-4A4E40E80314}"/>
              </a:ext>
            </a:extLst>
          </p:cNvPr>
          <p:cNvSpPr/>
          <p:nvPr/>
        </p:nvSpPr>
        <p:spPr>
          <a:xfrm>
            <a:off x="826943" y="4336306"/>
            <a:ext cx="2769689" cy="1073815"/>
          </a:xfrm>
          <a:custGeom>
            <a:avLst/>
            <a:gdLst/>
            <a:ahLst/>
            <a:cxnLst/>
            <a:rect l="l" t="t" r="r" b="b"/>
            <a:pathLst>
              <a:path w="4857271" h="1474990">
                <a:moveTo>
                  <a:pt x="0" y="0"/>
                </a:moveTo>
                <a:lnTo>
                  <a:pt x="4857271" y="0"/>
                </a:lnTo>
                <a:lnTo>
                  <a:pt x="4857271" y="1474989"/>
                </a:lnTo>
                <a:lnTo>
                  <a:pt x="0" y="147498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D2D5D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 b="1" smtClean="0">
                <a:solidFill>
                  <a:schemeClr val="tx1"/>
                </a:solidFill>
                <a:latin typeface="Arial Narrow" pitchFamily="34" charset="0"/>
              </a:rPr>
              <a:t>Концепция</a:t>
            </a:r>
            <a:endParaRPr lang="ru-RU" sz="2800" b="1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xmlns="" id="{604541F0-892E-A22D-CD64-4A4E40E80314}"/>
              </a:ext>
            </a:extLst>
          </p:cNvPr>
          <p:cNvSpPr/>
          <p:nvPr/>
        </p:nvSpPr>
        <p:spPr>
          <a:xfrm>
            <a:off x="4065441" y="4044874"/>
            <a:ext cx="7686675" cy="1750225"/>
          </a:xfrm>
          <a:custGeom>
            <a:avLst/>
            <a:gdLst/>
            <a:ahLst/>
            <a:cxnLst/>
            <a:rect l="l" t="t" r="r" b="b"/>
            <a:pathLst>
              <a:path w="4857271" h="1474990">
                <a:moveTo>
                  <a:pt x="0" y="0"/>
                </a:moveTo>
                <a:lnTo>
                  <a:pt x="4857271" y="0"/>
                </a:lnTo>
                <a:lnTo>
                  <a:pt x="4857271" y="1474989"/>
                </a:lnTo>
                <a:lnTo>
                  <a:pt x="0" y="147498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D2D5D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t"/>
          <a:lstStyle/>
          <a:p>
            <a:r>
              <a:rPr lang="ru-RU" sz="2200">
                <a:solidFill>
                  <a:schemeClr val="tx1"/>
                </a:solidFill>
                <a:latin typeface="Arial Narrow" pitchFamily="34" charset="0"/>
              </a:rPr>
              <a:t>Познакомить школьников и их родителей с Калугой, городом с многовековой историей, в которой были и богатые купцы и самые первые разговоры о космосе. Во время путешествия у детей будет возможность познакомиться с историей города, его известными жителями, а также узнать о космической индустрии.</a:t>
            </a:r>
            <a:endParaRPr lang="ru-RU" sz="2200"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xmlns="" id="{604541F0-892E-A22D-CD64-4A4E40E80314}"/>
              </a:ext>
            </a:extLst>
          </p:cNvPr>
          <p:cNvSpPr/>
          <p:nvPr/>
        </p:nvSpPr>
        <p:spPr>
          <a:xfrm>
            <a:off x="826942" y="7464009"/>
            <a:ext cx="2769689" cy="1073815"/>
          </a:xfrm>
          <a:custGeom>
            <a:avLst/>
            <a:gdLst/>
            <a:ahLst/>
            <a:cxnLst/>
            <a:rect l="l" t="t" r="r" b="b"/>
            <a:pathLst>
              <a:path w="4857271" h="1474990">
                <a:moveTo>
                  <a:pt x="0" y="0"/>
                </a:moveTo>
                <a:lnTo>
                  <a:pt x="4857271" y="0"/>
                </a:lnTo>
                <a:lnTo>
                  <a:pt x="4857271" y="1474989"/>
                </a:lnTo>
                <a:lnTo>
                  <a:pt x="0" y="147498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D2D5D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 b="1" smtClean="0">
                <a:solidFill>
                  <a:schemeClr val="tx1"/>
                </a:solidFill>
                <a:latin typeface="Arial Narrow" pitchFamily="34" charset="0"/>
              </a:rPr>
              <a:t>УТП</a:t>
            </a:r>
            <a:endParaRPr lang="ru-RU" sz="2800" b="1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xmlns="" id="{604541F0-892E-A22D-CD64-4A4E40E80314}"/>
              </a:ext>
            </a:extLst>
          </p:cNvPr>
          <p:cNvSpPr/>
          <p:nvPr/>
        </p:nvSpPr>
        <p:spPr>
          <a:xfrm>
            <a:off x="4065442" y="6525324"/>
            <a:ext cx="7686675" cy="2951186"/>
          </a:xfrm>
          <a:custGeom>
            <a:avLst/>
            <a:gdLst/>
            <a:ahLst/>
            <a:cxnLst/>
            <a:rect l="l" t="t" r="r" b="b"/>
            <a:pathLst>
              <a:path w="4857271" h="1474990">
                <a:moveTo>
                  <a:pt x="0" y="0"/>
                </a:moveTo>
                <a:lnTo>
                  <a:pt x="4857271" y="0"/>
                </a:lnTo>
                <a:lnTo>
                  <a:pt x="4857271" y="1474989"/>
                </a:lnTo>
                <a:lnTo>
                  <a:pt x="0" y="147498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D2D5D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200" smtClean="0">
                <a:solidFill>
                  <a:schemeClr val="tx1"/>
                </a:solidFill>
                <a:latin typeface="Arial Narrow" pitchFamily="34" charset="0"/>
              </a:rPr>
              <a:t>1.Сочетание </a:t>
            </a:r>
            <a:r>
              <a:rPr lang="ru-RU" sz="2200">
                <a:solidFill>
                  <a:schemeClr val="tx1"/>
                </a:solidFill>
                <a:latin typeface="Arial Narrow" pitchFamily="34" charset="0"/>
              </a:rPr>
              <a:t>трех элементов</a:t>
            </a:r>
            <a:r>
              <a:rPr lang="ru-RU" sz="2200">
                <a:solidFill>
                  <a:schemeClr val="tx1"/>
                </a:solidFill>
                <a:latin typeface="Arial Narrow" pitchFamily="34" charset="0"/>
              </a:rPr>
              <a:t>: </a:t>
            </a:r>
            <a:r>
              <a:rPr lang="ru-RU" sz="2200">
                <a:solidFill>
                  <a:schemeClr val="tx1"/>
                </a:solidFill>
                <a:latin typeface="Arial Narrow" pitchFamily="34" charset="0"/>
              </a:rPr>
              <a:t>образовательной составляющей</a:t>
            </a:r>
            <a:r>
              <a:rPr lang="ru-RU" sz="2200">
                <a:solidFill>
                  <a:schemeClr val="tx1"/>
                </a:solidFill>
                <a:latin typeface="Arial Narrow" pitchFamily="34" charset="0"/>
              </a:rPr>
              <a:t>, </a:t>
            </a:r>
            <a:r>
              <a:rPr lang="ru-RU" sz="2200" smtClean="0">
                <a:solidFill>
                  <a:schemeClr val="tx1"/>
                </a:solidFill>
                <a:latin typeface="Arial Narrow" pitchFamily="34" charset="0"/>
              </a:rPr>
              <a:t>развлечений и </a:t>
            </a:r>
            <a:r>
              <a:rPr lang="ru-RU" sz="2200">
                <a:solidFill>
                  <a:schemeClr val="tx1"/>
                </a:solidFill>
                <a:latin typeface="Arial Narrow" pitchFamily="34" charset="0"/>
              </a:rPr>
              <a:t>коммуникации </a:t>
            </a:r>
            <a:endParaRPr lang="ru-RU" sz="220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ru-RU" sz="2200" smtClean="0">
                <a:solidFill>
                  <a:schemeClr val="tx1"/>
                </a:solidFill>
                <a:latin typeface="Arial Narrow" pitchFamily="34" charset="0"/>
              </a:rPr>
              <a:t>2. </a:t>
            </a:r>
            <a:r>
              <a:rPr lang="ru-RU" sz="2200" smtClean="0">
                <a:solidFill>
                  <a:schemeClr val="tx1"/>
                </a:solidFill>
                <a:latin typeface="Arial Narrow" pitchFamily="34" charset="0"/>
              </a:rPr>
              <a:t>Гибкость программы;</a:t>
            </a:r>
          </a:p>
          <a:p>
            <a:pPr lvl="0" algn="ctr"/>
            <a:r>
              <a:rPr lang="ru-RU" sz="2200" smtClean="0">
                <a:solidFill>
                  <a:schemeClr val="tx1"/>
                </a:solidFill>
                <a:latin typeface="Arial Narrow" pitchFamily="34" charset="0"/>
              </a:rPr>
              <a:t>3</a:t>
            </a:r>
            <a:r>
              <a:rPr lang="ru-RU" sz="2200" smtClean="0">
                <a:solidFill>
                  <a:schemeClr val="tx1"/>
                </a:solidFill>
                <a:latin typeface="Arial Narrow" pitchFamily="34" charset="0"/>
              </a:rPr>
              <a:t>. </a:t>
            </a:r>
            <a:r>
              <a:rPr lang="ru-RU" sz="2200">
                <a:solidFill>
                  <a:schemeClr val="tx1"/>
                </a:solidFill>
                <a:latin typeface="Arial Narrow" pitchFamily="34" charset="0"/>
              </a:rPr>
              <a:t>Привязка к </a:t>
            </a:r>
            <a:r>
              <a:rPr lang="ru-RU" sz="2200">
                <a:solidFill>
                  <a:schemeClr val="tx1"/>
                </a:solidFill>
                <a:latin typeface="Arial Narrow" pitchFamily="34" charset="0"/>
              </a:rPr>
              <a:t>школьной </a:t>
            </a:r>
            <a:r>
              <a:rPr lang="ru-RU" sz="2200" smtClean="0">
                <a:solidFill>
                  <a:schemeClr val="tx1"/>
                </a:solidFill>
                <a:latin typeface="Arial Narrow" pitchFamily="34" charset="0"/>
              </a:rPr>
              <a:t>программе;</a:t>
            </a:r>
          </a:p>
          <a:p>
            <a:pPr lvl="0" algn="ctr"/>
            <a:r>
              <a:rPr lang="ru-RU" sz="2200">
                <a:solidFill>
                  <a:schemeClr val="tx1"/>
                </a:solidFill>
                <a:latin typeface="Arial Narrow" pitchFamily="34" charset="0"/>
              </a:rPr>
              <a:t>4</a:t>
            </a:r>
            <a:r>
              <a:rPr lang="ru-RU" sz="2200" smtClean="0">
                <a:solidFill>
                  <a:schemeClr val="tx1"/>
                </a:solidFill>
                <a:latin typeface="Arial Narrow" pitchFamily="34" charset="0"/>
              </a:rPr>
              <a:t>. Гиды, экскурсоводы - специалисты в определенной области, популяризаторы науки</a:t>
            </a:r>
          </a:p>
          <a:p>
            <a:pPr lvl="0" algn="ctr"/>
            <a:r>
              <a:rPr lang="ru-RU" sz="2200">
                <a:solidFill>
                  <a:schemeClr val="tx1"/>
                </a:solidFill>
                <a:latin typeface="Arial Narrow" pitchFamily="34" charset="0"/>
              </a:rPr>
              <a:t>5</a:t>
            </a:r>
            <a:r>
              <a:rPr lang="ru-RU" sz="2200" smtClean="0">
                <a:solidFill>
                  <a:schemeClr val="tx1"/>
                </a:solidFill>
                <a:latin typeface="Arial Narrow" pitchFamily="34" charset="0"/>
              </a:rPr>
              <a:t>. Профориентационная составляющая</a:t>
            </a: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4100" y="1926100"/>
            <a:ext cx="5005591" cy="333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optim.tildacdn.com/tild3735-3735-4139-b738-343465613738/-/format/webp/image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0" r="13150" b="14565"/>
          <a:stretch/>
        </p:blipFill>
        <p:spPr bwMode="auto">
          <a:xfrm>
            <a:off x="12165704" y="5795099"/>
            <a:ext cx="5005591" cy="333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pull/>
      </p:transition>
    </mc:Choice>
    <mc:Fallback xmlns="">
      <p:transition spd="slow">
        <p:pull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98664" y="220518"/>
            <a:ext cx="9144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smtClean="0">
                <a:latin typeface="Arial Narrow" pitchFamily="34" charset="0"/>
              </a:rPr>
              <a:t>Программа и маршрут туристической образовательной программы «Калуга</a:t>
            </a:r>
            <a:r>
              <a:rPr lang="ru-RU" sz="2800" b="1">
                <a:latin typeface="Arial Narrow" pitchFamily="34" charset="0"/>
              </a:rPr>
              <a:t>: от купцов до </a:t>
            </a:r>
            <a:r>
              <a:rPr lang="ru-RU" sz="2800" b="1">
                <a:latin typeface="Arial Narrow" pitchFamily="34" charset="0"/>
              </a:rPr>
              <a:t>космонавтов</a:t>
            </a:r>
            <a:r>
              <a:rPr lang="ru-RU" sz="2800" b="1" smtClean="0">
                <a:latin typeface="Arial Narrow" pitchFamily="34" charset="0"/>
              </a:rPr>
              <a:t>»</a:t>
            </a:r>
            <a:r>
              <a:rPr lang="ru-RU" sz="2800"/>
              <a:t/>
            </a:r>
            <a:br>
              <a:rPr lang="ru-RU" sz="2800"/>
            </a:br>
            <a:endParaRPr lang="ru-RU" sz="2800"/>
          </a:p>
        </p:txBody>
      </p:sp>
      <p:sp>
        <p:nvSpPr>
          <p:cNvPr id="3" name="object 5">
            <a:extLst>
              <a:ext uri="{FF2B5EF4-FFF2-40B4-BE49-F238E27FC236}">
                <a16:creationId xmlns:a16="http://schemas.microsoft.com/office/drawing/2014/main" xmlns="" id="{344088B4-5DF0-4591-9CFB-0EEE406C7D19}"/>
              </a:ext>
            </a:extLst>
          </p:cNvPr>
          <p:cNvSpPr txBox="1"/>
          <p:nvPr/>
        </p:nvSpPr>
        <p:spPr>
          <a:xfrm>
            <a:off x="3695374" y="1380451"/>
            <a:ext cx="2162044" cy="450123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algn="ctr">
              <a:spcBef>
                <a:spcPts val="150"/>
              </a:spcBef>
            </a:pPr>
            <a:r>
              <a:rPr lang="ru-RU" sz="2800" b="1" spc="-30" smtClean="0">
                <a:solidFill>
                  <a:srgbClr val="0B2D50"/>
                </a:solidFill>
                <a:latin typeface="Arial Narrow" pitchFamily="34" charset="0"/>
                <a:cs typeface="Arial" panose="020B0604020202020204" pitchFamily="34" charset="0"/>
              </a:rPr>
              <a:t>1 </a:t>
            </a:r>
            <a:r>
              <a:rPr lang="ru-RU" sz="2800" b="1" spc="-30" smtClean="0">
                <a:solidFill>
                  <a:srgbClr val="0B2D50"/>
                </a:solidFill>
                <a:latin typeface="Arial" pitchFamily="34" charset="0"/>
                <a:cs typeface="Arial" pitchFamily="34" charset="0"/>
              </a:rPr>
              <a:t>день</a:t>
            </a:r>
            <a:endParaRPr sz="2800" b="1" spc="-30" dirty="0">
              <a:solidFill>
                <a:srgbClr val="0B2D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5250" y="1922943"/>
            <a:ext cx="85090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>
                <a:latin typeface="Arial" pitchFamily="34" charset="0"/>
                <a:cs typeface="Arial" pitchFamily="34" charset="0"/>
              </a:rPr>
              <a:t>Дорога из Москвы в калугу. Квест о космосе</a:t>
            </a:r>
          </a:p>
          <a:p>
            <a:pPr marL="285750" indent="-285750" fontAlgn="base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>
                <a:latin typeface="Arial" pitchFamily="34" charset="0"/>
                <a:cs typeface="Arial" pitchFamily="34" charset="0"/>
              </a:rPr>
              <a:t>Заселение в отель Best </a:t>
            </a:r>
            <a:r>
              <a:rPr lang="ru-RU" sz="2000">
                <a:latin typeface="Arial" pitchFamily="34" charset="0"/>
                <a:cs typeface="Arial" pitchFamily="34" charset="0"/>
              </a:rPr>
              <a:t>Western 4* Калуга</a:t>
            </a:r>
          </a:p>
          <a:p>
            <a:pPr marL="285750" indent="-285750" fontAlgn="base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>
                <a:latin typeface="Arial" pitchFamily="34" charset="0"/>
                <a:cs typeface="Arial" pitchFamily="34" charset="0"/>
              </a:rPr>
              <a:t>Экскурсия в Музее </a:t>
            </a:r>
            <a:r>
              <a:rPr lang="ru-RU" sz="2000">
                <a:latin typeface="Arial" pitchFamily="34" charset="0"/>
                <a:cs typeface="Arial" pitchFamily="34" charset="0"/>
              </a:rPr>
              <a:t>космонавтики имени Циолковского. </a:t>
            </a:r>
            <a:r>
              <a:rPr lang="ru-RU" sz="2000">
                <a:latin typeface="Arial" pitchFamily="34" charset="0"/>
                <a:cs typeface="Arial" pitchFamily="34" charset="0"/>
              </a:rPr>
              <a:t>Программа в </a:t>
            </a:r>
            <a:r>
              <a:rPr lang="ru-RU" sz="2000">
                <a:latin typeface="Arial" pitchFamily="34" charset="0"/>
                <a:cs typeface="Arial" pitchFamily="34" charset="0"/>
              </a:rPr>
              <a:t>планетарии</a:t>
            </a:r>
            <a:r>
              <a:rPr lang="ru-RU" sz="200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 fontAlgn="base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smtClean="0">
                <a:latin typeface="Arial" pitchFamily="34" charset="0"/>
                <a:cs typeface="Arial" pitchFamily="34" charset="0"/>
              </a:rPr>
              <a:t>Обед в кафе на территории музея</a:t>
            </a:r>
            <a:endParaRPr lang="ru-RU" sz="2000">
              <a:latin typeface="Arial" pitchFamily="34" charset="0"/>
              <a:cs typeface="Arial" pitchFamily="34" charset="0"/>
            </a:endParaRPr>
          </a:p>
          <a:p>
            <a:pPr marL="285750" indent="-285750" fontAlgn="base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>
                <a:latin typeface="Arial" pitchFamily="34" charset="0"/>
                <a:cs typeface="Arial" pitchFamily="34" charset="0"/>
              </a:rPr>
              <a:t>Дом-музей Циолковского. Образовательная программа.</a:t>
            </a:r>
            <a:endParaRPr lang="ru-RU" sz="2000">
              <a:latin typeface="Arial" pitchFamily="34" charset="0"/>
              <a:cs typeface="Arial" pitchFamily="34" charset="0"/>
            </a:endParaRPr>
          </a:p>
          <a:p>
            <a:pPr marL="285750" indent="-285750" fontAlgn="base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>
                <a:latin typeface="Arial" pitchFamily="34" charset="0"/>
                <a:cs typeface="Arial" pitchFamily="34" charset="0"/>
              </a:rPr>
              <a:t>Обзорная экскрсия-прогулка </a:t>
            </a:r>
            <a:r>
              <a:rPr lang="ru-RU" sz="2000">
                <a:latin typeface="Arial" pitchFamily="34" charset="0"/>
                <a:cs typeface="Arial" pitchFamily="34" charset="0"/>
              </a:rPr>
              <a:t>по </a:t>
            </a:r>
            <a:r>
              <a:rPr lang="ru-RU" sz="2000" smtClean="0">
                <a:latin typeface="Arial" pitchFamily="34" charset="0"/>
                <a:cs typeface="Arial" pitchFamily="34" charset="0"/>
              </a:rPr>
              <a:t>городу с дегустацией калужского теста</a:t>
            </a:r>
            <a:endParaRPr lang="ru-RU" sz="2000">
              <a:latin typeface="Arial" pitchFamily="34" charset="0"/>
              <a:cs typeface="Arial" pitchFamily="34" charset="0"/>
            </a:endParaRPr>
          </a:p>
          <a:p>
            <a:pPr marL="285750" indent="-285750" fontAlgn="base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>
                <a:latin typeface="Arial" pitchFamily="34" charset="0"/>
                <a:cs typeface="Arial" pitchFamily="34" charset="0"/>
              </a:rPr>
              <a:t>Ужин в отеле.</a:t>
            </a:r>
          </a:p>
          <a:p>
            <a:pPr marL="285750" indent="-285750">
              <a:buFontTx/>
              <a:buChar char="-"/>
            </a:pPr>
            <a:endParaRPr lang="ru-RU" smtClean="0">
              <a:latin typeface="Arial Narrow" pitchFamily="34" charset="0"/>
            </a:endParaRP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xmlns="" id="{344088B4-5DF0-4591-9CFB-0EEE406C7D19}"/>
              </a:ext>
            </a:extLst>
          </p:cNvPr>
          <p:cNvSpPr txBox="1"/>
          <p:nvPr/>
        </p:nvSpPr>
        <p:spPr>
          <a:xfrm>
            <a:off x="3695374" y="5985594"/>
            <a:ext cx="2162044" cy="450123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algn="ctr">
              <a:spcBef>
                <a:spcPts val="150"/>
              </a:spcBef>
            </a:pPr>
            <a:r>
              <a:rPr lang="ru-RU" sz="2800" b="1" spc="-30">
                <a:solidFill>
                  <a:srgbClr val="0B2D5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spc="-30" smtClean="0">
                <a:solidFill>
                  <a:srgbClr val="0B2D50"/>
                </a:solidFill>
                <a:latin typeface="Arial" pitchFamily="34" charset="0"/>
                <a:cs typeface="Arial" pitchFamily="34" charset="0"/>
              </a:rPr>
              <a:t> день</a:t>
            </a:r>
            <a:endParaRPr sz="2800" b="1" spc="-30" dirty="0">
              <a:solidFill>
                <a:srgbClr val="0B2D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65249" y="6501348"/>
            <a:ext cx="779725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>
                <a:latin typeface="Arial" pitchFamily="34" charset="0"/>
                <a:cs typeface="Arial" pitchFamily="34" charset="0"/>
              </a:rPr>
              <a:t>Завтрак в отеле</a:t>
            </a:r>
          </a:p>
          <a:p>
            <a:pPr marL="285750" indent="-285750" fontAlgn="base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>
                <a:latin typeface="Arial" pitchFamily="34" charset="0"/>
                <a:cs typeface="Arial" pitchFamily="34" charset="0"/>
              </a:rPr>
              <a:t>Дом-музей А. Л. </a:t>
            </a:r>
            <a:r>
              <a:rPr lang="ru-RU" sz="2000">
                <a:latin typeface="Arial" pitchFamily="34" charset="0"/>
                <a:cs typeface="Arial" pitchFamily="34" charset="0"/>
              </a:rPr>
              <a:t>Чижевского. Образовательная программа</a:t>
            </a:r>
            <a:endParaRPr lang="ru-RU" sz="2000">
              <a:latin typeface="Arial" pitchFamily="34" charset="0"/>
              <a:cs typeface="Arial" pitchFamily="34" charset="0"/>
            </a:endParaRPr>
          </a:p>
          <a:p>
            <a:pPr marL="285750" indent="-285750" fontAlgn="base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>
                <a:latin typeface="Arial" pitchFamily="34" charset="0"/>
                <a:cs typeface="Arial" pitchFamily="34" charset="0"/>
              </a:rPr>
              <a:t>Экскурсия и мастер-класс в Кванториуме</a:t>
            </a:r>
          </a:p>
          <a:p>
            <a:pPr marL="285750" indent="-285750" fontAlgn="base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>
                <a:latin typeface="Arial" pitchFamily="34" charset="0"/>
                <a:cs typeface="Arial" pitchFamily="34" charset="0"/>
              </a:rPr>
              <a:t>Обед в кафе города</a:t>
            </a:r>
            <a:endParaRPr lang="ru-RU" sz="2000">
              <a:latin typeface="Arial" pitchFamily="34" charset="0"/>
              <a:cs typeface="Arial" pitchFamily="34" charset="0"/>
            </a:endParaRPr>
          </a:p>
          <a:p>
            <a:pPr marL="285750" indent="-285750" fontAlgn="base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>
                <a:latin typeface="Arial" pitchFamily="34" charset="0"/>
                <a:cs typeface="Arial" pitchFamily="34" charset="0"/>
              </a:rPr>
              <a:t>Интерактивная программа в Безумной Лаборатории</a:t>
            </a:r>
            <a:endParaRPr lang="ru-RU" sz="2000">
              <a:latin typeface="Arial" pitchFamily="34" charset="0"/>
              <a:cs typeface="Arial" pitchFamily="34" charset="0"/>
            </a:endParaRPr>
          </a:p>
          <a:p>
            <a:pPr marL="285750" indent="-285750" fontAlgn="base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>
                <a:latin typeface="Arial" pitchFamily="34" charset="0"/>
                <a:cs typeface="Arial" pitchFamily="34" charset="0"/>
              </a:rPr>
              <a:t>Экскурсия и мастер-класс в Музее </a:t>
            </a:r>
            <a:r>
              <a:rPr lang="ru-RU" sz="2000">
                <a:latin typeface="Arial" pitchFamily="34" charset="0"/>
                <a:cs typeface="Arial" pitchFamily="34" charset="0"/>
              </a:rPr>
              <a:t>Мусора «</a:t>
            </a:r>
            <a:r>
              <a:rPr lang="ru-RU" sz="2000">
                <a:latin typeface="Arial" pitchFamily="34" charset="0"/>
                <a:cs typeface="Arial" pitchFamily="34" charset="0"/>
              </a:rPr>
              <a:t>Му-Му</a:t>
            </a:r>
            <a:r>
              <a:rPr lang="ru-RU" sz="2000" smtClean="0">
                <a:latin typeface="Arial" pitchFamily="34" charset="0"/>
                <a:cs typeface="Arial" pitchFamily="34" charset="0"/>
              </a:rPr>
              <a:t>»</a:t>
            </a:r>
          </a:p>
          <a:p>
            <a:pPr marL="285750" indent="-285750" fontAlgn="base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smtClean="0">
                <a:latin typeface="Arial" pitchFamily="34" charset="0"/>
                <a:cs typeface="Arial" pitchFamily="34" charset="0"/>
              </a:rPr>
              <a:t>Дорога в Москву.</a:t>
            </a:r>
            <a:endParaRPr lang="ru-RU" sz="2000">
              <a:latin typeface="Arial" pitchFamily="34" charset="0"/>
              <a:cs typeface="Arial" pitchFamily="34" charset="0"/>
            </a:endParaRPr>
          </a:p>
          <a:p>
            <a:pPr marL="285750" indent="-285750" fontAlgn="base">
              <a:lnSpc>
                <a:spcPct val="150000"/>
              </a:lnSpc>
              <a:buFont typeface="Arial" pitchFamily="34" charset="0"/>
              <a:buChar char="•"/>
            </a:pPr>
            <a:endParaRPr lang="ru-RU" sz="20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https://optim.tildacdn.com/tild3665-6631-4035-b434-323636326563/-/resize/680x/-/format/webp/noroo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856" y="1325083"/>
            <a:ext cx="4198845" cy="419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optim.tildacdn.com/tild3537-6665-4764-b662-386439323532/-/resize/680x/-/format/webp/noro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0635" y="5758272"/>
            <a:ext cx="4198845" cy="4198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7"/>
          <a:stretch/>
        </p:blipFill>
        <p:spPr bwMode="auto">
          <a:xfrm>
            <a:off x="9952856" y="5758272"/>
            <a:ext cx="3657821" cy="4198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" t="2808" r="97" b="11686"/>
          <a:stretch/>
        </p:blipFill>
        <p:spPr bwMode="auto">
          <a:xfrm>
            <a:off x="14278515" y="1327357"/>
            <a:ext cx="3680966" cy="4196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485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pull/>
      </p:transition>
    </mc:Choice>
    <mc:Fallback xmlns="">
      <p:transition spd="slow">
        <p:pull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xmlns="" id="{E10EFD89-8C91-44B4-BF0A-FE4C78D56557}"/>
              </a:ext>
            </a:extLst>
          </p:cNvPr>
          <p:cNvSpPr txBox="1"/>
          <p:nvPr/>
        </p:nvSpPr>
        <p:spPr>
          <a:xfrm>
            <a:off x="1441434" y="6715501"/>
            <a:ext cx="6482027" cy="2936381"/>
          </a:xfrm>
          <a:prstGeom prst="rect">
            <a:avLst/>
          </a:prstGeom>
        </p:spPr>
        <p:txBody>
          <a:bodyPr vert="horz" wrap="square" lIns="0" tIns="164783" rIns="0" bIns="0" rtlCol="0">
            <a:spAutoFit/>
          </a:bodyPr>
          <a:lstStyle/>
          <a:p>
            <a:pPr marL="342900" lvl="0" indent="-342900" fontAlgn="base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b="1" smtClean="0">
                <a:latin typeface="Arial" pitchFamily="34" charset="0"/>
                <a:cs typeface="Arial" pitchFamily="34" charset="0"/>
              </a:rPr>
              <a:t>Путешествия для школьников от крупных туроператоров: </a:t>
            </a:r>
            <a:r>
              <a:rPr lang="ru-RU" sz="2000">
                <a:latin typeface="Arial" pitchFamily="34" charset="0"/>
                <a:cs typeface="Arial" pitchFamily="34" charset="0"/>
              </a:rPr>
              <a:t>«Веселое путешествие», «Мир школьных экскурсий», «</a:t>
            </a:r>
            <a:r>
              <a:rPr lang="ru-RU" sz="2000">
                <a:latin typeface="Arial" pitchFamily="34" charset="0"/>
                <a:cs typeface="Arial" pitchFamily="34" charset="0"/>
              </a:rPr>
              <a:t>МосТур</a:t>
            </a:r>
            <a:r>
              <a:rPr lang="ru-RU" sz="2000" smtClean="0">
                <a:latin typeface="Arial" pitchFamily="34" charset="0"/>
                <a:cs typeface="Arial" pitchFamily="34" charset="0"/>
              </a:rPr>
              <a:t>»;</a:t>
            </a:r>
            <a:endParaRPr lang="ru-RU" sz="2000">
              <a:latin typeface="Arial" pitchFamily="34" charset="0"/>
              <a:cs typeface="Arial" pitchFamily="34" charset="0"/>
            </a:endParaRPr>
          </a:p>
          <a:p>
            <a:pPr marL="285750" lvl="0" indent="-285750" fontAlgn="base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b="1">
                <a:latin typeface="Arial" pitchFamily="34" charset="0"/>
                <a:cs typeface="Arial" pitchFamily="34" charset="0"/>
              </a:rPr>
              <a:t>Путешествия туристических </a:t>
            </a:r>
            <a:r>
              <a:rPr lang="ru-RU" sz="2000" b="1" smtClean="0">
                <a:latin typeface="Arial" pitchFamily="34" charset="0"/>
                <a:cs typeface="Arial" pitchFamily="34" charset="0"/>
              </a:rPr>
              <a:t>компаний и </a:t>
            </a:r>
            <a:r>
              <a:rPr lang="ru-RU" sz="2000" b="1">
                <a:latin typeface="Arial" pitchFamily="34" charset="0"/>
                <a:cs typeface="Arial" pitchFamily="34" charset="0"/>
              </a:rPr>
              <a:t>отдельных частных </a:t>
            </a:r>
            <a:r>
              <a:rPr lang="ru-RU" sz="2000" b="1" smtClean="0">
                <a:latin typeface="Arial" pitchFamily="34" charset="0"/>
                <a:cs typeface="Arial" pitchFamily="34" charset="0"/>
              </a:rPr>
              <a:t>организаторов</a:t>
            </a:r>
            <a:r>
              <a:rPr lang="ru-RU" sz="2000" b="1" smtClean="0">
                <a:latin typeface="Arial" pitchFamily="34" charset="0"/>
                <a:cs typeface="Arial" pitchFamily="34" charset="0"/>
              </a:rPr>
              <a:t>:</a:t>
            </a:r>
            <a:r>
              <a:rPr lang="ru-RU" sz="200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>
                <a:latin typeface="Arial" pitchFamily="34" charset="0"/>
                <a:cs typeface="Arial" pitchFamily="34" charset="0"/>
              </a:rPr>
              <a:t>«Зеленый Дилижанс», «</a:t>
            </a:r>
            <a:r>
              <a:rPr lang="ru-RU" sz="2000">
                <a:latin typeface="Arial" pitchFamily="34" charset="0"/>
                <a:cs typeface="Arial" pitchFamily="34" charset="0"/>
              </a:rPr>
              <a:t>Едемедем</a:t>
            </a:r>
            <a:r>
              <a:rPr lang="ru-RU" sz="2000" smtClean="0">
                <a:latin typeface="Arial" pitchFamily="34" charset="0"/>
                <a:cs typeface="Arial" pitchFamily="34" charset="0"/>
              </a:rPr>
              <a:t>».</a:t>
            </a:r>
            <a:endParaRPr lang="ru-RU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xmlns="" id="{344088B4-5DF0-4591-9CFB-0EEE406C7D19}"/>
              </a:ext>
            </a:extLst>
          </p:cNvPr>
          <p:cNvSpPr txBox="1"/>
          <p:nvPr/>
        </p:nvSpPr>
        <p:spPr>
          <a:xfrm>
            <a:off x="1140885" y="5869611"/>
            <a:ext cx="6782576" cy="696344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>
              <a:spcBef>
                <a:spcPts val="150"/>
              </a:spcBef>
            </a:pPr>
            <a:r>
              <a:rPr lang="ru-RU" sz="2200" b="1" spc="-30">
                <a:solidFill>
                  <a:srgbClr val="0B2D50"/>
                </a:solidFill>
                <a:latin typeface="Arial Narrow" pitchFamily="34" charset="0"/>
                <a:cs typeface="Arial" panose="020B0604020202020204" pitchFamily="34" charset="0"/>
              </a:rPr>
              <a:t>Конкуренты туристической образовательной программы для школьников «Калуга: от купцов до космонавтов»</a:t>
            </a:r>
            <a:endParaRPr sz="2200" b="1" spc="-30" dirty="0">
              <a:solidFill>
                <a:srgbClr val="0B2D50"/>
              </a:solidFill>
              <a:latin typeface="Arial Narrow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xmlns="" id="{37324ACD-7EE4-4648-B954-EFCE123C1707}"/>
              </a:ext>
            </a:extLst>
          </p:cNvPr>
          <p:cNvSpPr txBox="1"/>
          <p:nvPr/>
        </p:nvSpPr>
        <p:spPr>
          <a:xfrm>
            <a:off x="9523469" y="6855483"/>
            <a:ext cx="7413711" cy="279692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285750" indent="-285750" fontAlgn="base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b="1">
                <a:latin typeface="Arial" pitchFamily="34" charset="0"/>
                <a:cs typeface="Arial" pitchFamily="34" charset="0"/>
              </a:rPr>
              <a:t>Четкая взаимосвязь </a:t>
            </a:r>
            <a:r>
              <a:rPr lang="ru-RU" sz="2000" b="1" smtClean="0">
                <a:latin typeface="Arial" pitchFamily="34" charset="0"/>
                <a:cs typeface="Arial" pitchFamily="34" charset="0"/>
              </a:rPr>
              <a:t>материала</a:t>
            </a:r>
            <a:r>
              <a:rPr lang="ru-RU" sz="200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smtClean="0">
                <a:latin typeface="Arial" pitchFamily="34" charset="0"/>
                <a:cs typeface="Arial" pitchFamily="34" charset="0"/>
              </a:rPr>
              <a:t>со </a:t>
            </a:r>
            <a:r>
              <a:rPr lang="ru-RU" sz="2000" b="1">
                <a:latin typeface="Arial" pitchFamily="34" charset="0"/>
                <a:cs typeface="Arial" pitchFamily="34" charset="0"/>
              </a:rPr>
              <a:t>школьной </a:t>
            </a:r>
            <a:r>
              <a:rPr lang="ru-RU" sz="2000" b="1" smtClean="0">
                <a:latin typeface="Arial" pitchFamily="34" charset="0"/>
                <a:cs typeface="Arial" pitchFamily="34" charset="0"/>
              </a:rPr>
              <a:t>программой</a:t>
            </a:r>
            <a:r>
              <a:rPr lang="ru-RU" sz="2000">
                <a:latin typeface="Arial" pitchFamily="34" charset="0"/>
                <a:cs typeface="Arial" pitchFamily="34" charset="0"/>
              </a:rPr>
              <a:t>;</a:t>
            </a:r>
          </a:p>
          <a:p>
            <a:pPr marL="285750" indent="-285750" fontAlgn="base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b="1">
                <a:latin typeface="Arial" pitchFamily="34" charset="0"/>
                <a:cs typeface="Arial" pitchFamily="34" charset="0"/>
              </a:rPr>
              <a:t>Формирование группы по возрасту </a:t>
            </a:r>
            <a:r>
              <a:rPr lang="ru-RU" sz="2000" b="1" smtClean="0">
                <a:latin typeface="Arial" pitchFamily="34" charset="0"/>
                <a:cs typeface="Arial" pitchFamily="34" charset="0"/>
              </a:rPr>
              <a:t>детей</a:t>
            </a:r>
            <a:r>
              <a:rPr lang="ru-RU" sz="2000">
                <a:latin typeface="Arial" pitchFamily="34" charset="0"/>
                <a:cs typeface="Arial" pitchFamily="34" charset="0"/>
              </a:rPr>
              <a:t>;</a:t>
            </a:r>
            <a:endParaRPr lang="ru-RU" sz="2000">
              <a:latin typeface="Arial" pitchFamily="34" charset="0"/>
              <a:cs typeface="Arial" pitchFamily="34" charset="0"/>
            </a:endParaRPr>
          </a:p>
          <a:p>
            <a:pPr marL="285750" indent="-285750" fontAlgn="base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b="1" smtClean="0">
                <a:latin typeface="Arial" pitchFamily="34" charset="0"/>
                <a:cs typeface="Arial" pitchFamily="34" charset="0"/>
              </a:rPr>
              <a:t>Связанный </a:t>
            </a:r>
            <a:r>
              <a:rPr lang="ru-RU" sz="2000" b="1">
                <a:latin typeface="Arial" pitchFamily="34" charset="0"/>
                <a:cs typeface="Arial" pitchFamily="34" charset="0"/>
              </a:rPr>
              <a:t>сценарий всего </a:t>
            </a:r>
            <a:r>
              <a:rPr lang="ru-RU" sz="2000" b="1" smtClean="0">
                <a:latin typeface="Arial" pitchFamily="34" charset="0"/>
                <a:cs typeface="Arial" pitchFamily="34" charset="0"/>
              </a:rPr>
              <a:t>путешествия</a:t>
            </a:r>
            <a:r>
              <a:rPr lang="ru-RU" sz="2000" smtClean="0">
                <a:latin typeface="Arial" pitchFamily="34" charset="0"/>
                <a:cs typeface="Arial" pitchFamily="34" charset="0"/>
              </a:rPr>
              <a:t>;</a:t>
            </a:r>
            <a:endParaRPr lang="ru-RU" sz="2000">
              <a:latin typeface="Arial" pitchFamily="34" charset="0"/>
              <a:cs typeface="Arial" pitchFamily="34" charset="0"/>
            </a:endParaRPr>
          </a:p>
          <a:p>
            <a:pPr marL="285750" indent="-285750" fontAlgn="base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b="1">
                <a:latin typeface="Arial" pitchFamily="34" charset="0"/>
                <a:cs typeface="Arial" pitchFamily="34" charset="0"/>
              </a:rPr>
              <a:t>Сопровождение группы менеджером компании </a:t>
            </a:r>
            <a:r>
              <a:rPr lang="en-US" sz="2000" b="1">
                <a:latin typeface="Arial" pitchFamily="34" charset="0"/>
                <a:cs typeface="Arial" pitchFamily="34" charset="0"/>
              </a:rPr>
              <a:t>Chexov </a:t>
            </a:r>
            <a:r>
              <a:rPr lang="en-US" sz="2000" b="1" smtClean="0">
                <a:latin typeface="Arial" pitchFamily="34" charset="0"/>
                <a:cs typeface="Arial" pitchFamily="34" charset="0"/>
              </a:rPr>
              <a:t>Travel</a:t>
            </a:r>
            <a:r>
              <a:rPr lang="ru-RU" sz="2000" smtClean="0">
                <a:latin typeface="Arial" pitchFamily="34" charset="0"/>
                <a:cs typeface="Arial" pitchFamily="34" charset="0"/>
              </a:rPr>
              <a:t>.</a:t>
            </a:r>
            <a:endParaRPr lang="ru-RU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xmlns="" id="{B63CB93B-7453-4360-9FD4-6443840C4BC0}"/>
              </a:ext>
            </a:extLst>
          </p:cNvPr>
          <p:cNvSpPr txBox="1"/>
          <p:nvPr/>
        </p:nvSpPr>
        <p:spPr>
          <a:xfrm>
            <a:off x="9523468" y="5869611"/>
            <a:ext cx="7413712" cy="696344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fontAlgn="base"/>
            <a:r>
              <a:rPr lang="ru-RU" sz="2200" b="1" spc="-30" smtClean="0">
                <a:solidFill>
                  <a:srgbClr val="0B2D50"/>
                </a:solidFill>
                <a:latin typeface="Arial Narrow" pitchFamily="34" charset="0"/>
                <a:cs typeface="Arial" panose="020B0604020202020204" pitchFamily="34" charset="0"/>
              </a:rPr>
              <a:t>Отличия программы «Калуга</a:t>
            </a:r>
            <a:r>
              <a:rPr lang="ru-RU" sz="2200" b="1" spc="-30">
                <a:solidFill>
                  <a:srgbClr val="0B2D50"/>
                </a:solidFill>
                <a:latin typeface="Arial Narrow" pitchFamily="34" charset="0"/>
                <a:cs typeface="Arial" panose="020B0604020202020204" pitchFamily="34" charset="0"/>
              </a:rPr>
              <a:t>: от купцов до космонавтов», </a:t>
            </a:r>
            <a:r>
              <a:rPr lang="ru-RU" sz="2200" b="1" spc="-30" smtClean="0">
                <a:solidFill>
                  <a:srgbClr val="0B2D50"/>
                </a:solidFill>
                <a:latin typeface="Arial Narrow" pitchFamily="34" charset="0"/>
                <a:cs typeface="Arial" panose="020B0604020202020204" pitchFamily="34" charset="0"/>
              </a:rPr>
              <a:t>от продукта </a:t>
            </a:r>
            <a:r>
              <a:rPr lang="ru-RU" sz="2200" b="1" spc="-30">
                <a:solidFill>
                  <a:srgbClr val="0B2D50"/>
                </a:solidFill>
                <a:latin typeface="Arial Narrow" pitchFamily="34" charset="0"/>
                <a:cs typeface="Arial" panose="020B0604020202020204" pitchFamily="34" charset="0"/>
              </a:rPr>
              <a:t>компаний-конкурентов:</a:t>
            </a:r>
          </a:p>
        </p:txBody>
      </p:sp>
      <p:pic>
        <p:nvPicPr>
          <p:cNvPr id="17" name="Рисунок 16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6A21CF10-051E-12E8-7FFC-2821B4BC575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5048" y="139148"/>
            <a:ext cx="2765753" cy="155611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493494" y="501707"/>
            <a:ext cx="90196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>
                <a:latin typeface="Arial Narrow" pitchFamily="34" charset="0"/>
              </a:rPr>
              <a:t>Анализ рынка и конкурентов туристического продукта «Калуга: от купцов до космонавтов</a:t>
            </a:r>
            <a:r>
              <a:rPr lang="ru-RU" sz="2800" b="1">
                <a:solidFill>
                  <a:schemeClr val="bg1"/>
                </a:solidFill>
                <a:latin typeface="Arial Narrow" pitchFamily="34" charset="0"/>
              </a:rPr>
              <a:t>» </a:t>
            </a:r>
            <a:endParaRPr lang="ru-RU" sz="280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708308" y="3101292"/>
            <a:ext cx="66864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>
                <a:latin typeface="Arial Narrow" pitchFamily="34" charset="0"/>
              </a:rPr>
              <a:t>Согласно прогнозу Федеральной службы по статистике к 2027 году количество детей в данной возрастной категории составит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4710046" y="2959221"/>
            <a:ext cx="183273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>
                <a:latin typeface="Arial Narrow" pitchFamily="34" charset="0"/>
              </a:rPr>
              <a:t>20 492 </a:t>
            </a:r>
            <a:r>
              <a:rPr lang="ru-RU">
                <a:latin typeface="Arial Narrow" pitchFamily="34" charset="0"/>
              </a:rPr>
              <a:t>млн. человек</a:t>
            </a:r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238514693"/>
              </p:ext>
            </p:extLst>
          </p:nvPr>
        </p:nvGraphicFramePr>
        <p:xfrm>
          <a:off x="1021886" y="1712290"/>
          <a:ext cx="6174980" cy="33565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8112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pull/>
      </p:transition>
    </mc:Choice>
    <mc:Fallback xmlns="">
      <p:transition spd="slow">
        <p:pull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345ED5B6-A72B-E65B-D7D8-A4922A9FB7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547"/>
          <a:stretch/>
        </p:blipFill>
        <p:spPr>
          <a:xfrm>
            <a:off x="14668500" y="953"/>
            <a:ext cx="3619500" cy="12416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E1BB2FF-D878-25B2-B4CE-BC5954B49438}"/>
              </a:ext>
            </a:extLst>
          </p:cNvPr>
          <p:cNvSpPr txBox="1"/>
          <p:nvPr/>
        </p:nvSpPr>
        <p:spPr>
          <a:xfrm>
            <a:off x="623455" y="484361"/>
            <a:ext cx="895696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400" b="1">
                <a:latin typeface="Arial Narrow" pitchFamily="34" charset="0"/>
              </a:rPr>
              <a:t>Анализ целевой аудитории туристического продукта «Калуга: от купцов до космонавтов»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0342001"/>
              </p:ext>
            </p:extLst>
          </p:nvPr>
        </p:nvGraphicFramePr>
        <p:xfrm>
          <a:off x="633413" y="1521322"/>
          <a:ext cx="8947005" cy="859544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008351"/>
                <a:gridCol w="3969327"/>
                <a:gridCol w="3969327"/>
              </a:tblGrid>
              <a:tr h="0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Arial" pitchFamily="34" charset="0"/>
                          <a:cs typeface="Arial" pitchFamily="34" charset="0"/>
                        </a:rPr>
                        <a:t>Вопрос</a:t>
                      </a:r>
                      <a:endParaRPr lang="ru-RU" sz="1600" b="1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3668" marR="53668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Arial" pitchFamily="34" charset="0"/>
                          <a:cs typeface="Arial" pitchFamily="34" charset="0"/>
                        </a:rPr>
                        <a:t>Сегмент 1</a:t>
                      </a:r>
                      <a:endParaRPr lang="ru-RU" sz="1600" b="1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3668" marR="53668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Arial" pitchFamily="34" charset="0"/>
                          <a:cs typeface="Arial" pitchFamily="34" charset="0"/>
                        </a:rPr>
                        <a:t>Сегмент 2</a:t>
                      </a:r>
                      <a:endParaRPr lang="ru-RU" sz="1600" b="1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3668" marR="53668" marT="0" marB="0"/>
                </a:tc>
              </a:tr>
              <a:tr h="608200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Arial" pitchFamily="34" charset="0"/>
                          <a:cs typeface="Arial" pitchFamily="34" charset="0"/>
                        </a:rPr>
                        <a:t>Что?</a:t>
                      </a:r>
                      <a:endParaRPr lang="ru-RU" sz="1600" b="1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3668" marR="53668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itchFamily="34" charset="0"/>
                          <a:cs typeface="Arial" pitchFamily="34" charset="0"/>
                        </a:rPr>
                        <a:t>Путешествие «Калуга - от купцов до космонавтов»</a:t>
                      </a:r>
                      <a:endParaRPr lang="ru-RU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3668" marR="53668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itchFamily="34" charset="0"/>
                          <a:cs typeface="Arial" pitchFamily="34" charset="0"/>
                        </a:rPr>
                        <a:t>Путешествие «Калуга - от купцов до космонавтов»</a:t>
                      </a:r>
                      <a:endParaRPr lang="ru-RU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3668" marR="53668" marT="0" marB="0"/>
                </a:tc>
              </a:tr>
              <a:tr h="1232430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Arial" pitchFamily="34" charset="0"/>
                          <a:cs typeface="Arial" pitchFamily="34" charset="0"/>
                        </a:rPr>
                        <a:t>Кто?</a:t>
                      </a:r>
                      <a:endParaRPr lang="ru-RU" sz="1600" b="1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3668" marR="53668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itchFamily="34" charset="0"/>
                          <a:cs typeface="Arial" pitchFamily="34" charset="0"/>
                        </a:rPr>
                        <a:t>Родитель ребенка-школьника в возрасте 11-15 лет с доходом 100 000 руб., проживающий преимущественно в Москве</a:t>
                      </a:r>
                      <a:endParaRPr lang="ru-RU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3668" marR="53668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itchFamily="34" charset="0"/>
                          <a:cs typeface="Arial" pitchFamily="34" charset="0"/>
                        </a:rPr>
                        <a:t>Классный руководитель, тьютор 5-8 классов, ответственный за внеучебную деятельность в частной школе </a:t>
                      </a:r>
                      <a:endParaRPr lang="ru-RU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3668" marR="53668" marT="0" marB="0"/>
                </a:tc>
              </a:tr>
              <a:tr h="2327648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Arial" pitchFamily="34" charset="0"/>
                          <a:cs typeface="Arial" pitchFamily="34" charset="0"/>
                        </a:rPr>
                        <a:t>Почему?</a:t>
                      </a:r>
                      <a:endParaRPr lang="ru-RU" sz="1600" b="1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3668" marR="53668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itchFamily="34" charset="0"/>
                          <a:cs typeface="Arial" pitchFamily="34" charset="0"/>
                        </a:rPr>
                        <a:t>- увлечь ребенка учебой / найти новое хобби, связанное с наукой через путешествие и новые впечатления;</a:t>
                      </a:r>
                      <a:br>
                        <a:rPr lang="ru-RU" sz="1600">
                          <a:effectLst/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1600">
                          <a:effectLst/>
                          <a:latin typeface="Arial" pitchFamily="34" charset="0"/>
                          <a:cs typeface="Arial" pitchFamily="34" charset="0"/>
                        </a:rPr>
                        <a:t>- получить ощущение 2в1: развлечение и обучение, польза;</a:t>
                      </a:r>
                      <a:br>
                        <a:rPr lang="ru-RU" sz="1600">
                          <a:effectLst/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1600">
                          <a:effectLst/>
                          <a:latin typeface="Arial" pitchFamily="34" charset="0"/>
                          <a:cs typeface="Arial" pitchFamily="34" charset="0"/>
                        </a:rPr>
                        <a:t>- качественно провести время с ребенком, получить новые совместные впечатления;</a:t>
                      </a:r>
                      <a:br>
                        <a:rPr lang="ru-RU" sz="1600">
                          <a:effectLst/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1600">
                          <a:effectLst/>
                          <a:latin typeface="Arial" pitchFamily="34" charset="0"/>
                          <a:cs typeface="Arial" pitchFamily="34" charset="0"/>
                        </a:rPr>
                        <a:t>- разнообразить досуга ребенка – специально ищут активности с образовательной составляющей</a:t>
                      </a:r>
                      <a:endParaRPr lang="ru-RU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3668" marR="53668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itchFamily="34" charset="0"/>
                          <a:cs typeface="Arial" pitchFamily="34" charset="0"/>
                        </a:rPr>
                        <a:t>- закрепление материала, пройденного на уроке на практике;</a:t>
                      </a:r>
                    </a:p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itchFamily="34" charset="0"/>
                          <a:cs typeface="Arial" pitchFamily="34" charset="0"/>
                        </a:rPr>
                        <a:t>- укрепление патриотического воспитания школьников;</a:t>
                      </a:r>
                    </a:p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itchFamily="34" charset="0"/>
                          <a:cs typeface="Arial" pitchFamily="34" charset="0"/>
                        </a:rPr>
                        <a:t>- выполнить требование по реализации внеучебного мероприятия для класса;</a:t>
                      </a:r>
                    </a:p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itchFamily="34" charset="0"/>
                          <a:cs typeface="Arial" pitchFamily="34" charset="0"/>
                        </a:rPr>
                        <a:t>- сплочение коллектива класса путем получения общего опыта и впечатлений;</a:t>
                      </a:r>
                    </a:p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itchFamily="34" charset="0"/>
                          <a:cs typeface="Arial" pitchFamily="34" charset="0"/>
                        </a:rPr>
                        <a:t>- организация коммуникации детей друг с другом, а также с учителями в неформальной обстановке</a:t>
                      </a:r>
                      <a:endParaRPr lang="ru-RU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3668" marR="53668" marT="0" marB="0"/>
                </a:tc>
              </a:tr>
              <a:tr h="914485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Arial" pitchFamily="34" charset="0"/>
                          <a:cs typeface="Arial" pitchFamily="34" charset="0"/>
                        </a:rPr>
                        <a:t>Когда?</a:t>
                      </a:r>
                      <a:endParaRPr lang="ru-RU" sz="1600" b="1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3668" marR="53668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itchFamily="34" charset="0"/>
                          <a:cs typeface="Arial" pitchFamily="34" charset="0"/>
                        </a:rPr>
                        <a:t>Преимущественно в школьные каникулы, календарные праздники, а также выходные дни.</a:t>
                      </a:r>
                      <a:endParaRPr lang="ru-RU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3668" marR="53668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itchFamily="34" charset="0"/>
                          <a:cs typeface="Arial" pitchFamily="34" charset="0"/>
                        </a:rPr>
                        <a:t>Школьные каникулы, выпускные.</a:t>
                      </a:r>
                      <a:endParaRPr lang="ru-RU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3668" marR="53668" marT="0" marB="0"/>
                </a:tc>
              </a:tr>
              <a:tr h="914485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Arial" pitchFamily="34" charset="0"/>
                          <a:cs typeface="Arial" pitchFamily="34" charset="0"/>
                        </a:rPr>
                        <a:t>Где?</a:t>
                      </a:r>
                      <a:endParaRPr lang="ru-RU" sz="1600" b="1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3668" marR="53668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itchFamily="34" charset="0"/>
                          <a:cs typeface="Arial" pitchFamily="34" charset="0"/>
                        </a:rPr>
                        <a:t>На сайте, в телеграм-канале компании </a:t>
                      </a:r>
                      <a:r>
                        <a:rPr lang="en-US" sz="1600">
                          <a:effectLst/>
                          <a:latin typeface="Arial" pitchFamily="34" charset="0"/>
                          <a:cs typeface="Arial" pitchFamily="34" charset="0"/>
                        </a:rPr>
                        <a:t>Chexov Travel</a:t>
                      </a:r>
                      <a:r>
                        <a:rPr lang="ru-RU" sz="1600">
                          <a:effectLst/>
                          <a:latin typeface="Arial" pitchFamily="34" charset="0"/>
                          <a:cs typeface="Arial" pitchFamily="34" charset="0"/>
                        </a:rPr>
                        <a:t>, в чате с менеджером</a:t>
                      </a:r>
                      <a:endParaRPr lang="ru-RU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3668" marR="53668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itchFamily="34" charset="0"/>
                          <a:cs typeface="Arial" pitchFamily="34" charset="0"/>
                        </a:rPr>
                        <a:t>На сайте, в презентации для школ, в чате с менеджером</a:t>
                      </a:r>
                      <a:endParaRPr lang="ru-RU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3668" marR="53668" marT="0" marB="0"/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10629899" y="4401418"/>
            <a:ext cx="6754090" cy="28007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/>
            <a:r>
              <a:rPr lang="ru-RU" sz="2200" smtClean="0">
                <a:latin typeface="Arial Narrow" pitchFamily="34" charset="0"/>
              </a:rPr>
              <a:t>В </a:t>
            </a:r>
            <a:r>
              <a:rPr lang="ru-RU" sz="2200">
                <a:latin typeface="Arial Narrow" pitchFamily="34" charset="0"/>
              </a:rPr>
              <a:t>путешествие в Калугу за год </a:t>
            </a:r>
            <a:r>
              <a:rPr lang="ru-RU" sz="2200" smtClean="0">
                <a:latin typeface="Arial Narrow" pitchFamily="34" charset="0"/>
              </a:rPr>
              <a:t>выехало </a:t>
            </a:r>
            <a:r>
              <a:rPr lang="ru-RU" sz="2200">
                <a:latin typeface="Arial Narrow" pitchFamily="34" charset="0"/>
              </a:rPr>
              <a:t>около 90 школьников. В другие путешествия С</a:t>
            </a:r>
            <a:r>
              <a:rPr lang="en-US" sz="2200">
                <a:latin typeface="Arial Narrow" pitchFamily="34" charset="0"/>
              </a:rPr>
              <a:t>hexov Travel</a:t>
            </a:r>
            <a:r>
              <a:rPr lang="ru-RU" sz="2200">
                <a:latin typeface="Arial Narrow" pitchFamily="34" charset="0"/>
              </a:rPr>
              <a:t>, подходящие для данной возрастной категории за год ездят около 200 школьников. Стоимость программы в Калугу 16 000 руб., средняя стоимость других программ 25 000. </a:t>
            </a:r>
          </a:p>
          <a:p>
            <a:pPr algn="ctr" fontAlgn="base"/>
            <a:endParaRPr lang="ru-RU" sz="2200">
              <a:latin typeface="Arial Narrow" pitchFamily="34" charset="0"/>
            </a:endParaRPr>
          </a:p>
          <a:p>
            <a:pPr algn="ctr" fontAlgn="base"/>
            <a:r>
              <a:rPr lang="ru-RU" sz="2200">
                <a:latin typeface="Arial Narrow" pitchFamily="34" charset="0"/>
              </a:rPr>
              <a:t>Доступный объем рынка: (90*16000)+(200*25000) = 1 440 000 + 5 000 000= 6 440 000 руб.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0370125" y="2586565"/>
            <a:ext cx="72736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400" b="1">
                <a:latin typeface="Arial Narrow" pitchFamily="34" charset="0"/>
              </a:rPr>
              <a:t>Доступный объем рынка – сумма денег, которую родители тратят на путешествие «Калуга: от купцов до космонавтов», а также другие программы </a:t>
            </a:r>
            <a:r>
              <a:rPr lang="en-US" sz="2400" b="1">
                <a:latin typeface="Arial Narrow" pitchFamily="34" charset="0"/>
              </a:rPr>
              <a:t>Chexov Travel</a:t>
            </a:r>
            <a:r>
              <a:rPr lang="ru-RU" sz="2400" b="1">
                <a:latin typeface="Arial Narrow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902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pull/>
      </p:transition>
    </mc:Choice>
    <mc:Fallback xmlns="">
      <p:transition spd="slow">
        <p:pull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8598832"/>
              </p:ext>
            </p:extLst>
          </p:nvPr>
        </p:nvGraphicFramePr>
        <p:xfrm>
          <a:off x="360324" y="1208143"/>
          <a:ext cx="7326150" cy="877824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651058"/>
                <a:gridCol w="1675092"/>
              </a:tblGrid>
              <a:tr h="196781">
                <a:tc>
                  <a:txBody>
                    <a:bodyPr/>
                    <a:lstStyle/>
                    <a:p>
                      <a:pPr marL="0" algn="l" defTabSz="914400" rtl="0" eaLnBrk="1" fontAlgn="base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  <a:latin typeface="Arial" pitchFamily="34" charset="0"/>
                          <a:cs typeface="Arial" pitchFamily="34" charset="0"/>
                        </a:rPr>
                        <a:t>Статья расходов (на 1 чел., если не указано обратное)</a:t>
                      </a:r>
                      <a:endParaRPr lang="ru-RU" sz="1600" kern="12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  <a:latin typeface="Arial" pitchFamily="34" charset="0"/>
                          <a:cs typeface="Arial" pitchFamily="34" charset="0"/>
                        </a:rPr>
                        <a:t>Стоимость (руб.)</a:t>
                      </a:r>
                      <a:endParaRPr lang="ru-RU" sz="1600" kern="12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49195" marR="49195" marT="0" marB="0"/>
                </a:tc>
              </a:tr>
              <a:tr h="196781">
                <a:tc>
                  <a:txBody>
                    <a:bodyPr/>
                    <a:lstStyle/>
                    <a:p>
                      <a:pPr marL="0" algn="l" defTabSz="914400" rtl="0" eaLnBrk="1" fontAlgn="base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  <a:latin typeface="Arial" pitchFamily="34" charset="0"/>
                          <a:cs typeface="Arial" pitchFamily="34" charset="0"/>
                        </a:rPr>
                        <a:t>Музей космонавтики имени Циолковского (входной билет)</a:t>
                      </a:r>
                      <a:endParaRPr lang="ru-RU" sz="1600" kern="12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  <a:latin typeface="Arial" pitchFamily="34" charset="0"/>
                          <a:cs typeface="Arial" pitchFamily="34" charset="0"/>
                        </a:rPr>
                        <a:t>150</a:t>
                      </a:r>
                      <a:endParaRPr lang="ru-RU" sz="1600" kern="12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49195" marR="49195" marT="0" marB="0" anchor="ctr"/>
                </a:tc>
              </a:tr>
              <a:tr h="393562">
                <a:tc>
                  <a:txBody>
                    <a:bodyPr/>
                    <a:lstStyle/>
                    <a:p>
                      <a:pPr marL="0" algn="l" defTabSz="914400" rtl="0" eaLnBrk="1" fontAlgn="base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  <a:latin typeface="Arial" pitchFamily="34" charset="0"/>
                          <a:cs typeface="Arial" pitchFamily="34" charset="0"/>
                        </a:rPr>
                        <a:t>Музей космонавтики имени Циолковского (экскурсия по Новому комплексу на группу 20 человек)</a:t>
                      </a:r>
                      <a:endParaRPr lang="ru-RU" sz="1600" kern="12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  <a:latin typeface="Arial" pitchFamily="34" charset="0"/>
                          <a:cs typeface="Arial" pitchFamily="34" charset="0"/>
                        </a:rPr>
                        <a:t>4000</a:t>
                      </a:r>
                      <a:endParaRPr lang="ru-RU" sz="1600" kern="12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49195" marR="49195" marT="0" marB="0" anchor="ctr"/>
                </a:tc>
              </a:tr>
              <a:tr h="196781">
                <a:tc>
                  <a:txBody>
                    <a:bodyPr/>
                    <a:lstStyle/>
                    <a:p>
                      <a:pPr marL="0" algn="l" defTabSz="914400" rtl="0" eaLnBrk="1" fontAlgn="base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  <a:latin typeface="Arial" pitchFamily="34" charset="0"/>
                          <a:cs typeface="Arial" pitchFamily="34" charset="0"/>
                        </a:rPr>
                        <a:t>Музей космонавтики имени Циолковского (Планетарий)</a:t>
                      </a:r>
                      <a:endParaRPr lang="ru-RU" sz="1600" kern="12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  <a:latin typeface="Arial" pitchFamily="34" charset="0"/>
                          <a:cs typeface="Arial" pitchFamily="34" charset="0"/>
                        </a:rPr>
                        <a:t>200</a:t>
                      </a:r>
                      <a:endParaRPr lang="ru-RU" sz="1600" kern="12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49195" marR="49195" marT="0" marB="0" anchor="ctr"/>
                </a:tc>
              </a:tr>
              <a:tr h="196781">
                <a:tc>
                  <a:txBody>
                    <a:bodyPr/>
                    <a:lstStyle/>
                    <a:p>
                      <a:pPr marL="0" algn="l" defTabSz="914400" rtl="0" eaLnBrk="1" fontAlgn="base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  <a:latin typeface="Arial" pitchFamily="34" charset="0"/>
                          <a:cs typeface="Arial" pitchFamily="34" charset="0"/>
                        </a:rPr>
                        <a:t>Дом-музей Циолковского (входной билет)</a:t>
                      </a:r>
                      <a:endParaRPr lang="ru-RU" sz="1600" kern="12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  <a:latin typeface="Arial" pitchFamily="34" charset="0"/>
                          <a:cs typeface="Arial" pitchFamily="34" charset="0"/>
                        </a:rPr>
                        <a:t>200</a:t>
                      </a:r>
                      <a:endParaRPr lang="ru-RU" sz="1600" kern="12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49195" marR="49195" marT="0" marB="0"/>
                </a:tc>
              </a:tr>
              <a:tr h="196781">
                <a:tc>
                  <a:txBody>
                    <a:bodyPr/>
                    <a:lstStyle/>
                    <a:p>
                      <a:pPr marL="0" algn="l" defTabSz="914400" rtl="0" eaLnBrk="1" fontAlgn="base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  <a:latin typeface="Arial" pitchFamily="34" charset="0"/>
                          <a:cs typeface="Arial" pitchFamily="34" charset="0"/>
                        </a:rPr>
                        <a:t>Экскурсия пешеходная по Калуге (на группу)</a:t>
                      </a:r>
                      <a:endParaRPr lang="ru-RU" sz="1600" kern="12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  <a:latin typeface="Arial" pitchFamily="34" charset="0"/>
                          <a:cs typeface="Arial" pitchFamily="34" charset="0"/>
                        </a:rPr>
                        <a:t>5500</a:t>
                      </a:r>
                      <a:endParaRPr lang="ru-RU" sz="1600" kern="12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49195" marR="49195" marT="0" marB="0"/>
                </a:tc>
              </a:tr>
              <a:tr h="196781">
                <a:tc>
                  <a:txBody>
                    <a:bodyPr/>
                    <a:lstStyle/>
                    <a:p>
                      <a:pPr marL="0" algn="l" defTabSz="914400" rtl="0" eaLnBrk="1" fontAlgn="base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  <a:latin typeface="Arial" pitchFamily="34" charset="0"/>
                          <a:cs typeface="Arial" pitchFamily="34" charset="0"/>
                        </a:rPr>
                        <a:t>Дом-музей Чижевского (входной билет)</a:t>
                      </a:r>
                      <a:endParaRPr lang="ru-RU" sz="1600" kern="12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  <a:latin typeface="Arial" pitchFamily="34" charset="0"/>
                          <a:cs typeface="Arial" pitchFamily="34" charset="0"/>
                        </a:rPr>
                        <a:t>200</a:t>
                      </a:r>
                      <a:endParaRPr lang="ru-RU" sz="1600" kern="12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49195" marR="49195" marT="0" marB="0"/>
                </a:tc>
              </a:tr>
              <a:tr h="196781">
                <a:tc>
                  <a:txBody>
                    <a:bodyPr/>
                    <a:lstStyle/>
                    <a:p>
                      <a:pPr marL="0" algn="l" defTabSz="914400" rtl="0" eaLnBrk="1" fontAlgn="base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  <a:latin typeface="Arial" pitchFamily="34" charset="0"/>
                          <a:cs typeface="Arial" pitchFamily="34" charset="0"/>
                        </a:rPr>
                        <a:t>Кванториум (входной билет и мастер-класс)</a:t>
                      </a:r>
                      <a:endParaRPr lang="ru-RU" sz="1600" kern="12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  <a:latin typeface="Arial" pitchFamily="34" charset="0"/>
                          <a:cs typeface="Arial" pitchFamily="34" charset="0"/>
                        </a:rPr>
                        <a:t>200</a:t>
                      </a:r>
                      <a:endParaRPr lang="ru-RU" sz="1600" kern="12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49195" marR="49195" marT="0" marB="0"/>
                </a:tc>
              </a:tr>
              <a:tr h="196781">
                <a:tc>
                  <a:txBody>
                    <a:bodyPr/>
                    <a:lstStyle/>
                    <a:p>
                      <a:pPr marL="0" algn="l" defTabSz="914400" rtl="0" eaLnBrk="1" fontAlgn="base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  <a:latin typeface="Arial" pitchFamily="34" charset="0"/>
                          <a:cs typeface="Arial" pitchFamily="34" charset="0"/>
                        </a:rPr>
                        <a:t>Музей занимательной науки - Безумная лаборатория</a:t>
                      </a:r>
                      <a:endParaRPr lang="ru-RU" sz="1600" kern="12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  <a:latin typeface="Arial" pitchFamily="34" charset="0"/>
                          <a:cs typeface="Arial" pitchFamily="34" charset="0"/>
                        </a:rPr>
                        <a:t>450</a:t>
                      </a:r>
                      <a:endParaRPr lang="ru-RU" sz="1600" kern="12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49195" marR="49195" marT="0" marB="0"/>
                </a:tc>
              </a:tr>
              <a:tr h="393562">
                <a:tc>
                  <a:txBody>
                    <a:bodyPr/>
                    <a:lstStyle/>
                    <a:p>
                      <a:pPr marL="0" algn="l" defTabSz="914400" rtl="0" eaLnBrk="1" fontAlgn="base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  <a:latin typeface="Arial" pitchFamily="34" charset="0"/>
                          <a:cs typeface="Arial" pitchFamily="34" charset="0"/>
                        </a:rPr>
                        <a:t>Музей мусора МУМУ экскурсия и мастер-класс по изготовлению рамки в стиле стим-панк</a:t>
                      </a:r>
                      <a:endParaRPr lang="ru-RU" sz="1600" kern="12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  <a:latin typeface="Arial" pitchFamily="34" charset="0"/>
                          <a:cs typeface="Arial" pitchFamily="34" charset="0"/>
                        </a:rPr>
                        <a:t>800</a:t>
                      </a:r>
                      <a:endParaRPr lang="ru-RU" sz="1600" kern="12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49195" marR="49195" marT="0" marB="0" anchor="ctr"/>
                </a:tc>
              </a:tr>
              <a:tr h="196781">
                <a:tc>
                  <a:txBody>
                    <a:bodyPr/>
                    <a:lstStyle/>
                    <a:p>
                      <a:pPr marL="0" algn="l" defTabSz="914400" rtl="0" eaLnBrk="1" fontAlgn="base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  <a:latin typeface="Arial" pitchFamily="34" charset="0"/>
                          <a:cs typeface="Arial" pitchFamily="34" charset="0"/>
                        </a:rPr>
                        <a:t>Ж/д билеты до Калуги</a:t>
                      </a:r>
                      <a:endParaRPr lang="ru-RU" sz="1600" kern="12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  <a:latin typeface="Arial" pitchFamily="34" charset="0"/>
                          <a:cs typeface="Arial" pitchFamily="34" charset="0"/>
                        </a:rPr>
                        <a:t>715</a:t>
                      </a:r>
                      <a:endParaRPr lang="ru-RU" sz="1600" kern="12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49195" marR="49195" marT="0" marB="0"/>
                </a:tc>
              </a:tr>
              <a:tr h="196781">
                <a:tc>
                  <a:txBody>
                    <a:bodyPr/>
                    <a:lstStyle/>
                    <a:p>
                      <a:pPr marL="0" algn="l" defTabSz="914400" rtl="0" eaLnBrk="1" fontAlgn="base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  <a:latin typeface="Arial" pitchFamily="34" charset="0"/>
                          <a:cs typeface="Arial" pitchFamily="34" charset="0"/>
                        </a:rPr>
                        <a:t>Аренда автобуса на 2 дня </a:t>
                      </a:r>
                      <a:endParaRPr lang="ru-RU" sz="1600" kern="12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  <a:latin typeface="Arial" pitchFamily="34" charset="0"/>
                          <a:cs typeface="Arial" pitchFamily="34" charset="0"/>
                        </a:rPr>
                        <a:t>52000</a:t>
                      </a:r>
                      <a:endParaRPr lang="ru-RU" sz="1600" kern="12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49195" marR="49195" marT="0" marB="0"/>
                </a:tc>
              </a:tr>
              <a:tr h="196781">
                <a:tc>
                  <a:txBody>
                    <a:bodyPr/>
                    <a:lstStyle/>
                    <a:p>
                      <a:pPr marL="0" algn="l" defTabSz="914400" rtl="0" eaLnBrk="1" fontAlgn="base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  <a:latin typeface="Arial" pitchFamily="34" charset="0"/>
                          <a:cs typeface="Arial" pitchFamily="34" charset="0"/>
                        </a:rPr>
                        <a:t>Проживание в отеле Best Western + завтрак</a:t>
                      </a:r>
                      <a:endParaRPr lang="ru-RU" sz="1600" kern="12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  <a:latin typeface="Arial" pitchFamily="34" charset="0"/>
                          <a:cs typeface="Arial" pitchFamily="34" charset="0"/>
                        </a:rPr>
                        <a:t>2000</a:t>
                      </a:r>
                      <a:endParaRPr lang="ru-RU" sz="1600" kern="12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49195" marR="49195" marT="0" marB="0"/>
                </a:tc>
              </a:tr>
              <a:tr h="196781">
                <a:tc>
                  <a:txBody>
                    <a:bodyPr/>
                    <a:lstStyle/>
                    <a:p>
                      <a:pPr marL="0" algn="l" defTabSz="914400" rtl="0" eaLnBrk="1" fontAlgn="base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  <a:latin typeface="Arial" pitchFamily="34" charset="0"/>
                          <a:cs typeface="Arial" pitchFamily="34" charset="0"/>
                        </a:rPr>
                        <a:t>Ужин в отеле Best Western</a:t>
                      </a:r>
                      <a:endParaRPr lang="ru-RU" sz="1600" kern="12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  <a:latin typeface="Arial" pitchFamily="34" charset="0"/>
                          <a:cs typeface="Arial" pitchFamily="34" charset="0"/>
                        </a:rPr>
                        <a:t>690</a:t>
                      </a:r>
                      <a:endParaRPr lang="ru-RU" sz="1600" kern="12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49195" marR="49195" marT="0" marB="0"/>
                </a:tc>
              </a:tr>
              <a:tr h="196781">
                <a:tc>
                  <a:txBody>
                    <a:bodyPr/>
                    <a:lstStyle/>
                    <a:p>
                      <a:pPr marL="0" algn="l" defTabSz="914400" rtl="0" eaLnBrk="1" fontAlgn="base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  <a:latin typeface="Arial" pitchFamily="34" charset="0"/>
                          <a:cs typeface="Arial" pitchFamily="34" charset="0"/>
                        </a:rPr>
                        <a:t>Обед в музее космонавтики имени Циолковского</a:t>
                      </a:r>
                      <a:endParaRPr lang="ru-RU" sz="1600" kern="12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  <a:latin typeface="Arial" pitchFamily="34" charset="0"/>
                          <a:cs typeface="Arial" pitchFamily="34" charset="0"/>
                        </a:rPr>
                        <a:t>435</a:t>
                      </a:r>
                      <a:endParaRPr lang="ru-RU" sz="1600" kern="12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49195" marR="49195" marT="0" marB="0"/>
                </a:tc>
              </a:tr>
              <a:tr h="196781">
                <a:tc>
                  <a:txBody>
                    <a:bodyPr/>
                    <a:lstStyle/>
                    <a:p>
                      <a:pPr marL="0" algn="l" defTabSz="914400" rtl="0" eaLnBrk="1" fontAlgn="base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  <a:latin typeface="Arial" pitchFamily="34" charset="0"/>
                          <a:cs typeface="Arial" pitchFamily="34" charset="0"/>
                        </a:rPr>
                        <a:t>Обед в кафе в городе</a:t>
                      </a:r>
                      <a:endParaRPr lang="ru-RU" sz="1600" kern="12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  <a:latin typeface="Arial" pitchFamily="34" charset="0"/>
                          <a:cs typeface="Arial" pitchFamily="34" charset="0"/>
                        </a:rPr>
                        <a:t>450</a:t>
                      </a:r>
                      <a:endParaRPr lang="ru-RU" sz="1600" kern="12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49195" marR="49195" marT="0" marB="0"/>
                </a:tc>
              </a:tr>
              <a:tr h="196781">
                <a:tc>
                  <a:txBody>
                    <a:bodyPr/>
                    <a:lstStyle/>
                    <a:p>
                      <a:pPr marL="0" algn="l" defTabSz="914400" rtl="0" eaLnBrk="1" fontAlgn="base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  <a:latin typeface="Arial" pitchFamily="34" charset="0"/>
                          <a:cs typeface="Arial" pitchFamily="34" charset="0"/>
                        </a:rPr>
                        <a:t>Перекус в Музее МУМУ</a:t>
                      </a:r>
                      <a:endParaRPr lang="ru-RU" sz="1600" kern="12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  <a:latin typeface="Arial" pitchFamily="34" charset="0"/>
                          <a:cs typeface="Arial" pitchFamily="34" charset="0"/>
                        </a:rPr>
                        <a:t>450</a:t>
                      </a:r>
                      <a:endParaRPr lang="ru-RU" sz="1600" kern="12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49195" marR="49195" marT="0" marB="0"/>
                </a:tc>
              </a:tr>
              <a:tr h="393562">
                <a:tc>
                  <a:txBody>
                    <a:bodyPr/>
                    <a:lstStyle/>
                    <a:p>
                      <a:pPr marL="0" algn="l" defTabSz="914400" rtl="0" eaLnBrk="1" fontAlgn="base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  <a:latin typeface="Arial" pitchFamily="34" charset="0"/>
                          <a:cs typeface="Arial" pitchFamily="34" charset="0"/>
                        </a:rPr>
                        <a:t>Сопровождение координатором во время всей поездки (на группу)</a:t>
                      </a:r>
                      <a:endParaRPr lang="ru-RU" sz="1600" kern="12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  <a:latin typeface="Arial" pitchFamily="34" charset="0"/>
                          <a:cs typeface="Arial" pitchFamily="34" charset="0"/>
                        </a:rPr>
                        <a:t>6000</a:t>
                      </a:r>
                      <a:endParaRPr lang="ru-RU" sz="1600" kern="12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49195" marR="49195" marT="0" marB="0"/>
                </a:tc>
              </a:tr>
              <a:tr h="196781">
                <a:tc>
                  <a:txBody>
                    <a:bodyPr/>
                    <a:lstStyle/>
                    <a:p>
                      <a:pPr marL="0" algn="l" defTabSz="914400" rtl="0" eaLnBrk="1" fontAlgn="base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  <a:latin typeface="Arial" pitchFamily="34" charset="0"/>
                          <a:cs typeface="Arial" pitchFamily="34" charset="0"/>
                        </a:rPr>
                        <a:t>Памятный подарок от компании</a:t>
                      </a:r>
                      <a:endParaRPr lang="ru-RU" sz="1600" kern="12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  <a:latin typeface="Arial" pitchFamily="34" charset="0"/>
                          <a:cs typeface="Arial" pitchFamily="34" charset="0"/>
                        </a:rPr>
                        <a:t>400</a:t>
                      </a:r>
                      <a:endParaRPr lang="ru-RU" sz="1600" kern="12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49195" marR="49195" marT="0" marB="0"/>
                </a:tc>
              </a:tr>
              <a:tr h="196781">
                <a:tc>
                  <a:txBody>
                    <a:bodyPr/>
                    <a:lstStyle/>
                    <a:p>
                      <a:pPr marL="0" algn="l" defTabSz="914400" rtl="0" eaLnBrk="1" fontAlgn="base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  <a:latin typeface="Arial" pitchFamily="34" charset="0"/>
                          <a:cs typeface="Arial" pitchFamily="34" charset="0"/>
                        </a:rPr>
                        <a:t>Всего</a:t>
                      </a:r>
                      <a:endParaRPr lang="ru-RU" sz="1600" kern="12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  <a:latin typeface="Arial" pitchFamily="34" charset="0"/>
                          <a:cs typeface="Arial" pitchFamily="34" charset="0"/>
                        </a:rPr>
                        <a:t>76790</a:t>
                      </a:r>
                      <a:endParaRPr lang="ru-RU" sz="1600" kern="12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49195" marR="49195" marT="0" marB="0"/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60323" y="213962"/>
            <a:ext cx="77445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>
                <a:latin typeface="Arial Narrow" pitchFamily="34" charset="0"/>
              </a:rPr>
              <a:t>Затраты на реализацию туристического продукта «Калуга: от купцов до космонавтов</a:t>
            </a:r>
            <a:r>
              <a:rPr lang="ru-RU" sz="2400" b="1" smtClean="0">
                <a:latin typeface="Arial Narrow" pitchFamily="34" charset="0"/>
              </a:rPr>
              <a:t>»</a:t>
            </a:r>
            <a:endParaRPr lang="ru-RU" sz="2400" b="1">
              <a:latin typeface="Arial Narrow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15400" y="213962"/>
            <a:ext cx="81949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>
                <a:latin typeface="Arial Narrow" pitchFamily="34" charset="0"/>
              </a:rPr>
              <a:t>График безубыточности туристического продукта «Калуга: от купцов до космонавтов</a:t>
            </a:r>
            <a:r>
              <a:rPr lang="ru-RU" sz="2400" b="1" smtClean="0">
                <a:latin typeface="Arial Narrow" pitchFamily="34" charset="0"/>
              </a:rPr>
              <a:t>»</a:t>
            </a:r>
            <a:endParaRPr lang="ru-RU" sz="2400" b="1">
              <a:latin typeface="Arial Narrow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104906" y="6132710"/>
            <a:ext cx="9809017" cy="37856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>
                <a:latin typeface="Arial Narrow" pitchFamily="34" charset="0"/>
              </a:rPr>
              <a:t>Стоимость одной путевки  – 17612 </a:t>
            </a:r>
            <a:r>
              <a:rPr lang="ru-RU" sz="2400" b="1" smtClean="0">
                <a:latin typeface="Arial Narrow" pitchFamily="34" charset="0"/>
              </a:rPr>
              <a:t>руб</a:t>
            </a:r>
          </a:p>
          <a:p>
            <a:pPr algn="ctr"/>
            <a:endParaRPr lang="ru-RU" sz="2400" b="1">
              <a:latin typeface="Arial Narrow" pitchFamily="34" charset="0"/>
            </a:endParaRPr>
          </a:p>
          <a:p>
            <a:pPr algn="ctr"/>
            <a:r>
              <a:rPr lang="ru-RU" sz="2400" b="1" smtClean="0">
                <a:latin typeface="Arial Narrow" pitchFamily="34" charset="0"/>
              </a:rPr>
              <a:t>Точка </a:t>
            </a:r>
            <a:r>
              <a:rPr lang="ru-RU" sz="2400" b="1">
                <a:latin typeface="Arial Narrow" pitchFamily="34" charset="0"/>
              </a:rPr>
              <a:t>безубыточности </a:t>
            </a:r>
            <a:r>
              <a:rPr lang="ru-RU" sz="2400" smtClean="0">
                <a:latin typeface="Arial Narrow" pitchFamily="34" charset="0"/>
              </a:rPr>
              <a:t>: </a:t>
            </a:r>
            <a:r>
              <a:rPr lang="ru-RU" sz="2400">
                <a:latin typeface="Arial Narrow" pitchFamily="34" charset="0"/>
              </a:rPr>
              <a:t>затраты общие постоянные/(цена 1 путевки – затраты переменные на единицу </a:t>
            </a:r>
            <a:r>
              <a:rPr lang="ru-RU" sz="2400" smtClean="0">
                <a:latin typeface="Arial Narrow" pitchFamily="34" charset="0"/>
              </a:rPr>
              <a:t>продукции) : 67500</a:t>
            </a:r>
            <a:r>
              <a:rPr lang="ru-RU" sz="2400">
                <a:latin typeface="Arial Narrow" pitchFamily="34" charset="0"/>
              </a:rPr>
              <a:t>/(17612 – 7340) = 67500/9972 = </a:t>
            </a:r>
            <a:r>
              <a:rPr lang="ru-RU" sz="2400" b="1">
                <a:latin typeface="Arial Narrow" pitchFamily="34" charset="0"/>
              </a:rPr>
              <a:t>7 чел</a:t>
            </a:r>
            <a:r>
              <a:rPr lang="ru-RU" sz="2400" b="1" smtClean="0">
                <a:latin typeface="Arial Narrow" pitchFamily="34" charset="0"/>
              </a:rPr>
              <a:t>.</a:t>
            </a:r>
          </a:p>
          <a:p>
            <a:pPr algn="ctr"/>
            <a:endParaRPr lang="ru-RU" sz="2400" b="1" smtClean="0">
              <a:latin typeface="Arial Narrow" pitchFamily="34" charset="0"/>
            </a:endParaRPr>
          </a:p>
          <a:p>
            <a:pPr algn="ctr"/>
            <a:r>
              <a:rPr lang="ru-RU" sz="2400">
                <a:latin typeface="Arial Narrow" pitchFamily="34" charset="0"/>
              </a:rPr>
              <a:t>Предложенный </a:t>
            </a:r>
            <a:r>
              <a:rPr lang="ru-RU" sz="2400" smtClean="0">
                <a:latin typeface="Arial Narrow" pitchFamily="34" charset="0"/>
              </a:rPr>
              <a:t>турпродукт </a:t>
            </a:r>
            <a:r>
              <a:rPr lang="ru-RU" sz="2400">
                <a:latin typeface="Arial Narrow" pitchFamily="34" charset="0"/>
              </a:rPr>
              <a:t>является экономически эффективным: </a:t>
            </a:r>
            <a:r>
              <a:rPr lang="ru-RU" sz="2400" b="1">
                <a:latin typeface="Arial Narrow" pitchFamily="34" charset="0"/>
              </a:rPr>
              <a:t>прибыль с 1 </a:t>
            </a:r>
            <a:r>
              <a:rPr lang="ru-RU" sz="2400" b="1" smtClean="0">
                <a:latin typeface="Arial Narrow" pitchFamily="34" charset="0"/>
              </a:rPr>
              <a:t>путевки </a:t>
            </a:r>
            <a:r>
              <a:rPr lang="ru-RU" sz="2400" b="1">
                <a:latin typeface="Arial Narrow" pitchFamily="34" charset="0"/>
              </a:rPr>
              <a:t>составила 3522 руб., а с 10 </a:t>
            </a:r>
            <a:r>
              <a:rPr lang="ru-RU" sz="2400" b="1" smtClean="0">
                <a:latin typeface="Arial Narrow" pitchFamily="34" charset="0"/>
              </a:rPr>
              <a:t>путевки</a:t>
            </a:r>
            <a:r>
              <a:rPr lang="ru-RU" sz="2400" b="1" smtClean="0">
                <a:latin typeface="Arial Narrow" pitchFamily="34" charset="0"/>
              </a:rPr>
              <a:t> </a:t>
            </a:r>
            <a:r>
              <a:rPr lang="ru-RU" sz="2400" b="1">
                <a:latin typeface="Arial Narrow" pitchFamily="34" charset="0"/>
              </a:rPr>
              <a:t>– 35220 руб</a:t>
            </a:r>
            <a:r>
              <a:rPr lang="ru-RU" sz="2400">
                <a:latin typeface="Arial Narrow" pitchFamily="34" charset="0"/>
              </a:rPr>
              <a:t>. </a:t>
            </a:r>
            <a:r>
              <a:rPr lang="ru-RU" sz="2400" b="1">
                <a:latin typeface="Arial Narrow" pitchFamily="34" charset="0"/>
              </a:rPr>
              <a:t>Маржинальность </a:t>
            </a:r>
            <a:r>
              <a:rPr lang="ru-RU" sz="2400">
                <a:latin typeface="Arial Narrow" pitchFamily="34" charset="0"/>
              </a:rPr>
              <a:t>(валовая </a:t>
            </a:r>
            <a:r>
              <a:rPr lang="ru-RU" sz="2400" smtClean="0">
                <a:latin typeface="Arial Narrow" pitchFamily="34" charset="0"/>
              </a:rPr>
              <a:t>маржа/выручку) турпродукта </a:t>
            </a:r>
            <a:r>
              <a:rPr lang="ru-RU" sz="2400" b="1">
                <a:latin typeface="Arial Narrow" pitchFamily="34" charset="0"/>
              </a:rPr>
              <a:t>составила 0,58 %</a:t>
            </a:r>
            <a:r>
              <a:rPr lang="ru-RU" sz="2400">
                <a:latin typeface="Arial Narrow" pitchFamily="34" charset="0"/>
              </a:rPr>
              <a:t>, что является высоким показателем.</a:t>
            </a:r>
          </a:p>
          <a:p>
            <a:endParaRPr lang="ru-RU" sz="2400">
              <a:effectLst/>
              <a:latin typeface="Arial Narrow" pitchFamily="34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708836261"/>
              </p:ext>
            </p:extLst>
          </p:nvPr>
        </p:nvGraphicFramePr>
        <p:xfrm>
          <a:off x="8104911" y="1387736"/>
          <a:ext cx="9731268" cy="4464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9378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pull/>
      </p:transition>
    </mc:Choice>
    <mc:Fallback xmlns="">
      <p:transition spd="slow">
        <p:pull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49D3ADA4-F46B-823B-DFE5-26084B92AC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547"/>
          <a:stretch/>
        </p:blipFill>
        <p:spPr>
          <a:xfrm>
            <a:off x="14668500" y="953"/>
            <a:ext cx="3619500" cy="1241668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0104808"/>
              </p:ext>
            </p:extLst>
          </p:nvPr>
        </p:nvGraphicFramePr>
        <p:xfrm>
          <a:off x="651267" y="1242621"/>
          <a:ext cx="8848327" cy="852135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70680"/>
                <a:gridCol w="654627"/>
                <a:gridCol w="2573632"/>
                <a:gridCol w="824898"/>
                <a:gridCol w="824898"/>
                <a:gridCol w="824898"/>
                <a:gridCol w="824898"/>
                <a:gridCol w="824898"/>
                <a:gridCol w="824898"/>
              </a:tblGrid>
              <a:tr h="334226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№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05" marR="45705" marT="0" marB="0" anchor="ctr"/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Категория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05" marR="45705" marT="0" marB="0" vert="vert27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Детали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05" marR="45705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 2023-2024 г.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05" marR="4570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2025г.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05" marR="4570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516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Период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05" marR="45705" marT="0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Стоимость за ед./ мес.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05" marR="45705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Полная стоимость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05" marR="45705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Период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05" marR="45705" marT="0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Стоимость за ед./ мес.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05" marR="45705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Полная стоимость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05" marR="45705" marT="0" marB="0" vert="vert270" anchor="ctr"/>
                </a:tc>
              </a:tr>
              <a:tr h="1024961">
                <a:tc rowSpan="5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05" marR="45705" marT="0" marB="0" anchor="ctr"/>
                </a:tc>
                <a:tc rowSpan="5">
                  <a:txBody>
                    <a:bodyPr/>
                    <a:lstStyle/>
                    <a:p>
                      <a:pPr marL="71755" marR="717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Интернет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05" marR="45705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Публикации в социальных сетях </a:t>
                      </a:r>
                      <a:r>
                        <a:rPr lang="en-US" sz="1400">
                          <a:effectLst/>
                          <a:latin typeface="Arial" pitchFamily="34" charset="0"/>
                          <a:cs typeface="Arial" pitchFamily="34" charset="0"/>
                        </a:rPr>
                        <a:t>Chexov Travel</a:t>
                      </a: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 (</a:t>
                      </a:r>
                      <a:r>
                        <a:rPr lang="en-US" sz="1400">
                          <a:effectLst/>
                          <a:latin typeface="Arial" pitchFamily="34" charset="0"/>
                          <a:cs typeface="Arial" pitchFamily="34" charset="0"/>
                        </a:rPr>
                        <a:t>Telegram</a:t>
                      </a: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, ежемесячно)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05" marR="457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С апреля 2023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05" marR="457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0 руб.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05" marR="457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0 руб.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05" marR="457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С января по декабрь 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05" marR="457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0 руб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05" marR="457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0 руб.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05" marR="45705" marT="0" marB="0" anchor="ctr"/>
                </a:tc>
              </a:tr>
              <a:tr h="10249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Статья в Яндекс.Дзен на канале компании с упоминанием путешествия (2 статьи в квартал)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05" marR="457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С июля 2023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05" marR="457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0 руб.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05" marR="457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0 руб.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05" marR="457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С января по декабрь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05" marR="457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0 руб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05" marR="457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0 руб.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05" marR="45705" marT="0" marB="0" anchor="ctr"/>
                </a:tc>
              </a:tr>
              <a:tr h="10249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e-mail-рассылка с упоминанием путешествия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(2 статьи в квартал)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05" marR="457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С ноября 2023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05" marR="457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0 руб.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05" marR="457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0 руб.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05" marR="457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С января по декабрь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05" marR="457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0 руб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05" marR="457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0 руб.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05" marR="45705" marT="0" marB="0" anchor="ctr"/>
                </a:tc>
              </a:tr>
              <a:tr h="12657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Рекламный пост в тематических чатах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05" marR="457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Август 2024 – октябрь 2024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05" marR="457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500 руб.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05" marR="457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1500 руб.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05" marR="457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Февраль- май, август-октябрь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05" marR="457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1000 руб. 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05" marR="457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7000 руб.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05" marR="45705" marT="0" marB="0" anchor="ctr"/>
                </a:tc>
              </a:tr>
              <a:tr h="12657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Рекламный пост в личных каналах блогеров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05" marR="457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Август 2024 – октябрь 2024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05" marR="457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3000 руб.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05" marR="457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9000 руб.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05" marR="457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Февраль- май, август-октябрь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05" marR="457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4000 руб.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05" marR="457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28000 руб. 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05" marR="45705" marT="0" marB="0" anchor="ctr"/>
                </a:tc>
              </a:tr>
              <a:tr h="10542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05" marR="45705" marT="0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Оффлайн -каналы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05" marR="45705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Сотрудничество со </a:t>
                      </a:r>
                      <a:r>
                        <a:rPr lang="ru-RU" sz="140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школами (пакетное предложение)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05" marR="457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С сентября </a:t>
                      </a:r>
                      <a:r>
                        <a:rPr lang="ru-RU" sz="140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2024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05" marR="457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mtClean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 руб.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05" marR="457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0 руб.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05" marR="457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С января по </a:t>
                      </a:r>
                      <a:r>
                        <a:rPr lang="ru-RU" sz="140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май</a:t>
                      </a:r>
                      <a:r>
                        <a:rPr lang="ru-RU" sz="1400" baseline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05" marR="457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mtClean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 руб.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05" marR="457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0 руб</a:t>
                      </a: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05" marR="45705" marT="0" marB="0" anchor="ctr"/>
                </a:tc>
              </a:tr>
              <a:tr h="374886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Итого 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05" marR="4570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10500 руб. 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05" marR="4570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35000 руб.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5705" marR="4570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651268" y="252455"/>
            <a:ext cx="88460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>
                <a:latin typeface="Arial Narrow" pitchFamily="34" charset="0"/>
                <a:cs typeface="Arial" pitchFamily="34" charset="0"/>
              </a:rPr>
              <a:t>Расчет стоимости рекламной кампании туристического продукта «Калуга: от купцов до космонавтов»</a:t>
            </a: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1710" y="1895465"/>
            <a:ext cx="4426790" cy="356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5272" y="6203374"/>
            <a:ext cx="8181756" cy="3387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0510" y="1381991"/>
            <a:ext cx="3082898" cy="459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pull/>
      </p:transition>
    </mc:Choice>
    <mc:Fallback xmlns="">
      <p:transition spd="slow">
        <p:pull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695061C-F5C3-9472-58EA-47693B449F92}"/>
              </a:ext>
            </a:extLst>
          </p:cNvPr>
          <p:cNvSpPr txBox="1"/>
          <p:nvPr/>
        </p:nvSpPr>
        <p:spPr>
          <a:xfrm>
            <a:off x="9752412" y="1697482"/>
            <a:ext cx="69723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400" b="1">
                <a:latin typeface="Arial Narrow" pitchFamily="34" charset="0"/>
              </a:rPr>
              <a:t>Этапы создания туристического продукта «Калуга: от купцов до космонавтов»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7F86737-DED3-6AF9-7AD7-5B97FF006EDA}"/>
              </a:ext>
            </a:extLst>
          </p:cNvPr>
          <p:cNvSpPr txBox="1"/>
          <p:nvPr/>
        </p:nvSpPr>
        <p:spPr>
          <a:xfrm>
            <a:off x="1410999" y="739705"/>
            <a:ext cx="601027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400" b="1">
                <a:latin typeface="Arial Narrow" pitchFamily="34" charset="0"/>
              </a:rPr>
              <a:t>Финансовый план туристического продукта «Калуга – от купцов до космонавтов» (руб.)</a:t>
            </a:r>
          </a:p>
        </p:txBody>
      </p:sp>
      <p:pic>
        <p:nvPicPr>
          <p:cNvPr id="6" name="Рисунок 5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99E5D34F-282B-EDDD-25F1-D7566432A3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547"/>
          <a:stretch/>
        </p:blipFill>
        <p:spPr>
          <a:xfrm>
            <a:off x="14668500" y="953"/>
            <a:ext cx="3619500" cy="1241668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0131016"/>
              </p:ext>
            </p:extLst>
          </p:nvPr>
        </p:nvGraphicFramePr>
        <p:xfrm>
          <a:off x="914400" y="1995054"/>
          <a:ext cx="7003472" cy="769956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960683"/>
                <a:gridCol w="1304567"/>
                <a:gridCol w="1369111"/>
                <a:gridCol w="1369111"/>
              </a:tblGrid>
              <a:tr h="3146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itchFamily="34" charset="0"/>
                          <a:cs typeface="Arial" pitchFamily="34" charset="0"/>
                        </a:rPr>
                        <a:t>Показатели</a:t>
                      </a:r>
                      <a:endParaRPr lang="ru-RU" sz="18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501" marR="575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itchFamily="34" charset="0"/>
                          <a:cs typeface="Arial" pitchFamily="34" charset="0"/>
                        </a:rPr>
                        <a:t>2023 г.</a:t>
                      </a:r>
                      <a:endParaRPr lang="ru-RU" sz="18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501" marR="575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itchFamily="34" charset="0"/>
                          <a:cs typeface="Arial" pitchFamily="34" charset="0"/>
                        </a:rPr>
                        <a:t>2024 г.</a:t>
                      </a:r>
                      <a:endParaRPr lang="ru-RU" sz="18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501" marR="575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itchFamily="34" charset="0"/>
                          <a:cs typeface="Arial" pitchFamily="34" charset="0"/>
                        </a:rPr>
                        <a:t>2025 г.</a:t>
                      </a:r>
                      <a:endParaRPr lang="ru-RU" sz="18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501" marR="57501" marT="0" marB="0" anchor="b"/>
                </a:tc>
              </a:tr>
              <a:tr h="3146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itchFamily="34" charset="0"/>
                          <a:cs typeface="Arial" pitchFamily="34" charset="0"/>
                        </a:rPr>
                        <a:t>Себестоимость</a:t>
                      </a:r>
                      <a:endParaRPr lang="ru-RU" sz="18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501" marR="575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itchFamily="34" charset="0"/>
                          <a:cs typeface="Arial" pitchFamily="34" charset="0"/>
                        </a:rPr>
                        <a:t>429940</a:t>
                      </a:r>
                      <a:endParaRPr lang="ru-RU" sz="18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501" marR="575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itchFamily="34" charset="0"/>
                          <a:cs typeface="Arial" pitchFamily="34" charset="0"/>
                        </a:rPr>
                        <a:t>741900</a:t>
                      </a:r>
                      <a:endParaRPr lang="ru-RU" sz="18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501" marR="575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itchFamily="34" charset="0"/>
                          <a:cs typeface="Arial" pitchFamily="34" charset="0"/>
                        </a:rPr>
                        <a:t>996000</a:t>
                      </a:r>
                      <a:endParaRPr lang="ru-RU" sz="18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501" marR="57501" marT="0" marB="0" anchor="b"/>
                </a:tc>
              </a:tr>
              <a:tr h="3146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Выручка</a:t>
                      </a:r>
                      <a:endParaRPr lang="ru-RU" sz="1800" b="1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501" marR="575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 pitchFamily="34" charset="0"/>
                          <a:cs typeface="Arial" pitchFamily="34" charset="0"/>
                        </a:rPr>
                        <a:t>722092</a:t>
                      </a:r>
                      <a:endParaRPr lang="ru-RU" sz="1800" b="1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501" marR="575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 pitchFamily="34" charset="0"/>
                          <a:cs typeface="Arial" pitchFamily="34" charset="0"/>
                        </a:rPr>
                        <a:t>1056720</a:t>
                      </a:r>
                      <a:endParaRPr lang="ru-RU" sz="1800" b="1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501" marR="575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 pitchFamily="34" charset="0"/>
                          <a:cs typeface="Arial" pitchFamily="34" charset="0"/>
                        </a:rPr>
                        <a:t>1937320</a:t>
                      </a:r>
                      <a:endParaRPr lang="ru-RU" sz="1800" b="1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501" marR="57501" marT="0" marB="0" anchor="b"/>
                </a:tc>
              </a:tr>
              <a:tr h="3524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 pitchFamily="34" charset="0"/>
                          <a:cs typeface="Arial" pitchFamily="34" charset="0"/>
                        </a:rPr>
                        <a:t>Переменные </a:t>
                      </a:r>
                      <a:r>
                        <a:rPr lang="ru-RU" sz="1800" b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затраты в т.ч</a:t>
                      </a:r>
                      <a:endParaRPr lang="ru-RU" sz="1800" b="1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501" marR="575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 pitchFamily="34" charset="0"/>
                          <a:cs typeface="Arial" pitchFamily="34" charset="0"/>
                        </a:rPr>
                        <a:t>300940</a:t>
                      </a:r>
                      <a:endParaRPr lang="ru-RU" sz="1800" b="1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501" marR="575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 pitchFamily="34" charset="0"/>
                          <a:cs typeface="Arial" pitchFamily="34" charset="0"/>
                        </a:rPr>
                        <a:t>536400</a:t>
                      </a:r>
                      <a:endParaRPr lang="ru-RU" sz="1800" b="1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501" marR="575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 pitchFamily="34" charset="0"/>
                          <a:cs typeface="Arial" pitchFamily="34" charset="0"/>
                        </a:rPr>
                        <a:t>766000</a:t>
                      </a:r>
                      <a:endParaRPr lang="ru-RU" sz="1800" b="1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501" marR="57501" marT="0" marB="0" anchor="b"/>
                </a:tc>
              </a:tr>
              <a:tr h="3146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i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1. Ж/д </a:t>
                      </a:r>
                      <a:r>
                        <a:rPr lang="ru-RU" sz="1800" i="1">
                          <a:effectLst/>
                          <a:latin typeface="Arial" pitchFamily="34" charset="0"/>
                          <a:cs typeface="Arial" pitchFamily="34" charset="0"/>
                        </a:rPr>
                        <a:t>билеты</a:t>
                      </a:r>
                      <a:endParaRPr lang="ru-RU" sz="1800" i="1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501" marR="575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itchFamily="34" charset="0"/>
                          <a:cs typeface="Arial" pitchFamily="34" charset="0"/>
                        </a:rPr>
                        <a:t>29315</a:t>
                      </a:r>
                      <a:endParaRPr lang="ru-RU" sz="18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501" marR="575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itchFamily="34" charset="0"/>
                          <a:cs typeface="Arial" pitchFamily="34" charset="0"/>
                        </a:rPr>
                        <a:t>42900</a:t>
                      </a:r>
                      <a:endParaRPr lang="ru-RU" sz="18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501" marR="575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itchFamily="34" charset="0"/>
                          <a:cs typeface="Arial" pitchFamily="34" charset="0"/>
                        </a:rPr>
                        <a:t>88000</a:t>
                      </a:r>
                      <a:endParaRPr lang="ru-RU" sz="18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501" marR="57501" marT="0" marB="0" anchor="b"/>
                </a:tc>
              </a:tr>
              <a:tr h="3146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i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2. Проживание </a:t>
                      </a:r>
                      <a:endParaRPr lang="ru-RU" sz="1800" i="1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501" marR="575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itchFamily="34" charset="0"/>
                          <a:cs typeface="Arial" pitchFamily="34" charset="0"/>
                        </a:rPr>
                        <a:t>82000</a:t>
                      </a:r>
                      <a:endParaRPr lang="ru-RU" sz="18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501" marR="575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itchFamily="34" charset="0"/>
                          <a:cs typeface="Arial" pitchFamily="34" charset="0"/>
                        </a:rPr>
                        <a:t>216000</a:t>
                      </a:r>
                      <a:endParaRPr lang="ru-RU" sz="18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501" marR="575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itchFamily="34" charset="0"/>
                          <a:cs typeface="Arial" pitchFamily="34" charset="0"/>
                        </a:rPr>
                        <a:t>216000</a:t>
                      </a:r>
                      <a:endParaRPr lang="ru-RU" sz="18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501" marR="57501" marT="0" marB="0" anchor="b"/>
                </a:tc>
              </a:tr>
              <a:tr h="3146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i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3.</a:t>
                      </a:r>
                      <a:r>
                        <a:rPr lang="ru-RU" sz="1800" i="1" baseline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i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Питание </a:t>
                      </a:r>
                      <a:endParaRPr lang="ru-RU" sz="1800" i="1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501" marR="575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itchFamily="34" charset="0"/>
                          <a:cs typeface="Arial" pitchFamily="34" charset="0"/>
                        </a:rPr>
                        <a:t>83025</a:t>
                      </a:r>
                      <a:endParaRPr lang="ru-RU" sz="18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501" marR="575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itchFamily="34" charset="0"/>
                          <a:cs typeface="Arial" pitchFamily="34" charset="0"/>
                        </a:rPr>
                        <a:t>121500</a:t>
                      </a:r>
                      <a:endParaRPr lang="ru-RU" sz="18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501" marR="575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itchFamily="34" charset="0"/>
                          <a:cs typeface="Arial" pitchFamily="34" charset="0"/>
                        </a:rPr>
                        <a:t>275000</a:t>
                      </a:r>
                      <a:endParaRPr lang="ru-RU" sz="18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501" marR="57501" marT="0" marB="0" anchor="b"/>
                </a:tc>
              </a:tr>
              <a:tr h="6585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i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4. Экскурсионная </a:t>
                      </a:r>
                      <a:r>
                        <a:rPr lang="ru-RU" sz="1800" i="1">
                          <a:effectLst/>
                          <a:latin typeface="Arial" pitchFamily="34" charset="0"/>
                          <a:cs typeface="Arial" pitchFamily="34" charset="0"/>
                        </a:rPr>
                        <a:t>программа (индивид.)</a:t>
                      </a:r>
                      <a:endParaRPr lang="ru-RU" sz="1800" i="1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501" marR="575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itchFamily="34" charset="0"/>
                          <a:cs typeface="Arial" pitchFamily="34" charset="0"/>
                        </a:rPr>
                        <a:t>90200</a:t>
                      </a:r>
                      <a:endParaRPr lang="ru-RU" sz="18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501" marR="575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itchFamily="34" charset="0"/>
                          <a:cs typeface="Arial" pitchFamily="34" charset="0"/>
                        </a:rPr>
                        <a:t>132000</a:t>
                      </a:r>
                      <a:endParaRPr lang="ru-RU" sz="18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501" marR="575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itchFamily="34" charset="0"/>
                          <a:cs typeface="Arial" pitchFamily="34" charset="0"/>
                        </a:rPr>
                        <a:t>132000</a:t>
                      </a:r>
                      <a:endParaRPr lang="ru-RU" sz="18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501" marR="57501" marT="0" marB="0" anchor="b"/>
                </a:tc>
              </a:tr>
              <a:tr h="3146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i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5. Подарки</a:t>
                      </a:r>
                      <a:endParaRPr lang="ru-RU" sz="1800" i="1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501" marR="575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itchFamily="34" charset="0"/>
                          <a:cs typeface="Arial" pitchFamily="34" charset="0"/>
                        </a:rPr>
                        <a:t>16400</a:t>
                      </a:r>
                      <a:endParaRPr lang="ru-RU" sz="18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501" marR="575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itchFamily="34" charset="0"/>
                          <a:cs typeface="Arial" pitchFamily="34" charset="0"/>
                        </a:rPr>
                        <a:t>24000</a:t>
                      </a:r>
                      <a:endParaRPr lang="ru-RU" sz="18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501" marR="575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itchFamily="34" charset="0"/>
                          <a:cs typeface="Arial" pitchFamily="34" charset="0"/>
                        </a:rPr>
                        <a:t>55000</a:t>
                      </a:r>
                      <a:endParaRPr lang="ru-RU" sz="18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501" marR="57501" marT="0" marB="0" anchor="b"/>
                </a:tc>
              </a:tr>
              <a:tr h="3524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 pitchFamily="34" charset="0"/>
                          <a:cs typeface="Arial" pitchFamily="34" charset="0"/>
                        </a:rPr>
                        <a:t>Маржинальная прибыль</a:t>
                      </a:r>
                      <a:endParaRPr lang="ru-RU" sz="1800" b="1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501" marR="575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 pitchFamily="34" charset="0"/>
                          <a:cs typeface="Arial" pitchFamily="34" charset="0"/>
                        </a:rPr>
                        <a:t>421152</a:t>
                      </a:r>
                      <a:endParaRPr lang="ru-RU" sz="1800" b="1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501" marR="575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 pitchFamily="34" charset="0"/>
                          <a:cs typeface="Arial" pitchFamily="34" charset="0"/>
                        </a:rPr>
                        <a:t>520320</a:t>
                      </a:r>
                      <a:endParaRPr lang="ru-RU" sz="1800" b="1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501" marR="575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 pitchFamily="34" charset="0"/>
                          <a:cs typeface="Arial" pitchFamily="34" charset="0"/>
                        </a:rPr>
                        <a:t>1171320</a:t>
                      </a:r>
                      <a:endParaRPr lang="ru-RU" sz="1800" b="1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501" marR="57501" marT="0" marB="0" anchor="b"/>
                </a:tc>
              </a:tr>
              <a:tr h="3524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 pitchFamily="34" charset="0"/>
                          <a:cs typeface="Arial" pitchFamily="34" charset="0"/>
                        </a:rPr>
                        <a:t>Постоянные </a:t>
                      </a:r>
                      <a:r>
                        <a:rPr lang="ru-RU" sz="1800" b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затраты в т.ч.</a:t>
                      </a:r>
                      <a:endParaRPr lang="ru-RU" sz="1800" b="1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501" marR="575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 pitchFamily="34" charset="0"/>
                          <a:cs typeface="Arial" pitchFamily="34" charset="0"/>
                        </a:rPr>
                        <a:t>129 000</a:t>
                      </a:r>
                      <a:endParaRPr lang="ru-RU" sz="1800" b="1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501" marR="575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 pitchFamily="34" charset="0"/>
                          <a:cs typeface="Arial" pitchFamily="34" charset="0"/>
                        </a:rPr>
                        <a:t>205 500</a:t>
                      </a:r>
                      <a:endParaRPr lang="ru-RU" sz="1800" b="1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501" marR="575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 pitchFamily="34" charset="0"/>
                          <a:cs typeface="Arial" pitchFamily="34" charset="0"/>
                        </a:rPr>
                        <a:t>230 000</a:t>
                      </a:r>
                      <a:endParaRPr lang="ru-RU" sz="1800" b="1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501" marR="57501" marT="0" marB="0" anchor="b"/>
                </a:tc>
              </a:tr>
              <a:tr h="3146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i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lang="en-GB" sz="1800" i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. </a:t>
                      </a:r>
                      <a:r>
                        <a:rPr lang="ru-RU" sz="1800" i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Аренда </a:t>
                      </a:r>
                      <a:r>
                        <a:rPr lang="ru-RU" sz="1800" i="1">
                          <a:effectLst/>
                          <a:latin typeface="Arial" pitchFamily="34" charset="0"/>
                          <a:cs typeface="Arial" pitchFamily="34" charset="0"/>
                        </a:rPr>
                        <a:t>автобуса</a:t>
                      </a:r>
                      <a:endParaRPr lang="ru-RU" sz="1800" i="1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501" marR="575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itchFamily="34" charset="0"/>
                          <a:cs typeface="Arial" pitchFamily="34" charset="0"/>
                        </a:rPr>
                        <a:t>104000</a:t>
                      </a:r>
                      <a:endParaRPr lang="ru-RU" sz="18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501" marR="575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itchFamily="34" charset="0"/>
                          <a:cs typeface="Arial" pitchFamily="34" charset="0"/>
                        </a:rPr>
                        <a:t>156000</a:t>
                      </a:r>
                      <a:endParaRPr lang="ru-RU" sz="18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501" marR="575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itchFamily="34" charset="0"/>
                          <a:cs typeface="Arial" pitchFamily="34" charset="0"/>
                        </a:rPr>
                        <a:t>156000</a:t>
                      </a:r>
                      <a:endParaRPr lang="ru-RU" sz="18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501" marR="57501" marT="0" marB="0" anchor="b"/>
                </a:tc>
              </a:tr>
              <a:tr h="6585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i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2.</a:t>
                      </a:r>
                      <a:r>
                        <a:rPr lang="en-GB" sz="1800" i="1" baseline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i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Экскурсионная </a:t>
                      </a:r>
                      <a:r>
                        <a:rPr lang="ru-RU" sz="1800" i="1">
                          <a:effectLst/>
                          <a:latin typeface="Arial" pitchFamily="34" charset="0"/>
                          <a:cs typeface="Arial" pitchFamily="34" charset="0"/>
                        </a:rPr>
                        <a:t>программа (групповая)</a:t>
                      </a:r>
                      <a:endParaRPr lang="ru-RU" sz="1800" i="1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501" marR="575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itchFamily="34" charset="0"/>
                          <a:cs typeface="Arial" pitchFamily="34" charset="0"/>
                        </a:rPr>
                        <a:t>19000</a:t>
                      </a:r>
                      <a:endParaRPr lang="ru-RU" sz="18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501" marR="575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itchFamily="34" charset="0"/>
                          <a:cs typeface="Arial" pitchFamily="34" charset="0"/>
                        </a:rPr>
                        <a:t>28500</a:t>
                      </a:r>
                      <a:endParaRPr lang="ru-RU" sz="18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501" marR="575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itchFamily="34" charset="0"/>
                          <a:cs typeface="Arial" pitchFamily="34" charset="0"/>
                        </a:rPr>
                        <a:t>28500</a:t>
                      </a:r>
                      <a:endParaRPr lang="ru-RU" sz="18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501" marR="57501" marT="0" marB="0" anchor="b"/>
                </a:tc>
              </a:tr>
              <a:tr h="6585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i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3. </a:t>
                      </a:r>
                      <a:r>
                        <a:rPr lang="ru-RU" sz="1800" i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Сопровождение </a:t>
                      </a:r>
                      <a:r>
                        <a:rPr lang="ru-RU" sz="1800" i="1">
                          <a:effectLst/>
                          <a:latin typeface="Arial" pitchFamily="34" charset="0"/>
                          <a:cs typeface="Arial" pitchFamily="34" charset="0"/>
                        </a:rPr>
                        <a:t>координатором</a:t>
                      </a:r>
                      <a:endParaRPr lang="ru-RU" sz="1800" i="1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501" marR="575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itchFamily="34" charset="0"/>
                          <a:cs typeface="Arial" pitchFamily="34" charset="0"/>
                        </a:rPr>
                        <a:t>6000</a:t>
                      </a:r>
                      <a:endParaRPr lang="ru-RU" sz="18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501" marR="575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itchFamily="34" charset="0"/>
                          <a:cs typeface="Arial" pitchFamily="34" charset="0"/>
                        </a:rPr>
                        <a:t>10500</a:t>
                      </a:r>
                      <a:endParaRPr lang="ru-RU" sz="18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501" marR="575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itchFamily="34" charset="0"/>
                          <a:cs typeface="Arial" pitchFamily="34" charset="0"/>
                        </a:rPr>
                        <a:t>10500</a:t>
                      </a:r>
                      <a:endParaRPr lang="ru-RU" sz="18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501" marR="57501" marT="0" marB="0" anchor="b"/>
                </a:tc>
              </a:tr>
              <a:tr h="6585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i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4. </a:t>
                      </a:r>
                      <a:r>
                        <a:rPr lang="ru-RU" sz="1800" i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Маркетинговое </a:t>
                      </a:r>
                      <a:r>
                        <a:rPr lang="ru-RU" sz="1800" i="1">
                          <a:effectLst/>
                          <a:latin typeface="Arial" pitchFamily="34" charset="0"/>
                          <a:cs typeface="Arial" pitchFamily="34" charset="0"/>
                        </a:rPr>
                        <a:t>продвижение</a:t>
                      </a:r>
                      <a:endParaRPr lang="ru-RU" sz="1800" i="1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501" marR="575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8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501" marR="575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itchFamily="34" charset="0"/>
                          <a:cs typeface="Arial" pitchFamily="34" charset="0"/>
                        </a:rPr>
                        <a:t>10500</a:t>
                      </a:r>
                      <a:endParaRPr lang="ru-RU" sz="18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501" marR="575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itchFamily="34" charset="0"/>
                          <a:cs typeface="Arial" pitchFamily="34" charset="0"/>
                        </a:rPr>
                        <a:t>35000</a:t>
                      </a:r>
                      <a:endParaRPr lang="ru-RU" sz="18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501" marR="57501" marT="0" marB="0" anchor="b"/>
                </a:tc>
              </a:tr>
              <a:tr h="3524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 pitchFamily="34" charset="0"/>
                          <a:cs typeface="Arial" pitchFamily="34" charset="0"/>
                        </a:rPr>
                        <a:t>Операционная прибыль</a:t>
                      </a:r>
                      <a:endParaRPr lang="ru-RU" sz="1800" b="1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501" marR="575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 pitchFamily="34" charset="0"/>
                          <a:cs typeface="Arial" pitchFamily="34" charset="0"/>
                        </a:rPr>
                        <a:t>292152</a:t>
                      </a:r>
                      <a:endParaRPr lang="ru-RU" sz="1800" b="1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501" marR="575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 pitchFamily="34" charset="0"/>
                          <a:cs typeface="Arial" pitchFamily="34" charset="0"/>
                        </a:rPr>
                        <a:t>314820</a:t>
                      </a:r>
                      <a:endParaRPr lang="ru-RU" sz="1800" b="1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501" marR="575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 pitchFamily="34" charset="0"/>
                          <a:cs typeface="Arial" pitchFamily="34" charset="0"/>
                        </a:rPr>
                        <a:t>941320</a:t>
                      </a:r>
                      <a:endParaRPr lang="ru-RU" sz="1800" b="1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501" marR="57501" marT="0" marB="0" anchor="b"/>
                </a:tc>
              </a:tr>
              <a:tr h="3146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itchFamily="34" charset="0"/>
                          <a:cs typeface="Arial" pitchFamily="34" charset="0"/>
                        </a:rPr>
                        <a:t>Налоги</a:t>
                      </a:r>
                      <a:endParaRPr lang="ru-RU" sz="18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501" marR="575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itchFamily="34" charset="0"/>
                          <a:cs typeface="Arial" pitchFamily="34" charset="0"/>
                        </a:rPr>
                        <a:t>13736</a:t>
                      </a:r>
                      <a:endParaRPr lang="ru-RU" sz="18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501" marR="575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itchFamily="34" charset="0"/>
                          <a:cs typeface="Arial" pitchFamily="34" charset="0"/>
                        </a:rPr>
                        <a:t>42291</a:t>
                      </a:r>
                      <a:endParaRPr lang="ru-RU" sz="18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501" marR="575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itchFamily="34" charset="0"/>
                          <a:cs typeface="Arial" pitchFamily="34" charset="0"/>
                        </a:rPr>
                        <a:t>122372</a:t>
                      </a:r>
                      <a:endParaRPr lang="ru-RU" sz="18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501" marR="57501" marT="0" marB="0" anchor="b"/>
                </a:tc>
              </a:tr>
              <a:tr h="3146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 pitchFamily="34" charset="0"/>
                          <a:cs typeface="Arial" pitchFamily="34" charset="0"/>
                        </a:rPr>
                        <a:t>Чистая прибыль</a:t>
                      </a:r>
                      <a:endParaRPr lang="ru-RU" sz="1800" b="1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501" marR="575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 pitchFamily="34" charset="0"/>
                          <a:cs typeface="Arial" pitchFamily="34" charset="0"/>
                        </a:rPr>
                        <a:t>278416</a:t>
                      </a:r>
                      <a:endParaRPr lang="ru-RU" sz="1800" b="1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501" marR="575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 pitchFamily="34" charset="0"/>
                          <a:cs typeface="Arial" pitchFamily="34" charset="0"/>
                        </a:rPr>
                        <a:t>272529</a:t>
                      </a:r>
                      <a:endParaRPr lang="ru-RU" sz="1800" b="1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501" marR="575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 pitchFamily="34" charset="0"/>
                          <a:cs typeface="Arial" pitchFamily="34" charset="0"/>
                        </a:rPr>
                        <a:t>818948</a:t>
                      </a:r>
                      <a:endParaRPr lang="ru-RU" sz="1800" b="1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501" marR="57501" marT="0" marB="0" anchor="b"/>
                </a:tc>
              </a:tr>
            </a:tbl>
          </a:graphicData>
        </a:graphic>
      </p:graphicFrame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0" y="390525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960" y="2769196"/>
            <a:ext cx="9163203" cy="6288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048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pull/>
      </p:transition>
    </mc:Choice>
    <mc:Fallback xmlns="">
      <p:transition spd="slow">
        <p:pull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1435</TotalTime>
  <Words>1273</Words>
  <Application>Microsoft Office PowerPoint</Application>
  <PresentationFormat>Произвольный</PresentationFormat>
  <Paragraphs>261</Paragraphs>
  <Slides>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Arial Narrow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к защите диплома на сером фоне</dc:title>
  <dc:creator>79998</dc:creator>
  <cp:lastModifiedBy>valer</cp:lastModifiedBy>
  <cp:revision>773</cp:revision>
  <dcterms:created xsi:type="dcterms:W3CDTF">2006-08-16T00:00:00Z</dcterms:created>
  <dcterms:modified xsi:type="dcterms:W3CDTF">2024-06-03T10:13:01Z</dcterms:modified>
  <dc:identifier>DAFltZkq3wI</dc:identifier>
</cp:coreProperties>
</file>