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8" r:id="rId4"/>
    <p:sldId id="313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11" r:id="rId13"/>
    <p:sldId id="327" r:id="rId14"/>
    <p:sldId id="32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>
        <p:scale>
          <a:sx n="66" d="100"/>
          <a:sy n="66" d="100"/>
        </p:scale>
        <p:origin x="40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9FE2A-A020-4770-93B1-78893EF1BBD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E940-208C-4591-996B-1A0A1751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0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B4BB-E8A1-4A2E-3139-5B5509178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69391-B1DF-33F5-92E0-BC7144151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D90B9-6D89-828B-5E15-C6675FA4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BD379-81C6-A48F-46A7-A766B30F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01E69-72AB-4B3F-F762-A31BB46E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A963-EDA6-1771-A3B7-4D2261A5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1F6CE-7299-07BE-18B9-B2BAB34F0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1236-4718-DB11-502C-AD4ACA2C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1C4D-A274-7328-9A18-102C4ADF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C8F48-FDEE-4FB3-A23F-33E7768B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F6576-9104-809A-3103-2D298CC04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0556D-CF6B-267A-7426-DBD3E5386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F502-0359-1D32-A45E-E6646CD3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1C02-2F66-8934-2A5E-181E26A0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64F59-5C56-B542-8446-D7DCFB78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3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3271-ACD0-6B49-8CB8-4B948CFF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365F-E009-F553-D2D3-4394E6BB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66DB-6424-0974-BEBB-730AC905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94770-9EF2-20C0-9CC2-B6DE1C20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7B1CB-1A1A-E9AE-1010-D010097E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7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F9FC-09AB-8ABD-C7F7-D130AC84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B67AA-51FC-25C0-506A-6F1E1269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BFF68-442C-A072-EEA9-8860F5BF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F26FF-07E4-3CB0-A5B2-3A48EA60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E001-C3A1-C809-3305-25D6D36B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8B2-76EE-2E44-53EA-7AC15444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37F7-AF12-31A4-BCB2-4DDA1276C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D821C-03BC-07C9-BC66-1BBC93FF2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9269-D15D-5272-ADC2-9269C948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BD34-D71F-33A5-7F85-C595DC1B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2C4E9-091C-B3CA-8625-6D031004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4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0A28-A475-5FCD-C17A-2C54DDFA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4F91-D512-53D7-F2B2-D17A5B39D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77752-348C-6700-C5D0-5E794217C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04057-78E8-208E-D966-0AD2E3B08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F146E-0B62-663F-3244-49CFAE315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5BAC1-FD74-FD08-0F52-70AE3607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A26BA-A667-E717-1754-F714F615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5F713-EE10-45B4-C4C4-FC468AA8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434C-43FB-C7F3-21B0-E44600CA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A62A0-703B-1684-1B5F-3DCF3346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F8921-E741-8296-9DCB-D005BBEA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325C-3431-9575-9494-F9939A4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04F4B-3AEC-E4A0-1DB6-5A934FE4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C617A-8B71-A17E-0555-8299C6F2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BB8C-A020-860A-2368-23D7D991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8E5A-9367-B0BE-C25E-21E74039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7146-28D4-0386-2F84-4A333AC9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4C8A1-28FC-1B96-E98C-1A0A2DC13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CEF3A-D6FE-8A4F-A127-41EF8D0D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8CCC4-0585-8425-DB24-4A6F7AAF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E3C78-11E8-1800-7EFB-B38DF2A5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5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8645-C2E8-FCA8-B1AA-1762194F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3739E-795A-991B-D66E-9D58CFA7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4796D-5F2F-F234-5778-D72D900B6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9B277-A53B-D93C-F89F-CC8B13BF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B6680-8407-5C98-C940-BBE08D0A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E740-BC55-F9D8-5BF5-3F83AC6F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D2010-B731-17A5-93BB-08C5A4A6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85B73-9A6A-508B-8E92-FE41E58BD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6BAD-753F-E593-4988-2F5BC01E5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59AD-1D9B-0540-821E-BBB2B4E6053E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7A9B-0157-9E20-EA41-D8B8CB02F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8C80-CD9B-957B-0809-C6A29B6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524D-9713-6A44-9D1E-D05371255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E0A90D0-E5C5-F443-0FA4-AC99847072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189470"/>
            <a:ext cx="1929652" cy="1085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25AB8C-2662-75D7-BC01-06F0D8764147}"/>
              </a:ext>
            </a:extLst>
          </p:cNvPr>
          <p:cNvSpPr txBox="1"/>
          <p:nvPr/>
        </p:nvSpPr>
        <p:spPr>
          <a:xfrm>
            <a:off x="1606091" y="2387191"/>
            <a:ext cx="86562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в формате стартап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43.04.03 – «Гостиничное дело»</a:t>
            </a: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 «Гостиничная деятельность»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проекта создания экологического отеля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Большакова Анна Васильевна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15.07В-ГД1/21б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к.ы.н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Кульгачев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П.</a:t>
            </a: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20E10-E540-F204-BCE9-DCA13B1D0C43}"/>
              </a:ext>
            </a:extLst>
          </p:cNvPr>
          <p:cNvSpPr txBox="1"/>
          <p:nvPr/>
        </p:nvSpPr>
        <p:spPr>
          <a:xfrm>
            <a:off x="1509146" y="234488"/>
            <a:ext cx="8965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ЭКОНОМИЧЕСКИЙ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Г.В. ПЛЕХАНОВА»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«Плехановская школа бизнеса «Интеграл»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гостиничного и туристического менеджмента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1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5AFD9-EBE8-574D-90D6-41C8A72A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263F818-35A9-FC7E-7ED8-125221E6E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C899F6-5B97-95F0-2882-5F14CBF5B82F}"/>
              </a:ext>
            </a:extLst>
          </p:cNvPr>
          <p:cNvSpPr/>
          <p:nvPr/>
        </p:nvSpPr>
        <p:spPr>
          <a:xfrm>
            <a:off x="1509203" y="93040"/>
            <a:ext cx="917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категорий номеров и тарифов на проживание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1CF48B7B-4DA9-F777-B49B-2B49E28D4D5F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ED958A93-6672-4E84-0FFD-21F0F7E2DB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EE427A7C-C7D8-15EC-D447-375F254CDC1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C0199F06-563E-BE4A-0BD4-852A2BFC8B7D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689650F3-FA7F-7CDE-9021-FD0B177D2601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E4ABDD9D-BA19-7375-309A-4B00C498FB0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5DF457D3-7931-215B-9D6B-AD723251D542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4D0012-C26C-EF7E-B124-2C8C452CE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40642"/>
              </p:ext>
            </p:extLst>
          </p:nvPr>
        </p:nvGraphicFramePr>
        <p:xfrm>
          <a:off x="1509203" y="1156217"/>
          <a:ext cx="8996237" cy="540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789">
                  <a:extLst>
                    <a:ext uri="{9D8B030D-6E8A-4147-A177-3AD203B41FA5}">
                      <a16:colId xmlns:a16="http://schemas.microsoft.com/office/drawing/2014/main" val="2521411347"/>
                    </a:ext>
                  </a:extLst>
                </a:gridCol>
                <a:gridCol w="5570177">
                  <a:extLst>
                    <a:ext uri="{9D8B030D-6E8A-4147-A177-3AD203B41FA5}">
                      <a16:colId xmlns:a16="http://schemas.microsoft.com/office/drawing/2014/main" val="475427630"/>
                    </a:ext>
                  </a:extLst>
                </a:gridCol>
                <a:gridCol w="1956271">
                  <a:extLst>
                    <a:ext uri="{9D8B030D-6E8A-4147-A177-3AD203B41FA5}">
                      <a16:colId xmlns:a16="http://schemas.microsoft.com/office/drawing/2014/main" val="3593099848"/>
                    </a:ext>
                  </a:extLst>
                </a:gridCol>
              </a:tblGrid>
              <a:tr h="4912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проживания в сутки</a:t>
                      </a:r>
                      <a:endParaRPr lang="ru-RU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70458"/>
                  </a:ext>
                </a:extLst>
              </a:tr>
              <a:tr h="27849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  <a:endParaRPr lang="ru-RU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Вместимость: до 4-х человек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Площадь: 38 кв.м.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категории «Стандарт» состоит из спальни, одного санузла, коридора и совмещенной кухни-гостиной. Номер оборудован двухспальной кроватью или двумя раздельными кроватями, двухместным раскладывающимся диваном в гостиной, телевизором в спальне и гостиной, сплит системой, телефоном, кухонным гарнитуром с необходимой техникой (плита, микроволновая печь, духовка, холодильник, посудомоечная машина, капсульная кофемашина, электрический чайник), посудой и столовыми приборами, отпаривателем. 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 рублей без завтрака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31.000 с включенным завтраком на 2 персоны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83168"/>
                  </a:ext>
                </a:extLst>
              </a:tr>
              <a:tr h="1702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</a:t>
                      </a:r>
                      <a:endParaRPr lang="ru-RU" sz="13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Вместимость: до 6-х человек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Площадь: 67 кв.м.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категории «Семейный» состоит из двух спален, одного санузла, коридора и просторной совмещенной кухни-гостиной. Оборудование номера совпадает с категорией «Стандарт».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42.000 рублей без завтрака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3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54.000 рублей с включенным завтраком на 4 персоны </a:t>
                      </a:r>
                      <a:endParaRPr lang="ru-RU" sz="13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1" marR="40051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7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9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AFBAC-5F3D-6FEC-35F5-6F7407F1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23D6D90-8329-03A2-DB4B-8AE5822CC2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8E3C8-71BB-B758-81F8-0F600FE18C09}"/>
              </a:ext>
            </a:extLst>
          </p:cNvPr>
          <p:cNvSpPr/>
          <p:nvPr/>
        </p:nvSpPr>
        <p:spPr>
          <a:xfrm>
            <a:off x="1509203" y="179367"/>
            <a:ext cx="917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Сметы расходов гостиничного предприятия 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653DB4F8-7C74-6D2D-DB49-FBBB2F2910A2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7F1F95C2-7A34-6A00-6B81-D2ADF9422FAD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EDD9C96D-135B-9633-CC5B-0416A5C4A2C9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A29ADEE5-CC77-4598-9ADF-470E759D63CA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3CBF41CF-A43B-899E-D256-EFC1D6823B4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33FEC4B4-A348-66EE-3977-9364B636983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9F43EDBC-77E4-6E08-9EF4-4D4B80E5BE4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40F81D7-E596-3EF3-FACD-A5213B01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43248"/>
              </p:ext>
            </p:extLst>
          </p:nvPr>
        </p:nvGraphicFramePr>
        <p:xfrm>
          <a:off x="233680" y="2046052"/>
          <a:ext cx="5986780" cy="393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670">
                  <a:extLst>
                    <a:ext uri="{9D8B030D-6E8A-4147-A177-3AD203B41FA5}">
                      <a16:colId xmlns:a16="http://schemas.microsoft.com/office/drawing/2014/main" val="637819037"/>
                    </a:ext>
                  </a:extLst>
                </a:gridCol>
                <a:gridCol w="1642110">
                  <a:extLst>
                    <a:ext uri="{9D8B030D-6E8A-4147-A177-3AD203B41FA5}">
                      <a16:colId xmlns:a16="http://schemas.microsoft.com/office/drawing/2014/main" val="219880102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финансовых расходов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030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всех помещений (в т. ч. модульного некапитального типа)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75 000 000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903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пляжа 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7041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мебель в помещения для персонала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7842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мебель в помещения для гостей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8615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спа-зоны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8431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гостиничного предприятия (лавочки, асфальт, дорожки, освещение, садовые работы, строительство фермы, сада и т.д.)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15 000 000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0373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гостиничных электронных программ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49536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спортивного инвентаря, катамаранов, рыболовных снастей и т.д.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9979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Непредвиденные расходы 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7723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расходных материалов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4286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171 000 000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9589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1F20AB6-CF7C-6DBC-03B5-A23FF9F9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30961"/>
              </p:ext>
            </p:extLst>
          </p:nvPr>
        </p:nvGraphicFramePr>
        <p:xfrm>
          <a:off x="6275070" y="2046052"/>
          <a:ext cx="5725160" cy="252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610">
                  <a:extLst>
                    <a:ext uri="{9D8B030D-6E8A-4147-A177-3AD203B41FA5}">
                      <a16:colId xmlns:a16="http://schemas.microsoft.com/office/drawing/2014/main" val="932719812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3408157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финансовых расходов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месяц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18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платежи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31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(на 50 лет)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09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для гостей и сотрудников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3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персонала (с учетом всех отчислений и выплат)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3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расходных материалов (гигиенические средства, разбившаяся посуда и т.д.)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57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Маркетинговые расходы 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100 000 рублей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44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Непредвиденные расходы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28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11 575 000 рублей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46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1480A0-39EF-1DDF-4970-E3BAA5B84AD6}"/>
              </a:ext>
            </a:extLst>
          </p:cNvPr>
          <p:cNvSpPr txBox="1"/>
          <p:nvPr/>
        </p:nvSpPr>
        <p:spPr>
          <a:xfrm>
            <a:off x="233680" y="13426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Смета единоразовых расходов до открытия гостиничного предприятия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43311-DA06-E0C0-82D8-72290042D6A2}"/>
              </a:ext>
            </a:extLst>
          </p:cNvPr>
          <p:cNvSpPr txBox="1"/>
          <p:nvPr/>
        </p:nvSpPr>
        <p:spPr>
          <a:xfrm>
            <a:off x="6798230" y="1565216"/>
            <a:ext cx="4678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Смета ежемесячных трат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6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33E23-7105-475F-11E2-DF4B7479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A0FDB4B-19D3-0616-6C4A-8BFF48B404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C4A19A-754C-47FE-701C-5D31DC722C39}"/>
              </a:ext>
            </a:extLst>
          </p:cNvPr>
          <p:cNvSpPr/>
          <p:nvPr/>
        </p:nvSpPr>
        <p:spPr>
          <a:xfrm>
            <a:off x="116193" y="-17744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показатели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769E76-D18D-F6C9-0C7E-331630AF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C710C6-585F-92A3-7984-A8412B4C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1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page number">
            <a:extLst>
              <a:ext uri="{FF2B5EF4-FFF2-40B4-BE49-F238E27FC236}">
                <a16:creationId xmlns:a16="http://schemas.microsoft.com/office/drawing/2014/main" id="{B536FBB5-E7B8-9258-94F4-503671915157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9" name="page number">
              <a:extLst>
                <a:ext uri="{FF2B5EF4-FFF2-40B4-BE49-F238E27FC236}">
                  <a16:creationId xmlns:a16="http://schemas.microsoft.com/office/drawing/2014/main" id="{18C07531-6E21-9441-F029-C5D72B040D30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id="{7FA84A08-DE78-BE67-13E0-E5457EE2CEBA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59152FB5-7DA4-9823-88BA-12AA799F405D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0E2EF7FE-88D9-3219-7B99-BB506F02C056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6EFF9E2D-B8F4-DABD-22CE-F21EC3BFD41F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7F686643-8522-96DD-ABE8-F7420B9B2101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0564803-96D8-B17A-B71B-8A99E1D5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42329"/>
              </p:ext>
            </p:extLst>
          </p:nvPr>
        </p:nvGraphicFramePr>
        <p:xfrm>
          <a:off x="578473" y="1432110"/>
          <a:ext cx="5095887" cy="3763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154">
                  <a:extLst>
                    <a:ext uri="{9D8B030D-6E8A-4147-A177-3AD203B41FA5}">
                      <a16:colId xmlns:a16="http://schemas.microsoft.com/office/drawing/2014/main" val="127113190"/>
                    </a:ext>
                  </a:extLst>
                </a:gridCol>
                <a:gridCol w="1322373">
                  <a:extLst>
                    <a:ext uri="{9D8B030D-6E8A-4147-A177-3AD203B41FA5}">
                      <a16:colId xmlns:a16="http://schemas.microsoft.com/office/drawing/2014/main" val="3766149850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6699612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49405843"/>
                    </a:ext>
                  </a:extLst>
                </a:gridCol>
              </a:tblGrid>
              <a:tr h="352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Оптимистичный прогноз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прогноз 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Пессимистичный прогноз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35243"/>
                  </a:ext>
                </a:extLst>
              </a:tr>
              <a:tr h="24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 в год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68 656 500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52 012 500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34 328 250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89414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Проживание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309 556 500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234 512 500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154 748 250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0540"/>
                  </a:ext>
                </a:extLst>
              </a:tr>
              <a:tr h="720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услуги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472 585 575 рублей (70% гостей ими воспользуются)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255 728 125 рублей (50% гостей ими воспользуются)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101 268 338 рублей (30% гостей ими воспользуются)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38755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850 798 575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542 253 125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290 344 838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2146"/>
                  </a:ext>
                </a:extLst>
              </a:tr>
              <a:tr h="903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денежный поток (валовая операционная прибыль –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GOP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711 898 575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403 353 125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151 444 838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86553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913FFBD-48B8-DE6D-2238-1A0394D1C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89596"/>
              </p:ext>
            </p:extLst>
          </p:nvPr>
        </p:nvGraphicFramePr>
        <p:xfrm>
          <a:off x="5854692" y="1432110"/>
          <a:ext cx="6031957" cy="3906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8">
                  <a:extLst>
                    <a:ext uri="{9D8B030D-6E8A-4147-A177-3AD203B41FA5}">
                      <a16:colId xmlns:a16="http://schemas.microsoft.com/office/drawing/2014/main" val="374093409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082647777"/>
                    </a:ext>
                  </a:extLst>
                </a:gridCol>
                <a:gridCol w="858740">
                  <a:extLst>
                    <a:ext uri="{9D8B030D-6E8A-4147-A177-3AD203B41FA5}">
                      <a16:colId xmlns:a16="http://schemas.microsoft.com/office/drawing/2014/main" val="2178906197"/>
                    </a:ext>
                  </a:extLst>
                </a:gridCol>
                <a:gridCol w="1507989">
                  <a:extLst>
                    <a:ext uri="{9D8B030D-6E8A-4147-A177-3AD203B41FA5}">
                      <a16:colId xmlns:a16="http://schemas.microsoft.com/office/drawing/2014/main" val="201451195"/>
                    </a:ext>
                  </a:extLst>
                </a:gridCol>
              </a:tblGrid>
              <a:tr h="494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Оптимистичный прогноз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Реальный прогноз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Пессимистичный прогноз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58021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36968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85996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84842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2033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89411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4746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81363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21357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11663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17100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77370"/>
                  </a:ext>
                </a:extLst>
              </a:tr>
              <a:tr h="23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06773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ежегодная загрузка 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82.5%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62.5%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41.25%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5207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82674DC-0AB3-08E6-5279-F0F35CDF5A59}"/>
              </a:ext>
            </a:extLst>
          </p:cNvPr>
          <p:cNvSpPr txBox="1"/>
          <p:nvPr/>
        </p:nvSpPr>
        <p:spPr>
          <a:xfrm>
            <a:off x="116193" y="7857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Прогноз объемов продаж отеля (оптимистичный, реальный и пессимистичный)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7EDEE-1006-831B-448A-27AA6B742D40}"/>
              </a:ext>
            </a:extLst>
          </p:cNvPr>
          <p:cNvSpPr txBox="1"/>
          <p:nvPr/>
        </p:nvSpPr>
        <p:spPr>
          <a:xfrm>
            <a:off x="5732504" y="8111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Прогноз загрузки отеля (оптимистичный, реальный и пессимистичный)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0F98317-E0F2-C84D-D068-64160A638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28088"/>
              </p:ext>
            </p:extLst>
          </p:nvPr>
        </p:nvGraphicFramePr>
        <p:xfrm>
          <a:off x="578473" y="5463344"/>
          <a:ext cx="5095886" cy="1266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729">
                  <a:extLst>
                    <a:ext uri="{9D8B030D-6E8A-4147-A177-3AD203B41FA5}">
                      <a16:colId xmlns:a16="http://schemas.microsoft.com/office/drawing/2014/main" val="1139282823"/>
                    </a:ext>
                  </a:extLst>
                </a:gridCol>
                <a:gridCol w="1512941">
                  <a:extLst>
                    <a:ext uri="{9D8B030D-6E8A-4147-A177-3AD203B41FA5}">
                      <a16:colId xmlns:a16="http://schemas.microsoft.com/office/drawing/2014/main" val="3814861715"/>
                    </a:ext>
                  </a:extLst>
                </a:gridCol>
                <a:gridCol w="1273835">
                  <a:extLst>
                    <a:ext uri="{9D8B030D-6E8A-4147-A177-3AD203B41FA5}">
                      <a16:colId xmlns:a16="http://schemas.microsoft.com/office/drawing/2014/main" val="979937181"/>
                    </a:ext>
                  </a:extLst>
                </a:gridCol>
                <a:gridCol w="1274381">
                  <a:extLst>
                    <a:ext uri="{9D8B030D-6E8A-4147-A177-3AD203B41FA5}">
                      <a16:colId xmlns:a16="http://schemas.microsoft.com/office/drawing/2014/main" val="1276334669"/>
                    </a:ext>
                  </a:extLst>
                </a:gridCol>
              </a:tblGrid>
              <a:tr h="68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по итогам оптимистичного прогноза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по итогам реального прогноза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по итогам пессимистичного прогноза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6291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RevPAR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28 270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21 416 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14 132</a:t>
                      </a: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3893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34 266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34 265 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34 305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0419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9279775-7FC4-9F7E-18A7-DEFB2DBCA385}"/>
              </a:ext>
            </a:extLst>
          </p:cNvPr>
          <p:cNvSpPr txBox="1"/>
          <p:nvPr/>
        </p:nvSpPr>
        <p:spPr>
          <a:xfrm>
            <a:off x="5732504" y="5793633"/>
            <a:ext cx="3373120" cy="60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отеля по итогам прогнозов (за месяц)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1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23809-CEE7-5914-D294-62735A3A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EF00E97-98CC-1762-2A81-561A6B34E9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751A1F-1DF0-8CD3-48C8-C92AA755E10E}"/>
              </a:ext>
            </a:extLst>
          </p:cNvPr>
          <p:cNvSpPr/>
          <p:nvPr/>
        </p:nvSpPr>
        <p:spPr>
          <a:xfrm>
            <a:off x="884170" y="204358"/>
            <a:ext cx="91735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стартапа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A5902823-CE96-D7DD-4003-8B7F9C938F0C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5610AE79-7D53-F0FF-A15E-3BF99C6060C3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13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55BC70B4-D3ED-2287-BFF7-6F6263771B14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25B45001-BE87-5E65-D14B-7B2B2D8BA46E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FE5158C5-EA75-88BF-D7FB-05861EEAC256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1C4339CB-1C96-444F-6BB5-8D09A138BD71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87728F1B-C454-DAD9-FF49-A532572AB4B2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499EA9-41B9-5513-04BC-6CE93F3675EC}"/>
              </a:ext>
            </a:extLst>
          </p:cNvPr>
          <p:cNvSpPr txBox="1"/>
          <p:nvPr/>
        </p:nvSpPr>
        <p:spPr>
          <a:xfrm>
            <a:off x="2052224" y="1063256"/>
            <a:ext cx="63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Финансовые показатели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486518E-8606-C9D0-823C-5C170B5E8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22040"/>
              </p:ext>
            </p:extLst>
          </p:nvPr>
        </p:nvGraphicFramePr>
        <p:xfrm>
          <a:off x="277731" y="1506373"/>
          <a:ext cx="6481885" cy="2339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298">
                  <a:extLst>
                    <a:ext uri="{9D8B030D-6E8A-4147-A177-3AD203B41FA5}">
                      <a16:colId xmlns:a16="http://schemas.microsoft.com/office/drawing/2014/main" val="426385727"/>
                    </a:ext>
                  </a:extLst>
                </a:gridCol>
                <a:gridCol w="1620298">
                  <a:extLst>
                    <a:ext uri="{9D8B030D-6E8A-4147-A177-3AD203B41FA5}">
                      <a16:colId xmlns:a16="http://schemas.microsoft.com/office/drawing/2014/main" val="156850142"/>
                    </a:ext>
                  </a:extLst>
                </a:gridCol>
                <a:gridCol w="1620298">
                  <a:extLst>
                    <a:ext uri="{9D8B030D-6E8A-4147-A177-3AD203B41FA5}">
                      <a16:colId xmlns:a16="http://schemas.microsoft.com/office/drawing/2014/main" val="2351359543"/>
                    </a:ext>
                  </a:extLst>
                </a:gridCol>
                <a:gridCol w="1620991">
                  <a:extLst>
                    <a:ext uri="{9D8B030D-6E8A-4147-A177-3AD203B41FA5}">
                      <a16:colId xmlns:a16="http://schemas.microsoft.com/office/drawing/2014/main" val="291998815"/>
                    </a:ext>
                  </a:extLst>
                </a:gridCol>
              </a:tblGrid>
              <a:tr h="77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оптимистичного прогноза 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реального прогноза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пессимистичного прогноза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07445"/>
                  </a:ext>
                </a:extLst>
              </a:tr>
              <a:tr h="77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 безубыточности стартапа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3-4 года (с момента ввода в эксплуатацию)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5-6 года (с момента ввода в эксплуатацию)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7-8 года (с момента ввода в эксплуатацию)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32919"/>
                  </a:ext>
                </a:extLst>
              </a:tr>
              <a:tr h="77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устойчивого роста стартапа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4-5 года (с момента ввода в эксплуатацию)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6-7 года (с момента ввода в эксплуатацию)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8-9 года (с момента ввода в эксплуатацию)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8841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CF69854-7AC7-A96A-0B6F-6E6584229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6863"/>
              </p:ext>
            </p:extLst>
          </p:nvPr>
        </p:nvGraphicFramePr>
        <p:xfrm>
          <a:off x="293164" y="4762387"/>
          <a:ext cx="6466452" cy="1543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440">
                  <a:extLst>
                    <a:ext uri="{9D8B030D-6E8A-4147-A177-3AD203B41FA5}">
                      <a16:colId xmlns:a16="http://schemas.microsoft.com/office/drawing/2014/main" val="2349014542"/>
                    </a:ext>
                  </a:extLst>
                </a:gridCol>
                <a:gridCol w="1616440">
                  <a:extLst>
                    <a:ext uri="{9D8B030D-6E8A-4147-A177-3AD203B41FA5}">
                      <a16:colId xmlns:a16="http://schemas.microsoft.com/office/drawing/2014/main" val="1691364535"/>
                    </a:ext>
                  </a:extLst>
                </a:gridCol>
                <a:gridCol w="1616440">
                  <a:extLst>
                    <a:ext uri="{9D8B030D-6E8A-4147-A177-3AD203B41FA5}">
                      <a16:colId xmlns:a16="http://schemas.microsoft.com/office/drawing/2014/main" val="2640508291"/>
                    </a:ext>
                  </a:extLst>
                </a:gridCol>
                <a:gridCol w="1617132">
                  <a:extLst>
                    <a:ext uri="{9D8B030D-6E8A-4147-A177-3AD203B41FA5}">
                      <a16:colId xmlns:a16="http://schemas.microsoft.com/office/drawing/2014/main" val="3971291925"/>
                    </a:ext>
                  </a:extLst>
                </a:gridCol>
              </a:tblGrid>
              <a:tr h="1058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оптимистичного прогноза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реального прогноза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пессимистичного прогноза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27263"/>
                  </a:ext>
                </a:extLst>
              </a:tr>
              <a:tr h="485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РВР </a:t>
                      </a: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(Payback Period)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лет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4533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274D694-960D-207D-E110-1015DD0D3F80}"/>
              </a:ext>
            </a:extLst>
          </p:cNvPr>
          <p:cNvSpPr txBox="1"/>
          <p:nvPr/>
        </p:nvSpPr>
        <p:spPr>
          <a:xfrm>
            <a:off x="2052224" y="4285976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Срок окупаемости стартапа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2EDFF06-576E-CA45-1097-28D104E1C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16924"/>
              </p:ext>
            </p:extLst>
          </p:nvPr>
        </p:nvGraphicFramePr>
        <p:xfrm>
          <a:off x="7095281" y="1148387"/>
          <a:ext cx="4484571" cy="5167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583">
                  <a:extLst>
                    <a:ext uri="{9D8B030D-6E8A-4147-A177-3AD203B41FA5}">
                      <a16:colId xmlns:a16="http://schemas.microsoft.com/office/drawing/2014/main" val="3907017805"/>
                    </a:ext>
                  </a:extLst>
                </a:gridCol>
                <a:gridCol w="1164734">
                  <a:extLst>
                    <a:ext uri="{9D8B030D-6E8A-4147-A177-3AD203B41FA5}">
                      <a16:colId xmlns:a16="http://schemas.microsoft.com/office/drawing/2014/main" val="2970808069"/>
                    </a:ext>
                  </a:extLst>
                </a:gridCol>
                <a:gridCol w="1841254">
                  <a:extLst>
                    <a:ext uri="{9D8B030D-6E8A-4147-A177-3AD203B41FA5}">
                      <a16:colId xmlns:a16="http://schemas.microsoft.com/office/drawing/2014/main" val="1683752489"/>
                    </a:ext>
                  </a:extLst>
                </a:gridCol>
              </a:tblGrid>
              <a:tr h="165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показателя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55321"/>
                  </a:ext>
                </a:extLst>
              </a:tr>
              <a:tr h="342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инвестиций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100 000 000 руб.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15039"/>
                  </a:ext>
                </a:extLst>
              </a:tr>
              <a:tr h="69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 (чистая приведенная стоимость) дисконтированный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1 977 816.17 руб. 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NPV&gt; 0, проект финансово целесообразен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97715"/>
                  </a:ext>
                </a:extLst>
              </a:tr>
              <a:tr h="1230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 (внутренняя норма рентабельности)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~19,64%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Доходность выше “умеренной”, вкладываться в проект целесообразно для долгосрочных инвесторов (не подходит для венчурных)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75149"/>
                  </a:ext>
                </a:extLst>
              </a:tr>
              <a:tr h="342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 </a:t>
                      </a: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(период окупаемости)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месяцев (7,5 лет)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Быстрая окупаемость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24186"/>
                  </a:ext>
                </a:extLst>
              </a:tr>
              <a:tr h="803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 (индекс прибыльности)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~4,29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(NPV + инвестиции) / инвестиции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PI&gt; 1, проект является выгодным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867"/>
                  </a:ext>
                </a:extLst>
              </a:tr>
              <a:tr h="1585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 (рентабельность инвестиций) за год</a:t>
                      </a:r>
                      <a:endParaRPr lang="ru-RU" sz="105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~38%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высокая, что соответствует специфике проекта и прочим показателям - вкладываться в проект целесообразно для долгосрочных инвесторов (не подходит для венчурных)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7" marR="54117" marT="0" marB="0" anchor="ctr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01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D203901-9E85-2C87-3EF2-4F720617B90F}"/>
              </a:ext>
            </a:extLst>
          </p:cNvPr>
          <p:cNvSpPr txBox="1"/>
          <p:nvPr/>
        </p:nvSpPr>
        <p:spPr>
          <a:xfrm>
            <a:off x="8047299" y="72325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Инвестиционные показатели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5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5E980-A604-7E60-9CA6-D110B345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1998C55-1274-6EDC-5396-CEC0F3D7F8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A48806-40EB-6451-E23C-A4510CF98E5F}"/>
              </a:ext>
            </a:extLst>
          </p:cNvPr>
          <p:cNvSpPr/>
          <p:nvPr/>
        </p:nvSpPr>
        <p:spPr>
          <a:xfrm>
            <a:off x="1669001" y="639517"/>
            <a:ext cx="917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чувствительности проекта к внутренним и внешним рискам 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9890B846-2D0C-ED41-0A15-05B03AAE802F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0BBA7911-C84B-6D03-7ACB-4508B1BE392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14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8017BABE-F6DD-1689-00CB-B1AA4D5E852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CDF79040-37AD-6B0D-9C8B-6181B623612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778EE902-4D2F-9E24-D3B1-4E25B1ACD5D7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080465F6-B6DF-62E8-7B9D-12FA45938D3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7ECBFEB9-31CF-C463-0008-502B860EE14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2690E5-89C0-95BF-4D72-83515EFAB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05079"/>
              </p:ext>
            </p:extLst>
          </p:nvPr>
        </p:nvGraphicFramePr>
        <p:xfrm>
          <a:off x="1828800" y="1811584"/>
          <a:ext cx="8853997" cy="4406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579">
                  <a:extLst>
                    <a:ext uri="{9D8B030D-6E8A-4147-A177-3AD203B41FA5}">
                      <a16:colId xmlns:a16="http://schemas.microsoft.com/office/drawing/2014/main" val="1456064300"/>
                    </a:ext>
                  </a:extLst>
                </a:gridCol>
                <a:gridCol w="3841418">
                  <a:extLst>
                    <a:ext uri="{9D8B030D-6E8A-4147-A177-3AD203B41FA5}">
                      <a16:colId xmlns:a16="http://schemas.microsoft.com/office/drawing/2014/main" val="2334693843"/>
                    </a:ext>
                  </a:extLst>
                </a:gridCol>
              </a:tblGrid>
              <a:tr h="1043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риски: 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чувствительности (1 - низкая чувствительность; 10 – очень высокая чувствительность)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49653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кадров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36504"/>
                  </a:ext>
                </a:extLst>
              </a:tr>
              <a:tr h="511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загрузка в определенные месяцы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2842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конкуренция с другими гостиничными предприятиями, расположенными в Калужской области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0244"/>
                  </a:ext>
                </a:extLst>
              </a:tr>
              <a:tr h="1043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риски: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чувствительности (1 - низкая чувствительность; 10 – очень высокая чувствительность)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80388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Природно-естественные риски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36385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риски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43205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Законодательные риски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4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86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429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9A05F4B-65F6-6A45-1AAA-05E0BBB338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65951-BC40-A6BE-7FAC-3AF10FE393D3}"/>
              </a:ext>
            </a:extLst>
          </p:cNvPr>
          <p:cNvSpPr txBox="1"/>
          <p:nvPr/>
        </p:nvSpPr>
        <p:spPr>
          <a:xfrm>
            <a:off x="239695" y="815092"/>
            <a:ext cx="58563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темы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обусловлена высокой конкуренцией на рынке гостиничных услуг и необходимостью формирования уникальных гостиничных предприятий как инструмента повышения конкурентоспособности и устойчивого развития гостиничной индустрии.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выпускной квалификационной работы формате стартап является разработка проекта создания экологического отеля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инновационных экологических решений в строительстве и управлении.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9BB7F52-3671-4359-B888-EE436948AE1E}"/>
              </a:ext>
            </a:extLst>
          </p:cNvPr>
          <p:cNvCxnSpPr/>
          <p:nvPr/>
        </p:nvCxnSpPr>
        <p:spPr>
          <a:xfrm>
            <a:off x="6096000" y="78580"/>
            <a:ext cx="0" cy="6700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2DDB3A-6D6B-41BC-98C8-EFB95E3B9650}"/>
              </a:ext>
            </a:extLst>
          </p:cNvPr>
          <p:cNvSpPr/>
          <p:nvPr/>
        </p:nvSpPr>
        <p:spPr>
          <a:xfrm>
            <a:off x="6469523" y="815092"/>
            <a:ext cx="57224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выступает экологический отель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является разработки проекта создания, его реализация и дальнейшее управление гостиничного предприятия экологического типа.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 обусловлена отсутствием на рынке гостиничных услуг Калужской области четырехзвездочных отелей, имеющих эко-сертификацию, а также ряд экологических инноваций.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8E1AE3-489B-455D-96AD-3CC52D8E1017}"/>
              </a:ext>
            </a:extLst>
          </p:cNvPr>
          <p:cNvSpPr/>
          <p:nvPr/>
        </p:nvSpPr>
        <p:spPr>
          <a:xfrm>
            <a:off x="6469523" y="4106789"/>
            <a:ext cx="5618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indent="450215"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методологию разработки стартап-проекта экологического отеля.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бизнес-плана экологического отеля.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эффективность стартапа, проанализировать риски и возможные варианты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57897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A954F-31DF-0933-C567-169154F8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7D113C9-D645-1645-3A4B-9A22B13518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5E1D0-842C-EDC8-D8D6-69F1EDBA0F96}"/>
              </a:ext>
            </a:extLst>
          </p:cNvPr>
          <p:cNvSpPr txBox="1"/>
          <p:nvPr/>
        </p:nvSpPr>
        <p:spPr>
          <a:xfrm>
            <a:off x="367306" y="1305341"/>
            <a:ext cx="6112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Экологический отель четыре звезды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Расположен в Калужской области Калужского района на берегу реки Оки.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Составляющие отеля: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домов модульного некапитального типа (18 домов категории «Стандарт», 12 домов категории «Семейный»);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здание (ресепшн, ресторан, спа-зона, релакс-зона, детская комната, прачечная);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бани с купелью;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Оборудованный пляж;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Беседки с зоной барбекю;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проката спортивного инвентаря и рыболовных снастей;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Ферма-сад;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1A172-BB14-DA9F-53AC-4A28692B065A}"/>
              </a:ext>
            </a:extLst>
          </p:cNvPr>
          <p:cNvSpPr txBox="1"/>
          <p:nvPr/>
        </p:nvSpPr>
        <p:spPr>
          <a:xfrm>
            <a:off x="6479458" y="1305341"/>
            <a:ext cx="51198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Предоставляемые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номерах двух категорий;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питания (завтрак в формате «шведский стол», обслуживания гостей в формате «А ля карт», услуги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Service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Спа-услуги (бассейн, хаммам, массаж, пилинг, обертывание, русская баня, купель)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услуги (детская комната, детская площадка, услуги аниматора);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Эко-услуги (сбор урожая на ферме и в саду);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услуги (прокат велосипедов, лыж, катамаранов и рыболовных снастей);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услуги (проведение лекций и мастер-классов для детей и взрослых).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программы лояльности.</a:t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FA0A3F-C784-442D-C72A-6D8D52B01C5A}"/>
              </a:ext>
            </a:extLst>
          </p:cNvPr>
          <p:cNvSpPr/>
          <p:nvPr/>
        </p:nvSpPr>
        <p:spPr>
          <a:xfrm>
            <a:off x="112975" y="316088"/>
            <a:ext cx="112326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 и услуг</a:t>
            </a:r>
          </a:p>
        </p:txBody>
      </p:sp>
    </p:spTree>
    <p:extLst>
      <p:ext uri="{BB962C8B-B14F-4D97-AF65-F5344CB8AC3E}">
        <p14:creationId xmlns:p14="http://schemas.microsoft.com/office/powerpoint/2010/main" val="422580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02B2F-3C51-A7B6-631F-1D157E5BC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F0C82EC-7746-CE75-91AE-3E7C420B20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B7843E-1119-FBD3-47E7-F06A646EDD2F}"/>
              </a:ext>
            </a:extLst>
          </p:cNvPr>
          <p:cNvSpPr/>
          <p:nvPr/>
        </p:nvSpPr>
        <p:spPr>
          <a:xfrm>
            <a:off x="397126" y="245925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A595EA25-F27A-0918-C8B8-95705E5D2239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0DE1B7EF-FA1C-612F-7339-801AC17775BE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855CAAE7-C0A7-AB09-486F-D5FE070C557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130C0372-C2AB-0EB7-0C71-52969A248C9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CC24BB88-7228-5BF4-F48E-8CD1792BC2D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105692F1-225D-4F39-5D71-99F714544C41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A54EE769-39D6-6BDB-DE51-7D59560439F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1FF1BAC-8EAE-5719-2DA0-0E19AEF61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4475"/>
              </p:ext>
            </p:extLst>
          </p:nvPr>
        </p:nvGraphicFramePr>
        <p:xfrm>
          <a:off x="1583906" y="1003294"/>
          <a:ext cx="8859061" cy="5239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9689">
                  <a:extLst>
                    <a:ext uri="{9D8B030D-6E8A-4147-A177-3AD203B41FA5}">
                      <a16:colId xmlns:a16="http://schemas.microsoft.com/office/drawing/2014/main" val="429098029"/>
                    </a:ext>
                  </a:extLst>
                </a:gridCol>
                <a:gridCol w="1540809">
                  <a:extLst>
                    <a:ext uri="{9D8B030D-6E8A-4147-A177-3AD203B41FA5}">
                      <a16:colId xmlns:a16="http://schemas.microsoft.com/office/drawing/2014/main" val="3780487169"/>
                    </a:ext>
                  </a:extLst>
                </a:gridCol>
                <a:gridCol w="1700903">
                  <a:extLst>
                    <a:ext uri="{9D8B030D-6E8A-4147-A177-3AD203B41FA5}">
                      <a16:colId xmlns:a16="http://schemas.microsoft.com/office/drawing/2014/main" val="3156054732"/>
                    </a:ext>
                  </a:extLst>
                </a:gridCol>
                <a:gridCol w="2117660">
                  <a:extLst>
                    <a:ext uri="{9D8B030D-6E8A-4147-A177-3AD203B41FA5}">
                      <a16:colId xmlns:a16="http://schemas.microsoft.com/office/drawing/2014/main" val="4270123169"/>
                    </a:ext>
                  </a:extLst>
                </a:gridCol>
              </a:tblGrid>
              <a:tr h="73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для сравнения гостиничного предприятия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Pine River	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Лазурный берег на Оке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Аблъко</a:t>
                      </a: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Резорт»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45171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звезды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звезды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звезды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06896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средства размещения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Загородный отель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Парк-отель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Глэмпинг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39658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спа-зоны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74877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подхода к воде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35010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рыболовных снастей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26551"/>
                  </a:ext>
                </a:extLst>
              </a:tr>
              <a:tr h="549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лекций, мастер-классов на свежем воздухе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45164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92159"/>
                  </a:ext>
                </a:extLst>
              </a:tr>
              <a:tr h="5497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материалы в интерьере и экстерьере отеля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77043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эко-сертификации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69114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ресторана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70744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культурной айдентики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0729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собственной фермы и сада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81211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детской комнаты и аниматора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0" marR="426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7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4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CB570-EE86-E1A2-4983-CC2AD0BDD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BC9FD14-CADC-8838-0296-77DA7BA18E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65CB70-0240-F8B5-8396-3539370740C9}"/>
              </a:ext>
            </a:extLst>
          </p:cNvPr>
          <p:cNvSpPr/>
          <p:nvPr/>
        </p:nvSpPr>
        <p:spPr>
          <a:xfrm>
            <a:off x="397126" y="245925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проекта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DAAACA44-4923-A209-5F3E-976DC33B5071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D961F50B-D2BD-C2EC-0B0E-9F6A3B8CE29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604FDB6E-EC8E-5BD4-5B84-F1B9BFBC3E4A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F9B90062-406C-69ED-29A4-62047A13DB97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D1C010EB-80DB-8D4E-0997-0D3427E9B1EC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9B144EA2-7B57-F264-57E1-A250CC7219B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45C5C80A-DCF5-A821-1DE5-4867CBACF7F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FE56A5-1F27-28C2-9E04-2AD32CBAB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8825"/>
          <a:stretch>
            <a:fillRect/>
          </a:stretch>
        </p:blipFill>
        <p:spPr bwMode="auto">
          <a:xfrm>
            <a:off x="7567796" y="1393652"/>
            <a:ext cx="4243094" cy="4636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F3946-76BC-FAA0-BD32-EB704D173742}"/>
              </a:ext>
            </a:extLst>
          </p:cNvPr>
          <p:cNvSpPr txBox="1"/>
          <p:nvPr/>
        </p:nvSpPr>
        <p:spPr>
          <a:xfrm>
            <a:off x="2780649" y="6001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территории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3D7B31-2E7B-E270-F5DC-AD7D72F47F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2733"/>
          <a:stretch>
            <a:fillRect/>
          </a:stretch>
        </p:blipFill>
        <p:spPr bwMode="auto">
          <a:xfrm>
            <a:off x="397126" y="1393652"/>
            <a:ext cx="3738527" cy="4636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EA5BCF-54A4-009C-9278-CF970E22A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02" y="1393652"/>
            <a:ext cx="3478294" cy="4636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67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365EE-4D31-149A-ECD1-87649A0A0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B8875FB-EA2D-88E7-0A21-64FCEDA82E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2C4997-60E6-600D-E9F1-595F3C0D8C87}"/>
              </a:ext>
            </a:extLst>
          </p:cNvPr>
          <p:cNvSpPr/>
          <p:nvPr/>
        </p:nvSpPr>
        <p:spPr>
          <a:xfrm>
            <a:off x="397126" y="245925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проекта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882E0F77-7E25-0E05-FB81-80CC73B119E4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C79AA5E5-3CFE-984D-D914-3558A04523F7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E32F3613-2ED9-6BAD-DE15-8421828BAE9F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0CA6D422-2B3D-859C-9F83-18924ECC0589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444B6BD7-9F5A-8D5A-123A-D5D1DF78B8F2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F1037A7-8FCD-5584-050F-2DC363D95D54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2F941673-B482-7EFA-5493-EE4573213DEB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E2ED3-41DF-89FB-6BA4-B59F4AFD5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785"/>
          <a:stretch>
            <a:fillRect/>
          </a:stretch>
        </p:blipFill>
        <p:spPr bwMode="auto">
          <a:xfrm>
            <a:off x="7902483" y="1353903"/>
            <a:ext cx="3822678" cy="4700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02C103-A2F6-C8B3-0C1B-6FEA655ACE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b="4491"/>
          <a:stretch>
            <a:fillRect/>
          </a:stretch>
        </p:blipFill>
        <p:spPr bwMode="auto">
          <a:xfrm>
            <a:off x="388764" y="1353903"/>
            <a:ext cx="3900754" cy="4693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0EB1DA-829E-1074-2BED-BC6B196F9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4" b="24973"/>
          <a:stretch>
            <a:fillRect/>
          </a:stretch>
        </p:blipFill>
        <p:spPr bwMode="auto">
          <a:xfrm>
            <a:off x="4194786" y="4177428"/>
            <a:ext cx="3735832" cy="186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251A14-87F1-A016-0BD6-D8D4ADC5E8E8}"/>
              </a:ext>
            </a:extLst>
          </p:cNvPr>
          <p:cNvSpPr txBox="1"/>
          <p:nvPr/>
        </p:nvSpPr>
        <p:spPr>
          <a:xfrm>
            <a:off x="3048001" y="59822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отеля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D565B4-564D-817F-F1DF-386E9EBB3D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16535" r="11402" b="8176"/>
          <a:stretch>
            <a:fillRect/>
          </a:stretch>
        </p:blipFill>
        <p:spPr bwMode="auto">
          <a:xfrm>
            <a:off x="4013207" y="1353902"/>
            <a:ext cx="4165587" cy="2999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2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98BC65-9FEF-DAF0-82E9-4246A9B3F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212B60A-6843-B795-5957-EF87B3CC09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0E56FD-35D8-DF93-149E-7FAB00A5DFF4}"/>
              </a:ext>
            </a:extLst>
          </p:cNvPr>
          <p:cNvSpPr/>
          <p:nvPr/>
        </p:nvSpPr>
        <p:spPr>
          <a:xfrm>
            <a:off x="397126" y="245925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оснащение отеля «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9359E8EA-8BAC-78C3-432F-9FB82113B78B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9EB02C2F-BD76-D1BC-E3BA-E0BB5681184E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C4FA80FB-5C63-749B-5103-6F980292FB40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FFA9EB4D-2E41-71AD-3B89-E66F48BD856C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9D94FB2C-446A-4233-A3F0-99B808F25E8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2D549913-0013-9DF2-6555-FE72EB3214E8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7CD23F19-27D1-9A0F-E280-62BDD3D48542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278A1EB-9F1C-69D5-B20E-A6E8B8731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61409"/>
              </p:ext>
            </p:extLst>
          </p:nvPr>
        </p:nvGraphicFramePr>
        <p:xfrm>
          <a:off x="864504" y="842951"/>
          <a:ext cx="10715348" cy="580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267">
                  <a:extLst>
                    <a:ext uri="{9D8B030D-6E8A-4147-A177-3AD203B41FA5}">
                      <a16:colId xmlns:a16="http://schemas.microsoft.com/office/drawing/2014/main" val="2409464674"/>
                    </a:ext>
                  </a:extLst>
                </a:gridCol>
                <a:gridCol w="8383081">
                  <a:extLst>
                    <a:ext uri="{9D8B030D-6E8A-4147-A177-3AD203B41FA5}">
                      <a16:colId xmlns:a16="http://schemas.microsoft.com/office/drawing/2014/main" val="539242106"/>
                    </a:ext>
                  </a:extLst>
                </a:gridCol>
              </a:tblGrid>
              <a:tr h="7075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 экологического оснащения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меры, используемые технологии и оборудование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64520"/>
                  </a:ext>
                </a:extLst>
              </a:tr>
              <a:tr h="662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энергосберегающих технологий (светодиодные лампы);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систем «умный дом; регулярные аудиты объекта.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31305"/>
                  </a:ext>
                </a:extLst>
              </a:tr>
              <a:tr h="948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водосберегающего оборудования (смесители с низким расходом воды и водонагревателей с технологией рециркуляции);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систем для повторного использования воды и систем сбора дождевой воды (для полива фермы и сада);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современных смесителей для раковины.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15769"/>
                  </a:ext>
                </a:extLst>
              </a:tr>
              <a:tr h="1190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Раздельный сбор отходов;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раздельных видов отходов (местные службы по обращению с отходами);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пищевых отходов (разработка технологических карт блюд, использование продуктов с фермы);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компостирование органических отходов (для использования в качестве удобрения на ферме).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02123"/>
                  </a:ext>
                </a:extLst>
              </a:tr>
              <a:tr h="1672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устойчивых и экологически дружественных материалов (древесина с сертификатом FSC);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традиционных постельных и полотенечных материалов на органические волокна;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экологически дружественных упаковок (бумажные, стеклянные или металлические контейнеры вместо одноразовых пластиковых упаковок);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экологичная уборка (биоразлагаемые моющие средства, сокращение количества стирок, замещение одноразовых материалов на многоразовые).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69" marR="44769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9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8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B15B5-5755-C454-50AE-7091F88C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57473ED-1B37-6C9C-786B-8F1AC6E89B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716669-7FFE-EF7A-CFC3-8E03890AA6BE}"/>
              </a:ext>
            </a:extLst>
          </p:cNvPr>
          <p:cNvSpPr/>
          <p:nvPr/>
        </p:nvSpPr>
        <p:spPr>
          <a:xfrm>
            <a:off x="-5448" y="234775"/>
            <a:ext cx="11232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гостиничного предприятия «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346051D8-3C02-DD76-2817-2E784C01329E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95C2C668-6E04-DED6-F9F1-3A09490CC92C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44A17CF0-8543-B885-6D1E-4DCEF756D8F6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D9E4A469-26C8-BFD3-D924-FA4C799585F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EAB57D18-C1E5-8764-36A5-04110A49F2C5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B249552-12D4-31F4-0311-937349B30D5B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115DC970-5BD7-9E33-3FAA-4AA6152A42D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2DDA40C-F9F2-3C94-5892-2E592F83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25229"/>
              </p:ext>
            </p:extLst>
          </p:nvPr>
        </p:nvGraphicFramePr>
        <p:xfrm>
          <a:off x="2096016" y="1120415"/>
          <a:ext cx="7999968" cy="502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768">
                  <a:extLst>
                    <a:ext uri="{9D8B030D-6E8A-4147-A177-3AD203B41FA5}">
                      <a16:colId xmlns:a16="http://schemas.microsoft.com/office/drawing/2014/main" val="19958566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58234290"/>
                    </a:ext>
                  </a:extLst>
                </a:gridCol>
              </a:tblGrid>
              <a:tr h="180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 (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Strongs)</a:t>
                      </a:r>
                      <a:endParaRPr lang="ru-RU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 (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Weaknesses)</a:t>
                      </a:r>
                      <a:endParaRPr lang="ru-RU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50832"/>
                  </a:ext>
                </a:extLst>
              </a:tr>
              <a:tr h="256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Высокий уровень предоставления сервиса.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Большое количество зон для проведения досуга.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эко-сертификации.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Наличие культурной айдентики.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Возможность проведения мероприятий.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Большая площадь домов и вместимость.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Наличие ресторана на территории гостиничного предприятия и собственной кухни в каждой категории домов.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Применение эко-технологий в строительстве.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Удаленность от остановок общественного транспорта.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Стоимость домов выше среднего.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18606"/>
                  </a:ext>
                </a:extLst>
              </a:tr>
              <a:tr h="180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(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Opportunities)</a:t>
                      </a:r>
                      <a:endParaRPr lang="ru-RU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(</a:t>
                      </a:r>
                      <a:r>
                        <a:rPr lang="ru-RU" sz="1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89611"/>
                  </a:ext>
                </a:extLst>
              </a:tr>
              <a:tr h="1427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Увеличение количества домов для проживания.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Разработка глобального бренда - открытие одноименной гостиничной цепи в других городах России. </a:t>
                      </a:r>
                      <a:endParaRPr lang="ru-RU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Сезонность спроса на проживание в загородном отеле.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Конкуренция с другими гостиничными предприятиями, расположенными в Калужской области.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50" marR="62750" marT="0" marB="0"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8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72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5FC03-219F-0D4B-FD50-2251976A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B6A9C07-B5BB-3787-44D5-D9DFA9D9B9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8" y="-96867"/>
            <a:ext cx="1929652" cy="10856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AA5CCC-641D-F8C3-45E5-42DD5AB85B03}"/>
              </a:ext>
            </a:extLst>
          </p:cNvPr>
          <p:cNvSpPr/>
          <p:nvPr/>
        </p:nvSpPr>
        <p:spPr>
          <a:xfrm>
            <a:off x="1509203" y="179367"/>
            <a:ext cx="917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гостиничного предприятия 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NordEco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7" name="page number">
            <a:extLst>
              <a:ext uri="{FF2B5EF4-FFF2-40B4-BE49-F238E27FC236}">
                <a16:creationId xmlns:a16="http://schemas.microsoft.com/office/drawing/2014/main" id="{4BE10968-CBCE-FB71-70D9-13C4BA10C063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8" name="page number">
              <a:extLst>
                <a:ext uri="{FF2B5EF4-FFF2-40B4-BE49-F238E27FC236}">
                  <a16:creationId xmlns:a16="http://schemas.microsoft.com/office/drawing/2014/main" id="{3E825EB0-5CBE-1542-E5DF-6682B9DF8CBD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rectangles">
              <a:extLst>
                <a:ext uri="{FF2B5EF4-FFF2-40B4-BE49-F238E27FC236}">
                  <a16:creationId xmlns:a16="http://schemas.microsoft.com/office/drawing/2014/main" id="{4F8599C5-4557-D5D7-B29D-0F840A6F0091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CB947B6C-6790-001E-4E64-056544C92139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C0C95DED-05DC-D3C8-5E70-23807F3B430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53DE32A9-E5CC-28FE-6236-16F1FE565777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7AE11582-0646-80A3-9FF4-8C6DCD338A9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5402C8-3DCD-AC2B-9996-5D4F303E6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1588124"/>
            <a:ext cx="8504238" cy="4055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05860-68F5-7FD5-D36F-208FAE8CCBCC}"/>
              </a:ext>
            </a:extLst>
          </p:cNvPr>
          <p:cNvSpPr txBox="1"/>
          <p:nvPr/>
        </p:nvSpPr>
        <p:spPr>
          <a:xfrm>
            <a:off x="1843881" y="5750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сотрудников - 124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8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1846</Words>
  <Application>Microsoft Office PowerPoint</Application>
  <PresentationFormat>Широкоэкранный</PresentationFormat>
  <Paragraphs>390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 Нгок Куан</dc:creator>
  <cp:lastModifiedBy>Anna Bolshakova</cp:lastModifiedBy>
  <cp:revision>50</cp:revision>
  <dcterms:created xsi:type="dcterms:W3CDTF">2024-05-27T10:26:52Z</dcterms:created>
  <dcterms:modified xsi:type="dcterms:W3CDTF">2026-02-08T21:18:35Z</dcterms:modified>
</cp:coreProperties>
</file>