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5"/>
  </p:notesMasterIdLst>
  <p:sldIdLst>
    <p:sldId id="267" r:id="rId2"/>
    <p:sldId id="257" r:id="rId3"/>
    <p:sldId id="258" r:id="rId4"/>
    <p:sldId id="269" r:id="rId5"/>
    <p:sldId id="262" r:id="rId6"/>
    <p:sldId id="263" r:id="rId7"/>
    <p:sldId id="259" r:id="rId8"/>
    <p:sldId id="260" r:id="rId9"/>
    <p:sldId id="261" r:id="rId10"/>
    <p:sldId id="264" r:id="rId11"/>
    <p:sldId id="266" r:id="rId12"/>
    <p:sldId id="265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5275BA-48B2-4096-912A-1F30DFFC4641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E34269-A806-4D49-8500-037FC5F12A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564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34269-A806-4D49-8500-037FC5F12AA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23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8D81-8ADC-40ED-B935-0371BEDAF91A}" type="datetime1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050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8BA9-DE88-4EDA-B98D-3771EAC8AA07}" type="datetime1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83061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8BA9-DE88-4EDA-B98D-3771EAC8AA07}" type="datetime1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188814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8BA9-DE88-4EDA-B98D-3771EAC8AA07}" type="datetime1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66650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8BA9-DE88-4EDA-B98D-3771EAC8AA07}" type="datetime1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590687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8BA9-DE88-4EDA-B98D-3771EAC8AA07}" type="datetime1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18082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0552-C05C-4459-B279-4815F317467A}" type="datetime1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258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8BB59-EABA-44A7-85A5-9F3672204661}" type="datetime1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498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7A3C-D751-48F2-B45D-0C465F6D49D6}" type="datetime1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82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1B852-4588-47FF-A87B-E5717C7C7BE6}" type="datetime1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48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1862-5DDD-4D2A-86A6-6B74AA7EC494}" type="datetime1">
              <a:rPr lang="ru-RU" smtClean="0"/>
              <a:t>25.06.2024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313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3FDC-129C-4AA6-9C63-FF5F6A43C93D}" type="datetime1">
              <a:rPr lang="ru-RU" smtClean="0"/>
              <a:t>25.06.2024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730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29C9-4F09-4F8E-B690-58CCBD49C6B0}" type="datetime1">
              <a:rPr lang="ru-RU" smtClean="0"/>
              <a:t>25.06.2024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98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7C26B-9D5F-46EF-8DD4-88A8B2C1092D}" type="datetime1">
              <a:rPr lang="ru-RU" smtClean="0"/>
              <a:t>25.06.2024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74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1971-E2B6-4E1C-84FC-C51A159E85DC}" type="datetime1">
              <a:rPr lang="ru-RU" smtClean="0"/>
              <a:t>25.06.2024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346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F46E-3EAC-405E-BC1C-6B1787D9459D}" type="datetime1">
              <a:rPr lang="ru-RU" smtClean="0"/>
              <a:t>25.06.2024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95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68BA9-DE88-4EDA-B98D-3771EAC8AA07}" type="datetime1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1C77EA-BE24-4E74-98C3-D2BB0A4A2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309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930765"/>
            <a:ext cx="10428470" cy="3923867"/>
          </a:xfrm>
        </p:spPr>
        <p:txBody>
          <a:bodyPr>
            <a:normAutofit/>
          </a:bodyPr>
          <a:lstStyle/>
          <a:p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Выпускная квалификационная работа в формате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стартапа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тему: Производство желе без сахара для диабетиков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020887"/>
            <a:ext cx="10428470" cy="1770611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Выполнил: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Кисеков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Адэль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Аблаевич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Снатенков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Артём Александрович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1</a:t>
            </a:fld>
            <a:endParaRPr lang="ru-RU"/>
          </a:p>
        </p:txBody>
      </p:sp>
      <p:pic>
        <p:nvPicPr>
          <p:cNvPr id="5" name="Picture 4" descr="Научные мероприят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366"/>
            <a:ext cx="2638247" cy="947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9585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учные мероприят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38247" cy="947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125" y="1171574"/>
            <a:ext cx="10526900" cy="568642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886074" y="224444"/>
            <a:ext cx="9305925" cy="905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Bef>
                <a:spcPts val="3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Таблица</a:t>
            </a:r>
            <a:r>
              <a:rPr lang="ru-RU" sz="4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RU" sz="4000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4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Прогноз</a:t>
            </a:r>
            <a:r>
              <a:rPr lang="ru-RU" sz="4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доходов/расходов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354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учные мероприят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38247" cy="947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922579"/>
              </p:ext>
            </p:extLst>
          </p:nvPr>
        </p:nvGraphicFramePr>
        <p:xfrm>
          <a:off x="1" y="947131"/>
          <a:ext cx="12191999" cy="5906717"/>
        </p:xfrm>
        <a:graphic>
          <a:graphicData uri="http://schemas.openxmlformats.org/drawingml/2006/table">
            <a:tbl>
              <a:tblPr/>
              <a:tblGrid>
                <a:gridCol w="822959">
                  <a:extLst>
                    <a:ext uri="{9D8B030D-6E8A-4147-A177-3AD203B41FA5}">
                      <a16:colId xmlns:a16="http://schemas.microsoft.com/office/drawing/2014/main" val="2932370143"/>
                    </a:ext>
                  </a:extLst>
                </a:gridCol>
                <a:gridCol w="6072514">
                  <a:extLst>
                    <a:ext uri="{9D8B030D-6E8A-4147-A177-3AD203B41FA5}">
                      <a16:colId xmlns:a16="http://schemas.microsoft.com/office/drawing/2014/main" val="4208176443"/>
                    </a:ext>
                  </a:extLst>
                </a:gridCol>
                <a:gridCol w="899413">
                  <a:extLst>
                    <a:ext uri="{9D8B030D-6E8A-4147-A177-3AD203B41FA5}">
                      <a16:colId xmlns:a16="http://schemas.microsoft.com/office/drawing/2014/main" val="338534557"/>
                    </a:ext>
                  </a:extLst>
                </a:gridCol>
                <a:gridCol w="1598949">
                  <a:extLst>
                    <a:ext uri="{9D8B030D-6E8A-4147-A177-3AD203B41FA5}">
                      <a16:colId xmlns:a16="http://schemas.microsoft.com/office/drawing/2014/main" val="870261848"/>
                    </a:ext>
                  </a:extLst>
                </a:gridCol>
                <a:gridCol w="1413822">
                  <a:extLst>
                    <a:ext uri="{9D8B030D-6E8A-4147-A177-3AD203B41FA5}">
                      <a16:colId xmlns:a16="http://schemas.microsoft.com/office/drawing/2014/main" val="1201597066"/>
                    </a:ext>
                  </a:extLst>
                </a:gridCol>
                <a:gridCol w="1384342">
                  <a:extLst>
                    <a:ext uri="{9D8B030D-6E8A-4147-A177-3AD203B41FA5}">
                      <a16:colId xmlns:a16="http://schemas.microsoft.com/office/drawing/2014/main" val="1659157335"/>
                    </a:ext>
                  </a:extLst>
                </a:gridCol>
              </a:tblGrid>
              <a:tr h="264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Цель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Помощь людям, страдающим сахарным диабетом, и продвижение</a:t>
                      </a:r>
                      <a:r>
                        <a:rPr lang="ru-RU" sz="16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тренда здорового образа жизни и правильного питания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299111"/>
                  </a:ext>
                </a:extLst>
              </a:tr>
              <a:tr h="767578">
                <a:tc row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Анализ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Задачи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Срок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Ответственный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Документ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Предварительный бюджет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5822182"/>
                  </a:ext>
                </a:extLst>
              </a:tr>
              <a:tr h="2899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Анализ продукции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9349578"/>
                  </a:ext>
                </a:extLst>
              </a:tr>
              <a:tr h="7675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Оценка созданного продукта по качеству и цене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1-2 дня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Маркетолог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Таблица,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Word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документ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196512"/>
                  </a:ext>
                </a:extLst>
              </a:tr>
              <a:tr h="5061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Оценка спроса на рынке и будущие тенденции развития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1-3 дня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Маркетолог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Отчёт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6493110"/>
                  </a:ext>
                </a:extLst>
              </a:tr>
              <a:tr h="2899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Анализ рынка сбыта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4925201"/>
                  </a:ext>
                </a:extLst>
              </a:tr>
              <a:tr h="5061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Анализ существующих каналов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1-3 дня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Маркетолог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Отчёт, таблица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8098199"/>
                  </a:ext>
                </a:extLst>
              </a:tr>
              <a:tr h="8513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Оценка новых потенциальных рынков сбыта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1-3 дня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Маркетолог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Отчёт, небольшая презентация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8437361"/>
                  </a:ext>
                </a:extLst>
              </a:tr>
              <a:tr h="2899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Анализ целевой аудитории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412069"/>
                  </a:ext>
                </a:extLst>
              </a:tr>
              <a:tr h="5061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Составление портрета потребителя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1-3 дня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Маркетолог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Word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документ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2190676"/>
                  </a:ext>
                </a:extLst>
              </a:tr>
              <a:tr h="2899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Существующие проблемы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570479"/>
                  </a:ext>
                </a:extLst>
              </a:tr>
              <a:tr h="5614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Составление и заполнение брифа с руководителем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1-2 дня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Маркетолог, руководитель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Готовый бриф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0325115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638247" y="0"/>
            <a:ext cx="955375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Bef>
                <a:spcPts val="805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Таблица</a:t>
            </a:r>
            <a:r>
              <a:rPr lang="ru-RU" sz="4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7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4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Маркетинговый</a:t>
            </a:r>
            <a:r>
              <a:rPr lang="ru-RU" sz="4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004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учные мероприят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38247" cy="947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579028"/>
              </p:ext>
            </p:extLst>
          </p:nvPr>
        </p:nvGraphicFramePr>
        <p:xfrm>
          <a:off x="-3" y="986360"/>
          <a:ext cx="12192002" cy="5882236"/>
        </p:xfrm>
        <a:graphic>
          <a:graphicData uri="http://schemas.openxmlformats.org/drawingml/2006/table">
            <a:tbl>
              <a:tblPr/>
              <a:tblGrid>
                <a:gridCol w="1180410">
                  <a:extLst>
                    <a:ext uri="{9D8B030D-6E8A-4147-A177-3AD203B41FA5}">
                      <a16:colId xmlns:a16="http://schemas.microsoft.com/office/drawing/2014/main" val="2680899929"/>
                    </a:ext>
                  </a:extLst>
                </a:gridCol>
                <a:gridCol w="5659006">
                  <a:extLst>
                    <a:ext uri="{9D8B030D-6E8A-4147-A177-3AD203B41FA5}">
                      <a16:colId xmlns:a16="http://schemas.microsoft.com/office/drawing/2014/main" val="1878521109"/>
                    </a:ext>
                  </a:extLst>
                </a:gridCol>
                <a:gridCol w="1151982">
                  <a:extLst>
                    <a:ext uri="{9D8B030D-6E8A-4147-A177-3AD203B41FA5}">
                      <a16:colId xmlns:a16="http://schemas.microsoft.com/office/drawing/2014/main" val="3323949715"/>
                    </a:ext>
                  </a:extLst>
                </a:gridCol>
                <a:gridCol w="1431920">
                  <a:extLst>
                    <a:ext uri="{9D8B030D-6E8A-4147-A177-3AD203B41FA5}">
                      <a16:colId xmlns:a16="http://schemas.microsoft.com/office/drawing/2014/main" val="3758325494"/>
                    </a:ext>
                  </a:extLst>
                </a:gridCol>
                <a:gridCol w="1384342">
                  <a:extLst>
                    <a:ext uri="{9D8B030D-6E8A-4147-A177-3AD203B41FA5}">
                      <a16:colId xmlns:a16="http://schemas.microsoft.com/office/drawing/2014/main" val="3844187710"/>
                    </a:ext>
                  </a:extLst>
                </a:gridCol>
                <a:gridCol w="1384342">
                  <a:extLst>
                    <a:ext uri="{9D8B030D-6E8A-4147-A177-3AD203B41FA5}">
                      <a16:colId xmlns:a16="http://schemas.microsoft.com/office/drawing/2014/main" val="1747578502"/>
                    </a:ext>
                  </a:extLst>
                </a:gridCol>
              </a:tblGrid>
              <a:tr h="768898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Инструменты достижения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Задачи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Срок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Ответственный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Документ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Предварительный бюджет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3138289"/>
                  </a:ext>
                </a:extLst>
              </a:tr>
              <a:tr h="4758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Определение маркетинговых коммуникаций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6400929"/>
                  </a:ext>
                </a:extLst>
              </a:tr>
              <a:tr h="7688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Размещение постов в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социальных</a:t>
                      </a:r>
                      <a:r>
                        <a:rPr lang="ru-RU" sz="16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сетях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Бессрочно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Маркетолог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Готовый пост в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Вконтакте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618317"/>
                  </a:ext>
                </a:extLst>
              </a:tr>
              <a:tr h="5125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Проведение мероприятий по помощи диабетикам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Бессрочно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Копирайтер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Файл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0973508"/>
                  </a:ext>
                </a:extLst>
              </a:tr>
              <a:tr h="5125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Размещение на сайте компании информации о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товаре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 дней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Маркетолог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Отчёт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2027260"/>
                  </a:ext>
                </a:extLst>
              </a:tr>
              <a:tr h="768898">
                <a:tc row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Прочее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Задачи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Срок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Ответственный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Документ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Предварительный бюджет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5636707"/>
                  </a:ext>
                </a:extLst>
              </a:tr>
              <a:tr h="2698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Риски и действия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708357"/>
                  </a:ext>
                </a:extLst>
              </a:tr>
              <a:tr h="5125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Составление списка рисков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1-10 дней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Маркетолог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Отчёт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9730623"/>
                  </a:ext>
                </a:extLst>
              </a:tr>
              <a:tr h="7688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Разработка и описание действий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 дней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Вся команда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Таблица,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Word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документ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666309"/>
                  </a:ext>
                </a:extLst>
              </a:tr>
              <a:tr h="5125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Корректировки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Бессрочно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Маркетолог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5111787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638246" y="1"/>
            <a:ext cx="8725077" cy="986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Bef>
                <a:spcPts val="805"/>
              </a:spcBef>
            </a:pPr>
            <a:r>
              <a:rPr lang="ru-RU" sz="4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Продолжение таблицы 7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278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1520" y="1354976"/>
            <a:ext cx="10432473" cy="2585258"/>
          </a:xfrm>
        </p:spPr>
        <p:txBody>
          <a:bodyPr/>
          <a:lstStyle/>
          <a:p>
            <a:pPr algn="ctr"/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окончен, спасибо за внимание!</a:t>
            </a:r>
            <a:endParaRPr lang="ru-RU" sz="7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6641869"/>
            <a:ext cx="8534708" cy="216131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797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2" name="Рисунок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45" y="302925"/>
            <a:ext cx="11269896" cy="5754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526049" y="6080193"/>
            <a:ext cx="913990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1 – Динамика количества пациентов с сахарным диабетом 1 и 2 типа в РФ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4" descr="Научные мероприяти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366"/>
            <a:ext cx="2638247" cy="947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337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учные мероприят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38247" cy="947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4846" y="1171574"/>
            <a:ext cx="9125816" cy="541234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61309" y="6356350"/>
            <a:ext cx="8006102" cy="49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Bef>
                <a:spcPts val="2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Рисунок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Производство кондитерских изделий в России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1507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4</a:t>
            </a:fld>
            <a:endParaRPr lang="ru-RU"/>
          </a:p>
        </p:txBody>
      </p:sp>
      <p:pic>
        <p:nvPicPr>
          <p:cNvPr id="3" name="Объект 6" descr="Желе из зеленых яблок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8903"/>
            <a:ext cx="5835535" cy="4343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Объект 7" descr="Клубничное желе с агар-агаром - пошаговый рецепт с фото на Повар.ру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757" y="1328903"/>
            <a:ext cx="5695134" cy="4343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4" descr="Научные мероприяти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38247" cy="947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0" y="5672155"/>
            <a:ext cx="58355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Bef>
                <a:spcPts val="20"/>
              </a:spcBef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Рисунок 3 – Фруктовое желе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16757" y="5644989"/>
            <a:ext cx="5695134" cy="7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Bef>
                <a:spcPts val="20"/>
              </a:spcBef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Рисунок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Ягодное желе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194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учные мероприят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38247" cy="947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753794"/>
              </p:ext>
            </p:extLst>
          </p:nvPr>
        </p:nvGraphicFramePr>
        <p:xfrm>
          <a:off x="247828" y="1454727"/>
          <a:ext cx="11522998" cy="540030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835040">
                  <a:extLst>
                    <a:ext uri="{9D8B030D-6E8A-4147-A177-3AD203B41FA5}">
                      <a16:colId xmlns:a16="http://schemas.microsoft.com/office/drawing/2014/main" val="2038495480"/>
                    </a:ext>
                  </a:extLst>
                </a:gridCol>
                <a:gridCol w="557714">
                  <a:extLst>
                    <a:ext uri="{9D8B030D-6E8A-4147-A177-3AD203B41FA5}">
                      <a16:colId xmlns:a16="http://schemas.microsoft.com/office/drawing/2014/main" val="3024448823"/>
                    </a:ext>
                  </a:extLst>
                </a:gridCol>
                <a:gridCol w="557714">
                  <a:extLst>
                    <a:ext uri="{9D8B030D-6E8A-4147-A177-3AD203B41FA5}">
                      <a16:colId xmlns:a16="http://schemas.microsoft.com/office/drawing/2014/main" val="1177791716"/>
                    </a:ext>
                  </a:extLst>
                </a:gridCol>
                <a:gridCol w="557714">
                  <a:extLst>
                    <a:ext uri="{9D8B030D-6E8A-4147-A177-3AD203B41FA5}">
                      <a16:colId xmlns:a16="http://schemas.microsoft.com/office/drawing/2014/main" val="2361765985"/>
                    </a:ext>
                  </a:extLst>
                </a:gridCol>
                <a:gridCol w="557714">
                  <a:extLst>
                    <a:ext uri="{9D8B030D-6E8A-4147-A177-3AD203B41FA5}">
                      <a16:colId xmlns:a16="http://schemas.microsoft.com/office/drawing/2014/main" val="528608162"/>
                    </a:ext>
                  </a:extLst>
                </a:gridCol>
                <a:gridCol w="557714">
                  <a:extLst>
                    <a:ext uri="{9D8B030D-6E8A-4147-A177-3AD203B41FA5}">
                      <a16:colId xmlns:a16="http://schemas.microsoft.com/office/drawing/2014/main" val="3470765952"/>
                    </a:ext>
                  </a:extLst>
                </a:gridCol>
                <a:gridCol w="557714">
                  <a:extLst>
                    <a:ext uri="{9D8B030D-6E8A-4147-A177-3AD203B41FA5}">
                      <a16:colId xmlns:a16="http://schemas.microsoft.com/office/drawing/2014/main" val="2723116023"/>
                    </a:ext>
                  </a:extLst>
                </a:gridCol>
                <a:gridCol w="557714">
                  <a:extLst>
                    <a:ext uri="{9D8B030D-6E8A-4147-A177-3AD203B41FA5}">
                      <a16:colId xmlns:a16="http://schemas.microsoft.com/office/drawing/2014/main" val="1204432757"/>
                    </a:ext>
                  </a:extLst>
                </a:gridCol>
                <a:gridCol w="557714">
                  <a:extLst>
                    <a:ext uri="{9D8B030D-6E8A-4147-A177-3AD203B41FA5}">
                      <a16:colId xmlns:a16="http://schemas.microsoft.com/office/drawing/2014/main" val="2137044203"/>
                    </a:ext>
                  </a:extLst>
                </a:gridCol>
                <a:gridCol w="557714">
                  <a:extLst>
                    <a:ext uri="{9D8B030D-6E8A-4147-A177-3AD203B41FA5}">
                      <a16:colId xmlns:a16="http://schemas.microsoft.com/office/drawing/2014/main" val="1567517500"/>
                    </a:ext>
                  </a:extLst>
                </a:gridCol>
                <a:gridCol w="557714">
                  <a:extLst>
                    <a:ext uri="{9D8B030D-6E8A-4147-A177-3AD203B41FA5}">
                      <a16:colId xmlns:a16="http://schemas.microsoft.com/office/drawing/2014/main" val="2098263205"/>
                    </a:ext>
                  </a:extLst>
                </a:gridCol>
                <a:gridCol w="557714">
                  <a:extLst>
                    <a:ext uri="{9D8B030D-6E8A-4147-A177-3AD203B41FA5}">
                      <a16:colId xmlns:a16="http://schemas.microsoft.com/office/drawing/2014/main" val="179535823"/>
                    </a:ext>
                  </a:extLst>
                </a:gridCol>
                <a:gridCol w="553104">
                  <a:extLst>
                    <a:ext uri="{9D8B030D-6E8A-4147-A177-3AD203B41FA5}">
                      <a16:colId xmlns:a16="http://schemas.microsoft.com/office/drawing/2014/main" val="1452938830"/>
                    </a:ext>
                  </a:extLst>
                </a:gridCol>
              </a:tblGrid>
              <a:tr h="1290901">
                <a:tc>
                  <a:txBody>
                    <a:bodyPr/>
                    <a:lstStyle/>
                    <a:p>
                      <a:pPr marL="1674495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</a:t>
                      </a:r>
                      <a:r>
                        <a:rPr lang="en-US" sz="28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Неделя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lnSpc>
                          <a:spcPts val="119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Этап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66675" algn="ctr">
                        <a:spcBef>
                          <a:spcPts val="855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algn="ctr">
                        <a:spcBef>
                          <a:spcPts val="855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spcBef>
                          <a:spcPts val="855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215" algn="ctr">
                        <a:spcBef>
                          <a:spcPts val="855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215" algn="ctr">
                        <a:spcBef>
                          <a:spcPts val="855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spcBef>
                          <a:spcPts val="855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0485" algn="ctr">
                        <a:spcBef>
                          <a:spcPts val="855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0485" algn="ctr">
                        <a:spcBef>
                          <a:spcPts val="855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0485" algn="ctr">
                        <a:spcBef>
                          <a:spcPts val="855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26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endParaRPr lang="ru-RU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255" algn="ctr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ts val="126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endParaRPr lang="ru-RU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0170" algn="ctr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710" algn="ctr">
                        <a:lnSpc>
                          <a:spcPts val="126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endParaRPr lang="ru-RU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2710" algn="ctr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4771451"/>
                  </a:ext>
                </a:extLst>
              </a:tr>
              <a:tr h="774541">
                <a:tc>
                  <a:txBody>
                    <a:bodyPr/>
                    <a:lstStyle/>
                    <a:p>
                      <a:pPr marL="67945">
                        <a:spcBef>
                          <a:spcPts val="83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en-US" sz="2800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Исследование</a:t>
                      </a:r>
                      <a:r>
                        <a:rPr lang="en-US" sz="2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рецептуры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908035"/>
                  </a:ext>
                </a:extLst>
              </a:tr>
              <a:tr h="835034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2800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Поиск и трудоустройство новых работников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504877"/>
                  </a:ext>
                </a:extLst>
              </a:tr>
              <a:tr h="835034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2800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 и тестирование фруктового желе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8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8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962187"/>
                  </a:ext>
                </a:extLst>
              </a:tr>
              <a:tr h="835034">
                <a:tc>
                  <a:txBody>
                    <a:bodyPr/>
                    <a:lstStyle/>
                    <a:p>
                      <a:pPr marL="67945" marR="3530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Производство и тестирование желе из ягод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2616139"/>
                  </a:ext>
                </a:extLst>
              </a:tr>
              <a:tr h="774541">
                <a:tc>
                  <a:txBody>
                    <a:bodyPr/>
                    <a:lstStyle/>
                    <a:p>
                      <a:pPr marL="67945"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en-US" sz="28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Продажа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желе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13819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886074" y="357448"/>
            <a:ext cx="8610603" cy="905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Bef>
                <a:spcPts val="5"/>
              </a:spcBef>
              <a:spcAft>
                <a:spcPts val="0"/>
              </a:spcAft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Таблица</a:t>
            </a:r>
            <a:r>
              <a:rPr lang="ru-RU" sz="4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4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4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Производственный</a:t>
            </a:r>
            <a:r>
              <a:rPr lang="ru-RU" sz="4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901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учные мероприят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38247" cy="947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221738"/>
              </p:ext>
            </p:extLst>
          </p:nvPr>
        </p:nvGraphicFramePr>
        <p:xfrm>
          <a:off x="332509" y="1546165"/>
          <a:ext cx="11396748" cy="523297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81253">
                  <a:extLst>
                    <a:ext uri="{9D8B030D-6E8A-4147-A177-3AD203B41FA5}">
                      <a16:colId xmlns:a16="http://schemas.microsoft.com/office/drawing/2014/main" val="1754011620"/>
                    </a:ext>
                  </a:extLst>
                </a:gridCol>
                <a:gridCol w="2960875">
                  <a:extLst>
                    <a:ext uri="{9D8B030D-6E8A-4147-A177-3AD203B41FA5}">
                      <a16:colId xmlns:a16="http://schemas.microsoft.com/office/drawing/2014/main" val="2890764811"/>
                    </a:ext>
                  </a:extLst>
                </a:gridCol>
                <a:gridCol w="3154620">
                  <a:extLst>
                    <a:ext uri="{9D8B030D-6E8A-4147-A177-3AD203B41FA5}">
                      <a16:colId xmlns:a16="http://schemas.microsoft.com/office/drawing/2014/main" val="2523162557"/>
                    </a:ext>
                  </a:extLst>
                </a:gridCol>
              </a:tblGrid>
              <a:tr h="820563">
                <a:tc>
                  <a:txBody>
                    <a:bodyPr/>
                    <a:lstStyle/>
                    <a:p>
                      <a:pPr marL="929005">
                        <a:spcBef>
                          <a:spcPts val="765"/>
                        </a:spcBef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880" marR="55880" algn="ctr">
                        <a:spcBef>
                          <a:spcPts val="765"/>
                        </a:spcBef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Стоимость,</a:t>
                      </a:r>
                      <a:r>
                        <a:rPr lang="ru-RU" sz="32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53975" algn="ctr">
                        <a:spcBef>
                          <a:spcPts val="765"/>
                        </a:spcBef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Всего,</a:t>
                      </a:r>
                      <a:r>
                        <a:rPr lang="ru-RU" sz="32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608695"/>
                  </a:ext>
                </a:extLst>
              </a:tr>
              <a:tr h="946528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Заработная</a:t>
                      </a:r>
                      <a:r>
                        <a:rPr lang="ru-RU" sz="32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</a:t>
                      </a:r>
                      <a:r>
                        <a:rPr lang="ru-RU" sz="32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(специалиста),</a:t>
                      </a:r>
                      <a:r>
                        <a:rPr lang="ru-RU" sz="32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880" marR="55245" algn="ctr">
                        <a:spcBef>
                          <a:spcPts val="775"/>
                        </a:spcBef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52070" algn="ctr">
                        <a:spcBef>
                          <a:spcPts val="775"/>
                        </a:spcBef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6973393"/>
                  </a:ext>
                </a:extLst>
              </a:tr>
              <a:tr h="946528">
                <a:tc>
                  <a:txBody>
                    <a:bodyPr/>
                    <a:lstStyle/>
                    <a:p>
                      <a:pPr marL="67945" marR="227330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Отчисления во внебюджетные фонды,</a:t>
                      </a:r>
                      <a:r>
                        <a:rPr lang="ru-RU" sz="3200" spc="-29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spcBef>
                          <a:spcPts val="775"/>
                        </a:spcBef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52070" algn="ctr">
                        <a:spcBef>
                          <a:spcPts val="775"/>
                        </a:spcBef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4670224"/>
                  </a:ext>
                </a:extLst>
              </a:tr>
              <a:tr h="820563">
                <a:tc>
                  <a:txBody>
                    <a:bodyPr/>
                    <a:lstStyle/>
                    <a:p>
                      <a:pPr marL="67945">
                        <a:lnSpc>
                          <a:spcPts val="132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Закупка продуктов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880" marR="55245" algn="ct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52070" algn="ct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8087846"/>
                  </a:ext>
                </a:extLst>
              </a:tr>
              <a:tr h="820563">
                <a:tc>
                  <a:txBody>
                    <a:bodyPr/>
                    <a:lstStyle/>
                    <a:p>
                      <a:pPr marL="67945">
                        <a:lnSpc>
                          <a:spcPts val="1320"/>
                        </a:lnSpc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Расходные материалы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880" marR="55245"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52070"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006358"/>
                  </a:ext>
                </a:extLst>
              </a:tr>
              <a:tr h="820563">
                <a:tc>
                  <a:txBody>
                    <a:bodyPr/>
                    <a:lstStyle/>
                    <a:p>
                      <a:pPr marL="67945">
                        <a:lnSpc>
                          <a:spcPts val="132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52070" algn="ct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53130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1880104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693324" y="307571"/>
            <a:ext cx="94266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Bef>
                <a:spcPts val="335"/>
              </a:spcBef>
              <a:spcAft>
                <a:spcPts val="0"/>
              </a:spcAft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Таблица</a:t>
            </a:r>
            <a:r>
              <a:rPr lang="ru-RU" sz="4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4000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4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Затраты</a:t>
            </a:r>
            <a:r>
              <a:rPr lang="ru-RU" sz="4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4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начало</a:t>
            </a:r>
            <a:r>
              <a:rPr lang="ru-RU" sz="4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проекта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913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учные мероприят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38247" cy="947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714987"/>
              </p:ext>
            </p:extLst>
          </p:nvPr>
        </p:nvGraphicFramePr>
        <p:xfrm>
          <a:off x="247828" y="1292041"/>
          <a:ext cx="11461819" cy="556596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460995">
                  <a:extLst>
                    <a:ext uri="{9D8B030D-6E8A-4147-A177-3AD203B41FA5}">
                      <a16:colId xmlns:a16="http://schemas.microsoft.com/office/drawing/2014/main" val="4016524303"/>
                    </a:ext>
                  </a:extLst>
                </a:gridCol>
                <a:gridCol w="4000824">
                  <a:extLst>
                    <a:ext uri="{9D8B030D-6E8A-4147-A177-3AD203B41FA5}">
                      <a16:colId xmlns:a16="http://schemas.microsoft.com/office/drawing/2014/main" val="386353746"/>
                    </a:ext>
                  </a:extLst>
                </a:gridCol>
              </a:tblGrid>
              <a:tr h="774683">
                <a:tc>
                  <a:txBody>
                    <a:bodyPr/>
                    <a:lstStyle/>
                    <a:p>
                      <a:pPr marL="834390"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995" marR="85090" algn="ctr"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Стоимость,</a:t>
                      </a:r>
                      <a:r>
                        <a:rPr lang="ru-RU" sz="36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7223633"/>
                  </a:ext>
                </a:extLst>
              </a:tr>
              <a:tr h="917863">
                <a:tc>
                  <a:txBody>
                    <a:bodyPr/>
                    <a:lstStyle/>
                    <a:p>
                      <a:pPr marL="67945" marR="56261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Посуда для приготовления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995" marR="83820" algn="ctr"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2706641"/>
                  </a:ext>
                </a:extLst>
              </a:tr>
              <a:tr h="774683">
                <a:tc>
                  <a:txBody>
                    <a:bodyPr/>
                    <a:lstStyle/>
                    <a:p>
                      <a:pPr marL="6794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Оборудование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995" marR="83820" algn="ctr">
                        <a:spcBef>
                          <a:spcPts val="655"/>
                        </a:spcBef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621946"/>
                  </a:ext>
                </a:extLst>
              </a:tr>
              <a:tr h="774683">
                <a:tc>
                  <a:txBody>
                    <a:bodyPr/>
                    <a:lstStyle/>
                    <a:p>
                      <a:pPr marL="67945">
                        <a:lnSpc>
                          <a:spcPts val="132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для застывания желе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995" marR="83820" algn="ct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5540892"/>
                  </a:ext>
                </a:extLst>
              </a:tr>
              <a:tr h="774683">
                <a:tc>
                  <a:txBody>
                    <a:bodyPr/>
                    <a:lstStyle/>
                    <a:p>
                      <a:pPr marL="67945">
                        <a:lnSpc>
                          <a:spcPts val="133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Стол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241766"/>
                  </a:ext>
                </a:extLst>
              </a:tr>
              <a:tr h="774683">
                <a:tc>
                  <a:txBody>
                    <a:bodyPr/>
                    <a:lstStyle/>
                    <a:p>
                      <a:pPr marL="67945">
                        <a:lnSpc>
                          <a:spcPts val="133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Полки и мебель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2847009"/>
                  </a:ext>
                </a:extLst>
              </a:tr>
              <a:tr h="774683">
                <a:tc>
                  <a:txBody>
                    <a:bodyPr/>
                    <a:lstStyle/>
                    <a:p>
                      <a:pPr marL="67945">
                        <a:lnSpc>
                          <a:spcPts val="133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148000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3892687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94421" y="0"/>
            <a:ext cx="11077575" cy="1067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Таблица </a:t>
            </a:r>
            <a:r>
              <a:rPr lang="ru-RU" sz="4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 </a:t>
            </a:r>
            <a:r>
              <a:rPr lang="ru-RU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Разовые расходы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766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учные мероприят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38247" cy="947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8315" y="1171574"/>
            <a:ext cx="8266611" cy="568642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886075" y="224443"/>
            <a:ext cx="91258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Таблица </a:t>
            </a:r>
            <a:r>
              <a:rPr lang="ru-RU" sz="4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 </a:t>
            </a: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Переменные затраты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91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учные мероприят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28" y="224443"/>
            <a:ext cx="2638247" cy="947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935918"/>
              </p:ext>
            </p:extLst>
          </p:nvPr>
        </p:nvGraphicFramePr>
        <p:xfrm>
          <a:off x="247828" y="1210804"/>
          <a:ext cx="11373365" cy="557238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084188">
                  <a:extLst>
                    <a:ext uri="{9D8B030D-6E8A-4147-A177-3AD203B41FA5}">
                      <a16:colId xmlns:a16="http://schemas.microsoft.com/office/drawing/2014/main" val="1817344184"/>
                    </a:ext>
                  </a:extLst>
                </a:gridCol>
                <a:gridCol w="3289177">
                  <a:extLst>
                    <a:ext uri="{9D8B030D-6E8A-4147-A177-3AD203B41FA5}">
                      <a16:colId xmlns:a16="http://schemas.microsoft.com/office/drawing/2014/main" val="230508310"/>
                    </a:ext>
                  </a:extLst>
                </a:gridCol>
              </a:tblGrid>
              <a:tr h="1225102">
                <a:tc>
                  <a:txBody>
                    <a:bodyPr/>
                    <a:lstStyle/>
                    <a:p>
                      <a:pPr marL="1670685" marR="1666240" algn="ct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7645" marR="207645" algn="ct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r>
                        <a:rPr lang="ru-RU" sz="40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4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40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4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месяц,</a:t>
                      </a:r>
                      <a:r>
                        <a:rPr lang="ru-RU" sz="40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4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28889"/>
                  </a:ext>
                </a:extLst>
              </a:tr>
              <a:tr h="1085006">
                <a:tc>
                  <a:txBody>
                    <a:bodyPr/>
                    <a:lstStyle/>
                    <a:p>
                      <a:pPr marL="67945">
                        <a:lnSpc>
                          <a:spcPts val="132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7645" marR="204470" algn="ct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416,7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20649"/>
                  </a:ext>
                </a:extLst>
              </a:tr>
              <a:tr h="1085006">
                <a:tc>
                  <a:txBody>
                    <a:bodyPr/>
                    <a:lstStyle/>
                    <a:p>
                      <a:pPr marL="67945">
                        <a:lnSpc>
                          <a:spcPts val="132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Коммунальные</a:t>
                      </a:r>
                      <a:r>
                        <a:rPr lang="ru-RU" sz="40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4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7645" marR="206375" algn="ct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3772997"/>
                  </a:ext>
                </a:extLst>
              </a:tr>
              <a:tr h="1085006">
                <a:tc>
                  <a:txBody>
                    <a:bodyPr/>
                    <a:lstStyle/>
                    <a:p>
                      <a:pPr marL="67945">
                        <a:lnSpc>
                          <a:spcPts val="132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Непредвиденные</a:t>
                      </a:r>
                      <a:r>
                        <a:rPr lang="ru-RU" sz="40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4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7645" marR="206375" algn="ct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6644316"/>
                  </a:ext>
                </a:extLst>
              </a:tr>
              <a:tr h="1092262">
                <a:tc>
                  <a:txBody>
                    <a:bodyPr/>
                    <a:lstStyle/>
                    <a:p>
                      <a:pPr marL="67945">
                        <a:lnSpc>
                          <a:spcPts val="133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7645" marR="204470" algn="ct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4416,7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7065668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886075" y="224443"/>
            <a:ext cx="8582025" cy="986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Таблица </a:t>
            </a:r>
            <a:r>
              <a:rPr lang="ru-RU" sz="4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 </a:t>
            </a: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Постоянные затраты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77EA-BE24-4E74-98C3-D2BB0A4A2E7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38646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</TotalTime>
  <Words>422</Words>
  <Application>Microsoft Office PowerPoint</Application>
  <PresentationFormat>Широкоэкранный</PresentationFormat>
  <Paragraphs>239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 3</vt:lpstr>
      <vt:lpstr>Аспект</vt:lpstr>
      <vt:lpstr>Выпускная квалификационная работа в формате стартапа  на тему: Производство желе без сахара для диабетиков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Доклад окончен, 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Как</dc:creator>
  <cp:lastModifiedBy>Как</cp:lastModifiedBy>
  <cp:revision>12</cp:revision>
  <dcterms:created xsi:type="dcterms:W3CDTF">2024-06-23T23:55:53Z</dcterms:created>
  <dcterms:modified xsi:type="dcterms:W3CDTF">2024-06-25T11:16:51Z</dcterms:modified>
</cp:coreProperties>
</file>