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Автор и дата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Автор и дата</a:t>
            </a:r>
          </a:p>
        </p:txBody>
      </p:sp>
      <p:sp>
        <p:nvSpPr>
          <p:cNvPr id="12" name="Заголовок презентации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Заголовок презентации</a:t>
            </a:r>
          </a:p>
        </p:txBody>
      </p:sp>
      <p:sp>
        <p:nvSpPr>
          <p:cNvPr id="13" name="Уровень текста 1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Подзаголовок презентации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Сообщ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Уровень текста 1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Сообщение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Важный фа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Уровень текста 1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100 %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Информация о факте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Информация о факте</a:t>
            </a:r>
          </a:p>
        </p:txBody>
      </p:sp>
      <p:sp>
        <p:nvSpPr>
          <p:cNvPr id="108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Авторство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Авторство</a:t>
            </a:r>
          </a:p>
        </p:txBody>
      </p:sp>
      <p:sp>
        <p:nvSpPr>
          <p:cNvPr id="116" name="Уровень текста 1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«Важная цитата»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Фото (3 шт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Миска салата с жареным рисом, варёными яйцами и палочками для еды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Тарелка с рублеными котлетами из лосося, салатом и хумусом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Тарелка пасты папарделле с зелёным маслом из петрушки, жареным фундуком и стружкой сыра пармезан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миска салата с жареным рисом, варёными яйцами и палочками для еды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и 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Авокадо и лаймы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Заголовок презентации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Заголовок презентации</a:t>
            </a:r>
          </a:p>
        </p:txBody>
      </p:sp>
      <p:sp>
        <p:nvSpPr>
          <p:cNvPr id="23" name="Автор и дата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Автор и дата</a:t>
            </a:r>
          </a:p>
        </p:txBody>
      </p:sp>
      <p:sp>
        <p:nvSpPr>
          <p:cNvPr id="24" name="Уровень текста 1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Подзаголовок презентации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и фото (вариан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Тарелка с рублеными котлетами из лосося, салатом и хумусом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Заголовок слайда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Заголовок слайда</a:t>
            </a:r>
          </a:p>
        </p:txBody>
      </p:sp>
      <p:sp>
        <p:nvSpPr>
          <p:cNvPr id="34" name="Уровень текста 1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Подзаголовок слайда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Номер слайда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Заголовок слайда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Заголовок слайда</a:t>
            </a:r>
          </a:p>
        </p:txBody>
      </p:sp>
      <p:sp>
        <p:nvSpPr>
          <p:cNvPr id="43" name="Подзаголовок слайда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Подзаголовок слайда</a:t>
            </a:r>
          </a:p>
        </p:txBody>
      </p:sp>
      <p:sp>
        <p:nvSpPr>
          <p:cNvPr id="44" name="Уровень текста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пункта на слайде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Уровень текста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Текст пункта на слайде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Подзаголовок слайда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Подзаголовок слайда</a:t>
            </a:r>
          </a:p>
        </p:txBody>
      </p:sp>
      <p:sp>
        <p:nvSpPr>
          <p:cNvPr id="61" name="Уровень текста 1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Текст пункта на слайде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Тарелка пасты папарделле с зелёным маслом из петрушки, жареным фундуком и стружкой сыра пармезан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Заголовок слайда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Заголовок слайда</a:t>
            </a:r>
          </a:p>
        </p:txBody>
      </p:sp>
      <p:sp>
        <p:nvSpPr>
          <p:cNvPr id="64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Заголовок раздела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Заголовок раздела</a:t>
            </a:r>
          </a:p>
        </p:txBody>
      </p:sp>
      <p:sp>
        <p:nvSpPr>
          <p:cNvPr id="72" name="Номер слайда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Заголовок слайда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Заголовок слайда</a:t>
            </a:r>
          </a:p>
        </p:txBody>
      </p:sp>
      <p:sp>
        <p:nvSpPr>
          <p:cNvPr id="80" name="Подзаголовок слайда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Подзаголовок слайда</a:t>
            </a:r>
          </a:p>
        </p:txBody>
      </p:sp>
      <p:sp>
        <p:nvSpPr>
          <p:cNvPr id="81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Повестка д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Заголовок повестки дня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Заголовок повестки дня</a:t>
            </a:r>
          </a:p>
        </p:txBody>
      </p:sp>
      <p:sp>
        <p:nvSpPr>
          <p:cNvPr id="89" name="Подзаголовок повестки дня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Подзаголовок повестки дня</a:t>
            </a:r>
          </a:p>
        </p:txBody>
      </p:sp>
      <p:sp>
        <p:nvSpPr>
          <p:cNvPr id="90" name="Уровень текста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Темы повестки дня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слайда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Заголовок слайда</a:t>
            </a:r>
          </a:p>
        </p:txBody>
      </p:sp>
      <p:sp>
        <p:nvSpPr>
          <p:cNvPr id="3" name="Уровень текста 1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Текст пункта на слайде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Номер слайда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image" Target="../media/image2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jpeg"/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7" Type="http://schemas.openxmlformats.org/officeDocument/2006/relationships/image" Target="../media/image18.jpeg"/><Relationship Id="rId8" Type="http://schemas.openxmlformats.org/officeDocument/2006/relationships/hyperlink" Target="https://docs.google.com/spreadsheets/d/11wjvyQDC07gKPCq81v8O1dPJ9f6d8eI1/edit?usp=drivesdk&amp;ouid=115256244072305900304&amp;rtpof=true&amp;sd=true" TargetMode="External"/><Relationship Id="rId9" Type="http://schemas.openxmlformats.org/officeDocument/2006/relationships/image" Target="../media/image2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eg"/><Relationship Id="rId3" Type="http://schemas.openxmlformats.org/officeDocument/2006/relationships/image" Target="../media/image2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Relationship Id="rId3" Type="http://schemas.openxmlformats.org/officeDocument/2006/relationships/image" Target="../media/image2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hyperlink" Target="mailto:khvk2003@yandex.ru" TargetMode="External"/><Relationship Id="rId3" Type="http://schemas.openxmlformats.org/officeDocument/2006/relationships/hyperlink" Target="mailto:solovyevanna@mail.ru" TargetMode="External"/><Relationship Id="rId4" Type="http://schemas.openxmlformats.org/officeDocument/2006/relationships/hyperlink" Target="mailto:zhukova.polina30@bk.ru" TargetMode="External"/><Relationship Id="rId5" Type="http://schemas.openxmlformats.org/officeDocument/2006/relationships/image" Target="../media/image20.jpeg"/><Relationship Id="rId6" Type="http://schemas.openxmlformats.org/officeDocument/2006/relationships/image" Target="../media/image21.jpeg"/><Relationship Id="rId7" Type="http://schemas.openxmlformats.org/officeDocument/2006/relationships/image" Target="../media/image22.jpeg"/><Relationship Id="rId8" Type="http://schemas.openxmlformats.org/officeDocument/2006/relationships/image" Target="../media/image2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image" Target="../media/image2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jpeg"/><Relationship Id="rId3" Type="http://schemas.openxmlformats.org/officeDocument/2006/relationships/image" Target="../media/image2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hyperlink" Target="https://docs.google.com/spreadsheets/d/1HxYdS9yFYDAmU5gCj8wB93FRYRVqyeuR/edit?usp=drivesdk&amp;ouid=115256244072305900304&amp;rtpof=true&amp;sd=true" TargetMode="External"/><Relationship Id="rId5" Type="http://schemas.openxmlformats.org/officeDocument/2006/relationships/image" Target="../media/image2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Relationship Id="rId3" Type="http://schemas.openxmlformats.org/officeDocument/2006/relationships/image" Target="../media/image2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Relationship Id="rId3" Type="http://schemas.openxmlformats.org/officeDocument/2006/relationships/image" Target="../media/image2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jpeg"/><Relationship Id="rId3" Type="http://schemas.openxmlformats.org/officeDocument/2006/relationships/image" Target="../media/image2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MG_2938.jpeg" descr="IMG_2938.jpeg"/>
          <p:cNvPicPr>
            <a:picLocks noChangeAspect="1"/>
          </p:cNvPicPr>
          <p:nvPr/>
        </p:nvPicPr>
        <p:blipFill>
          <a:blip r:embed="rId2">
            <a:alphaModFix amt="18493"/>
            <a:extLst/>
          </a:blip>
          <a:stretch>
            <a:fillRect/>
          </a:stretch>
        </p:blipFill>
        <p:spPr>
          <a:xfrm>
            <a:off x="-676655" y="-1311164"/>
            <a:ext cx="25737310" cy="15899939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“Забота о памяти — на любом расстоянии”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i="1"/>
            </a:lvl1pPr>
          </a:lstStyle>
          <a:p>
            <a:pPr/>
            <a:r>
              <a:t>“Забота о памяти — на любом расстоянии”</a:t>
            </a:r>
          </a:p>
        </p:txBody>
      </p:sp>
      <p:sp>
        <p:nvSpPr>
          <p:cNvPr id="153" name="Место памяти"/>
          <p:cNvSpPr txBox="1"/>
          <p:nvPr>
            <p:ph type="ctrTitle"/>
          </p:nvPr>
        </p:nvSpPr>
        <p:spPr>
          <a:xfrm>
            <a:off x="854683" y="-865061"/>
            <a:ext cx="29509012" cy="10228358"/>
          </a:xfrm>
          <a:prstGeom prst="rect">
            <a:avLst/>
          </a:prstGeom>
        </p:spPr>
        <p:txBody>
          <a:bodyPr/>
          <a:lstStyle>
            <a:lvl1pPr>
              <a:defRPr b="0" spc="-267" sz="13400">
                <a:latin typeface="Zapfino"/>
                <a:ea typeface="Zapfino"/>
                <a:cs typeface="Zapfino"/>
                <a:sym typeface="Zapfino"/>
              </a:defRPr>
            </a:lvl1pPr>
          </a:lstStyle>
          <a:p>
            <a:pPr/>
            <a:r>
              <a:t>Место памяти</a:t>
            </a:r>
          </a:p>
        </p:txBody>
      </p:sp>
      <p:sp>
        <p:nvSpPr>
          <p:cNvPr id="154" name="Российский интернет-сервис услуг по уходу за могилами"/>
          <p:cNvSpPr txBox="1"/>
          <p:nvPr>
            <p:ph type="subTitle" sz="quarter" idx="1"/>
          </p:nvPr>
        </p:nvSpPr>
        <p:spPr>
          <a:xfrm>
            <a:off x="1055185" y="7123482"/>
            <a:ext cx="8280883" cy="1003694"/>
          </a:xfrm>
          <a:prstGeom prst="rect">
            <a:avLst/>
          </a:prstGeom>
        </p:spPr>
        <p:txBody>
          <a:bodyPr/>
          <a:lstStyle>
            <a:lvl1pPr defTabSz="445770">
              <a:defRPr b="0" sz="2970"/>
            </a:lvl1pPr>
          </a:lstStyle>
          <a:p>
            <a:pPr/>
            <a:r>
              <a:t>Российский интернет-сервис услуг по уходу за могилами</a:t>
            </a:r>
          </a:p>
        </p:txBody>
      </p:sp>
      <p:pic>
        <p:nvPicPr>
          <p:cNvPr id="155" name="IMG_2949.jpeg" descr="IMG_2949.jpeg"/>
          <p:cNvPicPr>
            <a:picLocks noChangeAspect="1"/>
          </p:cNvPicPr>
          <p:nvPr/>
        </p:nvPicPr>
        <p:blipFill>
          <a:blip r:embed="rId3">
            <a:extLst/>
          </a:blip>
          <a:srcRect l="34948" t="19124" r="34895" b="23269"/>
          <a:stretch>
            <a:fillRect/>
          </a:stretch>
        </p:blipFill>
        <p:spPr>
          <a:xfrm>
            <a:off x="14763604" y="1695025"/>
            <a:ext cx="7679210" cy="97756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39" h="21583" fill="norm" stroke="1" extrusionOk="0">
                <a:moveTo>
                  <a:pt x="10651" y="0"/>
                </a:moveTo>
                <a:cubicBezTo>
                  <a:pt x="9729" y="3"/>
                  <a:pt x="8806" y="94"/>
                  <a:pt x="7906" y="277"/>
                </a:cubicBezTo>
                <a:cubicBezTo>
                  <a:pt x="5995" y="663"/>
                  <a:pt x="4326" y="1414"/>
                  <a:pt x="2948" y="2506"/>
                </a:cubicBezTo>
                <a:cubicBezTo>
                  <a:pt x="1764" y="3445"/>
                  <a:pt x="823" y="4670"/>
                  <a:pt x="404" y="5816"/>
                </a:cubicBezTo>
                <a:cubicBezTo>
                  <a:pt x="-161" y="7365"/>
                  <a:pt x="-134" y="8941"/>
                  <a:pt x="484" y="10439"/>
                </a:cubicBezTo>
                <a:cubicBezTo>
                  <a:pt x="1354" y="12547"/>
                  <a:pt x="3530" y="15414"/>
                  <a:pt x="6138" y="17884"/>
                </a:cubicBezTo>
                <a:cubicBezTo>
                  <a:pt x="7139" y="18831"/>
                  <a:pt x="8691" y="20130"/>
                  <a:pt x="10046" y="21153"/>
                </a:cubicBezTo>
                <a:cubicBezTo>
                  <a:pt x="10372" y="21399"/>
                  <a:pt x="10681" y="21592"/>
                  <a:pt x="10732" y="21583"/>
                </a:cubicBezTo>
                <a:cubicBezTo>
                  <a:pt x="10887" y="21555"/>
                  <a:pt x="12559" y="20282"/>
                  <a:pt x="13612" y="19389"/>
                </a:cubicBezTo>
                <a:cubicBezTo>
                  <a:pt x="16398" y="17029"/>
                  <a:pt x="18349" y="14878"/>
                  <a:pt x="19902" y="12457"/>
                </a:cubicBezTo>
                <a:cubicBezTo>
                  <a:pt x="21020" y="10714"/>
                  <a:pt x="21439" y="9498"/>
                  <a:pt x="21439" y="7995"/>
                </a:cubicBezTo>
                <a:cubicBezTo>
                  <a:pt x="21439" y="5228"/>
                  <a:pt x="19555" y="2674"/>
                  <a:pt x="16445" y="1224"/>
                </a:cubicBezTo>
                <a:cubicBezTo>
                  <a:pt x="14699" y="410"/>
                  <a:pt x="12680" y="-8"/>
                  <a:pt x="10651" y="0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IMG_2948.jpeg" descr="IMG_2948.jpeg"/>
          <p:cNvPicPr>
            <a:picLocks noChangeAspect="1"/>
          </p:cNvPicPr>
          <p:nvPr/>
        </p:nvPicPr>
        <p:blipFill>
          <a:blip r:embed="rId2">
            <a:alphaModFix amt="71004"/>
            <a:extLst/>
          </a:blip>
          <a:stretch>
            <a:fillRect/>
          </a:stretch>
        </p:blipFill>
        <p:spPr>
          <a:xfrm>
            <a:off x="-1713776" y="-2020113"/>
            <a:ext cx="26941346" cy="17948763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Бизнес модель"/>
          <p:cNvSpPr txBox="1"/>
          <p:nvPr>
            <p:ph type="title"/>
          </p:nvPr>
        </p:nvSpPr>
        <p:spPr>
          <a:xfrm>
            <a:off x="316135" y="-1290105"/>
            <a:ext cx="25941622" cy="5259413"/>
          </a:xfrm>
          <a:prstGeom prst="rect">
            <a:avLst/>
          </a:prstGeom>
        </p:spPr>
        <p:txBody>
          <a:bodyPr/>
          <a:lstStyle>
            <a:lvl1pPr defTabSz="1950671">
              <a:defRPr b="0" spc="-239" sz="12000">
                <a:latin typeface="Zapfino"/>
                <a:ea typeface="Zapfino"/>
                <a:cs typeface="Zapfino"/>
                <a:sym typeface="Zapfino"/>
              </a:defRPr>
            </a:lvl1pPr>
          </a:lstStyle>
          <a:p>
            <a:pPr/>
            <a:r>
              <a:t>Бизнес модель </a:t>
            </a:r>
          </a:p>
        </p:txBody>
      </p:sp>
      <p:pic>
        <p:nvPicPr>
          <p:cNvPr id="203" name="IMG_2929.jpeg" descr="IMG_2929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32295" y="1791676"/>
            <a:ext cx="18119410" cy="11491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IMG_2949.jpeg" descr="IMG_2949.jpeg"/>
          <p:cNvPicPr>
            <a:picLocks noChangeAspect="1"/>
          </p:cNvPicPr>
          <p:nvPr/>
        </p:nvPicPr>
        <p:blipFill>
          <a:blip r:embed="rId4">
            <a:extLst/>
          </a:blip>
          <a:srcRect l="34948" t="19129" r="34891" b="23269"/>
          <a:stretch>
            <a:fillRect/>
          </a:stretch>
        </p:blipFill>
        <p:spPr>
          <a:xfrm>
            <a:off x="22383762" y="11178493"/>
            <a:ext cx="1650890" cy="21011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0" h="21562" fill="norm" stroke="1" extrusionOk="0">
                <a:moveTo>
                  <a:pt x="11204" y="9"/>
                </a:moveTo>
                <a:cubicBezTo>
                  <a:pt x="10099" y="-29"/>
                  <a:pt x="8985" y="55"/>
                  <a:pt x="7905" y="274"/>
                </a:cubicBezTo>
                <a:cubicBezTo>
                  <a:pt x="5995" y="660"/>
                  <a:pt x="4324" y="1410"/>
                  <a:pt x="2946" y="2501"/>
                </a:cubicBezTo>
                <a:cubicBezTo>
                  <a:pt x="1762" y="3439"/>
                  <a:pt x="824" y="4663"/>
                  <a:pt x="405" y="5808"/>
                </a:cubicBezTo>
                <a:cubicBezTo>
                  <a:pt x="-160" y="7356"/>
                  <a:pt x="-135" y="8931"/>
                  <a:pt x="483" y="10427"/>
                </a:cubicBezTo>
                <a:cubicBezTo>
                  <a:pt x="1352" y="12534"/>
                  <a:pt x="3528" y="15399"/>
                  <a:pt x="6137" y="17868"/>
                </a:cubicBezTo>
                <a:cubicBezTo>
                  <a:pt x="7137" y="18814"/>
                  <a:pt x="8689" y="20112"/>
                  <a:pt x="10044" y="21134"/>
                </a:cubicBezTo>
                <a:cubicBezTo>
                  <a:pt x="10369" y="21380"/>
                  <a:pt x="10678" y="21571"/>
                  <a:pt x="10729" y="21562"/>
                </a:cubicBezTo>
                <a:cubicBezTo>
                  <a:pt x="10884" y="21534"/>
                  <a:pt x="12558" y="20262"/>
                  <a:pt x="13611" y="19371"/>
                </a:cubicBezTo>
                <a:cubicBezTo>
                  <a:pt x="16397" y="17012"/>
                  <a:pt x="18346" y="14866"/>
                  <a:pt x="19899" y="12447"/>
                </a:cubicBezTo>
                <a:cubicBezTo>
                  <a:pt x="21017" y="10706"/>
                  <a:pt x="21440" y="9489"/>
                  <a:pt x="21440" y="7987"/>
                </a:cubicBezTo>
                <a:cubicBezTo>
                  <a:pt x="21440" y="5224"/>
                  <a:pt x="19555" y="2671"/>
                  <a:pt x="16445" y="1223"/>
                </a:cubicBezTo>
                <a:cubicBezTo>
                  <a:pt x="14858" y="483"/>
                  <a:pt x="13044" y="72"/>
                  <a:pt x="11204" y="9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IMG_2948.jpeg" descr="IMG_2948.jpeg"/>
          <p:cNvPicPr>
            <a:picLocks noChangeAspect="1"/>
          </p:cNvPicPr>
          <p:nvPr/>
        </p:nvPicPr>
        <p:blipFill>
          <a:blip r:embed="rId2">
            <a:alphaModFix amt="50000"/>
            <a:extLst/>
          </a:blip>
          <a:stretch>
            <a:fillRect/>
          </a:stretch>
        </p:blipFill>
        <p:spPr>
          <a:xfrm>
            <a:off x="-1381394" y="-1779654"/>
            <a:ext cx="26705840" cy="17791864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Финансы"/>
          <p:cNvSpPr txBox="1"/>
          <p:nvPr>
            <p:ph type="title"/>
          </p:nvPr>
        </p:nvSpPr>
        <p:spPr>
          <a:xfrm>
            <a:off x="766789" y="-1641266"/>
            <a:ext cx="25028135" cy="6294697"/>
          </a:xfrm>
          <a:prstGeom prst="rect">
            <a:avLst/>
          </a:prstGeom>
        </p:spPr>
        <p:txBody>
          <a:bodyPr/>
          <a:lstStyle>
            <a:lvl1pPr defTabSz="2340805">
              <a:defRPr b="0" spc="-288" sz="14400">
                <a:latin typeface="Zapfino"/>
                <a:ea typeface="Zapfino"/>
                <a:cs typeface="Zapfino"/>
                <a:sym typeface="Zapfino"/>
              </a:defRPr>
            </a:lvl1pPr>
          </a:lstStyle>
          <a:p>
            <a:pPr/>
            <a:r>
              <a:t>Финансы </a:t>
            </a:r>
          </a:p>
        </p:txBody>
      </p:sp>
      <p:pic>
        <p:nvPicPr>
          <p:cNvPr id="208" name="IMG_2930.jpeg" descr="IMG_2930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7436" y="4475503"/>
            <a:ext cx="5951938" cy="56419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IMG_2931.jpeg" descr="IMG_293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943208" y="3067028"/>
            <a:ext cx="9737272" cy="30103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IMG_2932.jpeg" descr="IMG_2932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606462" y="7611027"/>
            <a:ext cx="7839365" cy="3046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IMG_2933.jpeg" descr="IMG_2933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6822915" y="6452934"/>
            <a:ext cx="6557054" cy="435713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IMG_2934.jpeg" descr="IMG_2934.jpe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7394314" y="1242337"/>
            <a:ext cx="6015069" cy="4765649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https://docs.google.com/spreadsheets/d/11wjvyQDC07gKPCq81v8O1dPJ9f6d8eI1/edit?usp=drivesdk&amp;ouid=115256244072305900304&amp;rtpof=true&amp;sd=true"/>
          <p:cNvSpPr txBox="1"/>
          <p:nvPr/>
        </p:nvSpPr>
        <p:spPr>
          <a:xfrm>
            <a:off x="4582667" y="12609569"/>
            <a:ext cx="15218665" cy="6035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700" u="sng">
                <a:hlinkClick r:id="rId8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8" invalidUrl="" action="" tgtFrame="" tooltip="" history="1" highlightClick="0" endSnd="0"/>
              </a:rPr>
              <a:t>https://docs.google.com/spreadsheets/d/11wjvyQDC07gKPCq81v8O1dPJ9f6d8eI1/edit?usp=drivesdk&amp;ouid=115256244072305900304&amp;rtpof=true&amp;sd=true</a:t>
            </a:r>
          </a:p>
        </p:txBody>
      </p:sp>
      <p:sp>
        <p:nvSpPr>
          <p:cNvPr id="214" name="Предпосылки"/>
          <p:cNvSpPr txBox="1"/>
          <p:nvPr/>
        </p:nvSpPr>
        <p:spPr>
          <a:xfrm>
            <a:off x="2212513" y="10232543"/>
            <a:ext cx="2081785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Предпосылки</a:t>
            </a:r>
          </a:p>
        </p:txBody>
      </p:sp>
      <p:sp>
        <p:nvSpPr>
          <p:cNvPr id="215" name="План доходов"/>
          <p:cNvSpPr txBox="1"/>
          <p:nvPr/>
        </p:nvSpPr>
        <p:spPr>
          <a:xfrm>
            <a:off x="10407943" y="2591892"/>
            <a:ext cx="2128419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План доходов</a:t>
            </a:r>
          </a:p>
        </p:txBody>
      </p:sp>
      <p:sp>
        <p:nvSpPr>
          <p:cNvPr id="216" name="План расходов"/>
          <p:cNvSpPr txBox="1"/>
          <p:nvPr/>
        </p:nvSpPr>
        <p:spPr>
          <a:xfrm>
            <a:off x="10670824" y="10736357"/>
            <a:ext cx="2282039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План расходов</a:t>
            </a:r>
          </a:p>
        </p:txBody>
      </p:sp>
      <p:sp>
        <p:nvSpPr>
          <p:cNvPr id="217" name="Безубыточность"/>
          <p:cNvSpPr txBox="1"/>
          <p:nvPr/>
        </p:nvSpPr>
        <p:spPr>
          <a:xfrm>
            <a:off x="19167103" y="10943414"/>
            <a:ext cx="2469491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Безубыточность</a:t>
            </a:r>
          </a:p>
        </p:txBody>
      </p:sp>
      <p:sp>
        <p:nvSpPr>
          <p:cNvPr id="218" name="Финансирование"/>
          <p:cNvSpPr txBox="1"/>
          <p:nvPr/>
        </p:nvSpPr>
        <p:spPr>
          <a:xfrm>
            <a:off x="19578558" y="585186"/>
            <a:ext cx="2581352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Финансирование</a:t>
            </a:r>
          </a:p>
        </p:txBody>
      </p:sp>
      <p:pic>
        <p:nvPicPr>
          <p:cNvPr id="219" name="IMG_2949.jpeg" descr="IMG_2949.jpeg"/>
          <p:cNvPicPr>
            <a:picLocks noChangeAspect="1"/>
          </p:cNvPicPr>
          <p:nvPr/>
        </p:nvPicPr>
        <p:blipFill>
          <a:blip r:embed="rId9">
            <a:extLst/>
          </a:blip>
          <a:srcRect l="34948" t="19129" r="34891" b="23269"/>
          <a:stretch>
            <a:fillRect/>
          </a:stretch>
        </p:blipFill>
        <p:spPr>
          <a:xfrm>
            <a:off x="22383762" y="11178493"/>
            <a:ext cx="1650890" cy="21011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0" h="21562" fill="norm" stroke="1" extrusionOk="0">
                <a:moveTo>
                  <a:pt x="11204" y="9"/>
                </a:moveTo>
                <a:cubicBezTo>
                  <a:pt x="10099" y="-29"/>
                  <a:pt x="8985" y="55"/>
                  <a:pt x="7905" y="274"/>
                </a:cubicBezTo>
                <a:cubicBezTo>
                  <a:pt x="5995" y="660"/>
                  <a:pt x="4324" y="1410"/>
                  <a:pt x="2946" y="2501"/>
                </a:cubicBezTo>
                <a:cubicBezTo>
                  <a:pt x="1762" y="3439"/>
                  <a:pt x="824" y="4663"/>
                  <a:pt x="405" y="5808"/>
                </a:cubicBezTo>
                <a:cubicBezTo>
                  <a:pt x="-160" y="7356"/>
                  <a:pt x="-135" y="8931"/>
                  <a:pt x="483" y="10427"/>
                </a:cubicBezTo>
                <a:cubicBezTo>
                  <a:pt x="1352" y="12534"/>
                  <a:pt x="3528" y="15399"/>
                  <a:pt x="6137" y="17868"/>
                </a:cubicBezTo>
                <a:cubicBezTo>
                  <a:pt x="7137" y="18814"/>
                  <a:pt x="8689" y="20112"/>
                  <a:pt x="10044" y="21134"/>
                </a:cubicBezTo>
                <a:cubicBezTo>
                  <a:pt x="10369" y="21380"/>
                  <a:pt x="10678" y="21571"/>
                  <a:pt x="10729" y="21562"/>
                </a:cubicBezTo>
                <a:cubicBezTo>
                  <a:pt x="10884" y="21534"/>
                  <a:pt x="12558" y="20262"/>
                  <a:pt x="13611" y="19371"/>
                </a:cubicBezTo>
                <a:cubicBezTo>
                  <a:pt x="16397" y="17012"/>
                  <a:pt x="18346" y="14866"/>
                  <a:pt x="19899" y="12447"/>
                </a:cubicBezTo>
                <a:cubicBezTo>
                  <a:pt x="21017" y="10706"/>
                  <a:pt x="21440" y="9489"/>
                  <a:pt x="21440" y="7987"/>
                </a:cubicBezTo>
                <a:cubicBezTo>
                  <a:pt x="21440" y="5224"/>
                  <a:pt x="19555" y="2671"/>
                  <a:pt x="16445" y="1223"/>
                </a:cubicBezTo>
                <a:cubicBezTo>
                  <a:pt x="14858" y="483"/>
                  <a:pt x="13044" y="72"/>
                  <a:pt x="11204" y="9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IMG_2942.jpeg" descr="IMG_2942.jpeg"/>
          <p:cNvPicPr>
            <a:picLocks noChangeAspect="1"/>
          </p:cNvPicPr>
          <p:nvPr/>
        </p:nvPicPr>
        <p:blipFill>
          <a:blip r:embed="rId2">
            <a:alphaModFix amt="28082"/>
            <a:extLst/>
          </a:blip>
          <a:stretch>
            <a:fillRect/>
          </a:stretch>
        </p:blipFill>
        <p:spPr>
          <a:xfrm>
            <a:off x="-717058" y="-1111159"/>
            <a:ext cx="25677571" cy="16048483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Инвестиции"/>
          <p:cNvSpPr txBox="1"/>
          <p:nvPr>
            <p:ph type="title"/>
          </p:nvPr>
        </p:nvSpPr>
        <p:spPr>
          <a:xfrm>
            <a:off x="589075" y="291894"/>
            <a:ext cx="24358245" cy="2224852"/>
          </a:xfrm>
          <a:prstGeom prst="rect">
            <a:avLst/>
          </a:prstGeom>
        </p:spPr>
        <p:txBody>
          <a:bodyPr/>
          <a:lstStyle>
            <a:lvl1pPr defTabSz="2145738">
              <a:defRPr b="0" spc="-264" sz="13200">
                <a:latin typeface="Zapfino"/>
                <a:ea typeface="Zapfino"/>
                <a:cs typeface="Zapfino"/>
                <a:sym typeface="Zapfino"/>
              </a:defRPr>
            </a:lvl1pPr>
          </a:lstStyle>
          <a:p>
            <a:pPr/>
            <a:r>
              <a:t>Инвестиции</a:t>
            </a:r>
          </a:p>
        </p:txBody>
      </p:sp>
      <p:sp>
        <p:nvSpPr>
          <p:cNvPr id="223" name="Для реализации стартап-проекта «Место памяти» на этапе запуска и выхода на устойчивый рост требуется привлечение внешнего финансирования. Необходимость инвестиций обусловлена разработкой MVP цифровой платформы, маркетинговым запуском и формированием обор"/>
          <p:cNvSpPr txBox="1"/>
          <p:nvPr>
            <p:ph type="body" idx="1"/>
          </p:nvPr>
        </p:nvSpPr>
        <p:spPr>
          <a:xfrm>
            <a:off x="853302" y="2502136"/>
            <a:ext cx="20979714" cy="10492933"/>
          </a:xfrm>
          <a:prstGeom prst="rect">
            <a:avLst/>
          </a:prstGeom>
        </p:spPr>
        <p:txBody>
          <a:bodyPr/>
          <a:lstStyle/>
          <a:p>
            <a:pPr marL="0" indent="0" defTabSz="1072869">
              <a:spcBef>
                <a:spcPts val="1900"/>
              </a:spcBef>
              <a:buSzTx/>
              <a:buNone/>
              <a:defRPr i="1" sz="2112"/>
            </a:pPr>
            <a:r>
              <a:t>Для реализации стартап-проекта </a:t>
            </a:r>
            <a:r>
              <a:rPr b="1"/>
              <a:t>«Место памяти»</a:t>
            </a:r>
            <a:r>
              <a:t> на этапе запуска и выхода на устойчивый рост </a:t>
            </a:r>
            <a:r>
              <a:rPr b="1" u="sng"/>
              <a:t>требуется привлечение внешнего финансирования. </a:t>
            </a:r>
            <a:r>
              <a:t>Необходимость инвестиций обусловлена разработкой MVP цифровой платформы, маркетинговым запуском и формированием оборотного капитала.</a:t>
            </a:r>
          </a:p>
          <a:p>
            <a:pPr marL="0" indent="0" defTabSz="1072869">
              <a:spcBef>
                <a:spcPts val="1900"/>
              </a:spcBef>
              <a:buSzTx/>
              <a:buNone/>
              <a:defRPr b="1" sz="2112"/>
            </a:pPr>
          </a:p>
          <a:p>
            <a:pPr marL="0" indent="0" defTabSz="1072869">
              <a:spcBef>
                <a:spcPts val="1900"/>
              </a:spcBef>
              <a:buSzTx/>
              <a:buNone/>
              <a:defRPr sz="2112"/>
            </a:pPr>
            <a:r>
              <a:rPr b="1"/>
              <a:t>Общая потребность в инвестициях оценивается в размере 8–12 млн рублей</a:t>
            </a:r>
            <a:r>
              <a:t>.</a:t>
            </a:r>
          </a:p>
          <a:p>
            <a:pPr marL="0" indent="0" defTabSz="1072869">
              <a:spcBef>
                <a:spcPts val="1900"/>
              </a:spcBef>
              <a:buSzTx/>
              <a:buNone/>
              <a:defRPr sz="2112"/>
            </a:pPr>
          </a:p>
          <a:p>
            <a:pPr marL="0" indent="0" defTabSz="1072869">
              <a:spcBef>
                <a:spcPts val="1900"/>
              </a:spcBef>
              <a:buSzTx/>
              <a:buNone/>
              <a:defRPr b="1" sz="2112"/>
            </a:pPr>
            <a:r>
              <a:t>Цели привлечения инвестиций:</a:t>
            </a:r>
          </a:p>
          <a:p>
            <a:pPr marL="0" indent="0" defTabSz="1072869">
              <a:spcBef>
                <a:spcPts val="1900"/>
              </a:spcBef>
              <a:buSzTx/>
              <a:buNone/>
              <a:defRPr sz="2112"/>
            </a:pPr>
            <a:r>
              <a:t> • разработка и тестирование MVP (сайт и мобильное приложение);</a:t>
            </a:r>
          </a:p>
          <a:p>
            <a:pPr marL="0" indent="0" defTabSz="1072869">
              <a:spcBef>
                <a:spcPts val="1900"/>
              </a:spcBef>
              <a:buSzTx/>
              <a:buNone/>
              <a:defRPr sz="2112"/>
            </a:pPr>
            <a:r>
              <a:t> • обеспечение серверной и технической инфраструктуры;</a:t>
            </a:r>
          </a:p>
          <a:p>
            <a:pPr marL="0" indent="0" defTabSz="1072869">
              <a:spcBef>
                <a:spcPts val="1900"/>
              </a:spcBef>
              <a:buSzTx/>
              <a:buNone/>
              <a:defRPr sz="2112"/>
            </a:pPr>
            <a:r>
              <a:t> • маркетинг и привлечение первых пользователей;</a:t>
            </a:r>
          </a:p>
          <a:p>
            <a:pPr marL="0" indent="0" defTabSz="1072869">
              <a:spcBef>
                <a:spcPts val="1900"/>
              </a:spcBef>
              <a:buSzTx/>
              <a:buNone/>
              <a:defRPr sz="2112"/>
            </a:pPr>
            <a:r>
              <a:t> • покрытие операционных расходов на начальном этапе;</a:t>
            </a:r>
          </a:p>
          <a:p>
            <a:pPr marL="0" indent="0" defTabSz="1072869">
              <a:spcBef>
                <a:spcPts val="1900"/>
              </a:spcBef>
              <a:buSzTx/>
              <a:buNone/>
              <a:defRPr sz="2112"/>
            </a:pPr>
            <a:r>
              <a:t> • формирование оборотного капитала для предотвращения кассовых разрывов.</a:t>
            </a:r>
          </a:p>
          <a:p>
            <a:pPr marL="0" indent="0" defTabSz="1072869">
              <a:spcBef>
                <a:spcPts val="1900"/>
              </a:spcBef>
              <a:buSzTx/>
              <a:buNone/>
              <a:defRPr sz="2112"/>
            </a:pPr>
          </a:p>
          <a:p>
            <a:pPr marL="0" indent="0" defTabSz="1072869">
              <a:spcBef>
                <a:spcPts val="1900"/>
              </a:spcBef>
              <a:buSzTx/>
              <a:buNone/>
              <a:defRPr b="1" sz="2112"/>
            </a:pPr>
            <a:r>
              <a:t>Источники инвестиций:</a:t>
            </a:r>
          </a:p>
          <a:p>
            <a:pPr marL="0" indent="0" defTabSz="1072869">
              <a:spcBef>
                <a:spcPts val="1900"/>
              </a:spcBef>
              <a:buSzTx/>
              <a:buNone/>
              <a:defRPr sz="2112"/>
            </a:pPr>
            <a:r>
              <a:t> • собственные средства команды проекта;</a:t>
            </a:r>
          </a:p>
          <a:p>
            <a:pPr marL="0" indent="0" defTabSz="1072869">
              <a:spcBef>
                <a:spcPts val="1900"/>
              </a:spcBef>
              <a:buSzTx/>
              <a:buNone/>
              <a:defRPr sz="2112"/>
            </a:pPr>
            <a:r>
              <a:t> • грантовые и акселерационные программы;</a:t>
            </a:r>
          </a:p>
          <a:p>
            <a:pPr marL="0" indent="0" defTabSz="1072869">
              <a:spcBef>
                <a:spcPts val="1900"/>
              </a:spcBef>
              <a:buSzTx/>
              <a:buNone/>
              <a:defRPr sz="2112"/>
            </a:pPr>
            <a:r>
              <a:t> • частные инвесторы и бизнес-ангелы;</a:t>
            </a:r>
          </a:p>
          <a:p>
            <a:pPr marL="0" indent="0" defTabSz="1072869">
              <a:spcBef>
                <a:spcPts val="1900"/>
              </a:spcBef>
              <a:buSzTx/>
              <a:buNone/>
              <a:defRPr sz="2112"/>
            </a:pPr>
            <a:r>
              <a:t> • инвестиции на стадии pre-seed / seed при масштабировании проекта.</a:t>
            </a:r>
          </a:p>
          <a:p>
            <a:pPr marL="0" indent="0" defTabSz="1072869">
              <a:spcBef>
                <a:spcPts val="1900"/>
              </a:spcBef>
              <a:buSzTx/>
              <a:buNone/>
              <a:defRPr sz="2112"/>
            </a:pPr>
          </a:p>
          <a:p>
            <a:pPr marL="0" indent="0" defTabSz="1072869">
              <a:spcBef>
                <a:spcPts val="1900"/>
              </a:spcBef>
              <a:buSzTx/>
              <a:buNone/>
              <a:defRPr sz="2112"/>
            </a:pPr>
            <a:r>
              <a:t>Привлечение инвестиций позволит стартап-проекту </a:t>
            </a:r>
            <a:r>
              <a:rPr b="1"/>
              <a:t>достичь точки безубыточности в течение 12–18 месяцев</a:t>
            </a:r>
            <a:r>
              <a:t>, обеспечить масштабирование по регионам Российской Федерации и сформировать устойчивую бизнес-модель в социально значимой сфере.</a:t>
            </a:r>
          </a:p>
        </p:txBody>
      </p:sp>
      <p:pic>
        <p:nvPicPr>
          <p:cNvPr id="224" name="IMG_2949.jpeg" descr="IMG_2949.jpeg"/>
          <p:cNvPicPr>
            <a:picLocks noChangeAspect="1"/>
          </p:cNvPicPr>
          <p:nvPr/>
        </p:nvPicPr>
        <p:blipFill>
          <a:blip r:embed="rId3">
            <a:extLst/>
          </a:blip>
          <a:srcRect l="34948" t="19129" r="34891" b="23269"/>
          <a:stretch>
            <a:fillRect/>
          </a:stretch>
        </p:blipFill>
        <p:spPr>
          <a:xfrm>
            <a:off x="22383762" y="11178493"/>
            <a:ext cx="1650890" cy="21011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0" h="21562" fill="norm" stroke="1" extrusionOk="0">
                <a:moveTo>
                  <a:pt x="11204" y="9"/>
                </a:moveTo>
                <a:cubicBezTo>
                  <a:pt x="10099" y="-29"/>
                  <a:pt x="8985" y="55"/>
                  <a:pt x="7905" y="274"/>
                </a:cubicBezTo>
                <a:cubicBezTo>
                  <a:pt x="5995" y="660"/>
                  <a:pt x="4324" y="1410"/>
                  <a:pt x="2946" y="2501"/>
                </a:cubicBezTo>
                <a:cubicBezTo>
                  <a:pt x="1762" y="3439"/>
                  <a:pt x="824" y="4663"/>
                  <a:pt x="405" y="5808"/>
                </a:cubicBezTo>
                <a:cubicBezTo>
                  <a:pt x="-160" y="7356"/>
                  <a:pt x="-135" y="8931"/>
                  <a:pt x="483" y="10427"/>
                </a:cubicBezTo>
                <a:cubicBezTo>
                  <a:pt x="1352" y="12534"/>
                  <a:pt x="3528" y="15399"/>
                  <a:pt x="6137" y="17868"/>
                </a:cubicBezTo>
                <a:cubicBezTo>
                  <a:pt x="7137" y="18814"/>
                  <a:pt x="8689" y="20112"/>
                  <a:pt x="10044" y="21134"/>
                </a:cubicBezTo>
                <a:cubicBezTo>
                  <a:pt x="10369" y="21380"/>
                  <a:pt x="10678" y="21571"/>
                  <a:pt x="10729" y="21562"/>
                </a:cubicBezTo>
                <a:cubicBezTo>
                  <a:pt x="10884" y="21534"/>
                  <a:pt x="12558" y="20262"/>
                  <a:pt x="13611" y="19371"/>
                </a:cubicBezTo>
                <a:cubicBezTo>
                  <a:pt x="16397" y="17012"/>
                  <a:pt x="18346" y="14866"/>
                  <a:pt x="19899" y="12447"/>
                </a:cubicBezTo>
                <a:cubicBezTo>
                  <a:pt x="21017" y="10706"/>
                  <a:pt x="21440" y="9489"/>
                  <a:pt x="21440" y="7987"/>
                </a:cubicBezTo>
                <a:cubicBezTo>
                  <a:pt x="21440" y="5224"/>
                  <a:pt x="19555" y="2671"/>
                  <a:pt x="16445" y="1223"/>
                </a:cubicBezTo>
                <a:cubicBezTo>
                  <a:pt x="14858" y="483"/>
                  <a:pt x="13044" y="72"/>
                  <a:pt x="11204" y="9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IMG_2948.jpeg" descr="IMG_2948.jpeg"/>
          <p:cNvPicPr>
            <a:picLocks noChangeAspect="1"/>
          </p:cNvPicPr>
          <p:nvPr/>
        </p:nvPicPr>
        <p:blipFill>
          <a:blip r:embed="rId2">
            <a:alphaModFix amt="82191"/>
            <a:extLst/>
          </a:blip>
          <a:stretch>
            <a:fillRect/>
          </a:stretch>
        </p:blipFill>
        <p:spPr>
          <a:xfrm>
            <a:off x="-2654" y="-1716930"/>
            <a:ext cx="24389308" cy="16248554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Риски и решения"/>
          <p:cNvSpPr txBox="1"/>
          <p:nvPr>
            <p:ph type="title"/>
          </p:nvPr>
        </p:nvSpPr>
        <p:spPr>
          <a:xfrm>
            <a:off x="659449" y="-1151548"/>
            <a:ext cx="30850090" cy="5890978"/>
          </a:xfrm>
          <a:prstGeom prst="rect">
            <a:avLst/>
          </a:prstGeom>
        </p:spPr>
        <p:txBody>
          <a:bodyPr/>
          <a:lstStyle>
            <a:lvl1pPr defTabSz="2170121">
              <a:defRPr b="0" spc="-268" sz="13439">
                <a:latin typeface="Zapfino"/>
                <a:ea typeface="Zapfino"/>
                <a:cs typeface="Zapfino"/>
                <a:sym typeface="Zapfino"/>
              </a:defRPr>
            </a:lvl1pPr>
          </a:lstStyle>
          <a:p>
            <a:pPr/>
            <a:r>
              <a:t>Риски и решения </a:t>
            </a:r>
          </a:p>
        </p:txBody>
      </p:sp>
      <p:sp>
        <p:nvSpPr>
          <p:cNvPr id="228" name="1. Рыночные риски…"/>
          <p:cNvSpPr txBox="1"/>
          <p:nvPr>
            <p:ph type="body" sz="half" idx="1"/>
          </p:nvPr>
        </p:nvSpPr>
        <p:spPr>
          <a:xfrm>
            <a:off x="726254" y="2917375"/>
            <a:ext cx="9397586" cy="9397586"/>
          </a:xfrm>
          <a:prstGeom prst="rect">
            <a:avLst/>
          </a:prstGeom>
        </p:spPr>
        <p:txBody>
          <a:bodyPr/>
          <a:lstStyle/>
          <a:p>
            <a:pPr marL="0" indent="0" defTabSz="1292319">
              <a:spcBef>
                <a:spcPts val="2300"/>
              </a:spcBef>
              <a:buSzTx/>
              <a:buNone/>
              <a:defRPr b="1" sz="2543"/>
            </a:pPr>
            <a:r>
              <a:t>1. Рыночные риски</a:t>
            </a:r>
          </a:p>
          <a:p>
            <a:pPr marL="0" indent="0" defTabSz="1292319">
              <a:spcBef>
                <a:spcPts val="2300"/>
              </a:spcBef>
              <a:buSzTx/>
              <a:buNone/>
              <a:defRPr sz="2543"/>
            </a:pPr>
            <a:r>
              <a:t>Возможны изменения спроса и цен на ритуальные услуги.</a:t>
            </a:r>
          </a:p>
          <a:p>
            <a:pPr marL="0" indent="0" defTabSz="1292319">
              <a:spcBef>
                <a:spcPts val="2300"/>
              </a:spcBef>
              <a:buSzTx/>
              <a:buNone/>
              <a:defRPr sz="2543"/>
            </a:pPr>
            <a:r>
              <a:rPr i="1"/>
              <a:t>Меры управления:</a:t>
            </a:r>
            <a:r>
              <a:t> гибкая ценовая политика, фокус на ядре целевой аудитории и социальную значимость сервиса.</a:t>
            </a:r>
          </a:p>
          <a:p>
            <a:pPr marL="0" indent="0" defTabSz="1292319">
              <a:spcBef>
                <a:spcPts val="2300"/>
              </a:spcBef>
              <a:buSzTx/>
              <a:buNone/>
              <a:defRPr sz="2543"/>
            </a:pPr>
          </a:p>
          <a:p>
            <a:pPr marL="0" indent="0" defTabSz="1292319">
              <a:spcBef>
                <a:spcPts val="2300"/>
              </a:spcBef>
              <a:buSzTx/>
              <a:buNone/>
              <a:defRPr b="1" sz="2543"/>
            </a:pPr>
            <a:r>
              <a:t>2. Конкурентные риски</a:t>
            </a:r>
          </a:p>
          <a:p>
            <a:pPr marL="0" indent="0" defTabSz="1292319">
              <a:spcBef>
                <a:spcPts val="2300"/>
              </a:spcBef>
              <a:buSzTx/>
              <a:buNone/>
              <a:defRPr sz="2543"/>
            </a:pPr>
            <a:r>
              <a:t>Появление цифровых решений у ритуальных агентств или универсальных платформ.</a:t>
            </a:r>
          </a:p>
          <a:p>
            <a:pPr marL="0" indent="0" defTabSz="1292319">
              <a:spcBef>
                <a:spcPts val="2300"/>
              </a:spcBef>
              <a:buSzTx/>
              <a:buNone/>
              <a:defRPr sz="2543"/>
            </a:pPr>
            <a:r>
              <a:rPr i="1"/>
              <a:t>Меры управления:</a:t>
            </a:r>
            <a:r>
              <a:t> технологическое лидерство, узкая специализация, развитие уникального функционала.</a:t>
            </a:r>
          </a:p>
          <a:p>
            <a:pPr marL="0" indent="0" defTabSz="1292319">
              <a:spcBef>
                <a:spcPts val="2300"/>
              </a:spcBef>
              <a:buSzTx/>
              <a:buNone/>
              <a:defRPr sz="2543"/>
            </a:pPr>
          </a:p>
          <a:p>
            <a:pPr marL="0" indent="0" defTabSz="1292319">
              <a:spcBef>
                <a:spcPts val="2300"/>
              </a:spcBef>
              <a:buSzTx/>
              <a:buNone/>
              <a:defRPr b="1" sz="2543"/>
            </a:pPr>
            <a:r>
              <a:t>3. Технологические риски</a:t>
            </a:r>
          </a:p>
          <a:p>
            <a:pPr marL="0" indent="0" defTabSz="1292319">
              <a:spcBef>
                <a:spcPts val="2300"/>
              </a:spcBef>
              <a:buSzTx/>
              <a:buNone/>
              <a:defRPr sz="2543"/>
            </a:pPr>
            <a:r>
              <a:t>Сбои в работе платформы, ошибки геолокации или передачи данных.</a:t>
            </a:r>
          </a:p>
          <a:p>
            <a:pPr marL="0" indent="0" defTabSz="1292319">
              <a:spcBef>
                <a:spcPts val="2300"/>
              </a:spcBef>
              <a:buSzTx/>
              <a:buNone/>
              <a:defRPr sz="2543"/>
            </a:pPr>
            <a:r>
              <a:rPr i="1"/>
              <a:t>Меры управления:</a:t>
            </a:r>
            <a:r>
              <a:t> поэтапное тестирование MVP, резервное хранение данных, масштабируемая архитектура.</a:t>
            </a:r>
          </a:p>
        </p:txBody>
      </p:sp>
      <p:sp>
        <p:nvSpPr>
          <p:cNvPr id="229" name="4. Финансовые риски…"/>
          <p:cNvSpPr txBox="1"/>
          <p:nvPr/>
        </p:nvSpPr>
        <p:spPr>
          <a:xfrm>
            <a:off x="11701875" y="2880634"/>
            <a:ext cx="11124880" cy="9471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ct val="90000"/>
              </a:lnSpc>
              <a:spcBef>
                <a:spcPts val="4500"/>
              </a:spcBef>
              <a:defRPr b="1" sz="2600">
                <a:solidFill>
                  <a:srgbClr val="000000"/>
                </a:solidFill>
              </a:defRPr>
            </a:pPr>
            <a:r>
              <a:t>4. Финансовые риски</a:t>
            </a:r>
          </a:p>
          <a:p>
            <a:pPr algn="l">
              <a:lnSpc>
                <a:spcPct val="90000"/>
              </a:lnSpc>
              <a:spcBef>
                <a:spcPts val="4500"/>
              </a:spcBef>
              <a:defRPr sz="2600">
                <a:solidFill>
                  <a:srgbClr val="000000"/>
                </a:solidFill>
              </a:defRPr>
            </a:pPr>
            <a:r>
              <a:t>Недостаток финансирования или превышение плановых расходов.</a:t>
            </a:r>
          </a:p>
          <a:p>
            <a:pPr algn="l">
              <a:lnSpc>
                <a:spcPct val="90000"/>
              </a:lnSpc>
              <a:spcBef>
                <a:spcPts val="4500"/>
              </a:spcBef>
              <a:defRPr sz="2600">
                <a:solidFill>
                  <a:srgbClr val="000000"/>
                </a:solidFill>
              </a:defRPr>
            </a:pPr>
            <a:r>
              <a:rPr i="1"/>
              <a:t>Меры управления:</a:t>
            </a:r>
            <a:r>
              <a:t> поэтапное привлечение инвестиций, контроль затрат, быстрый выход на точку безубыточности.</a:t>
            </a:r>
          </a:p>
          <a:p>
            <a:pPr algn="l">
              <a:lnSpc>
                <a:spcPct val="90000"/>
              </a:lnSpc>
              <a:spcBef>
                <a:spcPts val="4500"/>
              </a:spcBef>
              <a:defRPr b="1" sz="2600">
                <a:solidFill>
                  <a:srgbClr val="000000"/>
                </a:solidFill>
              </a:defRPr>
            </a:pPr>
            <a:r>
              <a:t>5. Кадровые риски</a:t>
            </a:r>
          </a:p>
          <a:p>
            <a:pPr algn="l">
              <a:lnSpc>
                <a:spcPct val="90000"/>
              </a:lnSpc>
              <a:spcBef>
                <a:spcPts val="4500"/>
              </a:spcBef>
              <a:defRPr sz="2600">
                <a:solidFill>
                  <a:srgbClr val="000000"/>
                </a:solidFill>
              </a:defRPr>
            </a:pPr>
            <a:r>
              <a:t>Уход ключевых членов команды на раннем этапе.</a:t>
            </a:r>
          </a:p>
          <a:p>
            <a:pPr algn="l">
              <a:lnSpc>
                <a:spcPct val="90000"/>
              </a:lnSpc>
              <a:spcBef>
                <a:spcPts val="4500"/>
              </a:spcBef>
              <a:defRPr sz="2600">
                <a:solidFill>
                  <a:srgbClr val="000000"/>
                </a:solidFill>
              </a:defRPr>
            </a:pPr>
            <a:r>
              <a:rPr i="1"/>
              <a:t>Меры управления:</a:t>
            </a:r>
            <a:r>
              <a:t> распределение функций, документирование процессов, привлечение внешних подрядчиков при необходимости.</a:t>
            </a:r>
          </a:p>
          <a:p>
            <a:pPr algn="l">
              <a:lnSpc>
                <a:spcPct val="90000"/>
              </a:lnSpc>
              <a:spcBef>
                <a:spcPts val="4500"/>
              </a:spcBef>
              <a:defRPr b="1" sz="2600">
                <a:solidFill>
                  <a:srgbClr val="000000"/>
                </a:solidFill>
              </a:defRPr>
            </a:pPr>
            <a:r>
              <a:t>6. Регуляторные риски</a:t>
            </a:r>
            <a:endParaRPr b="0"/>
          </a:p>
          <a:p>
            <a:pPr algn="l">
              <a:lnSpc>
                <a:spcPct val="90000"/>
              </a:lnSpc>
              <a:spcBef>
                <a:spcPts val="4500"/>
              </a:spcBef>
              <a:defRPr sz="2600">
                <a:solidFill>
                  <a:srgbClr val="000000"/>
                </a:solidFill>
              </a:defRPr>
            </a:pPr>
            <a:r>
              <a:t>Изменения нормативных требований в сфере ритуальных услуг и цифровых сервисов.</a:t>
            </a:r>
          </a:p>
          <a:p>
            <a:pPr algn="l">
              <a:lnSpc>
                <a:spcPct val="90000"/>
              </a:lnSpc>
              <a:spcBef>
                <a:spcPts val="4500"/>
              </a:spcBef>
              <a:defRPr sz="2600">
                <a:solidFill>
                  <a:srgbClr val="000000"/>
                </a:solidFill>
              </a:defRPr>
            </a:pPr>
            <a:r>
              <a:rPr i="1"/>
              <a:t>Меры управления:</a:t>
            </a:r>
            <a:r>
              <a:t> юридическое сопровождение, адаптация пользовательских соглашений и процессов.</a:t>
            </a:r>
          </a:p>
        </p:txBody>
      </p:sp>
      <p:pic>
        <p:nvPicPr>
          <p:cNvPr id="230" name="IMG_2949.jpeg" descr="IMG_2949.jpeg"/>
          <p:cNvPicPr>
            <a:picLocks noChangeAspect="1"/>
          </p:cNvPicPr>
          <p:nvPr/>
        </p:nvPicPr>
        <p:blipFill>
          <a:blip r:embed="rId3">
            <a:extLst/>
          </a:blip>
          <a:srcRect l="34948" t="19129" r="34891" b="23269"/>
          <a:stretch>
            <a:fillRect/>
          </a:stretch>
        </p:blipFill>
        <p:spPr>
          <a:xfrm>
            <a:off x="22383762" y="11178493"/>
            <a:ext cx="1650890" cy="21011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0" h="21562" fill="norm" stroke="1" extrusionOk="0">
                <a:moveTo>
                  <a:pt x="11204" y="9"/>
                </a:moveTo>
                <a:cubicBezTo>
                  <a:pt x="10099" y="-29"/>
                  <a:pt x="8985" y="55"/>
                  <a:pt x="7905" y="274"/>
                </a:cubicBezTo>
                <a:cubicBezTo>
                  <a:pt x="5995" y="660"/>
                  <a:pt x="4324" y="1410"/>
                  <a:pt x="2946" y="2501"/>
                </a:cubicBezTo>
                <a:cubicBezTo>
                  <a:pt x="1762" y="3439"/>
                  <a:pt x="824" y="4663"/>
                  <a:pt x="405" y="5808"/>
                </a:cubicBezTo>
                <a:cubicBezTo>
                  <a:pt x="-160" y="7356"/>
                  <a:pt x="-135" y="8931"/>
                  <a:pt x="483" y="10427"/>
                </a:cubicBezTo>
                <a:cubicBezTo>
                  <a:pt x="1352" y="12534"/>
                  <a:pt x="3528" y="15399"/>
                  <a:pt x="6137" y="17868"/>
                </a:cubicBezTo>
                <a:cubicBezTo>
                  <a:pt x="7137" y="18814"/>
                  <a:pt x="8689" y="20112"/>
                  <a:pt x="10044" y="21134"/>
                </a:cubicBezTo>
                <a:cubicBezTo>
                  <a:pt x="10369" y="21380"/>
                  <a:pt x="10678" y="21571"/>
                  <a:pt x="10729" y="21562"/>
                </a:cubicBezTo>
                <a:cubicBezTo>
                  <a:pt x="10884" y="21534"/>
                  <a:pt x="12558" y="20262"/>
                  <a:pt x="13611" y="19371"/>
                </a:cubicBezTo>
                <a:cubicBezTo>
                  <a:pt x="16397" y="17012"/>
                  <a:pt x="18346" y="14866"/>
                  <a:pt x="19899" y="12447"/>
                </a:cubicBezTo>
                <a:cubicBezTo>
                  <a:pt x="21017" y="10706"/>
                  <a:pt x="21440" y="9489"/>
                  <a:pt x="21440" y="7987"/>
                </a:cubicBezTo>
                <a:cubicBezTo>
                  <a:pt x="21440" y="5224"/>
                  <a:pt x="19555" y="2671"/>
                  <a:pt x="16445" y="1223"/>
                </a:cubicBezTo>
                <a:cubicBezTo>
                  <a:pt x="14858" y="483"/>
                  <a:pt x="13044" y="72"/>
                  <a:pt x="11204" y="9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Команда"/>
          <p:cNvSpPr txBox="1"/>
          <p:nvPr>
            <p:ph type="title"/>
          </p:nvPr>
        </p:nvSpPr>
        <p:spPr>
          <a:xfrm>
            <a:off x="431074" y="-1420035"/>
            <a:ext cx="25783284" cy="5210694"/>
          </a:xfrm>
          <a:prstGeom prst="rect">
            <a:avLst/>
          </a:prstGeom>
        </p:spPr>
        <p:txBody>
          <a:bodyPr/>
          <a:lstStyle>
            <a:lvl1pPr defTabSz="1926287">
              <a:defRPr b="0" spc="-236" sz="11850">
                <a:latin typeface="Zapfino"/>
                <a:ea typeface="Zapfino"/>
                <a:cs typeface="Zapfino"/>
                <a:sym typeface="Zapfino"/>
              </a:defRPr>
            </a:lvl1pPr>
          </a:lstStyle>
          <a:p>
            <a:pPr/>
            <a:r>
              <a:t>Команда </a:t>
            </a:r>
          </a:p>
        </p:txBody>
      </p:sp>
      <p:sp>
        <p:nvSpPr>
          <p:cNvPr id="233" name="Худякова Ксения…"/>
          <p:cNvSpPr txBox="1"/>
          <p:nvPr/>
        </p:nvSpPr>
        <p:spPr>
          <a:xfrm>
            <a:off x="16948048" y="8794551"/>
            <a:ext cx="7240635" cy="53094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ct val="90000"/>
              </a:lnSpc>
              <a:spcBef>
                <a:spcPts val="4500"/>
              </a:spcBef>
              <a:defRPr sz="3000">
                <a:solidFill>
                  <a:srgbClr val="000000"/>
                </a:solidFill>
              </a:defRPr>
            </a:pPr>
            <a:r>
              <a:t>Худякова Ксения</a:t>
            </a:r>
          </a:p>
          <a:p>
            <a:pPr algn="l">
              <a:lnSpc>
                <a:spcPct val="90000"/>
              </a:lnSpc>
              <a:spcBef>
                <a:spcPts val="4500"/>
              </a:spcBef>
              <a:defRPr sz="3000">
                <a:solidFill>
                  <a:srgbClr val="000000"/>
                </a:solidFill>
              </a:defRPr>
            </a:pPr>
            <a:r>
              <a:t>РЭУ им. Г.В. Плеханова, 4-й курс, реклама и связи с общественностью в бренд-коммуникациях</a:t>
            </a:r>
          </a:p>
          <a:p>
            <a:pPr algn="l">
              <a:lnSpc>
                <a:spcPct val="90000"/>
              </a:lnSpc>
              <a:spcBef>
                <a:spcPts val="4500"/>
              </a:spcBef>
              <a:defRPr sz="3000">
                <a:solidFill>
                  <a:srgbClr val="000000"/>
                </a:solidFill>
              </a:defRPr>
            </a:pPr>
            <a:r>
              <a:t>Контакты: Telegram — @kvk05;</a:t>
            </a:r>
          </a:p>
          <a:p>
            <a:pPr algn="l">
              <a:lnSpc>
                <a:spcPct val="90000"/>
              </a:lnSpc>
              <a:spcBef>
                <a:spcPts val="4500"/>
              </a:spcBef>
              <a:defRPr sz="3000">
                <a:solidFill>
                  <a:srgbClr val="000000"/>
                </a:solidFill>
              </a:defRPr>
            </a:pPr>
            <a:r>
              <a:t>Email — </a:t>
            </a:r>
            <a:r>
              <a:rPr u="sng">
                <a:hlinkClick r:id="rId2" invalidUrl="" action="" tgtFrame="" tooltip="" history="1" highlightClick="0" endSnd="0"/>
              </a:rPr>
              <a:t>khvk2003@yandex.ru</a:t>
            </a:r>
          </a:p>
        </p:txBody>
      </p:sp>
      <p:sp>
        <p:nvSpPr>
          <p:cNvPr id="234" name="Соловьева Анна…"/>
          <p:cNvSpPr txBox="1"/>
          <p:nvPr/>
        </p:nvSpPr>
        <p:spPr>
          <a:xfrm>
            <a:off x="383734" y="8794551"/>
            <a:ext cx="7062659" cy="72775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ct val="90000"/>
              </a:lnSpc>
              <a:spcBef>
                <a:spcPts val="4500"/>
              </a:spcBef>
              <a:defRPr sz="3000">
                <a:solidFill>
                  <a:srgbClr val="000000"/>
                </a:solidFill>
              </a:defRPr>
            </a:pPr>
            <a:r>
              <a:t>Соловьева Анна</a:t>
            </a:r>
          </a:p>
          <a:p>
            <a:pPr algn="l">
              <a:lnSpc>
                <a:spcPct val="90000"/>
              </a:lnSpc>
              <a:spcBef>
                <a:spcPts val="4500"/>
              </a:spcBef>
              <a:defRPr sz="3000">
                <a:solidFill>
                  <a:srgbClr val="000000"/>
                </a:solidFill>
              </a:defRPr>
            </a:pPr>
            <a:r>
              <a:t>РЭУ им. Г.В. Плеханова, 4-й курс, реклама и связи с общественностью в бренд-коммуникациях</a:t>
            </a:r>
          </a:p>
          <a:p>
            <a:pPr algn="l">
              <a:lnSpc>
                <a:spcPct val="90000"/>
              </a:lnSpc>
              <a:spcBef>
                <a:spcPts val="4500"/>
              </a:spcBef>
              <a:defRPr sz="3000">
                <a:solidFill>
                  <a:srgbClr val="000000"/>
                </a:solidFill>
              </a:defRPr>
            </a:pPr>
            <a:r>
              <a:t>Контакты: Telegram — @solovyevanna; </a:t>
            </a:r>
          </a:p>
          <a:p>
            <a:pPr algn="l">
              <a:lnSpc>
                <a:spcPct val="90000"/>
              </a:lnSpc>
              <a:spcBef>
                <a:spcPts val="4500"/>
              </a:spcBef>
              <a:defRPr sz="3000">
                <a:solidFill>
                  <a:srgbClr val="000000"/>
                </a:solidFill>
              </a:defRPr>
            </a:pPr>
            <a:r>
              <a:t>Email — </a:t>
            </a:r>
            <a:r>
              <a:rPr u="sng">
                <a:hlinkClick r:id="rId3" invalidUrl="" action="" tgtFrame="" tooltip="" history="1" highlightClick="0" endSnd="0"/>
              </a:rPr>
              <a:t>solovyevanna@mail.ru</a:t>
            </a:r>
          </a:p>
          <a:p>
            <a:pPr algn="l">
              <a:lnSpc>
                <a:spcPct val="90000"/>
              </a:lnSpc>
              <a:spcBef>
                <a:spcPts val="4500"/>
              </a:spcBef>
              <a:defRPr sz="3000">
                <a:solidFill>
                  <a:srgbClr val="000000"/>
                </a:solidFill>
              </a:defRPr>
            </a:pPr>
          </a:p>
          <a:p>
            <a:pPr algn="l">
              <a:lnSpc>
                <a:spcPct val="90000"/>
              </a:lnSpc>
              <a:spcBef>
                <a:spcPts val="4500"/>
              </a:spcBef>
              <a:defRPr sz="3000">
                <a:solidFill>
                  <a:srgbClr val="000000"/>
                </a:solidFill>
              </a:defRPr>
            </a:pPr>
          </a:p>
        </p:txBody>
      </p:sp>
      <p:sp>
        <p:nvSpPr>
          <p:cNvPr id="235" name="Жукова Полина…"/>
          <p:cNvSpPr txBox="1"/>
          <p:nvPr/>
        </p:nvSpPr>
        <p:spPr>
          <a:xfrm>
            <a:off x="8769046" y="8794551"/>
            <a:ext cx="7472184" cy="6293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ct val="90000"/>
              </a:lnSpc>
              <a:spcBef>
                <a:spcPts val="4500"/>
              </a:spcBef>
              <a:defRPr sz="3000">
                <a:solidFill>
                  <a:srgbClr val="000000"/>
                </a:solidFill>
              </a:defRPr>
            </a:pPr>
            <a:r>
              <a:t>Жукова Полина</a:t>
            </a:r>
          </a:p>
          <a:p>
            <a:pPr algn="l">
              <a:lnSpc>
                <a:spcPct val="90000"/>
              </a:lnSpc>
              <a:spcBef>
                <a:spcPts val="4500"/>
              </a:spcBef>
              <a:defRPr sz="3000">
                <a:solidFill>
                  <a:srgbClr val="000000"/>
                </a:solidFill>
              </a:defRPr>
            </a:pPr>
            <a:r>
              <a:t>РЭУ им. Г.В. Плеханова, 4-й курс, реклама и связи с общественностью в бренд-коммуникациях</a:t>
            </a:r>
          </a:p>
          <a:p>
            <a:pPr algn="l">
              <a:lnSpc>
                <a:spcPct val="90000"/>
              </a:lnSpc>
              <a:spcBef>
                <a:spcPts val="4500"/>
              </a:spcBef>
              <a:defRPr sz="3000">
                <a:solidFill>
                  <a:srgbClr val="000000"/>
                </a:solidFill>
              </a:defRPr>
            </a:pPr>
            <a:r>
              <a:t>Контакты: Telegram — @polyaazhukova; </a:t>
            </a:r>
          </a:p>
          <a:p>
            <a:pPr algn="l">
              <a:lnSpc>
                <a:spcPct val="90000"/>
              </a:lnSpc>
              <a:spcBef>
                <a:spcPts val="4500"/>
              </a:spcBef>
              <a:defRPr sz="3000">
                <a:solidFill>
                  <a:srgbClr val="000000"/>
                </a:solidFill>
              </a:defRPr>
            </a:pPr>
            <a:r>
              <a:t>Email — </a:t>
            </a:r>
            <a:r>
              <a:rPr u="sng">
                <a:hlinkClick r:id="rId4" invalidUrl="" action="" tgtFrame="" tooltip="" history="1" highlightClick="0" endSnd="0"/>
              </a:rPr>
              <a:t>zhukova.polina30@bk.ru</a:t>
            </a:r>
          </a:p>
          <a:p>
            <a:pPr algn="l">
              <a:lnSpc>
                <a:spcPct val="90000"/>
              </a:lnSpc>
              <a:spcBef>
                <a:spcPts val="4500"/>
              </a:spcBef>
              <a:defRPr sz="3000">
                <a:solidFill>
                  <a:srgbClr val="000000"/>
                </a:solidFill>
              </a:defRPr>
            </a:pPr>
          </a:p>
        </p:txBody>
      </p:sp>
      <p:sp>
        <p:nvSpPr>
          <p:cNvPr id="236" name="Закругленный прямоугольник"/>
          <p:cNvSpPr/>
          <p:nvPr/>
        </p:nvSpPr>
        <p:spPr>
          <a:xfrm>
            <a:off x="408365" y="2298340"/>
            <a:ext cx="4886574" cy="5966681"/>
          </a:xfrm>
          <a:prstGeom prst="roundRect">
            <a:avLst>
              <a:gd name="adj" fmla="val 9078"/>
            </a:avLst>
          </a:prstGeom>
          <a:solidFill>
            <a:srgbClr val="D5D5D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929292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237" name="IMG_2935.jpeg" descr="IMG_2935.jpeg"/>
          <p:cNvPicPr>
            <a:picLocks noChangeAspect="1"/>
          </p:cNvPicPr>
          <p:nvPr/>
        </p:nvPicPr>
        <p:blipFill>
          <a:blip r:embed="rId5">
            <a:extLst/>
          </a:blip>
          <a:srcRect l="10821" t="22422" r="10821" b="0"/>
          <a:stretch>
            <a:fillRect/>
          </a:stretch>
        </p:blipFill>
        <p:spPr>
          <a:xfrm>
            <a:off x="901209" y="2706953"/>
            <a:ext cx="3900710" cy="5149286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Закругленный прямоугольник"/>
          <p:cNvSpPr/>
          <p:nvPr/>
        </p:nvSpPr>
        <p:spPr>
          <a:xfrm>
            <a:off x="9277782" y="2298340"/>
            <a:ext cx="4886575" cy="5966681"/>
          </a:xfrm>
          <a:prstGeom prst="roundRect">
            <a:avLst>
              <a:gd name="adj" fmla="val 9078"/>
            </a:avLst>
          </a:prstGeom>
          <a:solidFill>
            <a:srgbClr val="D5D5D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929292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39" name="Закругленный прямоугольник"/>
          <p:cNvSpPr/>
          <p:nvPr/>
        </p:nvSpPr>
        <p:spPr>
          <a:xfrm>
            <a:off x="18125079" y="2298340"/>
            <a:ext cx="4886574" cy="5966681"/>
          </a:xfrm>
          <a:prstGeom prst="roundRect">
            <a:avLst>
              <a:gd name="adj" fmla="val 9078"/>
            </a:avLst>
          </a:prstGeom>
          <a:solidFill>
            <a:srgbClr val="D5D5D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929292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240" name="IMG_2936.jpeg" descr="IMG_2936.jpeg"/>
          <p:cNvPicPr>
            <a:picLocks noChangeAspect="1"/>
          </p:cNvPicPr>
          <p:nvPr/>
        </p:nvPicPr>
        <p:blipFill>
          <a:blip r:embed="rId6">
            <a:extLst/>
          </a:blip>
          <a:srcRect l="10300" t="15628" r="8761" b="0"/>
          <a:stretch>
            <a:fillRect/>
          </a:stretch>
        </p:blipFill>
        <p:spPr>
          <a:xfrm>
            <a:off x="18621544" y="2575985"/>
            <a:ext cx="3893460" cy="541150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1" name="IMG_2937.jpeg" descr="IMG_2937.jpeg"/>
          <p:cNvPicPr>
            <a:picLocks noChangeAspect="1"/>
          </p:cNvPicPr>
          <p:nvPr/>
        </p:nvPicPr>
        <p:blipFill>
          <a:blip r:embed="rId7">
            <a:extLst/>
          </a:blip>
          <a:srcRect l="7378" t="9501" r="7378" b="5416"/>
          <a:stretch>
            <a:fillRect/>
          </a:stretch>
        </p:blipFill>
        <p:spPr>
          <a:xfrm>
            <a:off x="9513108" y="2706953"/>
            <a:ext cx="4393812" cy="5280682"/>
          </a:xfrm>
          <a:prstGeom prst="rect">
            <a:avLst/>
          </a:prstGeom>
          <a:ln w="12700">
            <a:miter lim="400000"/>
          </a:ln>
        </p:spPr>
      </p:pic>
      <p:pic>
        <p:nvPicPr>
          <p:cNvPr id="242" name="IMG_2949.jpeg" descr="IMG_2949.jpeg"/>
          <p:cNvPicPr>
            <a:picLocks noChangeAspect="1"/>
          </p:cNvPicPr>
          <p:nvPr/>
        </p:nvPicPr>
        <p:blipFill>
          <a:blip r:embed="rId8">
            <a:extLst/>
          </a:blip>
          <a:srcRect l="34949" t="19131" r="34895" b="23267"/>
          <a:stretch>
            <a:fillRect/>
          </a:stretch>
        </p:blipFill>
        <p:spPr>
          <a:xfrm>
            <a:off x="6212629" y="103044"/>
            <a:ext cx="1275007" cy="16230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39" h="21511" fill="norm" stroke="1" extrusionOk="0">
                <a:moveTo>
                  <a:pt x="10094" y="13"/>
                </a:moveTo>
                <a:cubicBezTo>
                  <a:pt x="9357" y="44"/>
                  <a:pt x="8625" y="131"/>
                  <a:pt x="7905" y="276"/>
                </a:cubicBezTo>
                <a:cubicBezTo>
                  <a:pt x="5995" y="661"/>
                  <a:pt x="4325" y="1407"/>
                  <a:pt x="2947" y="2496"/>
                </a:cubicBezTo>
                <a:cubicBezTo>
                  <a:pt x="1763" y="3431"/>
                  <a:pt x="823" y="4651"/>
                  <a:pt x="404" y="5794"/>
                </a:cubicBezTo>
                <a:cubicBezTo>
                  <a:pt x="-161" y="7337"/>
                  <a:pt x="-133" y="8909"/>
                  <a:pt x="484" y="10401"/>
                </a:cubicBezTo>
                <a:cubicBezTo>
                  <a:pt x="1354" y="12503"/>
                  <a:pt x="3528" y="15361"/>
                  <a:pt x="6137" y="17823"/>
                </a:cubicBezTo>
                <a:cubicBezTo>
                  <a:pt x="7137" y="18768"/>
                  <a:pt x="8692" y="20060"/>
                  <a:pt x="10047" y="21079"/>
                </a:cubicBezTo>
                <a:cubicBezTo>
                  <a:pt x="10373" y="21324"/>
                  <a:pt x="10683" y="21520"/>
                  <a:pt x="10735" y="21511"/>
                </a:cubicBezTo>
                <a:cubicBezTo>
                  <a:pt x="10889" y="21483"/>
                  <a:pt x="12558" y="20212"/>
                  <a:pt x="13611" y="19323"/>
                </a:cubicBezTo>
                <a:cubicBezTo>
                  <a:pt x="16397" y="16970"/>
                  <a:pt x="18351" y="14829"/>
                  <a:pt x="19904" y="12416"/>
                </a:cubicBezTo>
                <a:cubicBezTo>
                  <a:pt x="21022" y="10679"/>
                  <a:pt x="21439" y="9464"/>
                  <a:pt x="21439" y="7966"/>
                </a:cubicBezTo>
                <a:cubicBezTo>
                  <a:pt x="21439" y="5209"/>
                  <a:pt x="19557" y="2663"/>
                  <a:pt x="16447" y="1217"/>
                </a:cubicBezTo>
                <a:cubicBezTo>
                  <a:pt x="14542" y="332"/>
                  <a:pt x="12306" y="-80"/>
                  <a:pt x="10094" y="13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IMG_2943.jpeg" descr="IMG_2943.jpeg"/>
          <p:cNvPicPr>
            <a:picLocks noChangeAspect="1"/>
          </p:cNvPicPr>
          <p:nvPr/>
        </p:nvPicPr>
        <p:blipFill>
          <a:blip r:embed="rId2">
            <a:alphaModFix amt="35844"/>
            <a:extLst/>
          </a:blip>
          <a:stretch>
            <a:fillRect/>
          </a:stretch>
        </p:blipFill>
        <p:spPr>
          <a:xfrm>
            <a:off x="-1525371" y="-2049894"/>
            <a:ext cx="25879085" cy="17231157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Проблема"/>
          <p:cNvSpPr txBox="1"/>
          <p:nvPr>
            <p:ph type="title"/>
          </p:nvPr>
        </p:nvSpPr>
        <p:spPr>
          <a:xfrm>
            <a:off x="1023803" y="2321807"/>
            <a:ext cx="25393530" cy="5673528"/>
          </a:xfrm>
          <a:prstGeom prst="rect">
            <a:avLst/>
          </a:prstGeom>
        </p:spPr>
        <p:txBody>
          <a:bodyPr/>
          <a:lstStyle>
            <a:lvl1pPr>
              <a:defRPr b="0" spc="-232" sz="11600">
                <a:latin typeface="Zapfino"/>
                <a:ea typeface="Zapfino"/>
                <a:cs typeface="Zapfino"/>
                <a:sym typeface="Zapfino"/>
              </a:defRPr>
            </a:lvl1pPr>
          </a:lstStyle>
          <a:p>
            <a:pPr/>
            <a:r>
              <a:t>Проблема</a:t>
            </a:r>
          </a:p>
        </p:txBody>
      </p:sp>
      <p:sp>
        <p:nvSpPr>
          <p:cNvPr id="159" name="Рынок ритуальных услуг в России демонстрирует устойчивый рост: за январь–апрель 2025 года его объём составил около 39,5 млрд рублей, увеличившись на 12,7 % по сравнению с аналогичным периодом 2024 года. Рост рынка сопровождается увеличением числа умерших"/>
          <p:cNvSpPr txBox="1"/>
          <p:nvPr>
            <p:ph type="body" idx="21"/>
          </p:nvPr>
        </p:nvSpPr>
        <p:spPr>
          <a:xfrm>
            <a:off x="1206499" y="4492150"/>
            <a:ext cx="21971001" cy="585992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defTabSz="1877520">
              <a:lnSpc>
                <a:spcPct val="90000"/>
              </a:lnSpc>
              <a:spcBef>
                <a:spcPts val="3400"/>
              </a:spcBef>
              <a:defRPr b="0" sz="3696"/>
            </a:pPr>
            <a:r>
              <a:t>Рынок ритуальных услуг в России демонстрирует устойчивый рост: </a:t>
            </a:r>
            <a:r>
              <a:rPr b="1"/>
              <a:t>за январь–апрель 2025 года его объём составил около 39,5 млрд рублей</a:t>
            </a:r>
            <a:r>
              <a:t>, увеличившись на </a:t>
            </a:r>
            <a:r>
              <a:rPr b="1"/>
              <a:t>12,7 %</a:t>
            </a:r>
            <a:r>
              <a:t> по сравнению с аналогичным периодом 2024 года. Рост рынка сопровождается увеличением числа умерших (</a:t>
            </a:r>
            <a:r>
              <a:rPr b="1"/>
              <a:t>662,7 тыс. человек, +4,5 %</a:t>
            </a:r>
            <a:r>
              <a:t>) и расширением числа участников отрасли (</a:t>
            </a:r>
            <a:r>
              <a:rPr b="1"/>
              <a:t>+16 %</a:t>
            </a:r>
            <a:r>
              <a:t>), что усиливает спрос на услуги по уходу за местами захоронений.</a:t>
            </a:r>
          </a:p>
          <a:p>
            <a:pPr defTabSz="352043">
              <a:defRPr b="0" sz="924"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defTabSz="1877520">
              <a:lnSpc>
                <a:spcPct val="90000"/>
              </a:lnSpc>
              <a:spcBef>
                <a:spcPts val="3400"/>
              </a:spcBef>
              <a:defRPr b="0" sz="3696"/>
            </a:pPr>
            <a:r>
              <a:t>При этом сегмент </a:t>
            </a:r>
            <a:r>
              <a:rPr b="1"/>
              <a:t>цифровых сервисов для дистанционного ухода за могилами остаётся слабо развитым</a:t>
            </a:r>
            <a:r>
              <a:t> и преимущественно офлайн-ориентированным. Отсутствие прозрачного контроля выполнения работ и подтверждения их качества особенно остро затрагивает родственников, проживающих в других регионах или за границей, формируя </a:t>
            </a:r>
            <a:r>
              <a:rPr b="1"/>
              <a:t>устойчивый неудовлетворённый спрос</a:t>
            </a:r>
            <a:r>
              <a:t> на специализированные цифровые решения.</a:t>
            </a:r>
          </a:p>
        </p:txBody>
      </p:sp>
      <p:pic>
        <p:nvPicPr>
          <p:cNvPr id="160" name="IMG_2949.jpeg" descr="IMG_2949.jpeg"/>
          <p:cNvPicPr>
            <a:picLocks noChangeAspect="1"/>
          </p:cNvPicPr>
          <p:nvPr/>
        </p:nvPicPr>
        <p:blipFill>
          <a:blip r:embed="rId3">
            <a:extLst/>
          </a:blip>
          <a:srcRect l="34948" t="19129" r="34891" b="23269"/>
          <a:stretch>
            <a:fillRect/>
          </a:stretch>
        </p:blipFill>
        <p:spPr>
          <a:xfrm>
            <a:off x="22383762" y="11178493"/>
            <a:ext cx="1650890" cy="21011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0" h="21562" fill="norm" stroke="1" extrusionOk="0">
                <a:moveTo>
                  <a:pt x="11204" y="9"/>
                </a:moveTo>
                <a:cubicBezTo>
                  <a:pt x="10099" y="-29"/>
                  <a:pt x="8985" y="55"/>
                  <a:pt x="7905" y="274"/>
                </a:cubicBezTo>
                <a:cubicBezTo>
                  <a:pt x="5995" y="660"/>
                  <a:pt x="4324" y="1410"/>
                  <a:pt x="2946" y="2501"/>
                </a:cubicBezTo>
                <a:cubicBezTo>
                  <a:pt x="1762" y="3439"/>
                  <a:pt x="824" y="4663"/>
                  <a:pt x="405" y="5808"/>
                </a:cubicBezTo>
                <a:cubicBezTo>
                  <a:pt x="-160" y="7356"/>
                  <a:pt x="-135" y="8931"/>
                  <a:pt x="483" y="10427"/>
                </a:cubicBezTo>
                <a:cubicBezTo>
                  <a:pt x="1352" y="12534"/>
                  <a:pt x="3528" y="15399"/>
                  <a:pt x="6137" y="17868"/>
                </a:cubicBezTo>
                <a:cubicBezTo>
                  <a:pt x="7137" y="18814"/>
                  <a:pt x="8689" y="20112"/>
                  <a:pt x="10044" y="21134"/>
                </a:cubicBezTo>
                <a:cubicBezTo>
                  <a:pt x="10369" y="21380"/>
                  <a:pt x="10678" y="21571"/>
                  <a:pt x="10729" y="21562"/>
                </a:cubicBezTo>
                <a:cubicBezTo>
                  <a:pt x="10884" y="21534"/>
                  <a:pt x="12558" y="20262"/>
                  <a:pt x="13611" y="19371"/>
                </a:cubicBezTo>
                <a:cubicBezTo>
                  <a:pt x="16397" y="17012"/>
                  <a:pt x="18346" y="14866"/>
                  <a:pt x="19899" y="12447"/>
                </a:cubicBezTo>
                <a:cubicBezTo>
                  <a:pt x="21017" y="10706"/>
                  <a:pt x="21440" y="9489"/>
                  <a:pt x="21440" y="7987"/>
                </a:cubicBezTo>
                <a:cubicBezTo>
                  <a:pt x="21440" y="5224"/>
                  <a:pt x="19555" y="2671"/>
                  <a:pt x="16445" y="1223"/>
                </a:cubicBezTo>
                <a:cubicBezTo>
                  <a:pt x="14858" y="483"/>
                  <a:pt x="13044" y="72"/>
                  <a:pt x="11204" y="9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IMG_2944.jpeg" descr="IMG_2944.jpeg"/>
          <p:cNvPicPr>
            <a:picLocks noChangeAspect="1"/>
          </p:cNvPicPr>
          <p:nvPr/>
        </p:nvPicPr>
        <p:blipFill>
          <a:blip r:embed="rId2">
            <a:alphaModFix amt="35388"/>
            <a:extLst/>
          </a:blip>
          <a:stretch>
            <a:fillRect/>
          </a:stretch>
        </p:blipFill>
        <p:spPr>
          <a:xfrm>
            <a:off x="-630306" y="-1833063"/>
            <a:ext cx="25644612" cy="19233458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Решение"/>
          <p:cNvSpPr txBox="1"/>
          <p:nvPr>
            <p:ph type="title"/>
          </p:nvPr>
        </p:nvSpPr>
        <p:spPr>
          <a:xfrm>
            <a:off x="573181" y="2193728"/>
            <a:ext cx="26209580" cy="3627318"/>
          </a:xfrm>
          <a:prstGeom prst="rect">
            <a:avLst/>
          </a:prstGeom>
        </p:spPr>
        <p:txBody>
          <a:bodyPr/>
          <a:lstStyle>
            <a:lvl1pPr>
              <a:defRPr b="0" spc="-235" sz="11800">
                <a:latin typeface="Zapfino"/>
                <a:ea typeface="Zapfino"/>
                <a:cs typeface="Zapfino"/>
                <a:sym typeface="Zapfino"/>
              </a:defRPr>
            </a:lvl1pPr>
          </a:lstStyle>
          <a:p>
            <a:pPr/>
            <a:r>
              <a:t>Решение</a:t>
            </a:r>
          </a:p>
        </p:txBody>
      </p:sp>
      <p:pic>
        <p:nvPicPr>
          <p:cNvPr id="164" name="IMG_2925.jpeg" descr="IMG_2925.jpeg"/>
          <p:cNvPicPr>
            <a:picLocks noChangeAspect="1"/>
          </p:cNvPicPr>
          <p:nvPr/>
        </p:nvPicPr>
        <p:blipFill>
          <a:blip r:embed="rId3">
            <a:extLst/>
          </a:blip>
          <a:srcRect l="7913" t="0" r="7907" b="0"/>
          <a:stretch>
            <a:fillRect/>
          </a:stretch>
        </p:blipFill>
        <p:spPr>
          <a:xfrm>
            <a:off x="16095783" y="-29967"/>
            <a:ext cx="7727913" cy="137759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3" h="21600" fill="norm" stroke="1" extrusionOk="0">
                <a:moveTo>
                  <a:pt x="755" y="0"/>
                </a:moveTo>
                <a:lnTo>
                  <a:pt x="620" y="124"/>
                </a:lnTo>
                <a:cubicBezTo>
                  <a:pt x="275" y="439"/>
                  <a:pt x="256" y="536"/>
                  <a:pt x="231" y="2067"/>
                </a:cubicBezTo>
                <a:cubicBezTo>
                  <a:pt x="211" y="3263"/>
                  <a:pt x="191" y="3513"/>
                  <a:pt x="109" y="3551"/>
                </a:cubicBezTo>
                <a:cubicBezTo>
                  <a:pt x="-36" y="3619"/>
                  <a:pt x="-32" y="4447"/>
                  <a:pt x="114" y="4479"/>
                </a:cubicBezTo>
                <a:cubicBezTo>
                  <a:pt x="261" y="4510"/>
                  <a:pt x="261" y="5159"/>
                  <a:pt x="114" y="5228"/>
                </a:cubicBezTo>
                <a:cubicBezTo>
                  <a:pt x="-38" y="5299"/>
                  <a:pt x="-38" y="6774"/>
                  <a:pt x="114" y="6807"/>
                </a:cubicBezTo>
                <a:cubicBezTo>
                  <a:pt x="252" y="6837"/>
                  <a:pt x="252" y="7148"/>
                  <a:pt x="114" y="7212"/>
                </a:cubicBezTo>
                <a:cubicBezTo>
                  <a:pt x="-38" y="7283"/>
                  <a:pt x="-38" y="8835"/>
                  <a:pt x="114" y="8868"/>
                </a:cubicBezTo>
                <a:cubicBezTo>
                  <a:pt x="203" y="8887"/>
                  <a:pt x="214" y="9567"/>
                  <a:pt x="214" y="14667"/>
                </a:cubicBezTo>
                <a:cubicBezTo>
                  <a:pt x="214" y="18437"/>
                  <a:pt x="239" y="20516"/>
                  <a:pt x="284" y="20650"/>
                </a:cubicBezTo>
                <a:cubicBezTo>
                  <a:pt x="373" y="20914"/>
                  <a:pt x="677" y="21279"/>
                  <a:pt x="958" y="21459"/>
                </a:cubicBezTo>
                <a:lnTo>
                  <a:pt x="1178" y="21600"/>
                </a:lnTo>
                <a:lnTo>
                  <a:pt x="20347" y="21600"/>
                </a:lnTo>
                <a:lnTo>
                  <a:pt x="20597" y="21438"/>
                </a:lnTo>
                <a:cubicBezTo>
                  <a:pt x="20876" y="21258"/>
                  <a:pt x="21078" y="21030"/>
                  <a:pt x="21214" y="20741"/>
                </a:cubicBezTo>
                <a:cubicBezTo>
                  <a:pt x="21288" y="20586"/>
                  <a:pt x="21305" y="19422"/>
                  <a:pt x="21306" y="14516"/>
                </a:cubicBezTo>
                <a:cubicBezTo>
                  <a:pt x="21307" y="9199"/>
                  <a:pt x="21318" y="8476"/>
                  <a:pt x="21408" y="8434"/>
                </a:cubicBezTo>
                <a:cubicBezTo>
                  <a:pt x="21559" y="8363"/>
                  <a:pt x="21562" y="5782"/>
                  <a:pt x="21411" y="5749"/>
                </a:cubicBezTo>
                <a:cubicBezTo>
                  <a:pt x="21325" y="5731"/>
                  <a:pt x="21308" y="5375"/>
                  <a:pt x="21292" y="3160"/>
                </a:cubicBezTo>
                <a:cubicBezTo>
                  <a:pt x="21273" y="621"/>
                  <a:pt x="21271" y="590"/>
                  <a:pt x="21125" y="389"/>
                </a:cubicBezTo>
                <a:cubicBezTo>
                  <a:pt x="21043" y="277"/>
                  <a:pt x="20928" y="144"/>
                  <a:pt x="20868" y="93"/>
                </a:cubicBezTo>
                <a:lnTo>
                  <a:pt x="20761" y="0"/>
                </a:lnTo>
                <a:lnTo>
                  <a:pt x="12150" y="0"/>
                </a:lnTo>
                <a:lnTo>
                  <a:pt x="9369" y="0"/>
                </a:lnTo>
                <a:lnTo>
                  <a:pt x="755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65" name="«Место памяти» — это инновационная цифровая платформа в формате сайта и мобильного приложения, предназначенная для дистанционного и прозрачного ухода за местами захоронений. Сервис позволяет владельцам могил удалённо заказывать услуги по уборке, благоуст"/>
          <p:cNvSpPr txBox="1"/>
          <p:nvPr/>
        </p:nvSpPr>
        <p:spPr>
          <a:xfrm>
            <a:off x="518106" y="4689619"/>
            <a:ext cx="15056080" cy="543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b="1" sz="25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«Место памяти» — это инновационная цифровая платформа в формате сайта и мобильного приложения, предназначенная для дистанционного и прозрачного ухода за местами захоронений. Сервис позволяет владельцам могил удалённо заказывать услуги по уборке, благоустройству, ремонту, доставке цветов и разовому осмотру состояния захоронений, а также получать подтверждение факта выполнения работ.</a:t>
            </a:r>
          </a:p>
          <a:p>
            <a:pPr algn="l" defTabSz="457200">
              <a:defRPr sz="25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defRPr sz="25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Ключевая технологическая особенность платформы заключается в использовании </a:t>
            </a:r>
            <a:r>
              <a:rPr b="1"/>
              <a:t>защищённой системы фото- и видеоотчётов</a:t>
            </a:r>
            <a:r>
              <a:t>, которые могут быть созданы </a:t>
            </a:r>
            <a:r>
              <a:rPr b="1"/>
              <a:t>исключительно внутри приложения</a:t>
            </a:r>
            <a:r>
              <a:t> с автоматической фиксацией даты, времени и GPS-координат. Это исключает возможность подмены материалов и обеспечивает доверие между заказчиком и исполнителем. Дополнительно предусмотрен </a:t>
            </a:r>
            <a:r>
              <a:rPr b="1"/>
              <a:t>офлайн-режим</a:t>
            </a:r>
            <a:r>
              <a:t>, позволяющий сохранять данные при отсутствии связи и отправлять их после подключения к сети.</a:t>
            </a:r>
          </a:p>
          <a:p>
            <a:pPr algn="l" defTabSz="457200">
              <a:defRPr sz="25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166" name="IMG_2949.jpeg" descr="IMG_2949.jpeg"/>
          <p:cNvPicPr>
            <a:picLocks noChangeAspect="1"/>
          </p:cNvPicPr>
          <p:nvPr/>
        </p:nvPicPr>
        <p:blipFill>
          <a:blip r:embed="rId4">
            <a:extLst/>
          </a:blip>
          <a:srcRect l="34948" t="19129" r="34891" b="23269"/>
          <a:stretch>
            <a:fillRect/>
          </a:stretch>
        </p:blipFill>
        <p:spPr>
          <a:xfrm>
            <a:off x="411366" y="11081055"/>
            <a:ext cx="1650891" cy="2101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0" h="21562" fill="norm" stroke="1" extrusionOk="0">
                <a:moveTo>
                  <a:pt x="11204" y="9"/>
                </a:moveTo>
                <a:cubicBezTo>
                  <a:pt x="10099" y="-29"/>
                  <a:pt x="8985" y="55"/>
                  <a:pt x="7905" y="274"/>
                </a:cubicBezTo>
                <a:cubicBezTo>
                  <a:pt x="5995" y="660"/>
                  <a:pt x="4324" y="1410"/>
                  <a:pt x="2946" y="2501"/>
                </a:cubicBezTo>
                <a:cubicBezTo>
                  <a:pt x="1762" y="3439"/>
                  <a:pt x="824" y="4663"/>
                  <a:pt x="405" y="5808"/>
                </a:cubicBezTo>
                <a:cubicBezTo>
                  <a:pt x="-160" y="7356"/>
                  <a:pt x="-135" y="8931"/>
                  <a:pt x="483" y="10427"/>
                </a:cubicBezTo>
                <a:cubicBezTo>
                  <a:pt x="1352" y="12534"/>
                  <a:pt x="3528" y="15399"/>
                  <a:pt x="6137" y="17868"/>
                </a:cubicBezTo>
                <a:cubicBezTo>
                  <a:pt x="7137" y="18814"/>
                  <a:pt x="8689" y="20112"/>
                  <a:pt x="10044" y="21134"/>
                </a:cubicBezTo>
                <a:cubicBezTo>
                  <a:pt x="10369" y="21380"/>
                  <a:pt x="10678" y="21571"/>
                  <a:pt x="10729" y="21562"/>
                </a:cubicBezTo>
                <a:cubicBezTo>
                  <a:pt x="10884" y="21534"/>
                  <a:pt x="12558" y="20262"/>
                  <a:pt x="13611" y="19371"/>
                </a:cubicBezTo>
                <a:cubicBezTo>
                  <a:pt x="16397" y="17012"/>
                  <a:pt x="18346" y="14866"/>
                  <a:pt x="19899" y="12447"/>
                </a:cubicBezTo>
                <a:cubicBezTo>
                  <a:pt x="21017" y="10706"/>
                  <a:pt x="21440" y="9489"/>
                  <a:pt x="21440" y="7987"/>
                </a:cubicBezTo>
                <a:cubicBezTo>
                  <a:pt x="21440" y="5224"/>
                  <a:pt x="19555" y="2671"/>
                  <a:pt x="16445" y="1223"/>
                </a:cubicBezTo>
                <a:cubicBezTo>
                  <a:pt x="14858" y="483"/>
                  <a:pt x="13044" y="72"/>
                  <a:pt x="11204" y="9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IMG_2939.jpeg" descr="IMG_2939.jpeg"/>
          <p:cNvPicPr>
            <a:picLocks noChangeAspect="1"/>
          </p:cNvPicPr>
          <p:nvPr/>
        </p:nvPicPr>
        <p:blipFill>
          <a:blip r:embed="rId2">
            <a:alphaModFix amt="33333"/>
            <a:extLst/>
          </a:blip>
          <a:stretch>
            <a:fillRect/>
          </a:stretch>
        </p:blipFill>
        <p:spPr>
          <a:xfrm>
            <a:off x="-336892" y="-3413973"/>
            <a:ext cx="25628289" cy="19221218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Для заказчиков сервис обеспечивает: уверенность в том, что услуга действительно выполнена в конкретное время и в конкретном месте; возможность заботиться о памяти близких независимо от расстояния; снижение рисков финансовых потерь и недобросовестного ока"/>
          <p:cNvSpPr txBox="1"/>
          <p:nvPr/>
        </p:nvSpPr>
        <p:spPr>
          <a:xfrm>
            <a:off x="478862" y="2826321"/>
            <a:ext cx="21588192" cy="10574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ct val="90000"/>
              </a:lnSpc>
              <a:spcBef>
                <a:spcPts val="4500"/>
              </a:spcBef>
              <a:defRPr sz="3000">
                <a:solidFill>
                  <a:srgbClr val="000000"/>
                </a:solidFill>
              </a:defRPr>
            </a:pPr>
            <a:r>
              <a:rPr b="1"/>
              <a:t>Для заказчиков сервис обеспечивает: </a:t>
            </a:r>
            <a:r>
              <a:t>уверенность в том, что услуга действительно выполнена в конкретное время и в конкретном месте; возможность заботиться о памяти близких независимо от расстояния; снижение рисков финансовых потерь и недобросовестного оказания услуг; удобство заказа и контроля услуг в одном цифровом интерфейсе.</a:t>
            </a:r>
          </a:p>
          <a:p>
            <a:pPr algn="l">
              <a:lnSpc>
                <a:spcPct val="90000"/>
              </a:lnSpc>
              <a:spcBef>
                <a:spcPts val="4500"/>
              </a:spcBef>
              <a:defRPr sz="3000">
                <a:solidFill>
                  <a:srgbClr val="000000"/>
                </a:solidFill>
              </a:defRPr>
            </a:pPr>
            <a:r>
              <a:rPr b="1"/>
              <a:t>Для исполнителей платформа создаёт</a:t>
            </a:r>
            <a:r>
              <a:t>: прозрачный и понятный формат получения заказов; геолокационную карту заданий; легальный и структурированный канал заработка.</a:t>
            </a:r>
          </a:p>
          <a:p>
            <a:pPr algn="l">
              <a:lnSpc>
                <a:spcPct val="90000"/>
              </a:lnSpc>
              <a:spcBef>
                <a:spcPts val="4500"/>
              </a:spcBef>
              <a:defRPr b="1" sz="3000">
                <a:solidFill>
                  <a:srgbClr val="000000"/>
                </a:solidFill>
              </a:defRPr>
            </a:pPr>
            <a:r>
              <a:t>Отличительные и инновационные характеристики</a:t>
            </a:r>
          </a:p>
          <a:p>
            <a:pPr algn="l">
              <a:lnSpc>
                <a:spcPct val="90000"/>
              </a:lnSpc>
              <a:spcBef>
                <a:spcPts val="4500"/>
              </a:spcBef>
              <a:defRPr sz="3000">
                <a:solidFill>
                  <a:srgbClr val="000000"/>
                </a:solidFill>
              </a:defRPr>
            </a:pPr>
            <a:r>
              <a:t> • </a:t>
            </a:r>
            <a:r>
              <a:rPr b="1"/>
              <a:t>Защита данных:</a:t>
            </a:r>
            <a:r>
              <a:t> фото и видео создаются только через приложение с фиксацией времени и координат.</a:t>
            </a:r>
          </a:p>
          <a:p>
            <a:pPr algn="l">
              <a:lnSpc>
                <a:spcPct val="90000"/>
              </a:lnSpc>
              <a:spcBef>
                <a:spcPts val="4500"/>
              </a:spcBef>
              <a:defRPr sz="3000">
                <a:solidFill>
                  <a:srgbClr val="000000"/>
                </a:solidFill>
              </a:defRPr>
            </a:pPr>
            <a:r>
              <a:rPr b="1"/>
              <a:t> • Геолокационная карта работ:</a:t>
            </a:r>
            <a:r>
              <a:t> визуальное отображение заказов и мест их выполнения.</a:t>
            </a:r>
          </a:p>
          <a:p>
            <a:pPr algn="l">
              <a:lnSpc>
                <a:spcPct val="90000"/>
              </a:lnSpc>
              <a:spcBef>
                <a:spcPts val="4500"/>
              </a:spcBef>
              <a:defRPr sz="3000">
                <a:solidFill>
                  <a:srgbClr val="000000"/>
                </a:solidFill>
              </a:defRPr>
            </a:pPr>
            <a:r>
              <a:rPr b="1"/>
              <a:t> • Офлайн-функциональность:</a:t>
            </a:r>
            <a:r>
              <a:t> сохранение отчётов без подключения к интернету.</a:t>
            </a:r>
          </a:p>
          <a:p>
            <a:pPr algn="l">
              <a:lnSpc>
                <a:spcPct val="90000"/>
              </a:lnSpc>
              <a:spcBef>
                <a:spcPts val="4500"/>
              </a:spcBef>
              <a:defRPr sz="3000">
                <a:solidFill>
                  <a:srgbClr val="000000"/>
                </a:solidFill>
              </a:defRPr>
            </a:pPr>
            <a:r>
              <a:t> • </a:t>
            </a:r>
            <a:r>
              <a:rPr b="1"/>
              <a:t>Гибкая модель исполнителей:</a:t>
            </a:r>
            <a:r>
              <a:t> возможность участия как профессиональных работников, так и частных лиц.</a:t>
            </a:r>
          </a:p>
          <a:p>
            <a:pPr algn="l">
              <a:lnSpc>
                <a:spcPct val="90000"/>
              </a:lnSpc>
              <a:spcBef>
                <a:spcPts val="4500"/>
              </a:spcBef>
              <a:defRPr sz="3000">
                <a:solidFill>
                  <a:srgbClr val="000000"/>
                </a:solidFill>
              </a:defRPr>
            </a:pPr>
            <a:r>
              <a:rPr b="1"/>
              <a:t> • Специализация:</a:t>
            </a:r>
            <a:r>
              <a:t> сервис ориентирован исключительно на уход за местами захоронений, в отличие от универсальных платформ услуг.</a:t>
            </a:r>
          </a:p>
        </p:txBody>
      </p:sp>
      <p:sp>
        <p:nvSpPr>
          <p:cNvPr id="170" name="Решение"/>
          <p:cNvSpPr txBox="1"/>
          <p:nvPr/>
        </p:nvSpPr>
        <p:spPr>
          <a:xfrm>
            <a:off x="514164" y="800496"/>
            <a:ext cx="4887342" cy="199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spc="-235" sz="11800">
                <a:solidFill>
                  <a:srgbClr val="000000"/>
                </a:solidFill>
                <a:latin typeface="Zapfino"/>
                <a:ea typeface="Zapfino"/>
                <a:cs typeface="Zapfino"/>
                <a:sym typeface="Zapfino"/>
              </a:defRPr>
            </a:lvl1pPr>
          </a:lstStyle>
          <a:p>
            <a:pPr/>
            <a:r>
              <a:t>Решение</a:t>
            </a:r>
          </a:p>
        </p:txBody>
      </p:sp>
      <p:pic>
        <p:nvPicPr>
          <p:cNvPr id="171" name="IMG_2949.jpeg" descr="IMG_2949.jpeg"/>
          <p:cNvPicPr>
            <a:picLocks noChangeAspect="1"/>
          </p:cNvPicPr>
          <p:nvPr/>
        </p:nvPicPr>
        <p:blipFill>
          <a:blip r:embed="rId3">
            <a:extLst/>
          </a:blip>
          <a:srcRect l="34948" t="19129" r="34891" b="23269"/>
          <a:stretch>
            <a:fillRect/>
          </a:stretch>
        </p:blipFill>
        <p:spPr>
          <a:xfrm>
            <a:off x="22383762" y="11178493"/>
            <a:ext cx="1650890" cy="21011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0" h="21562" fill="norm" stroke="1" extrusionOk="0">
                <a:moveTo>
                  <a:pt x="11204" y="9"/>
                </a:moveTo>
                <a:cubicBezTo>
                  <a:pt x="10099" y="-29"/>
                  <a:pt x="8985" y="55"/>
                  <a:pt x="7905" y="274"/>
                </a:cubicBezTo>
                <a:cubicBezTo>
                  <a:pt x="5995" y="660"/>
                  <a:pt x="4324" y="1410"/>
                  <a:pt x="2946" y="2501"/>
                </a:cubicBezTo>
                <a:cubicBezTo>
                  <a:pt x="1762" y="3439"/>
                  <a:pt x="824" y="4663"/>
                  <a:pt x="405" y="5808"/>
                </a:cubicBezTo>
                <a:cubicBezTo>
                  <a:pt x="-160" y="7356"/>
                  <a:pt x="-135" y="8931"/>
                  <a:pt x="483" y="10427"/>
                </a:cubicBezTo>
                <a:cubicBezTo>
                  <a:pt x="1352" y="12534"/>
                  <a:pt x="3528" y="15399"/>
                  <a:pt x="6137" y="17868"/>
                </a:cubicBezTo>
                <a:cubicBezTo>
                  <a:pt x="7137" y="18814"/>
                  <a:pt x="8689" y="20112"/>
                  <a:pt x="10044" y="21134"/>
                </a:cubicBezTo>
                <a:cubicBezTo>
                  <a:pt x="10369" y="21380"/>
                  <a:pt x="10678" y="21571"/>
                  <a:pt x="10729" y="21562"/>
                </a:cubicBezTo>
                <a:cubicBezTo>
                  <a:pt x="10884" y="21534"/>
                  <a:pt x="12558" y="20262"/>
                  <a:pt x="13611" y="19371"/>
                </a:cubicBezTo>
                <a:cubicBezTo>
                  <a:pt x="16397" y="17012"/>
                  <a:pt x="18346" y="14866"/>
                  <a:pt x="19899" y="12447"/>
                </a:cubicBezTo>
                <a:cubicBezTo>
                  <a:pt x="21017" y="10706"/>
                  <a:pt x="21440" y="9489"/>
                  <a:pt x="21440" y="7987"/>
                </a:cubicBezTo>
                <a:cubicBezTo>
                  <a:pt x="21440" y="5224"/>
                  <a:pt x="19555" y="2671"/>
                  <a:pt x="16445" y="1223"/>
                </a:cubicBezTo>
                <a:cubicBezTo>
                  <a:pt x="14858" y="483"/>
                  <a:pt x="13044" y="72"/>
                  <a:pt x="11204" y="9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IMG_2945.jpeg" descr="IMG_2945.jpeg"/>
          <p:cNvPicPr>
            <a:picLocks noChangeAspect="1"/>
          </p:cNvPicPr>
          <p:nvPr/>
        </p:nvPicPr>
        <p:blipFill>
          <a:blip r:embed="rId2">
            <a:alphaModFix amt="28082"/>
            <a:extLst/>
          </a:blip>
          <a:stretch>
            <a:fillRect/>
          </a:stretch>
        </p:blipFill>
        <p:spPr>
          <a:xfrm>
            <a:off x="-1409815" y="-5243413"/>
            <a:ext cx="26424121" cy="19818091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Сравнение стартап-проекта «Место памяти» с существующими аналогами"/>
          <p:cNvSpPr txBox="1"/>
          <p:nvPr>
            <p:ph type="title"/>
          </p:nvPr>
        </p:nvSpPr>
        <p:spPr>
          <a:xfrm>
            <a:off x="752377" y="5096748"/>
            <a:ext cx="10681618" cy="3181469"/>
          </a:xfrm>
          <a:prstGeom prst="rect">
            <a:avLst/>
          </a:prstGeom>
        </p:spPr>
        <p:txBody>
          <a:bodyPr/>
          <a:lstStyle>
            <a:lvl1pPr algn="ctr" defTabSz="1755604">
              <a:defRPr spc="-122" sz="6120"/>
            </a:lvl1pPr>
          </a:lstStyle>
          <a:p>
            <a:pPr/>
            <a:r>
              <a:t>Сравнение стартап-проекта «Место памяти» с существующими аналогами </a:t>
            </a:r>
          </a:p>
        </p:txBody>
      </p:sp>
      <p:pic>
        <p:nvPicPr>
          <p:cNvPr id="175" name="IMG_2927.jpeg" descr="IMG_2927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084131" y="404963"/>
            <a:ext cx="11515140" cy="13107096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https://docs.google.com/spreadsheets/d/1HxYdS9yFYDAmU5gCj8wB93FRYRVqyeuR/edit?usp=drivesdk&amp;ouid=115256244072305900304&amp;rtpof=true&amp;sd=true"/>
          <p:cNvSpPr txBox="1"/>
          <p:nvPr/>
        </p:nvSpPr>
        <p:spPr>
          <a:xfrm>
            <a:off x="613222" y="13004433"/>
            <a:ext cx="10075889" cy="4024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100" u="sng">
                <a:hlinkClick r:id="rId4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4" invalidUrl="" action="" tgtFrame="" tooltip="" history="1" highlightClick="0" endSnd="0"/>
              </a:rPr>
              <a:t>https://docs.google.com/spreadsheets/d/1HxYdS9yFYDAmU5gCj8wB93FRYRVqyeuR/edit?usp=drivesdk&amp;ouid=115256244072305900304&amp;rtpof=true&amp;sd=true</a:t>
            </a:r>
          </a:p>
        </p:txBody>
      </p:sp>
      <p:pic>
        <p:nvPicPr>
          <p:cNvPr id="177" name="IMG_2949.jpeg" descr="IMG_2949.jpeg"/>
          <p:cNvPicPr>
            <a:picLocks noChangeAspect="1"/>
          </p:cNvPicPr>
          <p:nvPr/>
        </p:nvPicPr>
        <p:blipFill>
          <a:blip r:embed="rId5">
            <a:extLst/>
          </a:blip>
          <a:srcRect l="34948" t="19129" r="34891" b="23269"/>
          <a:stretch>
            <a:fillRect/>
          </a:stretch>
        </p:blipFill>
        <p:spPr>
          <a:xfrm>
            <a:off x="460086" y="338453"/>
            <a:ext cx="1650890" cy="21011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0" h="21562" fill="norm" stroke="1" extrusionOk="0">
                <a:moveTo>
                  <a:pt x="11204" y="9"/>
                </a:moveTo>
                <a:cubicBezTo>
                  <a:pt x="10099" y="-29"/>
                  <a:pt x="8985" y="55"/>
                  <a:pt x="7905" y="274"/>
                </a:cubicBezTo>
                <a:cubicBezTo>
                  <a:pt x="5995" y="660"/>
                  <a:pt x="4324" y="1410"/>
                  <a:pt x="2946" y="2501"/>
                </a:cubicBezTo>
                <a:cubicBezTo>
                  <a:pt x="1762" y="3439"/>
                  <a:pt x="824" y="4663"/>
                  <a:pt x="405" y="5808"/>
                </a:cubicBezTo>
                <a:cubicBezTo>
                  <a:pt x="-160" y="7356"/>
                  <a:pt x="-135" y="8931"/>
                  <a:pt x="483" y="10427"/>
                </a:cubicBezTo>
                <a:cubicBezTo>
                  <a:pt x="1352" y="12534"/>
                  <a:pt x="3528" y="15399"/>
                  <a:pt x="6137" y="17868"/>
                </a:cubicBezTo>
                <a:cubicBezTo>
                  <a:pt x="7137" y="18814"/>
                  <a:pt x="8689" y="20112"/>
                  <a:pt x="10044" y="21134"/>
                </a:cubicBezTo>
                <a:cubicBezTo>
                  <a:pt x="10369" y="21380"/>
                  <a:pt x="10678" y="21571"/>
                  <a:pt x="10729" y="21562"/>
                </a:cubicBezTo>
                <a:cubicBezTo>
                  <a:pt x="10884" y="21534"/>
                  <a:pt x="12558" y="20262"/>
                  <a:pt x="13611" y="19371"/>
                </a:cubicBezTo>
                <a:cubicBezTo>
                  <a:pt x="16397" y="17012"/>
                  <a:pt x="18346" y="14866"/>
                  <a:pt x="19899" y="12447"/>
                </a:cubicBezTo>
                <a:cubicBezTo>
                  <a:pt x="21017" y="10706"/>
                  <a:pt x="21440" y="9489"/>
                  <a:pt x="21440" y="7987"/>
                </a:cubicBezTo>
                <a:cubicBezTo>
                  <a:pt x="21440" y="5224"/>
                  <a:pt x="19555" y="2671"/>
                  <a:pt x="16445" y="1223"/>
                </a:cubicBezTo>
                <a:cubicBezTo>
                  <a:pt x="14858" y="483"/>
                  <a:pt x="13044" y="72"/>
                  <a:pt x="11204" y="9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Целевые аудитории"/>
          <p:cNvSpPr txBox="1"/>
          <p:nvPr>
            <p:ph type="title"/>
          </p:nvPr>
        </p:nvSpPr>
        <p:spPr>
          <a:xfrm>
            <a:off x="485219" y="503454"/>
            <a:ext cx="31325103" cy="4638242"/>
          </a:xfrm>
          <a:prstGeom prst="rect">
            <a:avLst/>
          </a:prstGeom>
        </p:spPr>
        <p:txBody>
          <a:bodyPr/>
          <a:lstStyle>
            <a:lvl1pPr defTabSz="1706837">
              <a:defRPr b="0" spc="-209" sz="10500">
                <a:latin typeface="Zapfino"/>
                <a:ea typeface="Zapfino"/>
                <a:cs typeface="Zapfino"/>
                <a:sym typeface="Zapfino"/>
              </a:defRPr>
            </a:lvl1pPr>
          </a:lstStyle>
          <a:p>
            <a:pPr/>
            <a:r>
              <a:t>Целевые аудитории </a:t>
            </a:r>
          </a:p>
        </p:txBody>
      </p:sp>
      <p:sp>
        <p:nvSpPr>
          <p:cNvPr id="180" name="1. Родственники из других городов…"/>
          <p:cNvSpPr txBox="1"/>
          <p:nvPr>
            <p:ph type="body" idx="21"/>
          </p:nvPr>
        </p:nvSpPr>
        <p:spPr>
          <a:xfrm>
            <a:off x="609038" y="4044595"/>
            <a:ext cx="10418593" cy="835565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defTabSz="1560536">
              <a:lnSpc>
                <a:spcPct val="90000"/>
              </a:lnSpc>
              <a:spcBef>
                <a:spcPts val="2800"/>
              </a:spcBef>
              <a:defRPr b="0" sz="3072"/>
            </a:pPr>
            <a:r>
              <a:rPr b="1"/>
              <a:t>1</a:t>
            </a:r>
            <a:r>
              <a:t>. </a:t>
            </a:r>
            <a:r>
              <a:rPr b="1"/>
              <a:t>Родственники из других городов</a:t>
            </a:r>
            <a:endParaRPr b="1"/>
          </a:p>
          <a:p>
            <a:pPr defTabSz="1560536">
              <a:lnSpc>
                <a:spcPct val="90000"/>
              </a:lnSpc>
              <a:spcBef>
                <a:spcPts val="2800"/>
              </a:spcBef>
              <a:defRPr b="0" sz="3072"/>
            </a:pPr>
            <a:r>
              <a:t>Ядро целевой аудитории. Родственники умерших, проживающие в других городах, регионах или за границей, не имеющие возможности лично ухаживать за местами захоронений и нуждающиеся в дистанционном, прозрачном контроле услуг.</a:t>
            </a:r>
          </a:p>
          <a:p>
            <a:pPr defTabSz="1560536">
              <a:lnSpc>
                <a:spcPct val="90000"/>
              </a:lnSpc>
              <a:spcBef>
                <a:spcPts val="2800"/>
              </a:spcBef>
              <a:defRPr b="0" sz="3072"/>
            </a:pPr>
          </a:p>
          <a:p>
            <a:pPr defTabSz="1560536">
              <a:lnSpc>
                <a:spcPct val="90000"/>
              </a:lnSpc>
              <a:spcBef>
                <a:spcPts val="2800"/>
              </a:spcBef>
              <a:defRPr sz="3072"/>
            </a:pPr>
            <a:r>
              <a:t>2. Пожилые люди</a:t>
            </a:r>
          </a:p>
          <a:p>
            <a:pPr defTabSz="1560536">
              <a:lnSpc>
                <a:spcPct val="90000"/>
              </a:lnSpc>
              <a:spcBef>
                <a:spcPts val="2800"/>
              </a:spcBef>
              <a:defRPr b="0" sz="3072"/>
            </a:pPr>
            <a:r>
              <a:t>Лица старшего возраста с ограниченной физической мобильностью, которым сложно самостоятельно посещать кладбища и выполнять работы по уходу за могилами.</a:t>
            </a:r>
          </a:p>
          <a:p>
            <a:pPr defTabSz="1560536">
              <a:lnSpc>
                <a:spcPct val="90000"/>
              </a:lnSpc>
              <a:spcBef>
                <a:spcPts val="2800"/>
              </a:spcBef>
              <a:defRPr b="0" sz="3072"/>
            </a:pPr>
          </a:p>
        </p:txBody>
      </p:sp>
      <p:sp>
        <p:nvSpPr>
          <p:cNvPr id="181" name="3. Занятые граждане…"/>
          <p:cNvSpPr txBox="1"/>
          <p:nvPr/>
        </p:nvSpPr>
        <p:spPr>
          <a:xfrm>
            <a:off x="11554303" y="3717213"/>
            <a:ext cx="12273772" cy="86713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ct val="90000"/>
              </a:lnSpc>
              <a:spcBef>
                <a:spcPts val="4500"/>
              </a:spcBef>
              <a:defRPr b="1" sz="2700">
                <a:solidFill>
                  <a:srgbClr val="000000"/>
                </a:solidFill>
              </a:defRPr>
            </a:pPr>
            <a:r>
              <a:t>3. Занятые граждане</a:t>
            </a:r>
          </a:p>
          <a:p>
            <a:pPr algn="l">
              <a:lnSpc>
                <a:spcPct val="90000"/>
              </a:lnSpc>
              <a:spcBef>
                <a:spcPts val="4500"/>
              </a:spcBef>
              <a:defRPr sz="2700">
                <a:solidFill>
                  <a:srgbClr val="000000"/>
                </a:solidFill>
              </a:defRPr>
            </a:pPr>
            <a:r>
              <a:t>Люди с высокой занятостью и дефицитом времени, предпочитающие заказывать услуги ухода за могилами онлайн без личного присутствия.</a:t>
            </a:r>
          </a:p>
          <a:p>
            <a:pPr algn="l">
              <a:lnSpc>
                <a:spcPct val="90000"/>
              </a:lnSpc>
              <a:spcBef>
                <a:spcPts val="4500"/>
              </a:spcBef>
              <a:defRPr sz="2700">
                <a:solidFill>
                  <a:srgbClr val="000000"/>
                </a:solidFill>
              </a:defRPr>
            </a:pPr>
          </a:p>
          <a:p>
            <a:pPr algn="l">
              <a:lnSpc>
                <a:spcPct val="90000"/>
              </a:lnSpc>
              <a:spcBef>
                <a:spcPts val="4500"/>
              </a:spcBef>
              <a:defRPr b="1" sz="2700">
                <a:solidFill>
                  <a:srgbClr val="000000"/>
                </a:solidFill>
              </a:defRPr>
            </a:pPr>
            <a:r>
              <a:t>4. Люди, посещающие место захоронения нерегулярно</a:t>
            </a:r>
          </a:p>
          <a:p>
            <a:pPr algn="l">
              <a:lnSpc>
                <a:spcPct val="90000"/>
              </a:lnSpc>
              <a:spcBef>
                <a:spcPts val="4500"/>
              </a:spcBef>
              <a:defRPr sz="2700">
                <a:solidFill>
                  <a:srgbClr val="000000"/>
                </a:solidFill>
              </a:defRPr>
            </a:pPr>
            <a:r>
              <a:t>Пользователи, которым требуется разовый осмотр, уборка или благоустройство к памятным датам (годовщины, религиозные праздники).</a:t>
            </a:r>
          </a:p>
          <a:p>
            <a:pPr algn="l">
              <a:lnSpc>
                <a:spcPct val="90000"/>
              </a:lnSpc>
              <a:spcBef>
                <a:spcPts val="4500"/>
              </a:spcBef>
              <a:defRPr sz="2700">
                <a:solidFill>
                  <a:srgbClr val="000000"/>
                </a:solidFill>
              </a:defRPr>
            </a:pPr>
          </a:p>
          <a:p>
            <a:pPr algn="l">
              <a:lnSpc>
                <a:spcPct val="90000"/>
              </a:lnSpc>
              <a:spcBef>
                <a:spcPts val="4500"/>
              </a:spcBef>
              <a:defRPr b="1" sz="2700">
                <a:solidFill>
                  <a:srgbClr val="000000"/>
                </a:solidFill>
              </a:defRPr>
            </a:pPr>
            <a:r>
              <a:t>5. Исполнители услуг</a:t>
            </a:r>
          </a:p>
          <a:p>
            <a:pPr algn="l">
              <a:lnSpc>
                <a:spcPct val="90000"/>
              </a:lnSpc>
              <a:spcBef>
                <a:spcPts val="4500"/>
              </a:spcBef>
              <a:defRPr sz="2700">
                <a:solidFill>
                  <a:srgbClr val="000000"/>
                </a:solidFill>
              </a:defRPr>
            </a:pPr>
            <a:r>
              <a:t>Частные лица и профессиональные работники, заинтересованные в получении заказов на выполнение работ по уходу за местами захоронений через цифровую платформу.</a:t>
            </a:r>
          </a:p>
        </p:txBody>
      </p:sp>
      <p:pic>
        <p:nvPicPr>
          <p:cNvPr id="182" name="IMG_2946.png" descr="IMG_294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09096" y="-569750"/>
            <a:ext cx="6218477" cy="25125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IMG_2949.jpeg" descr="IMG_2949.jpeg"/>
          <p:cNvPicPr>
            <a:picLocks noChangeAspect="1"/>
          </p:cNvPicPr>
          <p:nvPr/>
        </p:nvPicPr>
        <p:blipFill>
          <a:blip r:embed="rId3">
            <a:extLst/>
          </a:blip>
          <a:srcRect l="34947" t="19124" r="34892" b="23267"/>
          <a:stretch>
            <a:fillRect/>
          </a:stretch>
        </p:blipFill>
        <p:spPr>
          <a:xfrm>
            <a:off x="22737530" y="11593083"/>
            <a:ext cx="1351808" cy="17207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38" h="21562" fill="norm" stroke="1" extrusionOk="0">
                <a:moveTo>
                  <a:pt x="11204" y="9"/>
                </a:moveTo>
                <a:cubicBezTo>
                  <a:pt x="10100" y="-29"/>
                  <a:pt x="8986" y="59"/>
                  <a:pt x="7906" y="277"/>
                </a:cubicBezTo>
                <a:cubicBezTo>
                  <a:pt x="5996" y="664"/>
                  <a:pt x="4324" y="1414"/>
                  <a:pt x="2946" y="2505"/>
                </a:cubicBezTo>
                <a:cubicBezTo>
                  <a:pt x="1762" y="3443"/>
                  <a:pt x="822" y="4667"/>
                  <a:pt x="403" y="5812"/>
                </a:cubicBezTo>
                <a:cubicBezTo>
                  <a:pt x="-162" y="7359"/>
                  <a:pt x="-132" y="8931"/>
                  <a:pt x="485" y="10427"/>
                </a:cubicBezTo>
                <a:cubicBezTo>
                  <a:pt x="1355" y="12534"/>
                  <a:pt x="3529" y="15399"/>
                  <a:pt x="6137" y="17867"/>
                </a:cubicBezTo>
                <a:cubicBezTo>
                  <a:pt x="7137" y="18813"/>
                  <a:pt x="8691" y="20112"/>
                  <a:pt x="10046" y="21134"/>
                </a:cubicBezTo>
                <a:cubicBezTo>
                  <a:pt x="10371" y="21380"/>
                  <a:pt x="10680" y="21571"/>
                  <a:pt x="10732" y="21562"/>
                </a:cubicBezTo>
                <a:cubicBezTo>
                  <a:pt x="10886" y="21534"/>
                  <a:pt x="12555" y="20260"/>
                  <a:pt x="13608" y="19369"/>
                </a:cubicBezTo>
                <a:cubicBezTo>
                  <a:pt x="16394" y="17011"/>
                  <a:pt x="18350" y="14865"/>
                  <a:pt x="19902" y="12446"/>
                </a:cubicBezTo>
                <a:cubicBezTo>
                  <a:pt x="21020" y="10705"/>
                  <a:pt x="21438" y="9487"/>
                  <a:pt x="21438" y="7985"/>
                </a:cubicBezTo>
                <a:cubicBezTo>
                  <a:pt x="21438" y="5222"/>
                  <a:pt x="19550" y="2671"/>
                  <a:pt x="16441" y="1222"/>
                </a:cubicBezTo>
                <a:cubicBezTo>
                  <a:pt x="14853" y="483"/>
                  <a:pt x="13044" y="72"/>
                  <a:pt x="11204" y="9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IMG_2947.jpeg" descr="IMG_2947.jpeg"/>
          <p:cNvPicPr>
            <a:picLocks noChangeAspect="1"/>
          </p:cNvPicPr>
          <p:nvPr/>
        </p:nvPicPr>
        <p:blipFill>
          <a:blip r:embed="rId2">
            <a:alphaModFix amt="32191"/>
            <a:extLst/>
          </a:blip>
          <a:stretch>
            <a:fillRect/>
          </a:stretch>
        </p:blipFill>
        <p:spPr>
          <a:xfrm>
            <a:off x="-1532929" y="-1408825"/>
            <a:ext cx="27449858" cy="15242589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Анализ рынка"/>
          <p:cNvSpPr txBox="1"/>
          <p:nvPr>
            <p:ph type="title"/>
          </p:nvPr>
        </p:nvSpPr>
        <p:spPr>
          <a:xfrm>
            <a:off x="658406" y="-503877"/>
            <a:ext cx="26416637" cy="5817899"/>
          </a:xfrm>
          <a:prstGeom prst="rect">
            <a:avLst/>
          </a:prstGeom>
        </p:spPr>
        <p:txBody>
          <a:bodyPr/>
          <a:lstStyle>
            <a:lvl1pPr defTabSz="2023821">
              <a:defRPr b="0" spc="-265" sz="13280">
                <a:latin typeface="Zapfino"/>
                <a:ea typeface="Zapfino"/>
                <a:cs typeface="Zapfino"/>
                <a:sym typeface="Zapfino"/>
              </a:defRPr>
            </a:lvl1pPr>
          </a:lstStyle>
          <a:p>
            <a:pPr/>
            <a:r>
              <a:t>Анализ рынка</a:t>
            </a:r>
          </a:p>
        </p:txBody>
      </p:sp>
      <p:sp>
        <p:nvSpPr>
          <p:cNvPr id="187" name="Объем рынка:…"/>
          <p:cNvSpPr txBox="1"/>
          <p:nvPr>
            <p:ph type="body" sz="half" idx="1"/>
          </p:nvPr>
        </p:nvSpPr>
        <p:spPr>
          <a:xfrm>
            <a:off x="1566661" y="3811721"/>
            <a:ext cx="8714571" cy="9129577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b="1" sz="3300"/>
            </a:pPr>
            <a:r>
              <a:t>Объем рынка:</a:t>
            </a:r>
          </a:p>
          <a:p>
            <a:pPr marL="0" indent="0">
              <a:buSzTx/>
              <a:buNone/>
              <a:defRPr sz="3300"/>
            </a:pPr>
            <a:r>
              <a:t>PAM ≈ 20 млрд руб. (не менее 1 млн человек только в РФ. По 20 тыс руб. В год) </a:t>
            </a:r>
          </a:p>
          <a:p>
            <a:pPr marL="0" indent="0">
              <a:buSzTx/>
              <a:buNone/>
              <a:defRPr sz="3300"/>
            </a:pPr>
            <a:r>
              <a:t>TAM ≈ 10–12 млрд руб.</a:t>
            </a:r>
          </a:p>
          <a:p>
            <a:pPr marL="0" indent="0">
              <a:buSzTx/>
              <a:buNone/>
              <a:defRPr sz="3300"/>
            </a:pPr>
            <a:r>
              <a:t>SAM ≈ 6–7 млрд руб.</a:t>
            </a:r>
          </a:p>
          <a:p>
            <a:pPr marL="0" indent="0">
              <a:buSzTx/>
              <a:buNone/>
              <a:defRPr sz="3300"/>
            </a:pPr>
            <a:r>
              <a:t>SOM ≈ 60–240 млн руб.</a:t>
            </a:r>
          </a:p>
          <a:p>
            <a:pPr marL="0" indent="0">
              <a:buSzTx/>
              <a:buNone/>
              <a:defRPr sz="3300"/>
            </a:pPr>
          </a:p>
        </p:txBody>
      </p:sp>
      <p:sp>
        <p:nvSpPr>
          <p:cNvPr id="188" name="Тенденции и драйверы рынка:…"/>
          <p:cNvSpPr txBox="1"/>
          <p:nvPr/>
        </p:nvSpPr>
        <p:spPr>
          <a:xfrm>
            <a:off x="13214492" y="3867163"/>
            <a:ext cx="9634992" cy="7856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ct val="90000"/>
              </a:lnSpc>
              <a:spcBef>
                <a:spcPts val="4500"/>
              </a:spcBef>
              <a:defRPr b="1" sz="3300">
                <a:solidFill>
                  <a:srgbClr val="000000"/>
                </a:solidFill>
              </a:defRPr>
            </a:pPr>
            <a:r>
              <a:t>Тенденции и драйверы рынка:</a:t>
            </a:r>
          </a:p>
          <a:p>
            <a:pPr algn="l">
              <a:lnSpc>
                <a:spcPct val="90000"/>
              </a:lnSpc>
              <a:spcBef>
                <a:spcPts val="4500"/>
              </a:spcBef>
              <a:defRPr sz="3300">
                <a:solidFill>
                  <a:srgbClr val="000000"/>
                </a:solidFill>
              </a:defRPr>
            </a:pPr>
            <a:r>
              <a:t> • Ускоренная </a:t>
            </a:r>
            <a:r>
              <a:rPr b="1"/>
              <a:t>цифровизация сервисных услуг</a:t>
            </a:r>
            <a:r>
              <a:t>, включая социально значимые сферы.</a:t>
            </a:r>
          </a:p>
          <a:p>
            <a:pPr algn="l">
              <a:lnSpc>
                <a:spcPct val="90000"/>
              </a:lnSpc>
              <a:spcBef>
                <a:spcPts val="4500"/>
              </a:spcBef>
              <a:defRPr sz="3300">
                <a:solidFill>
                  <a:srgbClr val="000000"/>
                </a:solidFill>
              </a:defRPr>
            </a:pPr>
            <a:r>
              <a:t> • </a:t>
            </a:r>
            <a:r>
              <a:rPr b="1"/>
              <a:t>Рост миграции населения</a:t>
            </a:r>
            <a:r>
              <a:t> и увеличение числа людей, проживающих вне региона захоронения близких.</a:t>
            </a:r>
          </a:p>
          <a:p>
            <a:pPr algn="l">
              <a:lnSpc>
                <a:spcPct val="90000"/>
              </a:lnSpc>
              <a:spcBef>
                <a:spcPts val="4500"/>
              </a:spcBef>
              <a:defRPr sz="3300">
                <a:solidFill>
                  <a:srgbClr val="000000"/>
                </a:solidFill>
              </a:defRPr>
            </a:pPr>
            <a:r>
              <a:rPr b="1"/>
              <a:t> • Повышенная потребность в прозрачности </a:t>
            </a:r>
            <a:r>
              <a:t>и контроле качества услуг, особенно при дистанционном заказе.</a:t>
            </a:r>
          </a:p>
          <a:p>
            <a:pPr algn="l">
              <a:lnSpc>
                <a:spcPct val="90000"/>
              </a:lnSpc>
              <a:spcBef>
                <a:spcPts val="4500"/>
              </a:spcBef>
              <a:defRPr sz="3300">
                <a:solidFill>
                  <a:srgbClr val="000000"/>
                </a:solidFill>
              </a:defRPr>
            </a:pPr>
            <a:r>
              <a:t> • </a:t>
            </a:r>
            <a:r>
              <a:rPr b="1"/>
              <a:t>Снижение</a:t>
            </a:r>
            <a:r>
              <a:t> доверия к неформальным офлайн-исполнителям и рост спроса на подтверждённые цифровые решения.</a:t>
            </a:r>
          </a:p>
        </p:txBody>
      </p:sp>
      <p:pic>
        <p:nvPicPr>
          <p:cNvPr id="189" name="IMG_2949.jpeg" descr="IMG_2949.jpeg"/>
          <p:cNvPicPr>
            <a:picLocks noChangeAspect="1"/>
          </p:cNvPicPr>
          <p:nvPr/>
        </p:nvPicPr>
        <p:blipFill>
          <a:blip r:embed="rId3">
            <a:extLst/>
          </a:blip>
          <a:srcRect l="34948" t="19129" r="34891" b="23269"/>
          <a:stretch>
            <a:fillRect/>
          </a:stretch>
        </p:blipFill>
        <p:spPr>
          <a:xfrm>
            <a:off x="22383762" y="11178493"/>
            <a:ext cx="1650890" cy="21011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0" h="21562" fill="norm" stroke="1" extrusionOk="0">
                <a:moveTo>
                  <a:pt x="11204" y="9"/>
                </a:moveTo>
                <a:cubicBezTo>
                  <a:pt x="10099" y="-29"/>
                  <a:pt x="8985" y="55"/>
                  <a:pt x="7905" y="274"/>
                </a:cubicBezTo>
                <a:cubicBezTo>
                  <a:pt x="5995" y="660"/>
                  <a:pt x="4324" y="1410"/>
                  <a:pt x="2946" y="2501"/>
                </a:cubicBezTo>
                <a:cubicBezTo>
                  <a:pt x="1762" y="3439"/>
                  <a:pt x="824" y="4663"/>
                  <a:pt x="405" y="5808"/>
                </a:cubicBezTo>
                <a:cubicBezTo>
                  <a:pt x="-160" y="7356"/>
                  <a:pt x="-135" y="8931"/>
                  <a:pt x="483" y="10427"/>
                </a:cubicBezTo>
                <a:cubicBezTo>
                  <a:pt x="1352" y="12534"/>
                  <a:pt x="3528" y="15399"/>
                  <a:pt x="6137" y="17868"/>
                </a:cubicBezTo>
                <a:cubicBezTo>
                  <a:pt x="7137" y="18814"/>
                  <a:pt x="8689" y="20112"/>
                  <a:pt x="10044" y="21134"/>
                </a:cubicBezTo>
                <a:cubicBezTo>
                  <a:pt x="10369" y="21380"/>
                  <a:pt x="10678" y="21571"/>
                  <a:pt x="10729" y="21562"/>
                </a:cubicBezTo>
                <a:cubicBezTo>
                  <a:pt x="10884" y="21534"/>
                  <a:pt x="12558" y="20262"/>
                  <a:pt x="13611" y="19371"/>
                </a:cubicBezTo>
                <a:cubicBezTo>
                  <a:pt x="16397" y="17012"/>
                  <a:pt x="18346" y="14866"/>
                  <a:pt x="19899" y="12447"/>
                </a:cubicBezTo>
                <a:cubicBezTo>
                  <a:pt x="21017" y="10706"/>
                  <a:pt x="21440" y="9489"/>
                  <a:pt x="21440" y="7987"/>
                </a:cubicBezTo>
                <a:cubicBezTo>
                  <a:pt x="21440" y="5224"/>
                  <a:pt x="19555" y="2671"/>
                  <a:pt x="16445" y="1223"/>
                </a:cubicBezTo>
                <a:cubicBezTo>
                  <a:pt x="14858" y="483"/>
                  <a:pt x="13044" y="72"/>
                  <a:pt x="11204" y="9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Рост проекта"/>
          <p:cNvSpPr txBox="1"/>
          <p:nvPr>
            <p:ph type="title"/>
          </p:nvPr>
        </p:nvSpPr>
        <p:spPr>
          <a:xfrm>
            <a:off x="493317" y="-760980"/>
            <a:ext cx="25235192" cy="4624276"/>
          </a:xfrm>
          <a:prstGeom prst="rect">
            <a:avLst/>
          </a:prstGeom>
        </p:spPr>
        <p:txBody>
          <a:bodyPr/>
          <a:lstStyle>
            <a:lvl1pPr defTabSz="1877520">
              <a:defRPr b="0" spc="-210" sz="10549">
                <a:latin typeface="Zapfino"/>
                <a:ea typeface="Zapfino"/>
                <a:cs typeface="Zapfino"/>
                <a:sym typeface="Zapfino"/>
              </a:defRPr>
            </a:lvl1pPr>
          </a:lstStyle>
          <a:p>
            <a:pPr/>
            <a:r>
              <a:t>Рост проекта</a:t>
            </a:r>
          </a:p>
        </p:txBody>
      </p:sp>
      <p:sp>
        <p:nvSpPr>
          <p:cNvPr id="192" name="Уровень продаж (планируемая динамика):…"/>
          <p:cNvSpPr txBox="1"/>
          <p:nvPr>
            <p:ph type="body" sz="half" idx="1"/>
          </p:nvPr>
        </p:nvSpPr>
        <p:spPr>
          <a:xfrm>
            <a:off x="486563" y="2260259"/>
            <a:ext cx="10364011" cy="11468247"/>
          </a:xfrm>
          <a:prstGeom prst="rect">
            <a:avLst/>
          </a:prstGeom>
        </p:spPr>
        <p:txBody>
          <a:bodyPr/>
          <a:lstStyle/>
          <a:p>
            <a:pPr marL="0" indent="0" defTabSz="1292319">
              <a:spcBef>
                <a:spcPts val="2300"/>
              </a:spcBef>
              <a:buSzTx/>
              <a:buNone/>
              <a:defRPr sz="2543"/>
            </a:pPr>
            <a:r>
              <a:t>Уровень продаж (планируемая динамика):</a:t>
            </a:r>
          </a:p>
          <a:p>
            <a:pPr marL="0" indent="0" defTabSz="1292319">
              <a:spcBef>
                <a:spcPts val="2300"/>
              </a:spcBef>
              <a:buSzTx/>
              <a:buNone/>
              <a:defRPr sz="2543"/>
            </a:pPr>
            <a:r>
              <a:t> • </a:t>
            </a:r>
            <a:r>
              <a:rPr b="1"/>
              <a:t>1 этап (0–6 месяцев)</a:t>
            </a:r>
            <a:r>
              <a:t> — запуск MVP, первые платные заказы, тестирование спроса в пилотных регионах.</a:t>
            </a:r>
          </a:p>
          <a:p>
            <a:pPr marL="0" indent="0" defTabSz="1292319">
              <a:spcBef>
                <a:spcPts val="2300"/>
              </a:spcBef>
              <a:buSzTx/>
              <a:buNone/>
              <a:defRPr sz="2543"/>
            </a:pPr>
            <a:r>
              <a:t> • </a:t>
            </a:r>
            <a:r>
              <a:rPr b="1"/>
              <a:t>2 этап (6–12 месяцев)</a:t>
            </a:r>
            <a:r>
              <a:t> — рост числа заказов за счёт расширения географии и повышения узнаваемости сервиса.</a:t>
            </a:r>
          </a:p>
          <a:p>
            <a:pPr marL="0" indent="0" defTabSz="1292319">
              <a:spcBef>
                <a:spcPts val="2300"/>
              </a:spcBef>
              <a:buSzTx/>
              <a:buNone/>
              <a:defRPr sz="2543"/>
            </a:pPr>
            <a:r>
              <a:t> • </a:t>
            </a:r>
            <a:r>
              <a:rPr b="1"/>
              <a:t>3 этап (12–24 месяца)</a:t>
            </a:r>
            <a:r>
              <a:t> — масштабирование по РФ, рост выручки за счёт повторных заказов и подписочной модели.</a:t>
            </a:r>
          </a:p>
          <a:p>
            <a:pPr marL="0" indent="0" defTabSz="1292319">
              <a:spcBef>
                <a:spcPts val="2300"/>
              </a:spcBef>
              <a:buSzTx/>
              <a:buNone/>
              <a:defRPr sz="2543"/>
            </a:pPr>
            <a:r>
              <a:t>Основные цели роста:</a:t>
            </a:r>
          </a:p>
          <a:p>
            <a:pPr marL="0" indent="0" defTabSz="1292319">
              <a:spcBef>
                <a:spcPts val="2300"/>
              </a:spcBef>
              <a:buSzTx/>
              <a:buNone/>
              <a:defRPr sz="2543"/>
            </a:pPr>
            <a:r>
              <a:t> • формирование устойчивого спроса со стороны основной целевой аудитории (родственники из других городов);</a:t>
            </a:r>
          </a:p>
          <a:p>
            <a:pPr marL="0" indent="0" defTabSz="1292319">
              <a:spcBef>
                <a:spcPts val="2300"/>
              </a:spcBef>
              <a:buSzTx/>
              <a:buNone/>
              <a:defRPr sz="2543"/>
            </a:pPr>
            <a:r>
              <a:t> • достижение доли </a:t>
            </a:r>
            <a:r>
              <a:rPr b="1"/>
              <a:t>SOM 60–240 млн ₽</a:t>
            </a:r>
            <a:r>
              <a:t> в перспективе нескольких лет;</a:t>
            </a:r>
          </a:p>
          <a:p>
            <a:pPr marL="0" indent="0" defTabSz="1292319">
              <a:spcBef>
                <a:spcPts val="2300"/>
              </a:spcBef>
              <a:buSzTx/>
              <a:buNone/>
              <a:defRPr sz="2543"/>
            </a:pPr>
            <a:r>
              <a:t> • увеличение частоты повторных заказов;</a:t>
            </a:r>
          </a:p>
          <a:p>
            <a:pPr marL="0" indent="0" defTabSz="1292319">
              <a:spcBef>
                <a:spcPts val="2300"/>
              </a:spcBef>
              <a:buSzTx/>
              <a:buNone/>
              <a:defRPr sz="2543"/>
            </a:pPr>
            <a:r>
              <a:t> • расширение базы исполнителей и регионального покрытия.</a:t>
            </a:r>
          </a:p>
          <a:p>
            <a:pPr marL="0" indent="0" defTabSz="1292319">
              <a:spcBef>
                <a:spcPts val="2300"/>
              </a:spcBef>
              <a:buSzTx/>
              <a:buNone/>
              <a:defRPr sz="2543"/>
            </a:pPr>
            <a:r>
              <a:t>Следующие шаги развития:</a:t>
            </a:r>
          </a:p>
          <a:p>
            <a:pPr marL="0" indent="0" defTabSz="1292319">
              <a:spcBef>
                <a:spcPts val="2300"/>
              </a:spcBef>
              <a:buSzTx/>
              <a:buNone/>
              <a:defRPr sz="2543"/>
            </a:pPr>
            <a:r>
              <a:t> • развитие функционала приложения (подписка, расширенные отчёты, история ухода);</a:t>
            </a:r>
          </a:p>
          <a:p>
            <a:pPr marL="0" indent="0" defTabSz="1292319">
              <a:spcBef>
                <a:spcPts val="2300"/>
              </a:spcBef>
              <a:buSzTx/>
              <a:buNone/>
              <a:defRPr sz="2543"/>
            </a:pPr>
            <a:r>
              <a:t> • подключение партнёров (флористы, сервисные подрядчики);</a:t>
            </a:r>
          </a:p>
          <a:p>
            <a:pPr marL="0" indent="0" defTabSz="1292319">
              <a:spcBef>
                <a:spcPts val="2300"/>
              </a:spcBef>
              <a:buSzTx/>
              <a:buNone/>
              <a:defRPr sz="2543"/>
            </a:pPr>
            <a:r>
              <a:t> • оптимизация комиссионной модели;</a:t>
            </a:r>
          </a:p>
          <a:p>
            <a:pPr marL="0" indent="0" defTabSz="1292319">
              <a:spcBef>
                <a:spcPts val="2300"/>
              </a:spcBef>
              <a:buSzTx/>
              <a:buNone/>
              <a:defRPr sz="2543"/>
            </a:pPr>
            <a:r>
              <a:t> • подготовка к масштабированию и привлечению инвестиций.</a:t>
            </a:r>
          </a:p>
        </p:txBody>
      </p:sp>
      <p:pic>
        <p:nvPicPr>
          <p:cNvPr id="193" name="IMG_2928.jpeg" descr="IMG_2928.jpeg"/>
          <p:cNvPicPr>
            <a:picLocks noChangeAspect="1"/>
          </p:cNvPicPr>
          <p:nvPr/>
        </p:nvPicPr>
        <p:blipFill>
          <a:blip r:embed="rId2">
            <a:extLst/>
          </a:blip>
          <a:srcRect l="9813" t="17795" r="8680" b="0"/>
          <a:stretch>
            <a:fillRect/>
          </a:stretch>
        </p:blipFill>
        <p:spPr>
          <a:xfrm>
            <a:off x="11333372" y="3445027"/>
            <a:ext cx="12266813" cy="79934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IMG_2949.jpeg" descr="IMG_2949.jpeg"/>
          <p:cNvPicPr>
            <a:picLocks noChangeAspect="1"/>
          </p:cNvPicPr>
          <p:nvPr/>
        </p:nvPicPr>
        <p:blipFill>
          <a:blip r:embed="rId3">
            <a:extLst/>
          </a:blip>
          <a:srcRect l="34948" t="19129" r="34891" b="23269"/>
          <a:stretch>
            <a:fillRect/>
          </a:stretch>
        </p:blipFill>
        <p:spPr>
          <a:xfrm>
            <a:off x="22383762" y="11178493"/>
            <a:ext cx="1650890" cy="21011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0" h="21562" fill="norm" stroke="1" extrusionOk="0">
                <a:moveTo>
                  <a:pt x="11204" y="9"/>
                </a:moveTo>
                <a:cubicBezTo>
                  <a:pt x="10099" y="-29"/>
                  <a:pt x="8985" y="55"/>
                  <a:pt x="7905" y="274"/>
                </a:cubicBezTo>
                <a:cubicBezTo>
                  <a:pt x="5995" y="660"/>
                  <a:pt x="4324" y="1410"/>
                  <a:pt x="2946" y="2501"/>
                </a:cubicBezTo>
                <a:cubicBezTo>
                  <a:pt x="1762" y="3439"/>
                  <a:pt x="824" y="4663"/>
                  <a:pt x="405" y="5808"/>
                </a:cubicBezTo>
                <a:cubicBezTo>
                  <a:pt x="-160" y="7356"/>
                  <a:pt x="-135" y="8931"/>
                  <a:pt x="483" y="10427"/>
                </a:cubicBezTo>
                <a:cubicBezTo>
                  <a:pt x="1352" y="12534"/>
                  <a:pt x="3528" y="15399"/>
                  <a:pt x="6137" y="17868"/>
                </a:cubicBezTo>
                <a:cubicBezTo>
                  <a:pt x="7137" y="18814"/>
                  <a:pt x="8689" y="20112"/>
                  <a:pt x="10044" y="21134"/>
                </a:cubicBezTo>
                <a:cubicBezTo>
                  <a:pt x="10369" y="21380"/>
                  <a:pt x="10678" y="21571"/>
                  <a:pt x="10729" y="21562"/>
                </a:cubicBezTo>
                <a:cubicBezTo>
                  <a:pt x="10884" y="21534"/>
                  <a:pt x="12558" y="20262"/>
                  <a:pt x="13611" y="19371"/>
                </a:cubicBezTo>
                <a:cubicBezTo>
                  <a:pt x="16397" y="17012"/>
                  <a:pt x="18346" y="14866"/>
                  <a:pt x="19899" y="12447"/>
                </a:cubicBezTo>
                <a:cubicBezTo>
                  <a:pt x="21017" y="10706"/>
                  <a:pt x="21440" y="9489"/>
                  <a:pt x="21440" y="7987"/>
                </a:cubicBezTo>
                <a:cubicBezTo>
                  <a:pt x="21440" y="5224"/>
                  <a:pt x="19555" y="2671"/>
                  <a:pt x="16445" y="1223"/>
                </a:cubicBezTo>
                <a:cubicBezTo>
                  <a:pt x="14858" y="483"/>
                  <a:pt x="13044" y="72"/>
                  <a:pt x="11204" y="9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IMG_2941.jpeg" descr="IMG_2941.jpeg"/>
          <p:cNvPicPr>
            <a:picLocks noChangeAspect="1"/>
          </p:cNvPicPr>
          <p:nvPr/>
        </p:nvPicPr>
        <p:blipFill>
          <a:blip r:embed="rId2">
            <a:alphaModFix amt="21232"/>
            <a:extLst/>
          </a:blip>
          <a:stretch>
            <a:fillRect/>
          </a:stretch>
        </p:blipFill>
        <p:spPr>
          <a:xfrm>
            <a:off x="-705934" y="-265070"/>
            <a:ext cx="25795868" cy="17187899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Анализ конкурентов"/>
          <p:cNvSpPr txBox="1"/>
          <p:nvPr>
            <p:ph type="title"/>
          </p:nvPr>
        </p:nvSpPr>
        <p:spPr>
          <a:xfrm>
            <a:off x="577321" y="-698282"/>
            <a:ext cx="27244863" cy="4991457"/>
          </a:xfrm>
          <a:prstGeom prst="rect">
            <a:avLst/>
          </a:prstGeom>
        </p:spPr>
        <p:txBody>
          <a:bodyPr/>
          <a:lstStyle>
            <a:lvl1pPr defTabSz="1853137">
              <a:defRPr b="0" spc="-228" sz="11400">
                <a:latin typeface="Zapfino"/>
                <a:ea typeface="Zapfino"/>
                <a:cs typeface="Zapfino"/>
                <a:sym typeface="Zapfino"/>
              </a:defRPr>
            </a:lvl1pPr>
          </a:lstStyle>
          <a:p>
            <a:pPr/>
            <a:r>
              <a:t>Анализ конкурентов </a:t>
            </a:r>
          </a:p>
        </p:txBody>
      </p:sp>
      <p:sp>
        <p:nvSpPr>
          <p:cNvPr id="198" name="Основные конкуренты:…"/>
          <p:cNvSpPr txBox="1"/>
          <p:nvPr>
            <p:ph type="body" idx="21"/>
          </p:nvPr>
        </p:nvSpPr>
        <p:spPr>
          <a:xfrm>
            <a:off x="735569" y="2522074"/>
            <a:ext cx="21630144" cy="1063596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defTabSz="1292319">
              <a:lnSpc>
                <a:spcPct val="90000"/>
              </a:lnSpc>
              <a:spcBef>
                <a:spcPts val="2300"/>
              </a:spcBef>
              <a:defRPr sz="3232" u="sng"/>
            </a:pPr>
            <a:r>
              <a:t>Основные конкуренты:</a:t>
            </a:r>
          </a:p>
          <a:p>
            <a:pPr defTabSz="1292319">
              <a:lnSpc>
                <a:spcPct val="90000"/>
              </a:lnSpc>
              <a:spcBef>
                <a:spcPts val="2300"/>
              </a:spcBef>
              <a:defRPr b="0" sz="2543"/>
            </a:pPr>
            <a:r>
              <a:t> • </a:t>
            </a:r>
            <a:r>
              <a:rPr b="1"/>
              <a:t>Ритуальные агентства</a:t>
            </a:r>
            <a:r>
              <a:t> — офлайн-формат, высокая стоимость, отсутствие цифрового контроля и подтверждения качества услуг.</a:t>
            </a:r>
          </a:p>
          <a:p>
            <a:pPr defTabSz="1292319">
              <a:lnSpc>
                <a:spcPct val="90000"/>
              </a:lnSpc>
              <a:spcBef>
                <a:spcPts val="2300"/>
              </a:spcBef>
              <a:defRPr b="0" sz="2543"/>
            </a:pPr>
            <a:r>
              <a:t> • </a:t>
            </a:r>
            <a:r>
              <a:rPr b="1"/>
              <a:t>Частные исполнители (Авито)</a:t>
            </a:r>
            <a:r>
              <a:t> — низкая прозрачность, высокие риски, отсутствие гарантий выполнения работ.</a:t>
            </a:r>
          </a:p>
          <a:p>
            <a:pPr defTabSz="1292319">
              <a:lnSpc>
                <a:spcPct val="90000"/>
              </a:lnSpc>
              <a:spcBef>
                <a:spcPts val="2300"/>
              </a:spcBef>
              <a:defRPr b="0" sz="2543"/>
            </a:pPr>
            <a:r>
              <a:t> • </a:t>
            </a:r>
            <a:r>
              <a:rPr b="1"/>
              <a:t>Универсальные сервисы услуг (YouDo)</a:t>
            </a:r>
            <a:r>
              <a:t> — цифровой формат без специализации и контроля ухода за местами захоронений.</a:t>
            </a:r>
          </a:p>
          <a:p>
            <a:pPr defTabSz="1292319">
              <a:lnSpc>
                <a:spcPct val="90000"/>
              </a:lnSpc>
              <a:spcBef>
                <a:spcPts val="2300"/>
              </a:spcBef>
              <a:defRPr b="0" sz="2543"/>
            </a:pPr>
          </a:p>
          <a:p>
            <a:pPr defTabSz="1292319">
              <a:lnSpc>
                <a:spcPct val="90000"/>
              </a:lnSpc>
              <a:spcBef>
                <a:spcPts val="2300"/>
              </a:spcBef>
              <a:defRPr sz="3021" u="sng"/>
            </a:pPr>
            <a:r>
              <a:t>Преимущества «Места памяти»:</a:t>
            </a:r>
          </a:p>
          <a:p>
            <a:pPr defTabSz="1292319">
              <a:lnSpc>
                <a:spcPct val="90000"/>
              </a:lnSpc>
              <a:spcBef>
                <a:spcPts val="2300"/>
              </a:spcBef>
              <a:defRPr b="0" sz="2543"/>
            </a:pPr>
            <a:r>
              <a:t> • узкая </a:t>
            </a:r>
            <a:r>
              <a:rPr b="1"/>
              <a:t>специализация</a:t>
            </a:r>
            <a:r>
              <a:t> на уходе за местами захоронений;</a:t>
            </a:r>
          </a:p>
          <a:p>
            <a:pPr defTabSz="1292319">
              <a:lnSpc>
                <a:spcPct val="90000"/>
              </a:lnSpc>
              <a:spcBef>
                <a:spcPts val="2300"/>
              </a:spcBef>
              <a:defRPr b="0" sz="2543"/>
            </a:pPr>
            <a:r>
              <a:t> • </a:t>
            </a:r>
            <a:r>
              <a:rPr b="1"/>
              <a:t>защищённая фото- и видеофиксация</a:t>
            </a:r>
            <a:r>
              <a:t> с привязкой к дате, времени и геолокации;</a:t>
            </a:r>
          </a:p>
          <a:p>
            <a:pPr defTabSz="1292319">
              <a:lnSpc>
                <a:spcPct val="90000"/>
              </a:lnSpc>
              <a:spcBef>
                <a:spcPts val="2300"/>
              </a:spcBef>
              <a:defRPr b="0" sz="2543"/>
            </a:pPr>
            <a:r>
              <a:t> • </a:t>
            </a:r>
            <a:r>
              <a:rPr b="1"/>
              <a:t>полный дистанционный формат</a:t>
            </a:r>
            <a:r>
              <a:t> для иногородних пользователей;</a:t>
            </a:r>
          </a:p>
          <a:p>
            <a:pPr defTabSz="1292319">
              <a:lnSpc>
                <a:spcPct val="90000"/>
              </a:lnSpc>
              <a:spcBef>
                <a:spcPts val="2300"/>
              </a:spcBef>
              <a:defRPr b="0" sz="2543"/>
            </a:pPr>
            <a:r>
              <a:t> • </a:t>
            </a:r>
            <a:r>
              <a:t>высокий уровень доверия и прозрачности</a:t>
            </a:r>
            <a:r>
              <a:t>;</a:t>
            </a:r>
          </a:p>
          <a:p>
            <a:pPr defTabSz="1292319">
              <a:lnSpc>
                <a:spcPct val="90000"/>
              </a:lnSpc>
              <a:spcBef>
                <a:spcPts val="2300"/>
              </a:spcBef>
              <a:defRPr b="0" sz="2543"/>
            </a:pPr>
            <a:r>
              <a:t> • </a:t>
            </a:r>
            <a:r>
              <a:t>конкурентоспособная стоимость</a:t>
            </a:r>
            <a:r>
              <a:t> за счёт цифровой модели.</a:t>
            </a:r>
          </a:p>
          <a:p>
            <a:pPr defTabSz="1292319">
              <a:lnSpc>
                <a:spcPct val="90000"/>
              </a:lnSpc>
              <a:spcBef>
                <a:spcPts val="2300"/>
              </a:spcBef>
              <a:defRPr b="0" sz="2543"/>
            </a:pPr>
          </a:p>
          <a:p>
            <a:pPr defTabSz="1292319">
              <a:lnSpc>
                <a:spcPct val="90000"/>
              </a:lnSpc>
              <a:spcBef>
                <a:spcPts val="2300"/>
              </a:spcBef>
              <a:defRPr sz="3073" u="sng"/>
            </a:pPr>
            <a:r>
              <a:t>Конкурентная стратегия:</a:t>
            </a:r>
          </a:p>
          <a:p>
            <a:pPr defTabSz="1292319">
              <a:lnSpc>
                <a:spcPct val="90000"/>
              </a:lnSpc>
              <a:spcBef>
                <a:spcPts val="2300"/>
              </a:spcBef>
              <a:defRPr b="0" sz="2543"/>
            </a:pPr>
            <a:r>
              <a:t> • технологическое лидерство;</a:t>
            </a:r>
          </a:p>
          <a:p>
            <a:pPr defTabSz="1292319">
              <a:lnSpc>
                <a:spcPct val="90000"/>
              </a:lnSpc>
              <a:spcBef>
                <a:spcPts val="2300"/>
              </a:spcBef>
              <a:defRPr b="0" sz="2543"/>
            </a:pPr>
            <a:r>
              <a:t> • фокус на ядре целевой аудитории;</a:t>
            </a:r>
          </a:p>
          <a:p>
            <a:pPr defTabSz="1292319">
              <a:lnSpc>
                <a:spcPct val="90000"/>
              </a:lnSpc>
              <a:spcBef>
                <a:spcPts val="2300"/>
              </a:spcBef>
              <a:defRPr b="0" sz="2543"/>
            </a:pPr>
            <a:r>
              <a:t> • масштабирование и развитие подписочных моделей.</a:t>
            </a:r>
          </a:p>
        </p:txBody>
      </p:sp>
      <p:pic>
        <p:nvPicPr>
          <p:cNvPr id="199" name="IMG_2949.jpeg" descr="IMG_2949.jpeg"/>
          <p:cNvPicPr>
            <a:picLocks noChangeAspect="1"/>
          </p:cNvPicPr>
          <p:nvPr/>
        </p:nvPicPr>
        <p:blipFill>
          <a:blip r:embed="rId3">
            <a:extLst/>
          </a:blip>
          <a:srcRect l="34948" t="19129" r="34891" b="23269"/>
          <a:stretch>
            <a:fillRect/>
          </a:stretch>
        </p:blipFill>
        <p:spPr>
          <a:xfrm>
            <a:off x="22383762" y="11178493"/>
            <a:ext cx="1650890" cy="21011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0" h="21562" fill="norm" stroke="1" extrusionOk="0">
                <a:moveTo>
                  <a:pt x="11204" y="9"/>
                </a:moveTo>
                <a:cubicBezTo>
                  <a:pt x="10099" y="-29"/>
                  <a:pt x="8985" y="55"/>
                  <a:pt x="7905" y="274"/>
                </a:cubicBezTo>
                <a:cubicBezTo>
                  <a:pt x="5995" y="660"/>
                  <a:pt x="4324" y="1410"/>
                  <a:pt x="2946" y="2501"/>
                </a:cubicBezTo>
                <a:cubicBezTo>
                  <a:pt x="1762" y="3439"/>
                  <a:pt x="824" y="4663"/>
                  <a:pt x="405" y="5808"/>
                </a:cubicBezTo>
                <a:cubicBezTo>
                  <a:pt x="-160" y="7356"/>
                  <a:pt x="-135" y="8931"/>
                  <a:pt x="483" y="10427"/>
                </a:cubicBezTo>
                <a:cubicBezTo>
                  <a:pt x="1352" y="12534"/>
                  <a:pt x="3528" y="15399"/>
                  <a:pt x="6137" y="17868"/>
                </a:cubicBezTo>
                <a:cubicBezTo>
                  <a:pt x="7137" y="18814"/>
                  <a:pt x="8689" y="20112"/>
                  <a:pt x="10044" y="21134"/>
                </a:cubicBezTo>
                <a:cubicBezTo>
                  <a:pt x="10369" y="21380"/>
                  <a:pt x="10678" y="21571"/>
                  <a:pt x="10729" y="21562"/>
                </a:cubicBezTo>
                <a:cubicBezTo>
                  <a:pt x="10884" y="21534"/>
                  <a:pt x="12558" y="20262"/>
                  <a:pt x="13611" y="19371"/>
                </a:cubicBezTo>
                <a:cubicBezTo>
                  <a:pt x="16397" y="17012"/>
                  <a:pt x="18346" y="14866"/>
                  <a:pt x="19899" y="12447"/>
                </a:cubicBezTo>
                <a:cubicBezTo>
                  <a:pt x="21017" y="10706"/>
                  <a:pt x="21440" y="9489"/>
                  <a:pt x="21440" y="7987"/>
                </a:cubicBezTo>
                <a:cubicBezTo>
                  <a:pt x="21440" y="5224"/>
                  <a:pt x="19555" y="2671"/>
                  <a:pt x="16445" y="1223"/>
                </a:cubicBezTo>
                <a:cubicBezTo>
                  <a:pt x="14858" y="483"/>
                  <a:pt x="13044" y="72"/>
                  <a:pt x="11204" y="9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