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EB810A-0CC5-4D26-A2A4-0235747D440B}">
  <a:tblStyle styleId="{9CEB810A-0CC5-4D26-A2A4-0235747D44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56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6237b5b796_2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6237b5b796_2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cf96edc2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3cf96edc2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6a45fb667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6a45fb667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6a45fb667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6a45fb667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cf96edc2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cf96edc2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cf96edc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cf96edc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cf96edc2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cf96edc2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237b5b796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237b5b796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cf96edc2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cf96edc2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cf96edc2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cf96edc2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cf96edc2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cf96edc2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cf96edc2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3cf96edc2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cf96edc2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cf96edc2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0104"/>
            </a:gs>
            <a:gs pos="100000">
              <a:srgbClr val="113F67"/>
            </a:gs>
          </a:gsLst>
          <a:lin ang="2700006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847050" y="1328650"/>
            <a:ext cx="4155000" cy="8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NeuroSpace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087650" y="2315775"/>
            <a:ext cx="367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ИННОВАЦИОННАЯ МЕТОДИКА НА РЫНКЕ ПСИХОЛОГИЧЕСКИХ УСЛУГ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 title="shapes.png"/>
          <p:cNvPicPr preferRelativeResize="0"/>
          <p:nvPr/>
        </p:nvPicPr>
        <p:blipFill rotWithShape="1">
          <a:blip r:embed="rId3">
            <a:alphaModFix amt="60000"/>
          </a:blip>
          <a:srcRect l="803" b="-170"/>
          <a:stretch/>
        </p:blipFill>
        <p:spPr>
          <a:xfrm rot="605679">
            <a:off x="5743295" y="3219781"/>
            <a:ext cx="3436488" cy="347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OIG1.iZP.png"/>
          <p:cNvPicPr preferRelativeResize="0"/>
          <p:nvPr/>
        </p:nvPicPr>
        <p:blipFill rotWithShape="1">
          <a:blip r:embed="rId4">
            <a:alphaModFix amt="50000"/>
          </a:blip>
          <a:srcRect b="58689"/>
          <a:stretch/>
        </p:blipFill>
        <p:spPr>
          <a:xfrm flipH="1">
            <a:off x="-1642025" y="710987"/>
            <a:ext cx="7163075" cy="29590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299700" y="3850175"/>
            <a:ext cx="58443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Работу выполнил: студент ЭК-41 Бутаков Иван Анатольевич</a:t>
            </a:r>
            <a:endParaRPr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Научный руководитель выпускной квалификационной работы: Агеева Ольга Ивановна</a:t>
            </a:r>
            <a:endParaRPr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796350" y="4743300"/>
            <a:ext cx="15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</a:t>
            </a:r>
            <a:endParaRPr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7316700" y="38850"/>
            <a:ext cx="1793100" cy="642000"/>
          </a:xfrm>
          <a:prstGeom prst="roundRect">
            <a:avLst>
              <a:gd name="adj" fmla="val 16667"/>
            </a:avLst>
          </a:prstGeom>
          <a:solidFill>
            <a:srgbClr val="EFEFEF">
              <a:alpha val="54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6700" y="38850"/>
            <a:ext cx="1793150" cy="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448750" y="-4650"/>
            <a:ext cx="42465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Выпускная квалификационная работа в формате стартапа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11700" y="28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>
                <a:solidFill>
                  <a:srgbClr val="A50A1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Показатели</a:t>
            </a:r>
            <a:r>
              <a:rPr lang="en-GB" sz="302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02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эффективности</a:t>
            </a:r>
            <a:endParaRPr sz="302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1508075" y="1769900"/>
            <a:ext cx="10800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13,1</a:t>
            </a:r>
            <a:endParaRPr sz="20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млн. ₽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6504625" y="1666025"/>
            <a:ext cx="10800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1,69</a:t>
            </a:r>
            <a:endParaRPr sz="20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4031988" y="1724825"/>
            <a:ext cx="1080000" cy="1088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211%</a:t>
            </a:r>
            <a:endParaRPr sz="20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2438400" y="3556450"/>
            <a:ext cx="4215900" cy="89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 месяца</a:t>
            </a:r>
            <a:endParaRPr sz="30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3318025" y="3057575"/>
            <a:ext cx="2607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Срок окупаемости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1597800" y="1194425"/>
            <a:ext cx="840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NPV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4151700" y="1194425"/>
            <a:ext cx="840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4"/>
          <p:cNvSpPr txBox="1"/>
          <p:nvPr/>
        </p:nvSpPr>
        <p:spPr>
          <a:xfrm>
            <a:off x="6624325" y="1194425"/>
            <a:ext cx="840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311700" y="289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383700" y="289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"/>
          <p:cNvSpPr/>
          <p:nvPr/>
        </p:nvSpPr>
        <p:spPr>
          <a:xfrm>
            <a:off x="455700" y="289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527700" y="289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"/>
          <p:cNvSpPr/>
          <p:nvPr/>
        </p:nvSpPr>
        <p:spPr>
          <a:xfrm>
            <a:off x="599700" y="289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4"/>
          <p:cNvSpPr/>
          <p:nvPr/>
        </p:nvSpPr>
        <p:spPr>
          <a:xfrm>
            <a:off x="311700" y="361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383700" y="361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4"/>
          <p:cNvSpPr/>
          <p:nvPr/>
        </p:nvSpPr>
        <p:spPr>
          <a:xfrm>
            <a:off x="455700" y="361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"/>
          <p:cNvSpPr/>
          <p:nvPr/>
        </p:nvSpPr>
        <p:spPr>
          <a:xfrm>
            <a:off x="527700" y="361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"/>
          <p:cNvSpPr/>
          <p:nvPr/>
        </p:nvSpPr>
        <p:spPr>
          <a:xfrm>
            <a:off x="599700" y="361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311700" y="433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"/>
          <p:cNvSpPr/>
          <p:nvPr/>
        </p:nvSpPr>
        <p:spPr>
          <a:xfrm>
            <a:off x="383700" y="433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4"/>
          <p:cNvSpPr/>
          <p:nvPr/>
        </p:nvSpPr>
        <p:spPr>
          <a:xfrm>
            <a:off x="455700" y="433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"/>
          <p:cNvSpPr/>
          <p:nvPr/>
        </p:nvSpPr>
        <p:spPr>
          <a:xfrm>
            <a:off x="527700" y="433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4"/>
          <p:cNvSpPr/>
          <p:nvPr/>
        </p:nvSpPr>
        <p:spPr>
          <a:xfrm>
            <a:off x="599700" y="433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311700" y="505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383700" y="505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455700" y="505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>
            <a:off x="527700" y="505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599700" y="505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"/>
          <p:cNvSpPr/>
          <p:nvPr/>
        </p:nvSpPr>
        <p:spPr>
          <a:xfrm>
            <a:off x="311700" y="577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"/>
          <p:cNvSpPr/>
          <p:nvPr/>
        </p:nvSpPr>
        <p:spPr>
          <a:xfrm>
            <a:off x="383700" y="577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4"/>
          <p:cNvSpPr/>
          <p:nvPr/>
        </p:nvSpPr>
        <p:spPr>
          <a:xfrm>
            <a:off x="455700" y="577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4"/>
          <p:cNvSpPr/>
          <p:nvPr/>
        </p:nvSpPr>
        <p:spPr>
          <a:xfrm>
            <a:off x="527700" y="577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4"/>
          <p:cNvSpPr/>
          <p:nvPr/>
        </p:nvSpPr>
        <p:spPr>
          <a:xfrm>
            <a:off x="599700" y="5774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4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/>
          <p:nvPr/>
        </p:nvSpPr>
        <p:spPr>
          <a:xfrm rot="10800000">
            <a:off x="4739400" y="0"/>
            <a:ext cx="4404600" cy="43731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BF0104"/>
              </a:gs>
              <a:gs pos="46000">
                <a:srgbClr val="682036"/>
              </a:gs>
              <a:gs pos="100000">
                <a:srgbClr val="113F67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 rot="10800000">
            <a:off x="5079657" y="73"/>
            <a:ext cx="3663900" cy="3898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BF0104"/>
              </a:gs>
              <a:gs pos="46000">
                <a:srgbClr val="682036"/>
              </a:gs>
              <a:gs pos="100000">
                <a:srgbClr val="113F67"/>
              </a:gs>
            </a:gsLst>
            <a:lin ang="8100019" scaled="0"/>
          </a:gradFill>
          <a:ln>
            <a:noFill/>
          </a:ln>
          <a:effectLst>
            <a:outerShdw blurRad="285750" dist="190500" dir="696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title"/>
          </p:nvPr>
        </p:nvSpPr>
        <p:spPr>
          <a:xfrm>
            <a:off x="5079650" y="222175"/>
            <a:ext cx="36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Необходимые инвестиции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200550" y="222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272550" y="222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344550" y="222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5"/>
          <p:cNvSpPr/>
          <p:nvPr/>
        </p:nvSpPr>
        <p:spPr>
          <a:xfrm>
            <a:off x="416550" y="222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5"/>
          <p:cNvSpPr/>
          <p:nvPr/>
        </p:nvSpPr>
        <p:spPr>
          <a:xfrm>
            <a:off x="488550" y="222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5"/>
          <p:cNvSpPr/>
          <p:nvPr/>
        </p:nvSpPr>
        <p:spPr>
          <a:xfrm>
            <a:off x="200550" y="294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5"/>
          <p:cNvSpPr/>
          <p:nvPr/>
        </p:nvSpPr>
        <p:spPr>
          <a:xfrm>
            <a:off x="272550" y="294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5"/>
          <p:cNvSpPr/>
          <p:nvPr/>
        </p:nvSpPr>
        <p:spPr>
          <a:xfrm>
            <a:off x="344550" y="294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5"/>
          <p:cNvSpPr/>
          <p:nvPr/>
        </p:nvSpPr>
        <p:spPr>
          <a:xfrm>
            <a:off x="416550" y="294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5"/>
          <p:cNvSpPr/>
          <p:nvPr/>
        </p:nvSpPr>
        <p:spPr>
          <a:xfrm>
            <a:off x="488550" y="294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5"/>
          <p:cNvSpPr/>
          <p:nvPr/>
        </p:nvSpPr>
        <p:spPr>
          <a:xfrm>
            <a:off x="200550" y="366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272550" y="366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5"/>
          <p:cNvSpPr/>
          <p:nvPr/>
        </p:nvSpPr>
        <p:spPr>
          <a:xfrm>
            <a:off x="344550" y="366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5"/>
          <p:cNvSpPr/>
          <p:nvPr/>
        </p:nvSpPr>
        <p:spPr>
          <a:xfrm>
            <a:off x="416550" y="366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5"/>
          <p:cNvSpPr/>
          <p:nvPr/>
        </p:nvSpPr>
        <p:spPr>
          <a:xfrm>
            <a:off x="488550" y="366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5"/>
          <p:cNvSpPr/>
          <p:nvPr/>
        </p:nvSpPr>
        <p:spPr>
          <a:xfrm>
            <a:off x="200550" y="438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5"/>
          <p:cNvSpPr/>
          <p:nvPr/>
        </p:nvSpPr>
        <p:spPr>
          <a:xfrm>
            <a:off x="272550" y="438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5"/>
          <p:cNvSpPr/>
          <p:nvPr/>
        </p:nvSpPr>
        <p:spPr>
          <a:xfrm>
            <a:off x="344550" y="438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5"/>
          <p:cNvSpPr/>
          <p:nvPr/>
        </p:nvSpPr>
        <p:spPr>
          <a:xfrm>
            <a:off x="416550" y="438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5"/>
          <p:cNvSpPr/>
          <p:nvPr/>
        </p:nvSpPr>
        <p:spPr>
          <a:xfrm>
            <a:off x="488550" y="438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5"/>
          <p:cNvSpPr/>
          <p:nvPr/>
        </p:nvSpPr>
        <p:spPr>
          <a:xfrm>
            <a:off x="200550" y="510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5"/>
          <p:cNvSpPr/>
          <p:nvPr/>
        </p:nvSpPr>
        <p:spPr>
          <a:xfrm>
            <a:off x="272550" y="510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344550" y="510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5"/>
          <p:cNvSpPr/>
          <p:nvPr/>
        </p:nvSpPr>
        <p:spPr>
          <a:xfrm>
            <a:off x="416550" y="510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5"/>
          <p:cNvSpPr/>
          <p:nvPr/>
        </p:nvSpPr>
        <p:spPr>
          <a:xfrm>
            <a:off x="488550" y="5101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5"/>
          <p:cNvSpPr/>
          <p:nvPr/>
        </p:nvSpPr>
        <p:spPr>
          <a:xfrm>
            <a:off x="5797650" y="3275825"/>
            <a:ext cx="2288100" cy="1195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 млн. ₽</a:t>
            </a:r>
            <a:endParaRPr sz="2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25"/>
          <p:cNvSpPr txBox="1"/>
          <p:nvPr/>
        </p:nvSpPr>
        <p:spPr>
          <a:xfrm>
            <a:off x="5743950" y="1448500"/>
            <a:ext cx="23955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Заемные средства: </a:t>
            </a:r>
            <a:r>
              <a:rPr lang="en-GB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52,63%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Собственные средства: </a:t>
            </a:r>
            <a:r>
              <a:rPr lang="en-GB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47,37%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0" y="1079175"/>
            <a:ext cx="4669149" cy="28870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5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6" title="Chart"/>
          <p:cNvPicPr preferRelativeResize="0"/>
          <p:nvPr/>
        </p:nvPicPr>
        <p:blipFill rotWithShape="1">
          <a:blip r:embed="rId3">
            <a:alphaModFix/>
          </a:blip>
          <a:srcRect l="21641" t="2936" r="21646" b="2936"/>
          <a:stretch/>
        </p:blipFill>
        <p:spPr>
          <a:xfrm>
            <a:off x="5507850" y="1623325"/>
            <a:ext cx="2626674" cy="26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6"/>
          <p:cNvSpPr/>
          <p:nvPr/>
        </p:nvSpPr>
        <p:spPr>
          <a:xfrm>
            <a:off x="1224350" y="1174250"/>
            <a:ext cx="20238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Альфа-Банк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26"/>
          <p:cNvSpPr txBox="1">
            <a:spLocks noGrp="1"/>
          </p:cNvSpPr>
          <p:nvPr>
            <p:ph type="title"/>
          </p:nvPr>
        </p:nvSpPr>
        <p:spPr>
          <a:xfrm>
            <a:off x="1910400" y="247500"/>
            <a:ext cx="53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Заемный</a:t>
            </a:r>
            <a:r>
              <a:rPr lang="en-GB" sz="3020" b="1">
                <a:solidFill>
                  <a:srgbClr val="A50A1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капитал</a:t>
            </a:r>
            <a:endParaRPr sz="3020" b="1">
              <a:solidFill>
                <a:srgbClr val="A50A1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1248950" y="2426575"/>
            <a:ext cx="19746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23% годовых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26"/>
          <p:cNvSpPr/>
          <p:nvPr/>
        </p:nvSpPr>
        <p:spPr>
          <a:xfrm>
            <a:off x="1248950" y="3759050"/>
            <a:ext cx="19674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200 961₽ в месяц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1" name="Google Shape;341;p26"/>
          <p:cNvCxnSpPr>
            <a:stCxn id="337" idx="3"/>
            <a:endCxn id="336" idx="1"/>
          </p:cNvCxnSpPr>
          <p:nvPr/>
        </p:nvCxnSpPr>
        <p:spPr>
          <a:xfrm>
            <a:off x="3248150" y="1714250"/>
            <a:ext cx="2259600" cy="1257000"/>
          </a:xfrm>
          <a:prstGeom prst="straightConnector1">
            <a:avLst/>
          </a:prstGeom>
          <a:noFill/>
          <a:ln w="9525" cap="flat" cmpd="sng">
            <a:solidFill>
              <a:srgbClr val="153E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26"/>
          <p:cNvCxnSpPr>
            <a:stCxn id="339" idx="3"/>
            <a:endCxn id="336" idx="1"/>
          </p:cNvCxnSpPr>
          <p:nvPr/>
        </p:nvCxnSpPr>
        <p:spPr>
          <a:xfrm>
            <a:off x="3223550" y="2966575"/>
            <a:ext cx="2284200" cy="4500"/>
          </a:xfrm>
          <a:prstGeom prst="straightConnector1">
            <a:avLst/>
          </a:prstGeom>
          <a:noFill/>
          <a:ln w="9525" cap="flat" cmpd="sng">
            <a:solidFill>
              <a:srgbClr val="153E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26"/>
          <p:cNvCxnSpPr>
            <a:stCxn id="340" idx="3"/>
            <a:endCxn id="336" idx="1"/>
          </p:cNvCxnSpPr>
          <p:nvPr/>
        </p:nvCxnSpPr>
        <p:spPr>
          <a:xfrm rot="10800000" flipH="1">
            <a:off x="3216350" y="2971250"/>
            <a:ext cx="2291400" cy="1327800"/>
          </a:xfrm>
          <a:prstGeom prst="straightConnector1">
            <a:avLst/>
          </a:prstGeom>
          <a:noFill/>
          <a:ln w="9525" cap="flat" cmpd="sng">
            <a:solidFill>
              <a:srgbClr val="153E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4" name="Google Shape;344;p26"/>
          <p:cNvSpPr/>
          <p:nvPr/>
        </p:nvSpPr>
        <p:spPr>
          <a:xfrm>
            <a:off x="3241100" y="1324425"/>
            <a:ext cx="2266805" cy="1639750"/>
          </a:xfrm>
          <a:custGeom>
            <a:avLst/>
            <a:gdLst/>
            <a:ahLst/>
            <a:cxnLst/>
            <a:rect l="l" t="t" r="r" b="b"/>
            <a:pathLst>
              <a:path w="90257" h="65590" extrusionOk="0">
                <a:moveTo>
                  <a:pt x="90257" y="65590"/>
                </a:moveTo>
                <a:lnTo>
                  <a:pt x="0" y="0"/>
                </a:lnTo>
                <a:lnTo>
                  <a:pt x="0" y="32234"/>
                </a:lnTo>
                <a:close/>
              </a:path>
            </a:pathLst>
          </a:custGeom>
          <a:solidFill>
            <a:srgbClr val="153E66"/>
          </a:solidFill>
          <a:ln>
            <a:noFill/>
          </a:ln>
        </p:spPr>
      </p:sp>
      <p:sp>
        <p:nvSpPr>
          <p:cNvPr id="345" name="Google Shape;345;p26"/>
          <p:cNvSpPr/>
          <p:nvPr/>
        </p:nvSpPr>
        <p:spPr>
          <a:xfrm>
            <a:off x="3216500" y="2585775"/>
            <a:ext cx="2291342" cy="770825"/>
          </a:xfrm>
          <a:custGeom>
            <a:avLst/>
            <a:gdLst/>
            <a:ahLst/>
            <a:cxnLst/>
            <a:rect l="l" t="t" r="r" b="b"/>
            <a:pathLst>
              <a:path w="91098" h="30833" extrusionOk="0">
                <a:moveTo>
                  <a:pt x="91098" y="15416"/>
                </a:moveTo>
                <a:lnTo>
                  <a:pt x="0" y="0"/>
                </a:lnTo>
                <a:lnTo>
                  <a:pt x="0" y="30833"/>
                </a:lnTo>
                <a:close/>
              </a:path>
            </a:pathLst>
          </a:custGeom>
          <a:solidFill>
            <a:srgbClr val="153E66"/>
          </a:solidFill>
          <a:ln>
            <a:noFill/>
          </a:ln>
        </p:spPr>
      </p:sp>
      <p:sp>
        <p:nvSpPr>
          <p:cNvPr id="346" name="Google Shape;346;p26"/>
          <p:cNvSpPr/>
          <p:nvPr/>
        </p:nvSpPr>
        <p:spPr>
          <a:xfrm>
            <a:off x="3216425" y="2964175"/>
            <a:ext cx="2298450" cy="1730918"/>
          </a:xfrm>
          <a:custGeom>
            <a:avLst/>
            <a:gdLst/>
            <a:ahLst/>
            <a:cxnLst/>
            <a:rect l="l" t="t" r="r" b="b"/>
            <a:pathLst>
              <a:path w="91938" h="68954" extrusionOk="0">
                <a:moveTo>
                  <a:pt x="91938" y="0"/>
                </a:moveTo>
                <a:lnTo>
                  <a:pt x="0" y="68954"/>
                </a:lnTo>
                <a:lnTo>
                  <a:pt x="0" y="38121"/>
                </a:lnTo>
                <a:close/>
              </a:path>
            </a:pathLst>
          </a:custGeom>
          <a:solidFill>
            <a:srgbClr val="153E66"/>
          </a:solidFill>
          <a:ln>
            <a:noFill/>
          </a:ln>
        </p:spPr>
      </p:sp>
      <p:pic>
        <p:nvPicPr>
          <p:cNvPr id="347" name="Google Shape;3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50" y="208450"/>
            <a:ext cx="415200" cy="4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6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>
            <a:spLocks noGrp="1"/>
          </p:cNvSpPr>
          <p:nvPr>
            <p:ph type="title"/>
          </p:nvPr>
        </p:nvSpPr>
        <p:spPr>
          <a:xfrm>
            <a:off x="1910400" y="247500"/>
            <a:ext cx="53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Собственный</a:t>
            </a:r>
            <a:r>
              <a:rPr lang="en-GB" sz="3020" b="1">
                <a:solidFill>
                  <a:srgbClr val="A50A1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капитал</a:t>
            </a:r>
            <a:endParaRPr sz="3020" b="1">
              <a:solidFill>
                <a:srgbClr val="A50A1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27"/>
          <p:cNvSpPr/>
          <p:nvPr/>
        </p:nvSpPr>
        <p:spPr>
          <a:xfrm>
            <a:off x="5898350" y="1555550"/>
            <a:ext cx="20238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Гранты</a:t>
            </a:r>
            <a:endParaRPr sz="19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27"/>
          <p:cNvSpPr/>
          <p:nvPr/>
        </p:nvSpPr>
        <p:spPr>
          <a:xfrm>
            <a:off x="5922950" y="2807875"/>
            <a:ext cx="1974600" cy="108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30%</a:t>
            </a:r>
            <a:endParaRPr sz="19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27" title="Chart"/>
          <p:cNvPicPr preferRelativeResize="0"/>
          <p:nvPr/>
        </p:nvPicPr>
        <p:blipFill rotWithShape="1">
          <a:blip r:embed="rId3">
            <a:alphaModFix/>
          </a:blip>
          <a:srcRect l="21641" t="2936" r="21646" b="2936"/>
          <a:stretch/>
        </p:blipFill>
        <p:spPr>
          <a:xfrm>
            <a:off x="981000" y="1542813"/>
            <a:ext cx="2626674" cy="2695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27"/>
          <p:cNvCxnSpPr>
            <a:stCxn id="356" idx="3"/>
            <a:endCxn id="354" idx="1"/>
          </p:cNvCxnSpPr>
          <p:nvPr/>
        </p:nvCxnSpPr>
        <p:spPr>
          <a:xfrm rot="10800000" flipH="1">
            <a:off x="3607674" y="2095675"/>
            <a:ext cx="2290800" cy="79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27"/>
          <p:cNvCxnSpPr>
            <a:stCxn id="356" idx="3"/>
            <a:endCxn id="355" idx="1"/>
          </p:cNvCxnSpPr>
          <p:nvPr/>
        </p:nvCxnSpPr>
        <p:spPr>
          <a:xfrm>
            <a:off x="3607674" y="2890675"/>
            <a:ext cx="2315400" cy="45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27"/>
          <p:cNvSpPr/>
          <p:nvPr/>
        </p:nvSpPr>
        <p:spPr>
          <a:xfrm>
            <a:off x="3615875" y="1702825"/>
            <a:ext cx="2284425" cy="1191275"/>
          </a:xfrm>
          <a:custGeom>
            <a:avLst/>
            <a:gdLst/>
            <a:ahLst/>
            <a:cxnLst/>
            <a:rect l="l" t="t" r="r" b="b"/>
            <a:pathLst>
              <a:path w="91377" h="47651" extrusionOk="0">
                <a:moveTo>
                  <a:pt x="0" y="47651"/>
                </a:moveTo>
                <a:lnTo>
                  <a:pt x="91377" y="0"/>
                </a:lnTo>
                <a:lnTo>
                  <a:pt x="91377" y="32234"/>
                </a:lnTo>
                <a:close/>
              </a:path>
            </a:pathLst>
          </a:custGeom>
          <a:solidFill>
            <a:srgbClr val="A50A12"/>
          </a:solidFill>
          <a:ln>
            <a:noFill/>
          </a:ln>
        </p:spPr>
      </p:sp>
      <p:sp>
        <p:nvSpPr>
          <p:cNvPr id="360" name="Google Shape;360;p27"/>
          <p:cNvSpPr/>
          <p:nvPr/>
        </p:nvSpPr>
        <p:spPr>
          <a:xfrm>
            <a:off x="3622875" y="2901100"/>
            <a:ext cx="2305475" cy="854925"/>
          </a:xfrm>
          <a:custGeom>
            <a:avLst/>
            <a:gdLst/>
            <a:ahLst/>
            <a:cxnLst/>
            <a:rect l="l" t="t" r="r" b="b"/>
            <a:pathLst>
              <a:path w="92219" h="34197" extrusionOk="0">
                <a:moveTo>
                  <a:pt x="0" y="0"/>
                </a:moveTo>
                <a:lnTo>
                  <a:pt x="92219" y="3083"/>
                </a:lnTo>
                <a:lnTo>
                  <a:pt x="92219" y="34197"/>
                </a:lnTo>
                <a:close/>
              </a:path>
            </a:pathLst>
          </a:custGeom>
          <a:solidFill>
            <a:srgbClr val="A50A12"/>
          </a:solidFill>
          <a:ln>
            <a:noFill/>
          </a:ln>
        </p:spPr>
      </p:sp>
      <p:sp>
        <p:nvSpPr>
          <p:cNvPr id="361" name="Google Shape;361;p27"/>
          <p:cNvSpPr txBox="1"/>
          <p:nvPr/>
        </p:nvSpPr>
        <p:spPr>
          <a:xfrm rot="-1017881">
            <a:off x="4267250" y="2083322"/>
            <a:ext cx="1904160" cy="49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источник</a:t>
            </a:r>
            <a:endParaRPr/>
          </a:p>
        </p:txBody>
      </p:sp>
      <p:sp>
        <p:nvSpPr>
          <p:cNvPr id="362" name="Google Shape;362;p27"/>
          <p:cNvSpPr txBox="1"/>
          <p:nvPr/>
        </p:nvSpPr>
        <p:spPr>
          <a:xfrm rot="728082">
            <a:off x="4213430" y="2948520"/>
            <a:ext cx="1953754" cy="49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стоимость</a:t>
            </a:r>
            <a:endParaRPr/>
          </a:p>
        </p:txBody>
      </p:sp>
      <p:pic>
        <p:nvPicPr>
          <p:cNvPr id="363" name="Google Shape;3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450" y="247503"/>
            <a:ext cx="373150" cy="3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7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0104"/>
            </a:gs>
            <a:gs pos="100000">
              <a:srgbClr val="113F67"/>
            </a:gs>
          </a:gsLst>
          <a:lin ang="2698631" scaled="0"/>
        </a:gra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"/>
          <p:cNvSpPr txBox="1">
            <a:spLocks noGrp="1"/>
          </p:cNvSpPr>
          <p:nvPr>
            <p:ph type="title"/>
          </p:nvPr>
        </p:nvSpPr>
        <p:spPr>
          <a:xfrm>
            <a:off x="2596050" y="1468350"/>
            <a:ext cx="3951900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СПАСИБО</a:t>
            </a:r>
            <a:endParaRPr sz="3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 ВНИМАНИЕ</a:t>
            </a:r>
            <a:endParaRPr sz="3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21975" y="597325"/>
            <a:ext cx="4131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Текущая</a:t>
            </a:r>
            <a:r>
              <a:rPr lang="en-GB" sz="30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000" b="1">
                <a:solidFill>
                  <a:srgbClr val="A50A1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Ситуация</a:t>
            </a:r>
            <a:endParaRPr sz="3000" b="1">
              <a:solidFill>
                <a:srgbClr val="A50A1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6190200" y="846525"/>
            <a:ext cx="2817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Сезонность: ноябрь-март</a:t>
            </a:r>
            <a:endParaRPr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0" y="1934075"/>
            <a:ext cx="9143712" cy="3209425"/>
          </a:xfrm>
          <a:custGeom>
            <a:avLst/>
            <a:gdLst/>
            <a:ahLst/>
            <a:cxnLst/>
            <a:rect l="l" t="t" r="r" b="b"/>
            <a:pathLst>
              <a:path w="364110" h="128377" extrusionOk="0">
                <a:moveTo>
                  <a:pt x="0" y="97264"/>
                </a:moveTo>
                <a:lnTo>
                  <a:pt x="44848" y="79605"/>
                </a:lnTo>
                <a:lnTo>
                  <a:pt x="77083" y="75961"/>
                </a:lnTo>
                <a:lnTo>
                  <a:pt x="109037" y="63067"/>
                </a:lnTo>
                <a:lnTo>
                  <a:pt x="141271" y="61386"/>
                </a:lnTo>
                <a:lnTo>
                  <a:pt x="170703" y="47651"/>
                </a:lnTo>
                <a:lnTo>
                  <a:pt x="205460" y="47651"/>
                </a:lnTo>
                <a:lnTo>
                  <a:pt x="236573" y="30553"/>
                </a:lnTo>
                <a:lnTo>
                  <a:pt x="275255" y="29151"/>
                </a:lnTo>
                <a:lnTo>
                  <a:pt x="309171" y="10932"/>
                </a:lnTo>
                <a:lnTo>
                  <a:pt x="364110" y="0"/>
                </a:lnTo>
                <a:lnTo>
                  <a:pt x="364110" y="128377"/>
                </a:lnTo>
                <a:lnTo>
                  <a:pt x="0" y="128377"/>
                </a:lnTo>
                <a:close/>
              </a:path>
            </a:pathLst>
          </a:custGeom>
          <a:gradFill>
            <a:gsLst>
              <a:gs pos="0">
                <a:srgbClr val="A50A12"/>
              </a:gs>
              <a:gs pos="24000">
                <a:srgbClr val="682036"/>
              </a:gs>
              <a:gs pos="100000">
                <a:srgbClr val="113F67"/>
              </a:gs>
            </a:gsLst>
            <a:lin ang="18900044" scaled="0"/>
          </a:gra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Google Shape;77;p15"/>
          <p:cNvSpPr txBox="1"/>
          <p:nvPr/>
        </p:nvSpPr>
        <p:spPr>
          <a:xfrm>
            <a:off x="741050" y="3308500"/>
            <a:ext cx="71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15.6</a:t>
            </a:r>
            <a:endParaRPr sz="20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2294950" y="2872275"/>
            <a:ext cx="71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16.6</a:t>
            </a:r>
            <a:endParaRPr sz="20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890875" y="2463275"/>
            <a:ext cx="71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17.9</a:t>
            </a:r>
            <a:endParaRPr sz="20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473800" y="2048075"/>
            <a:ext cx="71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18.9</a:t>
            </a:r>
            <a:endParaRPr sz="20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7364075" y="1504850"/>
            <a:ext cx="71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19.6</a:t>
            </a:r>
            <a:endParaRPr sz="20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046685" y="3867185"/>
            <a:ext cx="133200" cy="133200"/>
          </a:xfrm>
          <a:prstGeom prst="ellipse">
            <a:avLst/>
          </a:prstGeom>
          <a:solidFill>
            <a:srgbClr val="153E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2660900" y="3458155"/>
            <a:ext cx="133200" cy="133200"/>
          </a:xfrm>
          <a:prstGeom prst="ellipse">
            <a:avLst/>
          </a:prstGeom>
          <a:solidFill>
            <a:srgbClr val="153E6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4212930" y="3056133"/>
            <a:ext cx="133200" cy="133200"/>
          </a:xfrm>
          <a:prstGeom prst="ellipse">
            <a:avLst/>
          </a:prstGeom>
          <a:solidFill>
            <a:srgbClr val="89142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5889330" y="2640978"/>
            <a:ext cx="133200" cy="133200"/>
          </a:xfrm>
          <a:prstGeom prst="ellipse">
            <a:avLst/>
          </a:prstGeom>
          <a:solidFill>
            <a:srgbClr val="89142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7718130" y="2128600"/>
            <a:ext cx="133200" cy="133200"/>
          </a:xfrm>
          <a:prstGeom prst="ellipse">
            <a:avLst/>
          </a:prstGeom>
          <a:solidFill>
            <a:srgbClr val="89142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-150" y="2193350"/>
            <a:ext cx="9143712" cy="2950103"/>
          </a:xfrm>
          <a:custGeom>
            <a:avLst/>
            <a:gdLst/>
            <a:ahLst/>
            <a:cxnLst/>
            <a:rect l="l" t="t" r="r" b="b"/>
            <a:pathLst>
              <a:path w="364110" h="128377" extrusionOk="0">
                <a:moveTo>
                  <a:pt x="0" y="97264"/>
                </a:moveTo>
                <a:lnTo>
                  <a:pt x="44848" y="79605"/>
                </a:lnTo>
                <a:lnTo>
                  <a:pt x="77083" y="75961"/>
                </a:lnTo>
                <a:lnTo>
                  <a:pt x="109037" y="63067"/>
                </a:lnTo>
                <a:lnTo>
                  <a:pt x="141271" y="61386"/>
                </a:lnTo>
                <a:lnTo>
                  <a:pt x="170703" y="47651"/>
                </a:lnTo>
                <a:lnTo>
                  <a:pt x="205460" y="47651"/>
                </a:lnTo>
                <a:lnTo>
                  <a:pt x="236573" y="30553"/>
                </a:lnTo>
                <a:lnTo>
                  <a:pt x="275255" y="29151"/>
                </a:lnTo>
                <a:lnTo>
                  <a:pt x="309171" y="10932"/>
                </a:lnTo>
                <a:lnTo>
                  <a:pt x="364110" y="0"/>
                </a:lnTo>
                <a:lnTo>
                  <a:pt x="364110" y="128377"/>
                </a:lnTo>
                <a:lnTo>
                  <a:pt x="0" y="128377"/>
                </a:lnTo>
                <a:close/>
              </a:path>
            </a:pathLst>
          </a:custGeom>
          <a:gradFill>
            <a:gsLst>
              <a:gs pos="0">
                <a:srgbClr val="A50A12"/>
              </a:gs>
              <a:gs pos="24000">
                <a:srgbClr val="682036"/>
              </a:gs>
              <a:gs pos="100000">
                <a:srgbClr val="113F67"/>
              </a:gs>
            </a:gsLst>
            <a:lin ang="18900044" scaled="0"/>
          </a:gradFill>
          <a:ln>
            <a:noFill/>
          </a:ln>
          <a:effectLst>
            <a:outerShdw blurRad="214313" dist="66675" dir="12900000" algn="bl" rotWithShape="0">
              <a:srgbClr val="000000">
                <a:alpha val="50000"/>
              </a:srgbClr>
            </a:outerShdw>
          </a:effectLst>
        </p:spPr>
      </p:sp>
      <p:sp>
        <p:nvSpPr>
          <p:cNvPr id="88" name="Google Shape;88;p15"/>
          <p:cNvSpPr txBox="1"/>
          <p:nvPr/>
        </p:nvSpPr>
        <p:spPr>
          <a:xfrm>
            <a:off x="4674025" y="3699975"/>
            <a:ext cx="12153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Каждый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6477975" y="4000375"/>
            <a:ext cx="71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8-й</a:t>
            </a:r>
            <a:endParaRPr sz="2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477975" y="3360150"/>
            <a:ext cx="7164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4-й</a:t>
            </a:r>
            <a:endParaRPr sz="2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7217775" y="3382050"/>
            <a:ext cx="139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городе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7277100" y="4000375"/>
            <a:ext cx="139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стране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3" name="Google Shape;93;p15"/>
          <p:cNvCxnSpPr>
            <a:stCxn id="90" idx="1"/>
            <a:endCxn id="88" idx="3"/>
          </p:cNvCxnSpPr>
          <p:nvPr/>
        </p:nvCxnSpPr>
        <p:spPr>
          <a:xfrm flipH="1">
            <a:off x="5889375" y="3668400"/>
            <a:ext cx="588600" cy="339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5"/>
          <p:cNvCxnSpPr>
            <a:stCxn id="88" idx="3"/>
            <a:endCxn id="89" idx="1"/>
          </p:cNvCxnSpPr>
          <p:nvPr/>
        </p:nvCxnSpPr>
        <p:spPr>
          <a:xfrm>
            <a:off x="5889325" y="4008225"/>
            <a:ext cx="588600" cy="278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25" y="187425"/>
            <a:ext cx="313550" cy="31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1800" b="1"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586550" y="578725"/>
            <a:ext cx="465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Наше</a:t>
            </a:r>
            <a:r>
              <a:rPr lang="en-GB" sz="30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000" b="1">
                <a:solidFill>
                  <a:srgbClr val="A50A1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Предложение</a:t>
            </a:r>
            <a:endParaRPr sz="3000" b="1">
              <a:solidFill>
                <a:srgbClr val="A50A1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524550" y="2035800"/>
            <a:ext cx="4260300" cy="17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Гибридный формат (оффлайн-центр и приложение)</a:t>
            </a:r>
            <a:endParaRPr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Повышенная эффективность</a:t>
            </a:r>
            <a:endParaRPr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Безопасность использования</a:t>
            </a:r>
            <a:endParaRPr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200550" y="200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272550" y="200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344550" y="200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416550" y="200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488550" y="200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200550" y="272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272550" y="272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344550" y="272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416550" y="272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488550" y="272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200550" y="344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272550" y="344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344550" y="344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416550" y="344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488550" y="344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200550" y="416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272550" y="416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344550" y="416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416550" y="416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488550" y="416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200550" y="488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272550" y="488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344550" y="488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416550" y="488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488550" y="488575"/>
            <a:ext cx="36000" cy="36000"/>
          </a:xfrm>
          <a:prstGeom prst="ellipse">
            <a:avLst/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/>
          <p:nvPr/>
        </p:nvSpPr>
        <p:spPr>
          <a:xfrm rot="-5400000">
            <a:off x="4755150" y="594475"/>
            <a:ext cx="4404600" cy="43731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 rot="-5400000">
            <a:off x="5362877" y="801832"/>
            <a:ext cx="3663900" cy="3898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  <a:effectLst>
            <a:outerShdw blurRad="285750" dist="190500" dir="15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6" title="OIG1.iZP.png"/>
          <p:cNvPicPr preferRelativeResize="0"/>
          <p:nvPr/>
        </p:nvPicPr>
        <p:blipFill rotWithShape="1">
          <a:blip r:embed="rId3">
            <a:alphaModFix amt="50000"/>
          </a:blip>
          <a:srcRect b="58689"/>
          <a:stretch/>
        </p:blipFill>
        <p:spPr>
          <a:xfrm>
            <a:off x="5285500" y="1659612"/>
            <a:ext cx="4416051" cy="182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title="home-1-svgrepo-co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50" y="20803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title="shield-check-svgrepo-co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550" y="325432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 title="chart-2-svgrepo-co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550" y="2786214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8697825" y="4582875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1800" b="1"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0104"/>
            </a:gs>
            <a:gs pos="46000">
              <a:srgbClr val="682036"/>
            </a:gs>
            <a:gs pos="100000">
              <a:srgbClr val="113F67"/>
            </a:gs>
          </a:gsLst>
          <a:lin ang="10800025" scaled="0"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3097350" y="208950"/>
            <a:ext cx="2949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Рынок</a:t>
            </a:r>
            <a:endParaRPr sz="3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85750" y="1204475"/>
            <a:ext cx="1079999" cy="432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A50A1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Century Gothic"/>
              </a:rPr>
              <a:t>PAN</a:t>
            </a:r>
          </a:p>
        </p:txBody>
      </p:sp>
      <p:sp>
        <p:nvSpPr>
          <p:cNvPr id="147" name="Google Shape;147;p18"/>
          <p:cNvSpPr/>
          <p:nvPr/>
        </p:nvSpPr>
        <p:spPr>
          <a:xfrm>
            <a:off x="485738" y="2000000"/>
            <a:ext cx="1080002" cy="432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A50A1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Century Gothic"/>
              </a:rPr>
              <a:t>TAM</a:t>
            </a:r>
          </a:p>
        </p:txBody>
      </p:sp>
      <p:sp>
        <p:nvSpPr>
          <p:cNvPr id="148" name="Google Shape;148;p18"/>
          <p:cNvSpPr/>
          <p:nvPr/>
        </p:nvSpPr>
        <p:spPr>
          <a:xfrm>
            <a:off x="485750" y="2903775"/>
            <a:ext cx="1079998" cy="432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A50A1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Century Gothic"/>
              </a:rPr>
              <a:t>SAM</a:t>
            </a:r>
          </a:p>
        </p:txBody>
      </p:sp>
      <p:sp>
        <p:nvSpPr>
          <p:cNvPr id="149" name="Google Shape;149;p18"/>
          <p:cNvSpPr/>
          <p:nvPr/>
        </p:nvSpPr>
        <p:spPr>
          <a:xfrm>
            <a:off x="485750" y="3807550"/>
            <a:ext cx="1079998" cy="432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A50A1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Century Gothic"/>
              </a:rPr>
              <a:t>SOM</a:t>
            </a:r>
          </a:p>
        </p:txBody>
      </p:sp>
      <p:sp>
        <p:nvSpPr>
          <p:cNvPr id="150" name="Google Shape;150;p18"/>
          <p:cNvSpPr txBox="1"/>
          <p:nvPr/>
        </p:nvSpPr>
        <p:spPr>
          <a:xfrm>
            <a:off x="1931550" y="1204475"/>
            <a:ext cx="21765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оценка мирового рынка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1931550" y="1999975"/>
            <a:ext cx="2703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объем психологических услуг в РФ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1931550" y="2903775"/>
            <a:ext cx="28299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объем психологических услуг в Пермском крае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936213" y="3777875"/>
            <a:ext cx="2603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реалистичная доля рынка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18" title="pan-tam-som dark.png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4910075" y="695375"/>
            <a:ext cx="4065425" cy="40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sz="1800" b="1"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0104"/>
            </a:gs>
            <a:gs pos="100000">
              <a:srgbClr val="113F67"/>
            </a:gs>
          </a:gsLst>
          <a:lin ang="2698631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Портрет потребителя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497550" y="777825"/>
            <a:ext cx="2564700" cy="1618800"/>
          </a:xfrm>
          <a:prstGeom prst="roundRect">
            <a:avLst>
              <a:gd name="adj" fmla="val 16667"/>
            </a:avLst>
          </a:prstGeom>
          <a:solidFill>
            <a:srgbClr val="EFEFEF">
              <a:alpha val="54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497700" y="840900"/>
            <a:ext cx="25644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497700" y="1247325"/>
            <a:ext cx="2312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Улучшение состояния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Преодоление фобий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497475" y="2776775"/>
            <a:ext cx="2564700" cy="1618800"/>
          </a:xfrm>
          <a:prstGeom prst="roundRect">
            <a:avLst>
              <a:gd name="adj" fmla="val 16667"/>
            </a:avLst>
          </a:prstGeom>
          <a:solidFill>
            <a:srgbClr val="EFEFEF">
              <a:alpha val="54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497575" y="2839850"/>
            <a:ext cx="25647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Желания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497625" y="3246275"/>
            <a:ext cx="2564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Быстрый эффект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Безопасность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Индивидуальность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6055600" y="777825"/>
            <a:ext cx="2564700" cy="1618800"/>
          </a:xfrm>
          <a:prstGeom prst="roundRect">
            <a:avLst>
              <a:gd name="adj" fmla="val 16667"/>
            </a:avLst>
          </a:prstGeom>
          <a:solidFill>
            <a:srgbClr val="EFEFEF">
              <a:alpha val="54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6055750" y="840900"/>
            <a:ext cx="25647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Проблемы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6055750" y="1205238"/>
            <a:ext cx="23124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Стоимость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Длительность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6055525" y="2776763"/>
            <a:ext cx="2564700" cy="1618800"/>
          </a:xfrm>
          <a:prstGeom prst="roundRect">
            <a:avLst>
              <a:gd name="adj" fmla="val 16667"/>
            </a:avLst>
          </a:prstGeom>
          <a:solidFill>
            <a:srgbClr val="EFEFEF">
              <a:alpha val="54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6055675" y="2839838"/>
            <a:ext cx="25647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Форматы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6055675" y="3246275"/>
            <a:ext cx="2564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Гибридный формат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-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Индивидуальный подход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3636900" y="967688"/>
            <a:ext cx="19341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Возраст: 25-45</a:t>
            </a:r>
            <a:endParaRPr sz="1800"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3377600" y="3456425"/>
            <a:ext cx="11421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Частота сессий: </a:t>
            </a:r>
            <a:endParaRPr sz="1800"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4669571" y="3456425"/>
            <a:ext cx="12669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1-2 раза в неделю</a:t>
            </a:r>
            <a:endParaRPr sz="1800"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3636900" y="1457463"/>
            <a:ext cx="19341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Пол: женский</a:t>
            </a:r>
            <a:endParaRPr sz="1800"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19" title="avataaars 1.png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4139900" y="2133055"/>
            <a:ext cx="697963" cy="8072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 sz="1800" b="1"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0104"/>
            </a:gs>
            <a:gs pos="100000">
              <a:srgbClr val="113F67"/>
            </a:gs>
          </a:gsLst>
          <a:lin ang="2698631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125" y="3865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Конкуренты</a:t>
            </a:r>
            <a:endParaRPr sz="282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4" name="Google Shape;184;p20"/>
          <p:cNvGraphicFramePr/>
          <p:nvPr/>
        </p:nvGraphicFramePr>
        <p:xfrm>
          <a:off x="1190925" y="140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{9CEB810A-0CC5-4D26-A2A4-0235747D440B}</a:tableStyleId>
              </a:tblPr>
              <a:tblGrid>
                <a:gridCol w="16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Собственная платформа</a:t>
                      </a:r>
                      <a:endParaRPr sz="17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VR-решение</a:t>
                      </a:r>
                      <a:endParaRPr sz="17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Гибридный формат</a:t>
                      </a:r>
                      <a:endParaRPr sz="17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Ясно</a:t>
                      </a:r>
                      <a:endParaRPr sz="24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alter</a:t>
                      </a:r>
                      <a:endParaRPr sz="24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zigmund</a:t>
                      </a:r>
                      <a:endParaRPr sz="2400"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 b="1" u="sng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NeuroSpace</a:t>
                      </a:r>
                      <a:endParaRPr sz="1900" b="1" u="sng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5" name="Google Shape;185;p20" title="agree dar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475" y="397282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 title="cross d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588" y="214702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 title="cross d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588" y="275803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 title="cross d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588" y="336198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 title="cross d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713" y="214702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 title="cross d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713" y="275804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title="cross d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713" y="336198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title="cross d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8463" y="275448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 title="cross dar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8463" y="336365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 title="agree dar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475" y="214701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 title="agree dar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600" y="397292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 title="agree dar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725" y="397292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/>
          <p:nvPr/>
        </p:nvSpPr>
        <p:spPr>
          <a:xfrm rot="5400000">
            <a:off x="266325" y="1772475"/>
            <a:ext cx="544800" cy="1273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3111D"/>
          </a:solidFill>
          <a:ln w="38100" cap="flat" cmpd="sng">
            <a:solidFill>
              <a:srgbClr val="153E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"/>
          <p:cNvSpPr/>
          <p:nvPr/>
        </p:nvSpPr>
        <p:spPr>
          <a:xfrm rot="5400000">
            <a:off x="92775" y="2520475"/>
            <a:ext cx="544800" cy="966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F121F"/>
          </a:solidFill>
          <a:ln w="38100" cap="flat" cmpd="sng">
            <a:solidFill>
              <a:srgbClr val="153E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/>
          <p:nvPr/>
        </p:nvSpPr>
        <p:spPr>
          <a:xfrm rot="5400000">
            <a:off x="1550" y="3200050"/>
            <a:ext cx="544800" cy="796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91423"/>
          </a:solidFill>
          <a:ln w="38100" cap="flat" cmpd="sng">
            <a:solidFill>
              <a:srgbClr val="153E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06</a:t>
            </a:r>
            <a:endParaRPr sz="1800" b="1"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 title="shapes.png"/>
          <p:cNvPicPr preferRelativeResize="0"/>
          <p:nvPr/>
        </p:nvPicPr>
        <p:blipFill rotWithShape="1">
          <a:blip r:embed="rId3">
            <a:alphaModFix amt="40000"/>
          </a:blip>
          <a:srcRect l="803" b="-170"/>
          <a:stretch/>
        </p:blipFill>
        <p:spPr>
          <a:xfrm rot="23">
            <a:off x="2286100" y="52790"/>
            <a:ext cx="4506800" cy="455119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246850" y="249400"/>
            <a:ext cx="465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Бизнес</a:t>
            </a:r>
            <a:r>
              <a:rPr lang="en-GB" sz="30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000" b="1">
                <a:solidFill>
                  <a:srgbClr val="A50A1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Модель</a:t>
            </a:r>
            <a:endParaRPr sz="3000" b="1">
              <a:solidFill>
                <a:srgbClr val="A50A1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3318218" y="1337200"/>
            <a:ext cx="2360100" cy="28050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algn="bl" rotWithShape="0">
              <a:srgbClr val="BF000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3323325" y="1435300"/>
            <a:ext cx="23499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Индивидуальный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785025" y="1629200"/>
            <a:ext cx="2098200" cy="24945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831975" y="1685289"/>
            <a:ext cx="2004300" cy="2382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905625" y="1747550"/>
            <a:ext cx="18570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Стандарт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6233925" y="1629200"/>
            <a:ext cx="2098200" cy="24945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6280875" y="1685289"/>
            <a:ext cx="2004300" cy="23823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6280875" y="1747550"/>
            <a:ext cx="20043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Корпоративный</a:t>
            </a:r>
            <a:endParaRPr sz="17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831975" y="3544000"/>
            <a:ext cx="2004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2 000 ₽ </a:t>
            </a:r>
            <a:r>
              <a:rPr lang="en-GB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 сеанс</a:t>
            </a:r>
            <a:endParaRPr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3323325" y="3544000"/>
            <a:ext cx="23499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3 500 ₽ </a:t>
            </a:r>
            <a:r>
              <a:rPr lang="en-GB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 сеанс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6280875" y="3544000"/>
            <a:ext cx="2004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Индивидуально</a:t>
            </a:r>
            <a:endParaRPr sz="12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831975" y="2399300"/>
            <a:ext cx="2004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9999" lvl="0" indent="-149225" algn="just" rtl="0">
              <a:spcBef>
                <a:spcPts val="0"/>
              </a:spcBef>
              <a:spcAft>
                <a:spcPts val="0"/>
              </a:spcAft>
              <a:buClr>
                <a:srgbClr val="153E66"/>
              </a:buClr>
              <a:buSzPts val="1000"/>
              <a:buFont typeface="Century Gothic"/>
              <a:buChar char="-"/>
            </a:pPr>
            <a:r>
              <a:rPr lang="en-GB" sz="1000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Стандартные программы</a:t>
            </a:r>
            <a:endParaRPr sz="1000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5725" lvl="0" indent="-149225" algn="just" rtl="0">
              <a:spcBef>
                <a:spcPts val="0"/>
              </a:spcBef>
              <a:spcAft>
                <a:spcPts val="0"/>
              </a:spcAft>
              <a:buClr>
                <a:srgbClr val="153E66"/>
              </a:buClr>
              <a:buSzPts val="1000"/>
              <a:buFont typeface="Century Gothic"/>
              <a:buChar char="-"/>
            </a:pPr>
            <a:r>
              <a:rPr lang="en-GB" sz="1000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Общая диагностика до и после сеанса</a:t>
            </a:r>
            <a:endParaRPr sz="1000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999" lvl="0" indent="-149225" algn="just" rtl="0">
              <a:spcBef>
                <a:spcPts val="0"/>
              </a:spcBef>
              <a:spcAft>
                <a:spcPts val="0"/>
              </a:spcAft>
              <a:buClr>
                <a:srgbClr val="153E66"/>
              </a:buClr>
              <a:buSzPts val="1000"/>
              <a:buFont typeface="Century Gothic"/>
              <a:buChar char="-"/>
            </a:pPr>
            <a:r>
              <a:rPr lang="en-GB" sz="1000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Доступ к базовому VR-контенту</a:t>
            </a:r>
            <a:endParaRPr sz="1000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3323325" y="2217550"/>
            <a:ext cx="2349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9999" lvl="0" indent="-14922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entury Gothic"/>
              <a:buChar char="-"/>
            </a:pPr>
            <a:r>
              <a:rPr lang="en-GB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Личный психолог + индивидуальная программа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999" lvl="0" indent="-14922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entury Gothic"/>
              <a:buChar char="-"/>
            </a:pPr>
            <a:r>
              <a:rPr lang="en-GB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Углубленная диагностика и рекомендации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999" lvl="0" indent="-149225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entury Gothic"/>
              <a:buChar char="-"/>
            </a:pPr>
            <a:r>
              <a:rPr lang="en-GB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Расширенный VR-контент + поддержка в чате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6280875" y="2285150"/>
            <a:ext cx="2004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9999" lvl="0" indent="-149225" algn="just" rtl="0">
              <a:spcBef>
                <a:spcPts val="0"/>
              </a:spcBef>
              <a:spcAft>
                <a:spcPts val="0"/>
              </a:spcAft>
              <a:buClr>
                <a:srgbClr val="153E66"/>
              </a:buClr>
              <a:buSzPts val="1000"/>
              <a:buFont typeface="Century Gothic"/>
              <a:buChar char="-"/>
            </a:pPr>
            <a:r>
              <a:rPr lang="en-GB" sz="1000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VR-тренинги для персонала</a:t>
            </a:r>
            <a:endParaRPr sz="1000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999" lvl="0" indent="-149225" algn="just" rtl="0">
              <a:spcBef>
                <a:spcPts val="0"/>
              </a:spcBef>
              <a:spcAft>
                <a:spcPts val="0"/>
              </a:spcAft>
              <a:buClr>
                <a:srgbClr val="153E66"/>
              </a:buClr>
              <a:buSzPts val="1000"/>
              <a:buFont typeface="Century Gothic"/>
              <a:buChar char="-"/>
            </a:pPr>
            <a:r>
              <a:rPr lang="en-GB" sz="1000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Гибкий формат (офис/центр)</a:t>
            </a:r>
            <a:endParaRPr sz="1000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999" lvl="0" indent="-149225" algn="just" rtl="0">
              <a:spcBef>
                <a:spcPts val="0"/>
              </a:spcBef>
              <a:spcAft>
                <a:spcPts val="0"/>
              </a:spcAft>
              <a:buClr>
                <a:srgbClr val="153E66"/>
              </a:buClr>
              <a:buSzPts val="1000"/>
              <a:buFont typeface="Century Gothic"/>
              <a:buChar char="-"/>
            </a:pPr>
            <a:r>
              <a:rPr lang="en-GB" sz="1000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Аналитика</a:t>
            </a:r>
            <a:endParaRPr sz="1000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999" lvl="0" indent="-149225" algn="just" rtl="0">
              <a:spcBef>
                <a:spcPts val="0"/>
              </a:spcBef>
              <a:spcAft>
                <a:spcPts val="0"/>
              </a:spcAft>
              <a:buClr>
                <a:srgbClr val="153E66"/>
              </a:buClr>
              <a:buSzPts val="1000"/>
              <a:buFont typeface="Century Gothic"/>
              <a:buChar char="-"/>
            </a:pPr>
            <a:r>
              <a:rPr lang="en-GB" sz="1000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Выгодные условия для компаний</a:t>
            </a:r>
            <a:endParaRPr sz="1000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07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0104"/>
            </a:gs>
            <a:gs pos="100000">
              <a:srgbClr val="113F67"/>
            </a:gs>
          </a:gsLst>
          <a:lin ang="2698631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2477250" y="331425"/>
            <a:ext cx="418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 реализации</a:t>
            </a:r>
            <a:endParaRPr sz="302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2"/>
          <p:cNvSpPr/>
          <p:nvPr/>
        </p:nvSpPr>
        <p:spPr>
          <a:xfrm rot="5400000">
            <a:off x="147600" y="-527025"/>
            <a:ext cx="1617000" cy="1912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A50A12"/>
              </a:gs>
              <a:gs pos="24000">
                <a:srgbClr val="682036"/>
              </a:gs>
              <a:gs pos="100000">
                <a:srgbClr val="113F67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/>
          <p:nvPr/>
        </p:nvSpPr>
        <p:spPr>
          <a:xfrm rot="5400000">
            <a:off x="315500" y="-361575"/>
            <a:ext cx="950100" cy="1581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50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9" name="Google Shape;229;p22"/>
          <p:cNvCxnSpPr/>
          <p:nvPr/>
        </p:nvCxnSpPr>
        <p:spPr>
          <a:xfrm>
            <a:off x="321475" y="3023725"/>
            <a:ext cx="8528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30" name="Google Shape;230;p22"/>
          <p:cNvSpPr txBox="1"/>
          <p:nvPr/>
        </p:nvSpPr>
        <p:spPr>
          <a:xfrm>
            <a:off x="765000" y="1680200"/>
            <a:ext cx="15771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Разработка MVP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2732150" y="1680200"/>
            <a:ext cx="16437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Подготовка помещения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5064925" y="1845275"/>
            <a:ext cx="12732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Запуск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6969850" y="1786175"/>
            <a:ext cx="17316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Расширение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2968325" y="2483725"/>
            <a:ext cx="1080000" cy="108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2968325" y="2483725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5161513" y="2483725"/>
            <a:ext cx="1080000" cy="108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2"/>
          <p:cNvSpPr txBox="1"/>
          <p:nvPr/>
        </p:nvSpPr>
        <p:spPr>
          <a:xfrm>
            <a:off x="5161513" y="2483725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38" name="Google Shape;238;p22"/>
          <p:cNvSpPr/>
          <p:nvPr/>
        </p:nvSpPr>
        <p:spPr>
          <a:xfrm>
            <a:off x="7354700" y="2483725"/>
            <a:ext cx="1080000" cy="108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2"/>
          <p:cNvSpPr txBox="1"/>
          <p:nvPr/>
        </p:nvSpPr>
        <p:spPr>
          <a:xfrm>
            <a:off x="7354700" y="2483725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8FA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</a:t>
            </a:r>
            <a:endParaRPr sz="1800" b="1">
              <a:solidFill>
                <a:srgbClr val="F8FA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22"/>
          <p:cNvSpPr/>
          <p:nvPr/>
        </p:nvSpPr>
        <p:spPr>
          <a:xfrm>
            <a:off x="1013550" y="2483725"/>
            <a:ext cx="1080000" cy="108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"/>
          <p:cNvSpPr txBox="1"/>
          <p:nvPr/>
        </p:nvSpPr>
        <p:spPr>
          <a:xfrm>
            <a:off x="1013550" y="2483725"/>
            <a:ext cx="108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0" y="770625"/>
            <a:ext cx="4404600" cy="43731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"/>
          <p:cNvSpPr/>
          <p:nvPr/>
        </p:nvSpPr>
        <p:spPr>
          <a:xfrm>
            <a:off x="400443" y="1245452"/>
            <a:ext cx="3663900" cy="3898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BF0104"/>
              </a:gs>
              <a:gs pos="100000">
                <a:srgbClr val="113F67"/>
              </a:gs>
            </a:gsLst>
            <a:lin ang="2698631" scaled="0"/>
          </a:gradFill>
          <a:ln>
            <a:noFill/>
          </a:ln>
          <a:effectLst>
            <a:outerShdw blurRad="285750" dist="190500" dir="15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title"/>
          </p:nvPr>
        </p:nvSpPr>
        <p:spPr>
          <a:xfrm>
            <a:off x="838800" y="1790400"/>
            <a:ext cx="2727000" cy="6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Результаты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3820800" y="226475"/>
            <a:ext cx="532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Планируемый</a:t>
            </a:r>
            <a:r>
              <a:rPr lang="en-GB" sz="3020" b="1">
                <a:solidFill>
                  <a:srgbClr val="A50A1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результат</a:t>
            </a:r>
            <a:endParaRPr sz="3020" b="1">
              <a:solidFill>
                <a:srgbClr val="A50A1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1987150" y="2908200"/>
            <a:ext cx="207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Выручка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2" name="Google Shape;252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425" y="1749250"/>
            <a:ext cx="4254174" cy="26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/>
          <p:nvPr/>
        </p:nvSpPr>
        <p:spPr>
          <a:xfrm>
            <a:off x="839700" y="2609400"/>
            <a:ext cx="14238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62 млн. ₽</a:t>
            </a:r>
            <a:endParaRPr sz="3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213500" y="3995400"/>
            <a:ext cx="162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Чистая прибыль</a:t>
            </a:r>
            <a:endParaRPr/>
          </a:p>
        </p:txBody>
      </p:sp>
      <p:sp>
        <p:nvSpPr>
          <p:cNvPr id="255" name="Google Shape;255;p23"/>
          <p:cNvSpPr txBox="1"/>
          <p:nvPr/>
        </p:nvSpPr>
        <p:spPr>
          <a:xfrm>
            <a:off x="839700" y="3779700"/>
            <a:ext cx="13737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20.8 млн. ₽</a:t>
            </a:r>
            <a:endParaRPr sz="3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23"/>
          <p:cNvSpPr txBox="1"/>
          <p:nvPr/>
        </p:nvSpPr>
        <p:spPr>
          <a:xfrm>
            <a:off x="8697900" y="4723200"/>
            <a:ext cx="4461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53E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09</a:t>
            </a:r>
            <a:endParaRPr sz="1800" b="1">
              <a:solidFill>
                <a:srgbClr val="153E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Экран (16:9)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Simple Light</vt:lpstr>
      <vt:lpstr>NeuroSpace</vt:lpstr>
      <vt:lpstr>Текущая Ситуация</vt:lpstr>
      <vt:lpstr>Наше Предложение</vt:lpstr>
      <vt:lpstr>Рынок</vt:lpstr>
      <vt:lpstr>Портрет потребителя</vt:lpstr>
      <vt:lpstr>Конкуренты</vt:lpstr>
      <vt:lpstr>Бизнес Модель</vt:lpstr>
      <vt:lpstr>План реализации</vt:lpstr>
      <vt:lpstr>Результаты</vt:lpstr>
      <vt:lpstr>Показатели эффективности</vt:lpstr>
      <vt:lpstr>Необходимые инвестиции</vt:lpstr>
      <vt:lpstr>Заемный капитал</vt:lpstr>
      <vt:lpstr>Собственный капитал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Ivan Butakov</cp:lastModifiedBy>
  <cp:revision>1</cp:revision>
  <dcterms:modified xsi:type="dcterms:W3CDTF">2025-07-17T14:21:17Z</dcterms:modified>
</cp:coreProperties>
</file>