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71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y="6858000" cx="12192000"/>
  <p:notesSz cx="6858000" cy="9144000"/>
  <p:embeddedFontLst>
    <p:embeddedFont>
      <p:font typeface="Gill Sans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51">
          <p15:clr>
            <a:srgbClr val="A4A3A4"/>
          </p15:clr>
        </p15:guide>
        <p15:guide id="2" orient="horz" pos="3159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pos="3840">
          <p15:clr>
            <a:srgbClr val="A4A3A4"/>
          </p15:clr>
        </p15:guide>
        <p15:guide id="5" pos="575">
          <p15:clr>
            <a:srgbClr val="A4A3A4"/>
          </p15:clr>
        </p15:guide>
        <p15:guide id="6" pos="7105">
          <p15:clr>
            <a:srgbClr val="A4A3A4"/>
          </p15:clr>
        </p15:guide>
        <p15:guide id="7" pos="7408">
          <p15:clr>
            <a:srgbClr val="A4A3A4"/>
          </p15:clr>
        </p15:guide>
        <p15:guide id="8" pos="303">
          <p15:clr>
            <a:srgbClr val="A4A3A4"/>
          </p15:clr>
        </p15:guide>
        <p15:guide id="9" pos="1965">
          <p15:clr>
            <a:srgbClr val="A4A3A4"/>
          </p15:clr>
        </p15:guide>
        <p15:guide id="10" pos="5715">
          <p15:clr>
            <a:srgbClr val="A4A3A4"/>
          </p15:clr>
        </p15:guide>
        <p15:guide id="11" pos="4384">
          <p15:clr>
            <a:srgbClr val="A4A3A4"/>
          </p15:clr>
        </p15:guide>
        <p15:guide id="12" orient="horz" pos="3295">
          <p15:clr>
            <a:srgbClr val="A4A3A4"/>
          </p15:clr>
        </p15:guide>
        <p15:guide id="13" orient="horz" pos="216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7" roundtripDataSignature="AMtx7mjSP8sY+llFC65cFCZufy3ac54Y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243FE9-A006-4058-8041-C2565C1C4B45}">
  <a:tblStyle styleId="{5C243FE9-A006-4058-8041-C2565C1C4B4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51" orient="horz"/>
        <p:guide pos="3159" orient="horz"/>
        <p:guide pos="981" orient="horz"/>
        <p:guide pos="3840"/>
        <p:guide pos="575"/>
        <p:guide pos="7105"/>
        <p:guide pos="7408"/>
        <p:guide pos="303"/>
        <p:guide pos="1965"/>
        <p:guide pos="5715"/>
        <p:guide pos="4384"/>
        <p:guide pos="3295" orient="horz"/>
        <p:guide pos="216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font" Target="fonts/GillSans-bold.fntdata"/><Relationship Id="rId21" Type="http://schemas.openxmlformats.org/officeDocument/2006/relationships/font" Target="fonts/GillSans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Целевая аудитория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Целевая аудитория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610-4DF4-A8FB-A3F0C61970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10-4DF4-A8FB-A3F0C61970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610-4DF4-A8FB-A3F0C61970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610-4DF4-A8FB-A3F0C61970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7610-4DF4-A8FB-A3F0C61970F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610-4DF4-A8FB-A3F0C61970F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7610-4DF4-A8FB-A3F0C61970F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610-4DF4-A8FB-A3F0C61970F6}"/>
                </c:ext>
              </c:extLst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Дети</c:v>
                </c:pt>
                <c:pt idx="1">
                  <c:v>Взрослые</c:v>
                </c:pt>
                <c:pt idx="2">
                  <c:v>Пожилые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2.1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0-4DF4-A8FB-A3F0C61970F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C2-4868-AEFF-10A980F54D1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66"/>
              </a:solidFill>
              <a:ln w="254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C3C2-4868-AEFF-10A980F54D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C3C2-4868-AEFF-10A980F54D1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66"/>
              </a:solidFill>
              <a:ln w="254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C2-4868-AEFF-10A980F54D1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C2-4868-AEFF-10A980F54D19}"/>
              </c:ext>
            </c:extLst>
          </c:dPt>
          <c:cat>
            <c:strRef>
              <c:f>Лист1!$A$2:$A$6</c:f>
              <c:strCache>
                <c:ptCount val="5"/>
                <c:pt idx="0">
                  <c:v>Collagen Live Wellnes</c:v>
                </c:pt>
                <c:pt idx="1">
                  <c:v>Natural Health</c:v>
                </c:pt>
                <c:pt idx="2">
                  <c:v>Aishitoto Collagen Jelly</c:v>
                </c:pt>
                <c:pt idx="3">
                  <c:v>Collagen Premium</c:v>
                </c:pt>
                <c:pt idx="4">
                  <c:v>Beauty Jelly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1550</c:v>
                </c:pt>
                <c:pt idx="1">
                  <c:v>2700</c:v>
                </c:pt>
                <c:pt idx="2">
                  <c:v>9800</c:v>
                </c:pt>
                <c:pt idx="3">
                  <c:v>3364</c:v>
                </c:pt>
                <c:pt idx="4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2-4868-AEFF-10A980F54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841591007"/>
        <c:axId val="263154511"/>
      </c:barChart>
      <c:catAx>
        <c:axId val="184159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3154511"/>
        <c:crosses val="autoZero"/>
        <c:auto val="1"/>
        <c:lblAlgn val="ctr"/>
        <c:lblOffset val="100"/>
        <c:noMultiLvlLbl val="0"/>
      </c:catAx>
      <c:valAx>
        <c:axId val="26315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591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Creative &amp; Free PowerPoint Templates</a:t>
            </a:r>
            <a:endParaRPr/>
          </a:p>
        </p:txBody>
      </p:sp>
      <p:sp>
        <p:nvSpPr>
          <p:cNvPr id="251" name="Google Shape;25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Creative &amp; Free PowerPoint Templates</a:t>
            </a:r>
            <a:endParaRPr/>
          </a:p>
        </p:txBody>
      </p:sp>
      <p:sp>
        <p:nvSpPr>
          <p:cNvPr id="364" name="Google Shape;36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Creative &amp; Free PowerPoint Templates</a:t>
            </a:r>
            <a:endParaRPr/>
          </a:p>
        </p:txBody>
      </p:sp>
      <p:sp>
        <p:nvSpPr>
          <p:cNvPr id="379" name="Google Shape;379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Creative &amp; Free PowerPoint Templates</a:t>
            </a:r>
            <a:endParaRPr/>
          </a:p>
        </p:txBody>
      </p:sp>
      <p:sp>
        <p:nvSpPr>
          <p:cNvPr id="264" name="Google Shape;26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Creative &amp; Free PowerPoint Templates</a:t>
            </a:r>
            <a:endParaRPr/>
          </a:p>
        </p:txBody>
      </p:sp>
      <p:sp>
        <p:nvSpPr>
          <p:cNvPr id="312" name="Google Shape;31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Creative &amp; Free PowerPoint Templates</a:t>
            </a:r>
            <a:endParaRPr/>
          </a:p>
        </p:txBody>
      </p:sp>
      <p:sp>
        <p:nvSpPr>
          <p:cNvPr id="322" name="Google Shape;32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Creative &amp; Free PowerPoint Templates</a:t>
            </a:r>
            <a:endParaRPr/>
          </a:p>
        </p:txBody>
      </p:sp>
      <p:sp>
        <p:nvSpPr>
          <p:cNvPr id="330" name="Google Shape;33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Creative &amp; Free PowerPoint Templates</a:t>
            </a:r>
            <a:endParaRPr/>
          </a:p>
        </p:txBody>
      </p:sp>
      <p:sp>
        <p:nvSpPr>
          <p:cNvPr id="339" name="Google Shape;33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Creative &amp; Free PowerPoint Templates</a:t>
            </a:r>
            <a:endParaRPr/>
          </a:p>
        </p:txBody>
      </p:sp>
      <p:sp>
        <p:nvSpPr>
          <p:cNvPr id="348" name="Google Shape;34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Creative &amp; Free PowerPoint Templates</a:t>
            </a:r>
            <a:endParaRPr/>
          </a:p>
        </p:txBody>
      </p:sp>
      <p:sp>
        <p:nvSpPr>
          <p:cNvPr id="356" name="Google Shape;35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showeet.com/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3867079" y="785076"/>
            <a:ext cx="4801950" cy="5958872"/>
          </a:xfrm>
          <a:custGeom>
            <a:rect b="b" l="l" r="r" t="t"/>
            <a:pathLst>
              <a:path extrusionOk="0" h="20744" w="20693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Google Shape;17;p14"/>
          <p:cNvSpPr/>
          <p:nvPr/>
        </p:nvSpPr>
        <p:spPr>
          <a:xfrm>
            <a:off x="2927648" y="1746876"/>
            <a:ext cx="7103771" cy="4829623"/>
          </a:xfrm>
          <a:custGeom>
            <a:rect b="b" l="l" r="r" t="t"/>
            <a:pathLst>
              <a:path extrusionOk="0" h="18693" w="19589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2368461" y="1388997"/>
            <a:ext cx="6998772" cy="4812289"/>
          </a:xfrm>
          <a:custGeom>
            <a:rect b="b" l="l" r="r" t="t"/>
            <a:pathLst>
              <a:path extrusionOk="0" h="19116" w="2160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6730112" y="114053"/>
            <a:ext cx="1313884" cy="1186203"/>
          </a:xfrm>
          <a:custGeom>
            <a:rect b="b" l="l" r="r" t="t"/>
            <a:pathLst>
              <a:path extrusionOk="0" h="19060" w="18415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Google Shape;20;p14"/>
          <p:cNvSpPr/>
          <p:nvPr/>
        </p:nvSpPr>
        <p:spPr>
          <a:xfrm>
            <a:off x="1921112" y="4207292"/>
            <a:ext cx="875650" cy="892153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Google Shape;21;p14"/>
          <p:cNvSpPr/>
          <p:nvPr/>
        </p:nvSpPr>
        <p:spPr>
          <a:xfrm>
            <a:off x="8765547" y="1031118"/>
            <a:ext cx="604493" cy="575736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14"/>
          <p:cNvSpPr txBox="1"/>
          <p:nvPr>
            <p:ph type="ctrTitle"/>
          </p:nvPr>
        </p:nvSpPr>
        <p:spPr>
          <a:xfrm>
            <a:off x="3161928" y="2072667"/>
            <a:ext cx="586814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3161928" y="4552342"/>
            <a:ext cx="5868144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8328248" y="6356350"/>
            <a:ext cx="3025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 Number (Dark)">
  <p:cSld name="Title and Content w Number (Dark)">
    <p:bg>
      <p:bgPr>
        <a:solidFill>
          <a:schemeClr val="accen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title"/>
          </p:nvPr>
        </p:nvSpPr>
        <p:spPr>
          <a:xfrm>
            <a:off x="2925270" y="136525"/>
            <a:ext cx="8428529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D9E5"/>
              </a:buClr>
              <a:buSzPts val="4400"/>
              <a:buFont typeface="Calibri"/>
              <a:buNone/>
              <a:defRPr sz="4400">
                <a:solidFill>
                  <a:srgbClr val="DED9E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838200" y="2060848"/>
            <a:ext cx="10515600" cy="41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D9E5"/>
              </a:buClr>
              <a:buSzPts val="3600"/>
              <a:buFont typeface="Calibri"/>
              <a:buChar char="•"/>
              <a:defRPr sz="3600">
                <a:solidFill>
                  <a:srgbClr val="DED9E5"/>
                </a:solidFill>
              </a:defRPr>
            </a:lvl1pPr>
            <a:lvl2pPr indent="-4318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D9E5"/>
              </a:buClr>
              <a:buSzPts val="3200"/>
              <a:buFont typeface="Calibri"/>
              <a:buChar char="•"/>
              <a:defRPr sz="3200">
                <a:solidFill>
                  <a:srgbClr val="DED9E5"/>
                </a:solidFill>
              </a:defRPr>
            </a:lvl2pPr>
            <a:lvl3pPr indent="-4064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D9E5"/>
              </a:buClr>
              <a:buSzPts val="2800"/>
              <a:buFont typeface="Calibri"/>
              <a:buChar char="•"/>
              <a:defRPr sz="2800">
                <a:solidFill>
                  <a:srgbClr val="DED9E5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D9E5"/>
              </a:buClr>
              <a:buSzPts val="2400"/>
              <a:buFont typeface="Calibri"/>
              <a:buChar char="•"/>
              <a:defRPr sz="2400">
                <a:solidFill>
                  <a:srgbClr val="DED9E5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D9E5"/>
              </a:buClr>
              <a:buSzPts val="2400"/>
              <a:buFont typeface="Calibri"/>
              <a:buChar char="•"/>
              <a:defRPr sz="2400">
                <a:solidFill>
                  <a:srgbClr val="DED9E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5"/>
          <p:cNvSpPr/>
          <p:nvPr/>
        </p:nvSpPr>
        <p:spPr>
          <a:xfrm>
            <a:off x="861777" y="-2072"/>
            <a:ext cx="1197858" cy="1389174"/>
          </a:xfrm>
          <a:custGeom>
            <a:rect b="b" l="l" r="r" t="t"/>
            <a:pathLst>
              <a:path extrusionOk="0" h="1389174" w="1197858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25"/>
          <p:cNvSpPr/>
          <p:nvPr/>
        </p:nvSpPr>
        <p:spPr>
          <a:xfrm>
            <a:off x="627460" y="140534"/>
            <a:ext cx="1772074" cy="1204775"/>
          </a:xfrm>
          <a:custGeom>
            <a:rect b="b" l="l" r="r" t="t"/>
            <a:pathLst>
              <a:path extrusionOk="0" h="18693" w="19589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25"/>
          <p:cNvSpPr/>
          <p:nvPr/>
        </p:nvSpPr>
        <p:spPr>
          <a:xfrm>
            <a:off x="487968" y="51259"/>
            <a:ext cx="1745881" cy="1200451"/>
          </a:xfrm>
          <a:custGeom>
            <a:rect b="b" l="l" r="r" t="t"/>
            <a:pathLst>
              <a:path extrusionOk="0" h="19116" w="2160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889707" y="1402361"/>
            <a:ext cx="218435" cy="222553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25"/>
          <p:cNvSpPr/>
          <p:nvPr/>
        </p:nvSpPr>
        <p:spPr>
          <a:xfrm>
            <a:off x="2281390" y="140534"/>
            <a:ext cx="150794" cy="143620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25"/>
          <p:cNvSpPr txBox="1"/>
          <p:nvPr>
            <p:ph idx="2" type="body"/>
          </p:nvPr>
        </p:nvSpPr>
        <p:spPr>
          <a:xfrm>
            <a:off x="878553" y="141289"/>
            <a:ext cx="1163046" cy="112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b="1" sz="5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bg>
      <p:bgPr>
        <a:solidFill>
          <a:schemeClr val="accen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831850" y="43754"/>
            <a:ext cx="10515600" cy="119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Calibri"/>
              <a:buNone/>
              <a:defRPr sz="6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831850" y="126842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6"/>
          <p:cNvSpPr/>
          <p:nvPr/>
        </p:nvSpPr>
        <p:spPr>
          <a:xfrm>
            <a:off x="4874400" y="980564"/>
            <a:ext cx="5337219" cy="5877435"/>
          </a:xfrm>
          <a:custGeom>
            <a:rect b="b" l="l" r="r" t="t"/>
            <a:pathLst>
              <a:path extrusionOk="0" h="5877435" w="5337219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3830303" y="2049794"/>
            <a:ext cx="7895563" cy="4808204"/>
          </a:xfrm>
          <a:custGeom>
            <a:rect b="b" l="l" r="r" t="t"/>
            <a:pathLst>
              <a:path extrusionOk="0" h="4808204" w="7895563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3208844" y="1651975"/>
            <a:ext cx="7779006" cy="5348770"/>
          </a:xfrm>
          <a:custGeom>
            <a:rect b="b" l="l" r="r" t="t"/>
            <a:pathLst>
              <a:path extrusionOk="0" h="19116" w="2160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10319088" y="1254199"/>
            <a:ext cx="671883" cy="639920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2711624" y="4784458"/>
            <a:ext cx="973269" cy="991612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lt2">
              <a:alpha val="14901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 w Photo">
  <p:cSld name="Section Header 2 w Photo">
    <p:bg>
      <p:bgPr>
        <a:solidFill>
          <a:schemeClr val="accen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831850" y="43754"/>
            <a:ext cx="10515600" cy="119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Calibri"/>
              <a:buNone/>
              <a:defRPr sz="6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831850" y="126842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7"/>
          <p:cNvSpPr/>
          <p:nvPr/>
        </p:nvSpPr>
        <p:spPr>
          <a:xfrm>
            <a:off x="4874400" y="980564"/>
            <a:ext cx="5337219" cy="5877435"/>
          </a:xfrm>
          <a:custGeom>
            <a:rect b="b" l="l" r="r" t="t"/>
            <a:pathLst>
              <a:path extrusionOk="0" h="5877435" w="5337219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3830303" y="2049794"/>
            <a:ext cx="7895563" cy="4808204"/>
          </a:xfrm>
          <a:custGeom>
            <a:rect b="b" l="l" r="r" t="t"/>
            <a:pathLst>
              <a:path extrusionOk="0" h="4808204" w="7895563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2711624" y="4784458"/>
            <a:ext cx="973269" cy="991612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lt2">
              <a:alpha val="14901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10319088" y="1254199"/>
            <a:ext cx="671883" cy="639920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27"/>
          <p:cNvSpPr/>
          <p:nvPr>
            <p:ph idx="2" type="pic"/>
          </p:nvPr>
        </p:nvSpPr>
        <p:spPr>
          <a:xfrm>
            <a:off x="3208844" y="1651909"/>
            <a:ext cx="7779006" cy="5206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 w Photo (bis)">
  <p:cSld name="Section Header 2 w Photo (bis)">
    <p:bg>
      <p:bgPr>
        <a:solidFill>
          <a:schemeClr val="accen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831850" y="405909"/>
            <a:ext cx="10515600" cy="119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Calibri"/>
              <a:buNone/>
              <a:defRPr sz="6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831850" y="163058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5" name="Google Shape;14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28"/>
          <p:cNvSpPr/>
          <p:nvPr/>
        </p:nvSpPr>
        <p:spPr>
          <a:xfrm>
            <a:off x="4874400" y="980564"/>
            <a:ext cx="5337219" cy="5877435"/>
          </a:xfrm>
          <a:custGeom>
            <a:rect b="b" l="l" r="r" t="t"/>
            <a:pathLst>
              <a:path extrusionOk="0" h="5877435" w="5337219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28"/>
          <p:cNvSpPr/>
          <p:nvPr/>
        </p:nvSpPr>
        <p:spPr>
          <a:xfrm>
            <a:off x="3830303" y="2049794"/>
            <a:ext cx="7895563" cy="4808204"/>
          </a:xfrm>
          <a:custGeom>
            <a:rect b="b" l="l" r="r" t="t"/>
            <a:pathLst>
              <a:path extrusionOk="0" h="4808204" w="7895563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2711624" y="4784458"/>
            <a:ext cx="973269" cy="991612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lt2">
              <a:alpha val="14901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10319088" y="1254199"/>
            <a:ext cx="671883" cy="639920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28"/>
          <p:cNvSpPr/>
          <p:nvPr>
            <p:ph idx="2" type="pic"/>
          </p:nvPr>
        </p:nvSpPr>
        <p:spPr>
          <a:xfrm>
            <a:off x="3208844" y="1651909"/>
            <a:ext cx="7779006" cy="5206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bg>
      <p:bgPr>
        <a:solidFill>
          <a:schemeClr val="accen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5" name="Google Shape;155;p29"/>
          <p:cNvGrpSpPr/>
          <p:nvPr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156" name="Google Shape;156;p29"/>
            <p:cNvSpPr/>
            <p:nvPr/>
          </p:nvSpPr>
          <p:spPr>
            <a:xfrm>
              <a:off x="1490608" y="1750568"/>
              <a:ext cx="10103020" cy="5107432"/>
            </a:xfrm>
            <a:custGeom>
              <a:rect b="b" l="l" r="r" t="t"/>
              <a:pathLst>
                <a:path extrusionOk="0" h="5107432" w="10103020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695401" y="1241443"/>
              <a:ext cx="9953877" cy="5616559"/>
            </a:xfrm>
            <a:custGeom>
              <a:rect b="b" l="l" r="r" t="t"/>
              <a:pathLst>
                <a:path extrusionOk="0" h="5616559" w="9953877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983431" y="1988719"/>
            <a:ext cx="9505181" cy="3699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9"/>
          <p:cNvSpPr txBox="1"/>
          <p:nvPr>
            <p:ph idx="2" type="body"/>
          </p:nvPr>
        </p:nvSpPr>
        <p:spPr>
          <a:xfrm>
            <a:off x="4035675" y="5880905"/>
            <a:ext cx="3400692" cy="647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0" name="Google Shape;160;p29"/>
          <p:cNvSpPr/>
          <p:nvPr/>
        </p:nvSpPr>
        <p:spPr>
          <a:xfrm>
            <a:off x="303229" y="1621497"/>
            <a:ext cx="1049353" cy="1069130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p29"/>
          <p:cNvSpPr/>
          <p:nvPr/>
        </p:nvSpPr>
        <p:spPr>
          <a:xfrm rot="10800000">
            <a:off x="1487488" y="1643744"/>
            <a:ext cx="724406" cy="689945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Big Letters">
  <p:cSld name="Section Header - Big Letter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831850" y="1709738"/>
            <a:ext cx="555218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Calibri"/>
              <a:buNone/>
              <a:defRPr sz="11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0" name="Google Shape;170;p30"/>
          <p:cNvGrpSpPr/>
          <p:nvPr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171" name="Google Shape;171;p30"/>
            <p:cNvSpPr/>
            <p:nvPr/>
          </p:nvSpPr>
          <p:spPr>
            <a:xfrm>
              <a:off x="8329881" y="1"/>
              <a:ext cx="3862120" cy="4184987"/>
            </a:xfrm>
            <a:custGeom>
              <a:rect b="b" l="l" r="r" t="t"/>
              <a:pathLst>
                <a:path extrusionOk="0" h="4184987" w="3862120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7390509" y="0"/>
              <a:ext cx="4801492" cy="4017462"/>
            </a:xfrm>
            <a:custGeom>
              <a:rect b="b" l="l" r="r" t="t"/>
              <a:pathLst>
                <a:path extrusionOk="0" h="4017462" w="480149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6831384" y="0"/>
              <a:ext cx="5360617" cy="3642236"/>
            </a:xfrm>
            <a:custGeom>
              <a:rect b="b" l="l" r="r" t="t"/>
              <a:pathLst>
                <a:path extrusionOk="0" h="3642236" w="5360617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11397987" y="3867634"/>
              <a:ext cx="794014" cy="1182847"/>
            </a:xfrm>
            <a:custGeom>
              <a:rect b="b" l="l" r="r" t="t"/>
              <a:pathLst>
                <a:path extrusionOk="0" h="1182847" w="794014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6384032" y="1648242"/>
              <a:ext cx="875650" cy="892153"/>
            </a:xfrm>
            <a:custGeom>
              <a:rect b="b" l="l" r="r" t="t"/>
              <a:pathLst>
                <a:path extrusionOk="0" h="18770" w="19088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10139329" y="4982756"/>
              <a:ext cx="604493" cy="575736"/>
            </a:xfrm>
            <a:custGeom>
              <a:rect b="b" l="l" r="r" t="t"/>
              <a:pathLst>
                <a:path extrusionOk="0" h="18783" w="19202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 Numbers">
  <p:cSld name="Title Only w Number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2925270" y="136525"/>
            <a:ext cx="8428529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31"/>
          <p:cNvSpPr/>
          <p:nvPr/>
        </p:nvSpPr>
        <p:spPr>
          <a:xfrm>
            <a:off x="861777" y="-2072"/>
            <a:ext cx="1197858" cy="1389174"/>
          </a:xfrm>
          <a:custGeom>
            <a:rect b="b" l="l" r="r" t="t"/>
            <a:pathLst>
              <a:path extrusionOk="0" h="1389174" w="1197858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" name="Google Shape;183;p31"/>
          <p:cNvSpPr/>
          <p:nvPr/>
        </p:nvSpPr>
        <p:spPr>
          <a:xfrm>
            <a:off x="627460" y="140534"/>
            <a:ext cx="1772074" cy="1204775"/>
          </a:xfrm>
          <a:custGeom>
            <a:rect b="b" l="l" r="r" t="t"/>
            <a:pathLst>
              <a:path extrusionOk="0" h="18693" w="19589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Google Shape;184;p31"/>
          <p:cNvSpPr/>
          <p:nvPr/>
        </p:nvSpPr>
        <p:spPr>
          <a:xfrm>
            <a:off x="487968" y="51259"/>
            <a:ext cx="1745881" cy="1200451"/>
          </a:xfrm>
          <a:custGeom>
            <a:rect b="b" l="l" r="r" t="t"/>
            <a:pathLst>
              <a:path extrusionOk="0" h="19116" w="2160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31"/>
          <p:cNvSpPr/>
          <p:nvPr/>
        </p:nvSpPr>
        <p:spPr>
          <a:xfrm>
            <a:off x="889707" y="1402361"/>
            <a:ext cx="218435" cy="222553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2281390" y="140534"/>
            <a:ext cx="150794" cy="143620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878553" y="141289"/>
            <a:ext cx="1163046" cy="112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b="1" sz="5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8" name="Google Shape;198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0" name="Google Shape;200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8" name="Google Shape;20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3867079" y="785076"/>
            <a:ext cx="4801950" cy="5958872"/>
          </a:xfrm>
          <a:custGeom>
            <a:rect b="b" l="l" r="r" t="t"/>
            <a:pathLst>
              <a:path extrusionOk="0" h="20744" w="20693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Google Shape;28;p15"/>
          <p:cNvSpPr/>
          <p:nvPr/>
        </p:nvSpPr>
        <p:spPr>
          <a:xfrm>
            <a:off x="2927648" y="1746876"/>
            <a:ext cx="7103771" cy="4829623"/>
          </a:xfrm>
          <a:custGeom>
            <a:rect b="b" l="l" r="r" t="t"/>
            <a:pathLst>
              <a:path extrusionOk="0" h="18693" w="19589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Google Shape;29;p15"/>
          <p:cNvSpPr/>
          <p:nvPr/>
        </p:nvSpPr>
        <p:spPr>
          <a:xfrm>
            <a:off x="2368461" y="1388997"/>
            <a:ext cx="6998772" cy="4812289"/>
          </a:xfrm>
          <a:custGeom>
            <a:rect b="b" l="l" r="r" t="t"/>
            <a:pathLst>
              <a:path extrusionOk="0" h="19116" w="2160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6730112" y="114053"/>
            <a:ext cx="1313884" cy="1186203"/>
          </a:xfrm>
          <a:custGeom>
            <a:rect b="b" l="l" r="r" t="t"/>
            <a:pathLst>
              <a:path extrusionOk="0" h="19060" w="18415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1921112" y="4207292"/>
            <a:ext cx="875650" cy="892153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Google Shape;32;p15"/>
          <p:cNvSpPr/>
          <p:nvPr/>
        </p:nvSpPr>
        <p:spPr>
          <a:xfrm>
            <a:off x="8765547" y="1031118"/>
            <a:ext cx="604493" cy="575736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33;p15"/>
          <p:cNvSpPr txBox="1"/>
          <p:nvPr>
            <p:ph type="ctrTitle"/>
          </p:nvPr>
        </p:nvSpPr>
        <p:spPr>
          <a:xfrm>
            <a:off x="3161928" y="2072667"/>
            <a:ext cx="586814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" type="subTitle"/>
          </p:nvPr>
        </p:nvSpPr>
        <p:spPr>
          <a:xfrm>
            <a:off x="3161928" y="4552342"/>
            <a:ext cx="5868144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8328248" y="6356350"/>
            <a:ext cx="3025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5" name="Google Shape;21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 rot="5400000">
            <a:off x="3785915" y="-1390922"/>
            <a:ext cx="4620171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type="title">
  <p:cSld name="TITLE">
    <p:bg>
      <p:bgPr>
        <a:solidFill>
          <a:srgbClr val="222A35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7" name="Google Shape;237;p23"/>
          <p:cNvSpPr/>
          <p:nvPr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0456" y="6214072"/>
            <a:ext cx="1627773" cy="45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 b="19390" l="0" r="18500" t="0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23"/>
          <p:cNvGrpSpPr/>
          <p:nvPr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241" name="Google Shape;241;p23"/>
            <p:cNvSpPr txBox="1"/>
            <p:nvPr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AEABAB"/>
                  </a:solidFill>
                  <a:latin typeface="Calibri"/>
                  <a:ea typeface="Calibri"/>
                  <a:cs typeface="Calibri"/>
                  <a:sym typeface="Calibri"/>
                </a:rPr>
                <a:t>Made with       by </a:t>
              </a: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9544347" y="6374509"/>
              <a:ext cx="152053" cy="130265"/>
            </a:xfrm>
            <a:custGeom>
              <a:rect b="b" l="l" r="r" t="t"/>
              <a:pathLst>
                <a:path extrusionOk="0" h="432707" w="504825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r>
                <a:t/>
              </a:r>
              <a:endParaRPr b="0" i="0" sz="135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weet">
  <p:cSld name="showee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9"/>
          <p:cNvPicPr preferRelativeResize="0"/>
          <p:nvPr/>
        </p:nvPicPr>
        <p:blipFill rotWithShape="1">
          <a:blip r:embed="rId2">
            <a:alphaModFix/>
          </a:blip>
          <a:srcRect b="19390" l="0" r="18500" t="0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 Photo">
  <p:cSld name="Section Header w Phot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7"/>
          <p:cNvSpPr/>
          <p:nvPr/>
        </p:nvSpPr>
        <p:spPr>
          <a:xfrm>
            <a:off x="8329881" y="1"/>
            <a:ext cx="3862120" cy="4184987"/>
          </a:xfrm>
          <a:custGeom>
            <a:rect b="b" l="l" r="r" t="t"/>
            <a:pathLst>
              <a:path extrusionOk="0" h="4184987" w="3862120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Google Shape;49;p17"/>
          <p:cNvSpPr/>
          <p:nvPr/>
        </p:nvSpPr>
        <p:spPr>
          <a:xfrm>
            <a:off x="7390509" y="0"/>
            <a:ext cx="4801492" cy="4017462"/>
          </a:xfrm>
          <a:custGeom>
            <a:rect b="b" l="l" r="r" t="t"/>
            <a:pathLst>
              <a:path extrusionOk="0" h="4017462" w="480149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Google Shape;50;p17"/>
          <p:cNvSpPr/>
          <p:nvPr/>
        </p:nvSpPr>
        <p:spPr>
          <a:xfrm>
            <a:off x="11397987" y="3867634"/>
            <a:ext cx="794014" cy="1182847"/>
          </a:xfrm>
          <a:custGeom>
            <a:rect b="b" l="l" r="r" t="t"/>
            <a:pathLst>
              <a:path extrusionOk="0" h="1182847" w="794014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Google Shape;51;p17"/>
          <p:cNvSpPr/>
          <p:nvPr/>
        </p:nvSpPr>
        <p:spPr>
          <a:xfrm>
            <a:off x="6384032" y="1648242"/>
            <a:ext cx="875650" cy="892153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Google Shape;52;p17"/>
          <p:cNvSpPr/>
          <p:nvPr/>
        </p:nvSpPr>
        <p:spPr>
          <a:xfrm>
            <a:off x="10139329" y="4982756"/>
            <a:ext cx="604493" cy="575736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Google Shape;53;p17"/>
          <p:cNvSpPr/>
          <p:nvPr>
            <p:ph idx="2" type="pic"/>
          </p:nvPr>
        </p:nvSpPr>
        <p:spPr>
          <a:xfrm>
            <a:off x="6831385" y="0"/>
            <a:ext cx="5360617" cy="36422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 Photo (Dark)">
  <p:cSld name="Section Header w Photo (Dark)"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CB2BA"/>
              </a:buClr>
              <a:buSzPts val="2400"/>
              <a:buNone/>
              <a:defRPr sz="2400">
                <a:solidFill>
                  <a:srgbClr val="ACB2B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8"/>
          <p:cNvSpPr/>
          <p:nvPr/>
        </p:nvSpPr>
        <p:spPr>
          <a:xfrm>
            <a:off x="8329881" y="1"/>
            <a:ext cx="3862120" cy="4184987"/>
          </a:xfrm>
          <a:custGeom>
            <a:rect b="b" l="l" r="r" t="t"/>
            <a:pathLst>
              <a:path extrusionOk="0" h="4184987" w="3862120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Google Shape;61;p18"/>
          <p:cNvSpPr/>
          <p:nvPr/>
        </p:nvSpPr>
        <p:spPr>
          <a:xfrm>
            <a:off x="7390509" y="0"/>
            <a:ext cx="4801492" cy="4017462"/>
          </a:xfrm>
          <a:custGeom>
            <a:rect b="b" l="l" r="r" t="t"/>
            <a:pathLst>
              <a:path extrusionOk="0" h="4017462" w="480149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Google Shape;62;p18"/>
          <p:cNvSpPr/>
          <p:nvPr/>
        </p:nvSpPr>
        <p:spPr>
          <a:xfrm>
            <a:off x="11397987" y="3867634"/>
            <a:ext cx="794014" cy="1182847"/>
          </a:xfrm>
          <a:custGeom>
            <a:rect b="b" l="l" r="r" t="t"/>
            <a:pathLst>
              <a:path extrusionOk="0" h="1182847" w="794014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lt2">
              <a:alpha val="6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18"/>
          <p:cNvSpPr/>
          <p:nvPr/>
        </p:nvSpPr>
        <p:spPr>
          <a:xfrm>
            <a:off x="6384032" y="1648242"/>
            <a:ext cx="875650" cy="892153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Google Shape;64;p18"/>
          <p:cNvSpPr/>
          <p:nvPr/>
        </p:nvSpPr>
        <p:spPr>
          <a:xfrm>
            <a:off x="10139329" y="4982756"/>
            <a:ext cx="604493" cy="575736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Google Shape;65;p18"/>
          <p:cNvSpPr/>
          <p:nvPr>
            <p:ph idx="2" type="pic"/>
          </p:nvPr>
        </p:nvSpPr>
        <p:spPr>
          <a:xfrm>
            <a:off x="6831385" y="0"/>
            <a:ext cx="5360617" cy="36422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9"/>
          <p:cNvSpPr/>
          <p:nvPr/>
        </p:nvSpPr>
        <p:spPr>
          <a:xfrm>
            <a:off x="8329881" y="1"/>
            <a:ext cx="3862120" cy="4184987"/>
          </a:xfrm>
          <a:custGeom>
            <a:rect b="b" l="l" r="r" t="t"/>
            <a:pathLst>
              <a:path extrusionOk="0" h="4184987" w="3862120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19"/>
          <p:cNvSpPr/>
          <p:nvPr/>
        </p:nvSpPr>
        <p:spPr>
          <a:xfrm>
            <a:off x="7390509" y="0"/>
            <a:ext cx="4801492" cy="4017462"/>
          </a:xfrm>
          <a:custGeom>
            <a:rect b="b" l="l" r="r" t="t"/>
            <a:pathLst>
              <a:path extrusionOk="0" h="4017462" w="480149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19"/>
          <p:cNvSpPr/>
          <p:nvPr/>
        </p:nvSpPr>
        <p:spPr>
          <a:xfrm>
            <a:off x="6831384" y="0"/>
            <a:ext cx="5360617" cy="3642236"/>
          </a:xfrm>
          <a:custGeom>
            <a:rect b="b" l="l" r="r" t="t"/>
            <a:pathLst>
              <a:path extrusionOk="0" h="3642236" w="5360617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19"/>
          <p:cNvSpPr/>
          <p:nvPr/>
        </p:nvSpPr>
        <p:spPr>
          <a:xfrm>
            <a:off x="11397987" y="3867634"/>
            <a:ext cx="794014" cy="1182847"/>
          </a:xfrm>
          <a:custGeom>
            <a:rect b="b" l="l" r="r" t="t"/>
            <a:pathLst>
              <a:path extrusionOk="0" h="1182847" w="794014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Google Shape;76;p19"/>
          <p:cNvSpPr/>
          <p:nvPr/>
        </p:nvSpPr>
        <p:spPr>
          <a:xfrm>
            <a:off x="6384032" y="1648242"/>
            <a:ext cx="875650" cy="892153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19"/>
          <p:cNvSpPr/>
          <p:nvPr/>
        </p:nvSpPr>
        <p:spPr>
          <a:xfrm>
            <a:off x="10139329" y="4982756"/>
            <a:ext cx="604493" cy="575736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Dark)">
  <p:cSld name="Section Header (Dark)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CB2BA"/>
              </a:buClr>
              <a:buSzPts val="2400"/>
              <a:buNone/>
              <a:defRPr sz="2400">
                <a:solidFill>
                  <a:srgbClr val="ACB2B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20"/>
          <p:cNvSpPr/>
          <p:nvPr/>
        </p:nvSpPr>
        <p:spPr>
          <a:xfrm>
            <a:off x="8329881" y="1"/>
            <a:ext cx="3862120" cy="4184987"/>
          </a:xfrm>
          <a:custGeom>
            <a:rect b="b" l="l" r="r" t="t"/>
            <a:pathLst>
              <a:path extrusionOk="0" h="4184987" w="3862120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20"/>
          <p:cNvSpPr/>
          <p:nvPr/>
        </p:nvSpPr>
        <p:spPr>
          <a:xfrm>
            <a:off x="7390509" y="0"/>
            <a:ext cx="4801492" cy="4017462"/>
          </a:xfrm>
          <a:custGeom>
            <a:rect b="b" l="l" r="r" t="t"/>
            <a:pathLst>
              <a:path extrusionOk="0" h="4017462" w="480149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0"/>
          <p:cNvSpPr/>
          <p:nvPr/>
        </p:nvSpPr>
        <p:spPr>
          <a:xfrm>
            <a:off x="6831384" y="0"/>
            <a:ext cx="5360617" cy="3642236"/>
          </a:xfrm>
          <a:custGeom>
            <a:rect b="b" l="l" r="r" t="t"/>
            <a:pathLst>
              <a:path extrusionOk="0" h="3642236" w="5360617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11397987" y="3867634"/>
            <a:ext cx="794014" cy="1182847"/>
          </a:xfrm>
          <a:custGeom>
            <a:rect b="b" l="l" r="r" t="t"/>
            <a:pathLst>
              <a:path extrusionOk="0" h="1182847" w="794014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lt2">
              <a:alpha val="6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Google Shape;88;p20"/>
          <p:cNvSpPr/>
          <p:nvPr/>
        </p:nvSpPr>
        <p:spPr>
          <a:xfrm>
            <a:off x="6384032" y="1648242"/>
            <a:ext cx="875650" cy="892153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20"/>
          <p:cNvSpPr/>
          <p:nvPr/>
        </p:nvSpPr>
        <p:spPr>
          <a:xfrm>
            <a:off x="10139329" y="4982756"/>
            <a:ext cx="604493" cy="575736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 Number">
  <p:cSld name="Title and Content w 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2925270" y="136525"/>
            <a:ext cx="8428529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838200" y="2060848"/>
            <a:ext cx="10515600" cy="41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•"/>
              <a:defRPr sz="3600"/>
            </a:lvl1pPr>
            <a:lvl2pPr indent="-4318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•"/>
              <a:defRPr sz="3200"/>
            </a:lvl2pPr>
            <a:lvl3pPr indent="-4064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•"/>
              <a:defRPr sz="2800"/>
            </a:lvl3pPr>
            <a:lvl4pPr indent="-3810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•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•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1"/>
          <p:cNvSpPr/>
          <p:nvPr/>
        </p:nvSpPr>
        <p:spPr>
          <a:xfrm>
            <a:off x="861777" y="-2072"/>
            <a:ext cx="1197858" cy="1389174"/>
          </a:xfrm>
          <a:custGeom>
            <a:rect b="b" l="l" r="r" t="t"/>
            <a:pathLst>
              <a:path extrusionOk="0" h="1389174" w="1197858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21"/>
          <p:cNvSpPr/>
          <p:nvPr/>
        </p:nvSpPr>
        <p:spPr>
          <a:xfrm>
            <a:off x="627460" y="140534"/>
            <a:ext cx="1772074" cy="1204775"/>
          </a:xfrm>
          <a:custGeom>
            <a:rect b="b" l="l" r="r" t="t"/>
            <a:pathLst>
              <a:path extrusionOk="0" h="18693" w="19589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21"/>
          <p:cNvSpPr/>
          <p:nvPr/>
        </p:nvSpPr>
        <p:spPr>
          <a:xfrm>
            <a:off x="487968" y="51259"/>
            <a:ext cx="1745881" cy="1200451"/>
          </a:xfrm>
          <a:custGeom>
            <a:rect b="b" l="l" r="r" t="t"/>
            <a:pathLst>
              <a:path extrusionOk="0" h="19116" w="2160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21"/>
          <p:cNvSpPr/>
          <p:nvPr/>
        </p:nvSpPr>
        <p:spPr>
          <a:xfrm>
            <a:off x="889707" y="1402361"/>
            <a:ext cx="218435" cy="222553"/>
          </a:xfrm>
          <a:custGeom>
            <a:rect b="b" l="l" r="r" t="t"/>
            <a:pathLst>
              <a:path extrusionOk="0" h="18770" w="19088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2281390" y="140534"/>
            <a:ext cx="150794" cy="143620"/>
          </a:xfrm>
          <a:custGeom>
            <a:rect b="b" l="l" r="r" t="t"/>
            <a:pathLst>
              <a:path extrusionOk="0" h="18783" w="19202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878553" y="141289"/>
            <a:ext cx="1163046" cy="112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b="1" sz="5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3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3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3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38C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38C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38C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38C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38C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38C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38C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38C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/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2F3A46"/>
              </a:buClr>
              <a:buSzPts val="4000"/>
              <a:buFont typeface="Open Sans"/>
              <a:buNone/>
              <a:defRPr b="1" i="0" sz="4000" u="none" cap="none" strike="noStrike">
                <a:solidFill>
                  <a:srgbClr val="2F3A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2" name="Google Shape;232;p2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22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Copyright Showeet.com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63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38930" y="341031"/>
            <a:ext cx="2914141" cy="80474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/>
          <p:nvPr/>
        </p:nvSpPr>
        <p:spPr>
          <a:xfrm>
            <a:off x="2185947" y="2158991"/>
            <a:ext cx="782010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 creative templates, charts, diagrams and maps for your outstanding presentations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vorobev.i2@rea.study.ru" TargetMode="External"/><Relationship Id="rId4" Type="http://schemas.openxmlformats.org/officeDocument/2006/relationships/hyperlink" Target="mailto:shabalina.t@rea.study.ru" TargetMode="External"/><Relationship Id="rId5" Type="http://schemas.openxmlformats.org/officeDocument/2006/relationships/hyperlink" Target="mailto:lomakina.a@rea.study.ru" TargetMode="External"/><Relationship Id="rId6" Type="http://schemas.openxmlformats.org/officeDocument/2006/relationships/hyperlink" Target="mailto:dmitrieva.d@rea.study.ru" TargetMode="External"/><Relationship Id="rId7" Type="http://schemas.openxmlformats.org/officeDocument/2006/relationships/hyperlink" Target="http://www.pt.2035.university/project/beauty-jelly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"/>
          <p:cNvSpPr txBox="1"/>
          <p:nvPr>
            <p:ph type="ctrTitle"/>
          </p:nvPr>
        </p:nvSpPr>
        <p:spPr>
          <a:xfrm>
            <a:off x="3161928" y="3000772"/>
            <a:ext cx="586814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US"/>
              <a:t>Коллагеновое желе с витаминами «Beauty jelly»</a:t>
            </a:r>
            <a:endParaRPr/>
          </a:p>
        </p:txBody>
      </p:sp>
      <p:sp>
        <p:nvSpPr>
          <p:cNvPr id="254" name="Google Shape;254;p1"/>
          <p:cNvSpPr txBox="1"/>
          <p:nvPr>
            <p:ph idx="1" type="subTitle"/>
          </p:nvPr>
        </p:nvSpPr>
        <p:spPr>
          <a:xfrm>
            <a:off x="3161928" y="4552342"/>
            <a:ext cx="5868144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"/>
          <p:cNvSpPr txBox="1"/>
          <p:nvPr>
            <p:ph type="title"/>
          </p:nvPr>
        </p:nvSpPr>
        <p:spPr>
          <a:xfrm>
            <a:off x="3143672" y="272802"/>
            <a:ext cx="8428529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Проект пилота</a:t>
            </a:r>
            <a:endParaRPr/>
          </a:p>
        </p:txBody>
      </p:sp>
      <p:sp>
        <p:nvSpPr>
          <p:cNvPr id="367" name="Google Shape;367;p10"/>
          <p:cNvSpPr txBox="1"/>
          <p:nvPr>
            <p:ph idx="1" type="body"/>
          </p:nvPr>
        </p:nvSpPr>
        <p:spPr>
          <a:xfrm>
            <a:off x="838200" y="2060848"/>
            <a:ext cx="10515600" cy="41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569913" lvl="0" marL="56991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/>
              <a:t>По нашим предположениям, на стартовую реализацию этого проекта потребуется около 2 месяцев. </a:t>
            </a:r>
            <a:endParaRPr/>
          </a:p>
          <a:p>
            <a:pPr indent="-569913" lvl="0" marL="569913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/>
              <a:t>Оборудование, которое необходимо нашему предприятию: котлы пищеварочные электрические, весы, миксер, холодильная камера, упаковочная станция</a:t>
            </a:r>
            <a:endParaRPr/>
          </a:p>
          <a:p>
            <a:pPr indent="-569913" lvl="0" marL="569913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/>
              <a:t>Первая партия будет отправлена в лабораторию на клинические исследования и органолептический анализ</a:t>
            </a:r>
            <a:endParaRPr/>
          </a:p>
        </p:txBody>
      </p:sp>
      <p:sp>
        <p:nvSpPr>
          <p:cNvPr id="368" name="Google Shape;3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"/>
          <p:cNvSpPr txBox="1"/>
          <p:nvPr>
            <p:ph type="title"/>
          </p:nvPr>
        </p:nvSpPr>
        <p:spPr>
          <a:xfrm>
            <a:off x="2925270" y="136525"/>
            <a:ext cx="8428529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Контакты</a:t>
            </a:r>
            <a:endParaRPr/>
          </a:p>
        </p:txBody>
      </p:sp>
      <p:sp>
        <p:nvSpPr>
          <p:cNvPr id="374" name="Google Shape;374;p11"/>
          <p:cNvSpPr txBox="1"/>
          <p:nvPr>
            <p:ph idx="1" type="body"/>
          </p:nvPr>
        </p:nvSpPr>
        <p:spPr>
          <a:xfrm>
            <a:off x="263352" y="2132856"/>
            <a:ext cx="10515600" cy="41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579438" lvl="0" marL="56991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US" sz="2000"/>
              <a:t>Лидер</a:t>
            </a:r>
            <a:br>
              <a:rPr lang="en-US" sz="2000"/>
            </a:br>
            <a:r>
              <a:rPr lang="en-US" sz="2000"/>
              <a:t>Воробьев Иван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vorobev.i2@rea.study.ru</a:t>
            </a:r>
            <a:endParaRPr sz="2000"/>
          </a:p>
          <a:p>
            <a:pPr indent="-579438" lvl="0" marL="569913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US" sz="2000"/>
              <a:t>Интегратор</a:t>
            </a:r>
            <a:br>
              <a:rPr lang="en-US" sz="2000"/>
            </a:br>
            <a:r>
              <a:rPr lang="en-US" sz="2000"/>
              <a:t>Шабалина Таисия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shabalina.t@rea.study.ru</a:t>
            </a:r>
            <a:endParaRPr sz="2000"/>
          </a:p>
          <a:p>
            <a:pPr indent="-579438" lvl="0" marL="569913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US" sz="2000"/>
              <a:t>Предприниматель</a:t>
            </a:r>
            <a:br>
              <a:rPr lang="en-US" sz="2000"/>
            </a:br>
            <a:r>
              <a:rPr lang="en-US" sz="2000"/>
              <a:t>Ломакина Анжелика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lomakina.a@rea.study.ru</a:t>
            </a:r>
            <a:endParaRPr sz="2000"/>
          </a:p>
          <a:p>
            <a:pPr indent="-579438" lvl="0" marL="569913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US" sz="2000"/>
              <a:t>Администратор</a:t>
            </a:r>
            <a:br>
              <a:rPr lang="en-US" sz="2000"/>
            </a:br>
            <a:r>
              <a:rPr lang="en-US" sz="2000"/>
              <a:t>Дмитриева Дарья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dmitrieva.d@rea.study.ru</a:t>
            </a:r>
            <a:endParaRPr sz="2000"/>
          </a:p>
          <a:p>
            <a:pPr indent="-452438" lvl="0" marL="569913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2000"/>
          </a:p>
          <a:p>
            <a:pPr indent="-579438" lvl="0" marL="569913" rtl="0" algn="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/>
              <a:t>Ссылка на проект  </a:t>
            </a:r>
            <a:r>
              <a:rPr lang="en-US" sz="1800" u="sng" cap="small">
                <a:solidFill>
                  <a:schemeClr val="hlink"/>
                </a:solidFill>
                <a:hlinkClick r:id="rId7"/>
              </a:rPr>
              <a:t>pt.2035.university/project/beauty-jelly</a:t>
            </a:r>
            <a:endParaRPr sz="2000"/>
          </a:p>
        </p:txBody>
      </p:sp>
      <p:sp>
        <p:nvSpPr>
          <p:cNvPr id="375" name="Google Shape;3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"/>
          <p:cNvSpPr txBox="1"/>
          <p:nvPr>
            <p:ph type="ctrTitle"/>
          </p:nvPr>
        </p:nvSpPr>
        <p:spPr>
          <a:xfrm>
            <a:off x="1524000" y="249430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6000"/>
              <a:buFont typeface="Open Sans"/>
              <a:buNone/>
            </a:pPr>
            <a:r>
              <a:rPr lang="en-US">
                <a:solidFill>
                  <a:srgbClr val="222A35"/>
                </a:solidFill>
              </a:rPr>
              <a:t>THANK YOU !</a:t>
            </a:r>
            <a:endParaRPr/>
          </a:p>
        </p:txBody>
      </p:sp>
      <p:grpSp>
        <p:nvGrpSpPr>
          <p:cNvPr id="382" name="Google Shape;382;p12"/>
          <p:cNvGrpSpPr/>
          <p:nvPr/>
        </p:nvGrpSpPr>
        <p:grpSpPr>
          <a:xfrm>
            <a:off x="2612737" y="2137172"/>
            <a:ext cx="6966526" cy="1291828"/>
            <a:chOff x="2148051" y="2137172"/>
            <a:chExt cx="6966526" cy="1291828"/>
          </a:xfrm>
        </p:grpSpPr>
        <p:grpSp>
          <p:nvGrpSpPr>
            <p:cNvPr id="383" name="Google Shape;383;p12"/>
            <p:cNvGrpSpPr/>
            <p:nvPr/>
          </p:nvGrpSpPr>
          <p:grpSpPr>
            <a:xfrm>
              <a:off x="2148051" y="2137173"/>
              <a:ext cx="1291827" cy="1291827"/>
              <a:chOff x="1382807" y="174388"/>
              <a:chExt cx="3025589" cy="3025588"/>
            </a:xfrm>
          </p:grpSpPr>
          <p:sp>
            <p:nvSpPr>
              <p:cNvPr id="384" name="Google Shape;384;p12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2"/>
              <p:cNvSpPr/>
              <p:nvPr/>
            </p:nvSpPr>
            <p:spPr>
              <a:xfrm>
                <a:off x="2163311" y="784634"/>
                <a:ext cx="1468794" cy="1928720"/>
              </a:xfrm>
              <a:custGeom>
                <a:rect b="b" l="l" r="r" t="t"/>
                <a:pathLst>
                  <a:path extrusionOk="0" h="1928720" w="1468794">
                    <a:moveTo>
                      <a:pt x="57861" y="0"/>
                    </a:moveTo>
                    <a:lnTo>
                      <a:pt x="1410932" y="0"/>
                    </a:lnTo>
                    <a:cubicBezTo>
                      <a:pt x="1419834" y="0"/>
                      <a:pt x="1427994" y="2720"/>
                      <a:pt x="1435412" y="8160"/>
                    </a:cubicBezTo>
                    <a:cubicBezTo>
                      <a:pt x="1442830" y="13600"/>
                      <a:pt x="1449012" y="22501"/>
                      <a:pt x="1453957" y="34865"/>
                    </a:cubicBezTo>
                    <a:cubicBezTo>
                      <a:pt x="1458903" y="47229"/>
                      <a:pt x="1462612" y="63796"/>
                      <a:pt x="1465085" y="84567"/>
                    </a:cubicBezTo>
                    <a:cubicBezTo>
                      <a:pt x="1467558" y="105338"/>
                      <a:pt x="1468794" y="130559"/>
                      <a:pt x="1468794" y="160232"/>
                    </a:cubicBezTo>
                    <a:cubicBezTo>
                      <a:pt x="1468794" y="188915"/>
                      <a:pt x="1467558" y="213395"/>
                      <a:pt x="1465085" y="233672"/>
                    </a:cubicBezTo>
                    <a:cubicBezTo>
                      <a:pt x="1462612" y="253948"/>
                      <a:pt x="1458903" y="270268"/>
                      <a:pt x="1453957" y="282631"/>
                    </a:cubicBezTo>
                    <a:cubicBezTo>
                      <a:pt x="1449012" y="294995"/>
                      <a:pt x="1442830" y="304144"/>
                      <a:pt x="1435412" y="310079"/>
                    </a:cubicBezTo>
                    <a:cubicBezTo>
                      <a:pt x="1427994" y="316013"/>
                      <a:pt x="1419834" y="318980"/>
                      <a:pt x="1410932" y="318980"/>
                    </a:cubicBezTo>
                    <a:lnTo>
                      <a:pt x="930236" y="318980"/>
                    </a:lnTo>
                    <a:lnTo>
                      <a:pt x="930236" y="1866407"/>
                    </a:lnTo>
                    <a:cubicBezTo>
                      <a:pt x="930236" y="1876298"/>
                      <a:pt x="927021" y="1885200"/>
                      <a:pt x="920592" y="1893112"/>
                    </a:cubicBezTo>
                    <a:cubicBezTo>
                      <a:pt x="914163" y="1901025"/>
                      <a:pt x="903531" y="1907454"/>
                      <a:pt x="888694" y="1912400"/>
                    </a:cubicBezTo>
                    <a:cubicBezTo>
                      <a:pt x="873858" y="1917345"/>
                      <a:pt x="853829" y="1921301"/>
                      <a:pt x="828607" y="1924269"/>
                    </a:cubicBezTo>
                    <a:cubicBezTo>
                      <a:pt x="803386" y="1927236"/>
                      <a:pt x="771982" y="1928720"/>
                      <a:pt x="734397" y="1928720"/>
                    </a:cubicBezTo>
                    <a:cubicBezTo>
                      <a:pt x="696811" y="1928720"/>
                      <a:pt x="665408" y="1927236"/>
                      <a:pt x="640186" y="1924269"/>
                    </a:cubicBezTo>
                    <a:cubicBezTo>
                      <a:pt x="614964" y="1921301"/>
                      <a:pt x="594935" y="1917345"/>
                      <a:pt x="580099" y="1912400"/>
                    </a:cubicBezTo>
                    <a:cubicBezTo>
                      <a:pt x="565263" y="1907454"/>
                      <a:pt x="554630" y="1901025"/>
                      <a:pt x="548201" y="1893112"/>
                    </a:cubicBezTo>
                    <a:cubicBezTo>
                      <a:pt x="541772" y="1885200"/>
                      <a:pt x="538558" y="1876298"/>
                      <a:pt x="538558" y="1866407"/>
                    </a:cubicBezTo>
                    <a:lnTo>
                      <a:pt x="538558" y="318980"/>
                    </a:lnTo>
                    <a:lnTo>
                      <a:pt x="57861" y="318980"/>
                    </a:lnTo>
                    <a:cubicBezTo>
                      <a:pt x="47970" y="318980"/>
                      <a:pt x="39563" y="316013"/>
                      <a:pt x="32640" y="310079"/>
                    </a:cubicBezTo>
                    <a:cubicBezTo>
                      <a:pt x="25716" y="304144"/>
                      <a:pt x="19781" y="294995"/>
                      <a:pt x="14836" y="282631"/>
                    </a:cubicBezTo>
                    <a:cubicBezTo>
                      <a:pt x="9891" y="270268"/>
                      <a:pt x="6181" y="253948"/>
                      <a:pt x="3709" y="233672"/>
                    </a:cubicBezTo>
                    <a:cubicBezTo>
                      <a:pt x="1236" y="213395"/>
                      <a:pt x="0" y="188915"/>
                      <a:pt x="0" y="160232"/>
                    </a:cubicBezTo>
                    <a:cubicBezTo>
                      <a:pt x="0" y="130559"/>
                      <a:pt x="1236" y="105338"/>
                      <a:pt x="3709" y="84567"/>
                    </a:cubicBezTo>
                    <a:cubicBezTo>
                      <a:pt x="6181" y="63796"/>
                      <a:pt x="9891" y="47229"/>
                      <a:pt x="14836" y="34865"/>
                    </a:cubicBezTo>
                    <a:cubicBezTo>
                      <a:pt x="19781" y="22501"/>
                      <a:pt x="25716" y="13600"/>
                      <a:pt x="32640" y="8160"/>
                    </a:cubicBezTo>
                    <a:cubicBezTo>
                      <a:pt x="39563" y="2720"/>
                      <a:pt x="47970" y="0"/>
                      <a:pt x="57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2198867" y="802692"/>
                <a:ext cx="2209529" cy="2397284"/>
              </a:xfrm>
              <a:custGeom>
                <a:rect b="b" l="l" r="r" t="t"/>
                <a:pathLst>
                  <a:path extrusionOk="0" h="2397284" w="2209529">
                    <a:moveTo>
                      <a:pt x="0" y="293050"/>
                    </a:moveTo>
                    <a:lnTo>
                      <a:pt x="22306" y="300922"/>
                    </a:lnTo>
                    <a:lnTo>
                      <a:pt x="503003" y="300922"/>
                    </a:lnTo>
                    <a:lnTo>
                      <a:pt x="503003" y="729388"/>
                    </a:lnTo>
                    <a:close/>
                    <a:moveTo>
                      <a:pt x="1406731" y="0"/>
                    </a:moveTo>
                    <a:lnTo>
                      <a:pt x="2209529" y="696401"/>
                    </a:lnTo>
                    <a:lnTo>
                      <a:pt x="2209529" y="2397284"/>
                    </a:lnTo>
                    <a:lnTo>
                      <a:pt x="1115822" y="2397284"/>
                    </a:lnTo>
                    <a:lnTo>
                      <a:pt x="516470" y="1877366"/>
                    </a:lnTo>
                    <a:lnTo>
                      <a:pt x="544544" y="1894342"/>
                    </a:lnTo>
                    <a:cubicBezTo>
                      <a:pt x="559380" y="1899287"/>
                      <a:pt x="579409" y="1903243"/>
                      <a:pt x="604631" y="1906211"/>
                    </a:cubicBezTo>
                    <a:cubicBezTo>
                      <a:pt x="629853" y="1909178"/>
                      <a:pt x="661256" y="1910662"/>
                      <a:pt x="698842" y="1910662"/>
                    </a:cubicBezTo>
                    <a:cubicBezTo>
                      <a:pt x="736427" y="1910662"/>
                      <a:pt x="767831" y="1909178"/>
                      <a:pt x="793052" y="1906211"/>
                    </a:cubicBezTo>
                    <a:cubicBezTo>
                      <a:pt x="818274" y="1903243"/>
                      <a:pt x="838303" y="1899287"/>
                      <a:pt x="853139" y="1894342"/>
                    </a:cubicBezTo>
                    <a:cubicBezTo>
                      <a:pt x="867976" y="1889396"/>
                      <a:pt x="878608" y="1882967"/>
                      <a:pt x="885037" y="1875054"/>
                    </a:cubicBezTo>
                    <a:cubicBezTo>
                      <a:pt x="891466" y="1867142"/>
                      <a:pt x="894681" y="1858240"/>
                      <a:pt x="894681" y="1848349"/>
                    </a:cubicBezTo>
                    <a:lnTo>
                      <a:pt x="894681" y="300922"/>
                    </a:lnTo>
                    <a:lnTo>
                      <a:pt x="1375377" y="300922"/>
                    </a:lnTo>
                    <a:cubicBezTo>
                      <a:pt x="1384279" y="300922"/>
                      <a:pt x="1392439" y="297955"/>
                      <a:pt x="1399857" y="292021"/>
                    </a:cubicBezTo>
                    <a:cubicBezTo>
                      <a:pt x="1407275" y="286086"/>
                      <a:pt x="1413457" y="276937"/>
                      <a:pt x="1418402" y="264573"/>
                    </a:cubicBezTo>
                    <a:cubicBezTo>
                      <a:pt x="1423348" y="252210"/>
                      <a:pt x="1427057" y="235890"/>
                      <a:pt x="1429530" y="215614"/>
                    </a:cubicBezTo>
                    <a:cubicBezTo>
                      <a:pt x="1432003" y="195337"/>
                      <a:pt x="1433239" y="170857"/>
                      <a:pt x="1433239" y="142174"/>
                    </a:cubicBezTo>
                    <a:cubicBezTo>
                      <a:pt x="1433239" y="112501"/>
                      <a:pt x="1432003" y="87280"/>
                      <a:pt x="1429530" y="66509"/>
                    </a:cubicBezTo>
                    <a:cubicBezTo>
                      <a:pt x="1427057" y="45738"/>
                      <a:pt x="1423348" y="29171"/>
                      <a:pt x="1418402" y="168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12"/>
            <p:cNvGrpSpPr/>
            <p:nvPr/>
          </p:nvGrpSpPr>
          <p:grpSpPr>
            <a:xfrm>
              <a:off x="6408025" y="2137172"/>
              <a:ext cx="1291827" cy="1291827"/>
              <a:chOff x="1382807" y="174388"/>
              <a:chExt cx="3025589" cy="3025588"/>
            </a:xfrm>
          </p:grpSpPr>
          <p:sp>
            <p:nvSpPr>
              <p:cNvPr id="388" name="Google Shape;388;p12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2540121" y="810818"/>
                <a:ext cx="1868275" cy="2389158"/>
              </a:xfrm>
              <a:custGeom>
                <a:rect b="b" l="l" r="r" t="t"/>
                <a:pathLst>
                  <a:path extrusionOk="0" h="2389158" w="1868275">
                    <a:moveTo>
                      <a:pt x="0" y="1718"/>
                    </a:moveTo>
                    <a:lnTo>
                      <a:pt x="506810" y="441359"/>
                    </a:lnTo>
                    <a:lnTo>
                      <a:pt x="476232" y="509406"/>
                    </a:lnTo>
                    <a:cubicBezTo>
                      <a:pt x="457439" y="554904"/>
                      <a:pt x="438152" y="602875"/>
                      <a:pt x="418370" y="653319"/>
                    </a:cubicBezTo>
                    <a:cubicBezTo>
                      <a:pt x="398588" y="703762"/>
                      <a:pt x="379301" y="755689"/>
                      <a:pt x="360509" y="809100"/>
                    </a:cubicBezTo>
                    <a:lnTo>
                      <a:pt x="357541" y="809100"/>
                    </a:lnTo>
                    <a:cubicBezTo>
                      <a:pt x="336770" y="753711"/>
                      <a:pt x="316247" y="700795"/>
                      <a:pt x="295971" y="650351"/>
                    </a:cubicBezTo>
                    <a:cubicBezTo>
                      <a:pt x="275694" y="599908"/>
                      <a:pt x="255171" y="551937"/>
                      <a:pt x="234400" y="506439"/>
                    </a:cubicBezTo>
                    <a:lnTo>
                      <a:pt x="20757" y="34645"/>
                    </a:lnTo>
                    <a:close/>
                    <a:moveTo>
                      <a:pt x="1103694" y="0"/>
                    </a:moveTo>
                    <a:lnTo>
                      <a:pt x="1868275" y="663249"/>
                    </a:lnTo>
                    <a:lnTo>
                      <a:pt x="1868275" y="2389158"/>
                    </a:lnTo>
                    <a:lnTo>
                      <a:pt x="768108" y="2389158"/>
                    </a:lnTo>
                    <a:lnTo>
                      <a:pt x="176188" y="1875688"/>
                    </a:lnTo>
                    <a:lnTo>
                      <a:pt x="193600" y="1886216"/>
                    </a:lnTo>
                    <a:cubicBezTo>
                      <a:pt x="208931" y="1891161"/>
                      <a:pt x="228960" y="1895117"/>
                      <a:pt x="253687" y="1898085"/>
                    </a:cubicBezTo>
                    <a:cubicBezTo>
                      <a:pt x="278414" y="1901052"/>
                      <a:pt x="310065" y="1902536"/>
                      <a:pt x="348639" y="1902536"/>
                    </a:cubicBezTo>
                    <a:cubicBezTo>
                      <a:pt x="386225" y="1902536"/>
                      <a:pt x="417628" y="1901052"/>
                      <a:pt x="442850" y="1898085"/>
                    </a:cubicBezTo>
                    <a:cubicBezTo>
                      <a:pt x="468072" y="1895117"/>
                      <a:pt x="488101" y="1891161"/>
                      <a:pt x="502937" y="1886216"/>
                    </a:cubicBezTo>
                    <a:cubicBezTo>
                      <a:pt x="517773" y="1881270"/>
                      <a:pt x="528406" y="1874841"/>
                      <a:pt x="534835" y="1866928"/>
                    </a:cubicBezTo>
                    <a:cubicBezTo>
                      <a:pt x="541264" y="1859016"/>
                      <a:pt x="544479" y="1850114"/>
                      <a:pt x="544479" y="1840223"/>
                    </a:cubicBezTo>
                    <a:lnTo>
                      <a:pt x="544479" y="1165171"/>
                    </a:lnTo>
                    <a:lnTo>
                      <a:pt x="1069684" y="119212"/>
                    </a:lnTo>
                    <a:cubicBezTo>
                      <a:pt x="1087488" y="83604"/>
                      <a:pt x="1099357" y="55416"/>
                      <a:pt x="1105291" y="34645"/>
                    </a:cubicBezTo>
                    <a:cubicBezTo>
                      <a:pt x="1108259" y="24260"/>
                      <a:pt x="1109062" y="15172"/>
                      <a:pt x="1107702" y="738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2"/>
              <p:cNvSpPr/>
              <p:nvPr/>
            </p:nvSpPr>
            <p:spPr>
              <a:xfrm>
                <a:off x="2128726" y="775732"/>
                <a:ext cx="1519738" cy="1937622"/>
              </a:xfrm>
              <a:custGeom>
                <a:rect b="b" l="l" r="r" t="t"/>
                <a:pathLst>
                  <a:path extrusionOk="0" h="1937622" w="1519738">
                    <a:moveTo>
                      <a:pt x="202189" y="0"/>
                    </a:moveTo>
                    <a:cubicBezTo>
                      <a:pt x="247688" y="0"/>
                      <a:pt x="284036" y="989"/>
                      <a:pt x="311236" y="2967"/>
                    </a:cubicBezTo>
                    <a:cubicBezTo>
                      <a:pt x="338436" y="4946"/>
                      <a:pt x="359949" y="8655"/>
                      <a:pt x="375774" y="14095"/>
                    </a:cubicBezTo>
                    <a:cubicBezTo>
                      <a:pt x="391600" y="19534"/>
                      <a:pt x="403221" y="26705"/>
                      <a:pt x="410640" y="35607"/>
                    </a:cubicBezTo>
                    <a:cubicBezTo>
                      <a:pt x="418058" y="44509"/>
                      <a:pt x="425229" y="55883"/>
                      <a:pt x="432152" y="69731"/>
                    </a:cubicBezTo>
                    <a:lnTo>
                      <a:pt x="645795" y="541525"/>
                    </a:lnTo>
                    <a:cubicBezTo>
                      <a:pt x="666566" y="587023"/>
                      <a:pt x="687089" y="634994"/>
                      <a:pt x="707366" y="685437"/>
                    </a:cubicBezTo>
                    <a:cubicBezTo>
                      <a:pt x="727642" y="735881"/>
                      <a:pt x="748165" y="788797"/>
                      <a:pt x="768936" y="844186"/>
                    </a:cubicBezTo>
                    <a:lnTo>
                      <a:pt x="771904" y="844186"/>
                    </a:lnTo>
                    <a:cubicBezTo>
                      <a:pt x="790696" y="790775"/>
                      <a:pt x="809983" y="738848"/>
                      <a:pt x="829765" y="688405"/>
                    </a:cubicBezTo>
                    <a:cubicBezTo>
                      <a:pt x="849547" y="637961"/>
                      <a:pt x="868834" y="589990"/>
                      <a:pt x="887627" y="544492"/>
                    </a:cubicBezTo>
                    <a:lnTo>
                      <a:pt x="1098302" y="75665"/>
                    </a:lnTo>
                    <a:cubicBezTo>
                      <a:pt x="1103248" y="59840"/>
                      <a:pt x="1109430" y="47229"/>
                      <a:pt x="1116848" y="37833"/>
                    </a:cubicBezTo>
                    <a:cubicBezTo>
                      <a:pt x="1124266" y="28436"/>
                      <a:pt x="1135393" y="20771"/>
                      <a:pt x="1150229" y="14836"/>
                    </a:cubicBezTo>
                    <a:cubicBezTo>
                      <a:pt x="1165066" y="8902"/>
                      <a:pt x="1185342" y="4946"/>
                      <a:pt x="1211058" y="2967"/>
                    </a:cubicBezTo>
                    <a:cubicBezTo>
                      <a:pt x="1236774" y="989"/>
                      <a:pt x="1270898" y="0"/>
                      <a:pt x="1313429" y="0"/>
                    </a:cubicBezTo>
                    <a:cubicBezTo>
                      <a:pt x="1369807" y="0"/>
                      <a:pt x="1413574" y="1236"/>
                      <a:pt x="1444730" y="3709"/>
                    </a:cubicBezTo>
                    <a:cubicBezTo>
                      <a:pt x="1475886" y="6182"/>
                      <a:pt x="1497152" y="12611"/>
                      <a:pt x="1508526" y="22996"/>
                    </a:cubicBezTo>
                    <a:cubicBezTo>
                      <a:pt x="1519901" y="33382"/>
                      <a:pt x="1522621" y="48960"/>
                      <a:pt x="1516686" y="69731"/>
                    </a:cubicBezTo>
                    <a:cubicBezTo>
                      <a:pt x="1510752" y="90502"/>
                      <a:pt x="1498883" y="118690"/>
                      <a:pt x="1481079" y="154298"/>
                    </a:cubicBezTo>
                    <a:lnTo>
                      <a:pt x="955874" y="1200257"/>
                    </a:lnTo>
                    <a:lnTo>
                      <a:pt x="955874" y="1875309"/>
                    </a:lnTo>
                    <a:cubicBezTo>
                      <a:pt x="955874" y="1885200"/>
                      <a:pt x="952659" y="1894102"/>
                      <a:pt x="946230" y="1902014"/>
                    </a:cubicBezTo>
                    <a:cubicBezTo>
                      <a:pt x="939801" y="1909927"/>
                      <a:pt x="929168" y="1916356"/>
                      <a:pt x="914332" y="1921302"/>
                    </a:cubicBezTo>
                    <a:cubicBezTo>
                      <a:pt x="899496" y="1926247"/>
                      <a:pt x="879467" y="1930203"/>
                      <a:pt x="854245" y="1933171"/>
                    </a:cubicBezTo>
                    <a:cubicBezTo>
                      <a:pt x="829023" y="1936138"/>
                      <a:pt x="797620" y="1937622"/>
                      <a:pt x="760034" y="1937622"/>
                    </a:cubicBezTo>
                    <a:cubicBezTo>
                      <a:pt x="721460" y="1937622"/>
                      <a:pt x="689809" y="1936138"/>
                      <a:pt x="665082" y="1933171"/>
                    </a:cubicBezTo>
                    <a:cubicBezTo>
                      <a:pt x="640355" y="1930203"/>
                      <a:pt x="620326" y="1926247"/>
                      <a:pt x="604995" y="1921302"/>
                    </a:cubicBezTo>
                    <a:cubicBezTo>
                      <a:pt x="589664" y="1916356"/>
                      <a:pt x="579032" y="1909927"/>
                      <a:pt x="573097" y="1902014"/>
                    </a:cubicBezTo>
                    <a:cubicBezTo>
                      <a:pt x="567163" y="1894102"/>
                      <a:pt x="564195" y="1885200"/>
                      <a:pt x="564195" y="1875309"/>
                    </a:cubicBezTo>
                    <a:lnTo>
                      <a:pt x="564195" y="1200257"/>
                    </a:lnTo>
                    <a:lnTo>
                      <a:pt x="38990" y="154298"/>
                    </a:lnTo>
                    <a:cubicBezTo>
                      <a:pt x="20198" y="117701"/>
                      <a:pt x="8081" y="89265"/>
                      <a:pt x="2641" y="68989"/>
                    </a:cubicBezTo>
                    <a:cubicBezTo>
                      <a:pt x="-2799" y="48713"/>
                      <a:pt x="168" y="33382"/>
                      <a:pt x="11543" y="22996"/>
                    </a:cubicBezTo>
                    <a:cubicBezTo>
                      <a:pt x="22917" y="12611"/>
                      <a:pt x="43936" y="6182"/>
                      <a:pt x="74597" y="3709"/>
                    </a:cubicBezTo>
                    <a:cubicBezTo>
                      <a:pt x="105259" y="1236"/>
                      <a:pt x="147790" y="0"/>
                      <a:pt x="2021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1" name="Google Shape;391;p12"/>
            <p:cNvSpPr/>
            <p:nvPr/>
          </p:nvSpPr>
          <p:spPr>
            <a:xfrm>
              <a:off x="3550258" y="2738785"/>
              <a:ext cx="2158499" cy="546199"/>
            </a:xfrm>
            <a:custGeom>
              <a:rect b="b" l="l" r="r" t="t"/>
              <a:pathLst>
                <a:path extrusionOk="0" h="546199" w="2158499">
                  <a:moveTo>
                    <a:pt x="763761" y="84460"/>
                  </a:moveTo>
                  <a:cubicBezTo>
                    <a:pt x="755575" y="116210"/>
                    <a:pt x="732135" y="194717"/>
                    <a:pt x="693440" y="319980"/>
                  </a:cubicBezTo>
                  <a:lnTo>
                    <a:pt x="835198" y="319980"/>
                  </a:lnTo>
                  <a:cubicBezTo>
                    <a:pt x="798736" y="202654"/>
                    <a:pt x="778210" y="136302"/>
                    <a:pt x="773621" y="120923"/>
                  </a:cubicBezTo>
                  <a:cubicBezTo>
                    <a:pt x="769032" y="105544"/>
                    <a:pt x="765745" y="93390"/>
                    <a:pt x="763761" y="84460"/>
                  </a:cubicBezTo>
                  <a:close/>
                  <a:moveTo>
                    <a:pt x="1720944" y="2232"/>
                  </a:moveTo>
                  <a:lnTo>
                    <a:pt x="1836286" y="2232"/>
                  </a:lnTo>
                  <a:lnTo>
                    <a:pt x="1836286" y="251147"/>
                  </a:lnTo>
                  <a:lnTo>
                    <a:pt x="1881679" y="187151"/>
                  </a:lnTo>
                  <a:lnTo>
                    <a:pt x="2029018" y="2232"/>
                  </a:lnTo>
                  <a:lnTo>
                    <a:pt x="2157011" y="2232"/>
                  </a:lnTo>
                  <a:lnTo>
                    <a:pt x="1967255" y="242962"/>
                  </a:lnTo>
                  <a:lnTo>
                    <a:pt x="2158499" y="546199"/>
                  </a:lnTo>
                  <a:lnTo>
                    <a:pt x="2027530" y="546199"/>
                  </a:lnTo>
                  <a:lnTo>
                    <a:pt x="1885027" y="317004"/>
                  </a:lnTo>
                  <a:lnTo>
                    <a:pt x="1836286" y="351978"/>
                  </a:lnTo>
                  <a:lnTo>
                    <a:pt x="1836286" y="546199"/>
                  </a:lnTo>
                  <a:lnTo>
                    <a:pt x="1720944" y="546199"/>
                  </a:lnTo>
                  <a:close/>
                  <a:moveTo>
                    <a:pt x="1103638" y="2232"/>
                  </a:moveTo>
                  <a:lnTo>
                    <a:pt x="1249118" y="2232"/>
                  </a:lnTo>
                  <a:lnTo>
                    <a:pt x="1485382" y="409649"/>
                  </a:lnTo>
                  <a:lnTo>
                    <a:pt x="1487987" y="409649"/>
                  </a:lnTo>
                  <a:cubicBezTo>
                    <a:pt x="1484266" y="338956"/>
                    <a:pt x="1482406" y="288975"/>
                    <a:pt x="1482406" y="259705"/>
                  </a:cubicBezTo>
                  <a:lnTo>
                    <a:pt x="1482406" y="2232"/>
                  </a:lnTo>
                  <a:lnTo>
                    <a:pt x="1586213" y="2232"/>
                  </a:lnTo>
                  <a:lnTo>
                    <a:pt x="1586213" y="546199"/>
                  </a:lnTo>
                  <a:lnTo>
                    <a:pt x="1439618" y="546199"/>
                  </a:lnTo>
                  <a:lnTo>
                    <a:pt x="1202981" y="134689"/>
                  </a:lnTo>
                  <a:lnTo>
                    <a:pt x="1199632" y="134689"/>
                  </a:lnTo>
                  <a:cubicBezTo>
                    <a:pt x="1204345" y="207367"/>
                    <a:pt x="1206702" y="259209"/>
                    <a:pt x="1206702" y="290215"/>
                  </a:cubicBezTo>
                  <a:lnTo>
                    <a:pt x="1206702" y="546199"/>
                  </a:lnTo>
                  <a:lnTo>
                    <a:pt x="1103638" y="546199"/>
                  </a:lnTo>
                  <a:close/>
                  <a:moveTo>
                    <a:pt x="0" y="2232"/>
                  </a:moveTo>
                  <a:lnTo>
                    <a:pt x="115342" y="2232"/>
                  </a:lnTo>
                  <a:lnTo>
                    <a:pt x="115342" y="215429"/>
                  </a:lnTo>
                  <a:lnTo>
                    <a:pt x="330771" y="215429"/>
                  </a:lnTo>
                  <a:lnTo>
                    <a:pt x="330771" y="2232"/>
                  </a:lnTo>
                  <a:lnTo>
                    <a:pt x="445740" y="2232"/>
                  </a:lnTo>
                  <a:lnTo>
                    <a:pt x="445740" y="546199"/>
                  </a:lnTo>
                  <a:lnTo>
                    <a:pt x="330771" y="546199"/>
                  </a:lnTo>
                  <a:lnTo>
                    <a:pt x="330771" y="311423"/>
                  </a:lnTo>
                  <a:lnTo>
                    <a:pt x="115342" y="311423"/>
                  </a:lnTo>
                  <a:lnTo>
                    <a:pt x="115342" y="546199"/>
                  </a:lnTo>
                  <a:lnTo>
                    <a:pt x="0" y="546199"/>
                  </a:lnTo>
                  <a:close/>
                  <a:moveTo>
                    <a:pt x="692696" y="0"/>
                  </a:moveTo>
                  <a:lnTo>
                    <a:pt x="833710" y="0"/>
                  </a:lnTo>
                  <a:lnTo>
                    <a:pt x="1026443" y="546199"/>
                  </a:lnTo>
                  <a:lnTo>
                    <a:pt x="902171" y="546199"/>
                  </a:lnTo>
                  <a:lnTo>
                    <a:pt x="862732" y="416719"/>
                  </a:lnTo>
                  <a:lnTo>
                    <a:pt x="664418" y="416719"/>
                  </a:lnTo>
                  <a:lnTo>
                    <a:pt x="624979" y="546199"/>
                  </a:lnTo>
                  <a:lnTo>
                    <a:pt x="500707" y="5461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7805981" y="2736364"/>
              <a:ext cx="1308596" cy="559966"/>
            </a:xfrm>
            <a:custGeom>
              <a:rect b="b" l="l" r="r" t="t"/>
              <a:pathLst>
                <a:path extrusionOk="0" h="559966" w="1308596">
                  <a:moveTo>
                    <a:pt x="1243856" y="433462"/>
                  </a:moveTo>
                  <a:cubicBezTo>
                    <a:pt x="1264444" y="433462"/>
                    <a:pt x="1280380" y="438919"/>
                    <a:pt x="1291667" y="449833"/>
                  </a:cubicBezTo>
                  <a:cubicBezTo>
                    <a:pt x="1302953" y="460747"/>
                    <a:pt x="1308596" y="476374"/>
                    <a:pt x="1308596" y="496714"/>
                  </a:cubicBezTo>
                  <a:cubicBezTo>
                    <a:pt x="1308596" y="516310"/>
                    <a:pt x="1302891" y="531751"/>
                    <a:pt x="1291481" y="543037"/>
                  </a:cubicBezTo>
                  <a:cubicBezTo>
                    <a:pt x="1280070" y="554323"/>
                    <a:pt x="1264195" y="559966"/>
                    <a:pt x="1243856" y="559966"/>
                  </a:cubicBezTo>
                  <a:cubicBezTo>
                    <a:pt x="1223020" y="559966"/>
                    <a:pt x="1206897" y="554447"/>
                    <a:pt x="1195486" y="543409"/>
                  </a:cubicBezTo>
                  <a:cubicBezTo>
                    <a:pt x="1184076" y="532371"/>
                    <a:pt x="1178371" y="516806"/>
                    <a:pt x="1178371" y="496714"/>
                  </a:cubicBezTo>
                  <a:cubicBezTo>
                    <a:pt x="1178371" y="475878"/>
                    <a:pt x="1183952" y="460127"/>
                    <a:pt x="1195114" y="449461"/>
                  </a:cubicBezTo>
                  <a:cubicBezTo>
                    <a:pt x="1206276" y="438795"/>
                    <a:pt x="1222524" y="433462"/>
                    <a:pt x="1243856" y="433462"/>
                  </a:cubicBezTo>
                  <a:close/>
                  <a:moveTo>
                    <a:pt x="259705" y="95994"/>
                  </a:moveTo>
                  <a:cubicBezTo>
                    <a:pt x="213816" y="95994"/>
                    <a:pt x="179213" y="111435"/>
                    <a:pt x="155897" y="142317"/>
                  </a:cubicBezTo>
                  <a:cubicBezTo>
                    <a:pt x="132581" y="173198"/>
                    <a:pt x="120922" y="219025"/>
                    <a:pt x="120922" y="279797"/>
                  </a:cubicBezTo>
                  <a:cubicBezTo>
                    <a:pt x="120922" y="340568"/>
                    <a:pt x="132457" y="386333"/>
                    <a:pt x="155525" y="417091"/>
                  </a:cubicBezTo>
                  <a:cubicBezTo>
                    <a:pt x="178593" y="447848"/>
                    <a:pt x="213072" y="463227"/>
                    <a:pt x="258961" y="463227"/>
                  </a:cubicBezTo>
                  <a:cubicBezTo>
                    <a:pt x="350986" y="463227"/>
                    <a:pt x="396999" y="402084"/>
                    <a:pt x="396999" y="279797"/>
                  </a:cubicBezTo>
                  <a:cubicBezTo>
                    <a:pt x="396999" y="157261"/>
                    <a:pt x="351234" y="95994"/>
                    <a:pt x="259705" y="95994"/>
                  </a:cubicBezTo>
                  <a:close/>
                  <a:moveTo>
                    <a:pt x="619433" y="8557"/>
                  </a:moveTo>
                  <a:lnTo>
                    <a:pt x="734403" y="8557"/>
                  </a:lnTo>
                  <a:lnTo>
                    <a:pt x="734403" y="341560"/>
                  </a:lnTo>
                  <a:cubicBezTo>
                    <a:pt x="734403" y="383480"/>
                    <a:pt x="742837" y="414238"/>
                    <a:pt x="759704" y="433834"/>
                  </a:cubicBezTo>
                  <a:cubicBezTo>
                    <a:pt x="776571" y="453429"/>
                    <a:pt x="804476" y="463227"/>
                    <a:pt x="843420" y="463227"/>
                  </a:cubicBezTo>
                  <a:cubicBezTo>
                    <a:pt x="881123" y="463227"/>
                    <a:pt x="908470" y="453368"/>
                    <a:pt x="925461" y="433648"/>
                  </a:cubicBezTo>
                  <a:cubicBezTo>
                    <a:pt x="942452" y="413928"/>
                    <a:pt x="950948" y="382984"/>
                    <a:pt x="950948" y="340816"/>
                  </a:cubicBezTo>
                  <a:lnTo>
                    <a:pt x="950948" y="8557"/>
                  </a:lnTo>
                  <a:lnTo>
                    <a:pt x="1065918" y="8557"/>
                  </a:lnTo>
                  <a:lnTo>
                    <a:pt x="1065918" y="360536"/>
                  </a:lnTo>
                  <a:cubicBezTo>
                    <a:pt x="1065918" y="400719"/>
                    <a:pt x="1056926" y="435942"/>
                    <a:pt x="1038943" y="466204"/>
                  </a:cubicBezTo>
                  <a:cubicBezTo>
                    <a:pt x="1020959" y="496466"/>
                    <a:pt x="994976" y="519658"/>
                    <a:pt x="960994" y="535781"/>
                  </a:cubicBezTo>
                  <a:cubicBezTo>
                    <a:pt x="927011" y="551904"/>
                    <a:pt x="886828" y="559966"/>
                    <a:pt x="840443" y="559966"/>
                  </a:cubicBezTo>
                  <a:cubicBezTo>
                    <a:pt x="770494" y="559966"/>
                    <a:pt x="716172" y="542044"/>
                    <a:pt x="677476" y="506201"/>
                  </a:cubicBezTo>
                  <a:cubicBezTo>
                    <a:pt x="638781" y="470359"/>
                    <a:pt x="619433" y="421307"/>
                    <a:pt x="619433" y="359048"/>
                  </a:cubicBezTo>
                  <a:close/>
                  <a:moveTo>
                    <a:pt x="1179859" y="5954"/>
                  </a:moveTo>
                  <a:lnTo>
                    <a:pt x="1308595" y="5954"/>
                  </a:lnTo>
                  <a:lnTo>
                    <a:pt x="1289619" y="369467"/>
                  </a:lnTo>
                  <a:lnTo>
                    <a:pt x="1198834" y="369467"/>
                  </a:lnTo>
                  <a:close/>
                  <a:moveTo>
                    <a:pt x="259705" y="0"/>
                  </a:moveTo>
                  <a:cubicBezTo>
                    <a:pt x="343296" y="0"/>
                    <a:pt x="407231" y="24060"/>
                    <a:pt x="451507" y="72181"/>
                  </a:cubicBezTo>
                  <a:cubicBezTo>
                    <a:pt x="495783" y="120302"/>
                    <a:pt x="517921" y="189508"/>
                    <a:pt x="517921" y="279797"/>
                  </a:cubicBezTo>
                  <a:cubicBezTo>
                    <a:pt x="517921" y="369838"/>
                    <a:pt x="495597" y="439043"/>
                    <a:pt x="450949" y="487412"/>
                  </a:cubicBezTo>
                  <a:cubicBezTo>
                    <a:pt x="406300" y="535781"/>
                    <a:pt x="342304" y="559966"/>
                    <a:pt x="258961" y="559966"/>
                  </a:cubicBezTo>
                  <a:cubicBezTo>
                    <a:pt x="175617" y="559966"/>
                    <a:pt x="111621" y="535781"/>
                    <a:pt x="66972" y="487412"/>
                  </a:cubicBezTo>
                  <a:cubicBezTo>
                    <a:pt x="22324" y="439043"/>
                    <a:pt x="0" y="369590"/>
                    <a:pt x="0" y="279052"/>
                  </a:cubicBezTo>
                  <a:cubicBezTo>
                    <a:pt x="0" y="188515"/>
                    <a:pt x="22386" y="119372"/>
                    <a:pt x="67158" y="71623"/>
                  </a:cubicBezTo>
                  <a:cubicBezTo>
                    <a:pt x="111931" y="23874"/>
                    <a:pt x="176113" y="0"/>
                    <a:pt x="259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"/>
          <p:cNvSpPr txBox="1"/>
          <p:nvPr>
            <p:ph type="ctrTitle"/>
          </p:nvPr>
        </p:nvSpPr>
        <p:spPr>
          <a:xfrm>
            <a:off x="-672752" y="692696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US"/>
              <a:t>Причина изготовления</a:t>
            </a:r>
            <a:endParaRPr/>
          </a:p>
        </p:txBody>
      </p:sp>
      <p:sp>
        <p:nvSpPr>
          <p:cNvPr id="260" name="Google Shape;260;p2"/>
          <p:cNvSpPr txBox="1"/>
          <p:nvPr>
            <p:ph idx="1" type="subTitle"/>
          </p:nvPr>
        </p:nvSpPr>
        <p:spPr>
          <a:xfrm>
            <a:off x="4314056" y="2276872"/>
            <a:ext cx="3563888" cy="3816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</a:pPr>
            <a:r>
              <a:rPr lang="en-US"/>
              <a:t>Коллаген – основа и строительный материал, который обеспечивает прочность и эластичность всех соединительных тканей в человеческом организме: кость, сухожилие, хрящ, связки, основа органов и сосудистой стенки, кожа, ногти, т.д.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30"/>
            <a:ext cx="12194721" cy="6856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3"/>
          <p:cNvGrpSpPr/>
          <p:nvPr/>
        </p:nvGrpSpPr>
        <p:grpSpPr>
          <a:xfrm>
            <a:off x="912800" y="3339974"/>
            <a:ext cx="1467402" cy="1199551"/>
            <a:chOff x="1921112" y="114053"/>
            <a:chExt cx="8110307" cy="6629895"/>
          </a:xfrm>
        </p:grpSpPr>
        <p:sp>
          <p:nvSpPr>
            <p:cNvPr id="268" name="Google Shape;268;p3"/>
            <p:cNvSpPr/>
            <p:nvPr/>
          </p:nvSpPr>
          <p:spPr>
            <a:xfrm>
              <a:off x="3867079" y="785076"/>
              <a:ext cx="4801950" cy="5958872"/>
            </a:xfrm>
            <a:custGeom>
              <a:rect b="b" l="l" r="r" t="t"/>
              <a:pathLst>
                <a:path extrusionOk="0" h="20744" w="20693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927648" y="1746876"/>
              <a:ext cx="7103771" cy="4829623"/>
            </a:xfrm>
            <a:custGeom>
              <a:rect b="b" l="l" r="r" t="t"/>
              <a:pathLst>
                <a:path extrusionOk="0" h="18693" w="19589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2368461" y="1388997"/>
              <a:ext cx="6998772" cy="4812289"/>
            </a:xfrm>
            <a:custGeom>
              <a:rect b="b" l="l" r="r" t="t"/>
              <a:pathLst>
                <a:path extrusionOk="0" h="19116" w="2160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730112" y="114053"/>
              <a:ext cx="1313884" cy="1186203"/>
            </a:xfrm>
            <a:custGeom>
              <a:rect b="b" l="l" r="r" t="t"/>
              <a:pathLst>
                <a:path extrusionOk="0" h="19060" w="18415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921112" y="4207292"/>
              <a:ext cx="875650" cy="892153"/>
            </a:xfrm>
            <a:custGeom>
              <a:rect b="b" l="l" r="r" t="t"/>
              <a:pathLst>
                <a:path extrusionOk="0" h="18770" w="19088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8765547" y="1031118"/>
              <a:ext cx="604493" cy="575736"/>
            </a:xfrm>
            <a:custGeom>
              <a:rect b="b" l="l" r="r" t="t"/>
              <a:pathLst>
                <a:path extrusionOk="0" h="18783" w="19202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74" name="Google Shape;274;p3"/>
          <p:cNvGrpSpPr/>
          <p:nvPr/>
        </p:nvGrpSpPr>
        <p:grpSpPr>
          <a:xfrm>
            <a:off x="912800" y="4839622"/>
            <a:ext cx="1467402" cy="1199551"/>
            <a:chOff x="1921112" y="114053"/>
            <a:chExt cx="8110307" cy="6629895"/>
          </a:xfrm>
        </p:grpSpPr>
        <p:sp>
          <p:nvSpPr>
            <p:cNvPr id="275" name="Google Shape;275;p3"/>
            <p:cNvSpPr/>
            <p:nvPr/>
          </p:nvSpPr>
          <p:spPr>
            <a:xfrm>
              <a:off x="3867079" y="785076"/>
              <a:ext cx="4801950" cy="5958872"/>
            </a:xfrm>
            <a:custGeom>
              <a:rect b="b" l="l" r="r" t="t"/>
              <a:pathLst>
                <a:path extrusionOk="0" h="20744" w="20693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2927648" y="1746876"/>
              <a:ext cx="7103771" cy="4829623"/>
            </a:xfrm>
            <a:custGeom>
              <a:rect b="b" l="l" r="r" t="t"/>
              <a:pathLst>
                <a:path extrusionOk="0" h="18693" w="19589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2368461" y="1388997"/>
              <a:ext cx="6998772" cy="4812289"/>
            </a:xfrm>
            <a:custGeom>
              <a:rect b="b" l="l" r="r" t="t"/>
              <a:pathLst>
                <a:path extrusionOk="0" h="19116" w="2160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730112" y="114053"/>
              <a:ext cx="1313884" cy="1186203"/>
            </a:xfrm>
            <a:custGeom>
              <a:rect b="b" l="l" r="r" t="t"/>
              <a:pathLst>
                <a:path extrusionOk="0" h="19060" w="18415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921112" y="4207292"/>
              <a:ext cx="875650" cy="892153"/>
            </a:xfrm>
            <a:custGeom>
              <a:rect b="b" l="l" r="r" t="t"/>
              <a:pathLst>
                <a:path extrusionOk="0" h="18770" w="19088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8765547" y="1031118"/>
              <a:ext cx="604493" cy="575736"/>
            </a:xfrm>
            <a:custGeom>
              <a:rect b="b" l="l" r="r" t="t"/>
              <a:pathLst>
                <a:path extrusionOk="0" h="18783" w="19202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81" name="Google Shape;281;p3"/>
          <p:cNvGrpSpPr/>
          <p:nvPr/>
        </p:nvGrpSpPr>
        <p:grpSpPr>
          <a:xfrm>
            <a:off x="912800" y="1840327"/>
            <a:ext cx="1467402" cy="1199551"/>
            <a:chOff x="1921112" y="114053"/>
            <a:chExt cx="8110307" cy="6629895"/>
          </a:xfrm>
        </p:grpSpPr>
        <p:sp>
          <p:nvSpPr>
            <p:cNvPr id="282" name="Google Shape;282;p3"/>
            <p:cNvSpPr/>
            <p:nvPr/>
          </p:nvSpPr>
          <p:spPr>
            <a:xfrm>
              <a:off x="3867079" y="785076"/>
              <a:ext cx="4801950" cy="5958872"/>
            </a:xfrm>
            <a:custGeom>
              <a:rect b="b" l="l" r="r" t="t"/>
              <a:pathLst>
                <a:path extrusionOk="0" h="20744" w="20693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927648" y="1746876"/>
              <a:ext cx="7103771" cy="4829623"/>
            </a:xfrm>
            <a:custGeom>
              <a:rect b="b" l="l" r="r" t="t"/>
              <a:pathLst>
                <a:path extrusionOk="0" h="18693" w="19589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368461" y="1388997"/>
              <a:ext cx="6998772" cy="4812289"/>
            </a:xfrm>
            <a:custGeom>
              <a:rect b="b" l="l" r="r" t="t"/>
              <a:pathLst>
                <a:path extrusionOk="0" h="19116" w="2160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730112" y="114053"/>
              <a:ext cx="1313884" cy="1186203"/>
            </a:xfrm>
            <a:custGeom>
              <a:rect b="b" l="l" r="r" t="t"/>
              <a:pathLst>
                <a:path extrusionOk="0" h="19060" w="18415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921112" y="4207292"/>
              <a:ext cx="875650" cy="892153"/>
            </a:xfrm>
            <a:custGeom>
              <a:rect b="b" l="l" r="r" t="t"/>
              <a:pathLst>
                <a:path extrusionOk="0" h="18770" w="19088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8765547" y="1031118"/>
              <a:ext cx="604493" cy="575736"/>
            </a:xfrm>
            <a:custGeom>
              <a:rect b="b" l="l" r="r" t="t"/>
              <a:pathLst>
                <a:path extrusionOk="0" h="18783" w="19202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88" name="Google Shape;288;p3"/>
          <p:cNvSpPr txBox="1"/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Дефицит коллагена в организме</a:t>
            </a:r>
            <a:endParaRPr/>
          </a:p>
        </p:txBody>
      </p:sp>
      <p:sp>
        <p:nvSpPr>
          <p:cNvPr id="289" name="Google Shape;289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3"/>
          <p:cNvSpPr txBox="1"/>
          <p:nvPr/>
        </p:nvSpPr>
        <p:spPr>
          <a:xfrm>
            <a:off x="2384259" y="1961736"/>
            <a:ext cx="2982086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182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Ухудшение суставов</a:t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"/>
          <p:cNvSpPr txBox="1"/>
          <p:nvPr/>
        </p:nvSpPr>
        <p:spPr>
          <a:xfrm>
            <a:off x="2404850" y="3148402"/>
            <a:ext cx="29820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182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Снижение эластичности кожи</a:t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"/>
          <p:cNvSpPr txBox="1"/>
          <p:nvPr/>
        </p:nvSpPr>
        <p:spPr>
          <a:xfrm>
            <a:off x="2370330" y="5015545"/>
            <a:ext cx="2982086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182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Хрупкость ногтей</a:t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"/>
          <p:cNvSpPr txBox="1"/>
          <p:nvPr/>
        </p:nvSpPr>
        <p:spPr>
          <a:xfrm>
            <a:off x="8032458" y="1946044"/>
            <a:ext cx="2982086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182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Ломкие волосы</a:t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"/>
          <p:cNvSpPr txBox="1"/>
          <p:nvPr/>
        </p:nvSpPr>
        <p:spPr>
          <a:xfrm>
            <a:off x="8032458" y="3449044"/>
            <a:ext cx="2982086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182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Появление морщин</a:t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3"/>
          <p:cNvGrpSpPr/>
          <p:nvPr/>
        </p:nvGrpSpPr>
        <p:grpSpPr>
          <a:xfrm>
            <a:off x="6565056" y="3339974"/>
            <a:ext cx="1467402" cy="1199551"/>
            <a:chOff x="1921112" y="114053"/>
            <a:chExt cx="8110307" cy="6629895"/>
          </a:xfrm>
        </p:grpSpPr>
        <p:sp>
          <p:nvSpPr>
            <p:cNvPr id="296" name="Google Shape;296;p3"/>
            <p:cNvSpPr/>
            <p:nvPr/>
          </p:nvSpPr>
          <p:spPr>
            <a:xfrm>
              <a:off x="3867079" y="785076"/>
              <a:ext cx="4801950" cy="5958872"/>
            </a:xfrm>
            <a:custGeom>
              <a:rect b="b" l="l" r="r" t="t"/>
              <a:pathLst>
                <a:path extrusionOk="0" h="20744" w="20693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2927648" y="1746876"/>
              <a:ext cx="7103771" cy="4829623"/>
            </a:xfrm>
            <a:custGeom>
              <a:rect b="b" l="l" r="r" t="t"/>
              <a:pathLst>
                <a:path extrusionOk="0" h="18693" w="19589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2368461" y="1388997"/>
              <a:ext cx="6998772" cy="4812289"/>
            </a:xfrm>
            <a:custGeom>
              <a:rect b="b" l="l" r="r" t="t"/>
              <a:pathLst>
                <a:path extrusionOk="0" h="19116" w="2160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730112" y="114053"/>
              <a:ext cx="1313884" cy="1186203"/>
            </a:xfrm>
            <a:custGeom>
              <a:rect b="b" l="l" r="r" t="t"/>
              <a:pathLst>
                <a:path extrusionOk="0" h="19060" w="18415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921112" y="4207292"/>
              <a:ext cx="875650" cy="892153"/>
            </a:xfrm>
            <a:custGeom>
              <a:rect b="b" l="l" r="r" t="t"/>
              <a:pathLst>
                <a:path extrusionOk="0" h="18770" w="19088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8765547" y="1031118"/>
              <a:ext cx="604493" cy="575736"/>
            </a:xfrm>
            <a:custGeom>
              <a:rect b="b" l="l" r="r" t="t"/>
              <a:pathLst>
                <a:path extrusionOk="0" h="18783" w="19202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2" name="Google Shape;302;p3"/>
          <p:cNvGrpSpPr/>
          <p:nvPr/>
        </p:nvGrpSpPr>
        <p:grpSpPr>
          <a:xfrm>
            <a:off x="6565056" y="1840327"/>
            <a:ext cx="1467402" cy="1199551"/>
            <a:chOff x="1921112" y="114053"/>
            <a:chExt cx="8110307" cy="6629895"/>
          </a:xfrm>
        </p:grpSpPr>
        <p:sp>
          <p:nvSpPr>
            <p:cNvPr id="303" name="Google Shape;303;p3"/>
            <p:cNvSpPr/>
            <p:nvPr/>
          </p:nvSpPr>
          <p:spPr>
            <a:xfrm>
              <a:off x="3867079" y="785076"/>
              <a:ext cx="4801950" cy="5958872"/>
            </a:xfrm>
            <a:custGeom>
              <a:rect b="b" l="l" r="r" t="t"/>
              <a:pathLst>
                <a:path extrusionOk="0" h="20744" w="20693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927648" y="1746876"/>
              <a:ext cx="7103771" cy="4829623"/>
            </a:xfrm>
            <a:custGeom>
              <a:rect b="b" l="l" r="r" t="t"/>
              <a:pathLst>
                <a:path extrusionOk="0" h="18693" w="19589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368461" y="1388997"/>
              <a:ext cx="6998772" cy="4812289"/>
            </a:xfrm>
            <a:custGeom>
              <a:rect b="b" l="l" r="r" t="t"/>
              <a:pathLst>
                <a:path extrusionOk="0" h="19116" w="2160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730112" y="114053"/>
              <a:ext cx="1313884" cy="1186203"/>
            </a:xfrm>
            <a:custGeom>
              <a:rect b="b" l="l" r="r" t="t"/>
              <a:pathLst>
                <a:path extrusionOk="0" h="19060" w="18415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921112" y="4207292"/>
              <a:ext cx="875650" cy="892153"/>
            </a:xfrm>
            <a:custGeom>
              <a:rect b="b" l="l" r="r" t="t"/>
              <a:pathLst>
                <a:path extrusionOk="0" h="18770" w="19088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8765547" y="1031118"/>
              <a:ext cx="604493" cy="575736"/>
            </a:xfrm>
            <a:custGeom>
              <a:rect b="b" l="l" r="r" t="t"/>
              <a:pathLst>
                <a:path extrusionOk="0" h="18783" w="19202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"/>
          <p:cNvSpPr txBox="1"/>
          <p:nvPr>
            <p:ph type="title"/>
          </p:nvPr>
        </p:nvSpPr>
        <p:spPr>
          <a:xfrm>
            <a:off x="328511" y="821936"/>
            <a:ext cx="10515600" cy="9991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/>
              <a:t>Решение проблемы</a:t>
            </a:r>
            <a:endParaRPr sz="5400"/>
          </a:p>
        </p:txBody>
      </p:sp>
      <p:sp>
        <p:nvSpPr>
          <p:cNvPr id="315" name="Google Shape;315;p4"/>
          <p:cNvSpPr txBox="1"/>
          <p:nvPr>
            <p:ph idx="1" type="body"/>
          </p:nvPr>
        </p:nvSpPr>
        <p:spPr>
          <a:xfrm>
            <a:off x="328511" y="3460065"/>
            <a:ext cx="7776864" cy="2668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❑"/>
            </a:pPr>
            <a:r>
              <a:rPr lang="en-US"/>
              <a:t>Желе в индивидуальной упаковке можно легко взять с собой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❑"/>
            </a:pPr>
            <a:r>
              <a:rPr lang="en-US"/>
              <a:t>Разноцветные маленькие упаковки привлекательны для детей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❑"/>
            </a:pPr>
            <a:r>
              <a:rPr lang="en-US"/>
              <a:t>Каждому цвету соответствует определенный фруктовый вкус</a:t>
            </a:r>
            <a:endParaRPr/>
          </a:p>
        </p:txBody>
      </p:sp>
      <p:sp>
        <p:nvSpPr>
          <p:cNvPr id="316" name="Google Shape;3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4"/>
          <p:cNvSpPr/>
          <p:nvPr>
            <p:ph idx="2" type="pic"/>
          </p:nvPr>
        </p:nvSpPr>
        <p:spPr>
          <a:xfrm>
            <a:off x="6831385" y="0"/>
            <a:ext cx="5360617" cy="3642236"/>
          </a:xfrm>
          <a:prstGeom prst="rect">
            <a:avLst/>
          </a:prstGeom>
          <a:noFill/>
          <a:ln>
            <a:noFill/>
          </a:ln>
        </p:spPr>
      </p:sp>
      <p:pic>
        <p:nvPicPr>
          <p:cNvPr descr="Отзывы о Фруктовое желе New Choice Mini Fruity Gels" id="318" name="Google Shape;3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6985" y="-418826"/>
            <a:ext cx="3990429" cy="399042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25" name="Google Shape;325;p5"/>
          <p:cNvGraphicFramePr/>
          <p:nvPr/>
        </p:nvGraphicFramePr>
        <p:xfrm>
          <a:off x="-888776" y="476672"/>
          <a:ext cx="8128000" cy="5418667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descr="счастливая здоровая семья гуляет вместе в парке. Стоковое Изображение -  изображение насчитывающей семья, мама: 215966549" id="326" name="Google Shape;326;p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3030" l="0" r="0" t="3030"/>
          <a:stretch/>
        </p:blipFill>
        <p:spPr>
          <a:xfrm>
            <a:off x="6936081" y="0"/>
            <a:ext cx="5270146" cy="388843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 txBox="1"/>
          <p:nvPr>
            <p:ph type="title"/>
          </p:nvPr>
        </p:nvSpPr>
        <p:spPr>
          <a:xfrm>
            <a:off x="856951" y="149338"/>
            <a:ext cx="10515600" cy="113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Сравнение цен с конкурентами</a:t>
            </a:r>
            <a:endParaRPr/>
          </a:p>
        </p:txBody>
      </p:sp>
      <p:sp>
        <p:nvSpPr>
          <p:cNvPr id="333" name="Google Shape;33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34" name="Google Shape;334;p6"/>
          <p:cNvGraphicFramePr/>
          <p:nvPr/>
        </p:nvGraphicFramePr>
        <p:xfrm>
          <a:off x="2032000" y="937683"/>
          <a:ext cx="8128000" cy="541866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35" name="Google Shape;335;p6"/>
          <p:cNvSpPr txBox="1"/>
          <p:nvPr/>
        </p:nvSpPr>
        <p:spPr>
          <a:xfrm>
            <a:off x="10158929" y="5085285"/>
            <a:ext cx="2032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*при пересчете на 500 грамм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Что такое профит в арбитраже? — журнал вебмастера от Трафопедии" id="341" name="Google Shape;341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712" l="0" r="0" t="4713"/>
          <a:stretch/>
        </p:blipFill>
        <p:spPr>
          <a:xfrm>
            <a:off x="7850558" y="69798"/>
            <a:ext cx="4263284" cy="289666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7"/>
          <p:cNvSpPr txBox="1"/>
          <p:nvPr>
            <p:ph type="title"/>
          </p:nvPr>
        </p:nvSpPr>
        <p:spPr>
          <a:xfrm>
            <a:off x="263352" y="446938"/>
            <a:ext cx="10515600" cy="10711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/>
              <a:t>Оценка бизнес модели</a:t>
            </a:r>
            <a:endParaRPr sz="4800"/>
          </a:p>
        </p:txBody>
      </p:sp>
      <p:sp>
        <p:nvSpPr>
          <p:cNvPr id="343" name="Google Shape;343;p7"/>
          <p:cNvSpPr txBox="1"/>
          <p:nvPr>
            <p:ph idx="1" type="body"/>
          </p:nvPr>
        </p:nvSpPr>
        <p:spPr>
          <a:xfrm>
            <a:off x="-96688" y="2775942"/>
            <a:ext cx="10515600" cy="2064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85215" lvl="0" marL="58521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9BE7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9BE75"/>
                </a:solidFill>
              </a:rPr>
              <a:t>*    Потребителям нашей продукции крайне сложно переключиться на товары и услуги других компаний, так как продукты конкурентов в РФ стоят дорого, а зарубежные прекратили свои поставки. </a:t>
            </a:r>
            <a:br>
              <a:rPr lang="en-US" sz="2000">
                <a:solidFill>
                  <a:srgbClr val="F9BE75"/>
                </a:solidFill>
              </a:rPr>
            </a:br>
            <a:r>
              <a:rPr lang="en-US" sz="2000">
                <a:solidFill>
                  <a:srgbClr val="F9BE75"/>
                </a:solidFill>
              </a:rPr>
              <a:t>*   Наше производство приносит нам постоянный доход. </a:t>
            </a:r>
            <a:br>
              <a:rPr lang="en-US" sz="2000">
                <a:solidFill>
                  <a:srgbClr val="F9BE75"/>
                </a:solidFill>
              </a:rPr>
            </a:br>
            <a:r>
              <a:rPr lang="en-US" sz="2000">
                <a:solidFill>
                  <a:srgbClr val="F9BE75"/>
                </a:solidFill>
              </a:rPr>
              <a:t>*   Получение дохода происходит после появления издержек. </a:t>
            </a:r>
            <a:br>
              <a:rPr lang="en-US" sz="2000">
                <a:solidFill>
                  <a:srgbClr val="F9BE75"/>
                </a:solidFill>
              </a:rPr>
            </a:br>
            <a:r>
              <a:rPr lang="en-US" sz="2000">
                <a:solidFill>
                  <a:srgbClr val="F9BE75"/>
                </a:solidFill>
              </a:rPr>
              <a:t>*   С учетом общего ухудшения продуктов питания, у нашей компании всегда будут потребители.</a:t>
            </a:r>
            <a:br>
              <a:rPr lang="en-US" sz="2000">
                <a:solidFill>
                  <a:srgbClr val="F9BE75"/>
                </a:solidFill>
              </a:rPr>
            </a:br>
            <a:r>
              <a:rPr lang="en-US" sz="2000">
                <a:solidFill>
                  <a:srgbClr val="F9BE75"/>
                </a:solidFill>
              </a:rPr>
              <a:t>*   Наша бизнес-модель легко защищает нас от конкурентов, так как цена, формат и изобилие вкусов выгодно отличает наш продукт.</a:t>
            </a:r>
            <a:endParaRPr/>
          </a:p>
        </p:txBody>
      </p:sp>
      <p:sp>
        <p:nvSpPr>
          <p:cNvPr id="344" name="Google Shape;3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8"/>
          <p:cNvSpPr txBox="1"/>
          <p:nvPr/>
        </p:nvSpPr>
        <p:spPr>
          <a:xfrm>
            <a:off x="4043673" y="332656"/>
            <a:ext cx="4091953" cy="783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SWOT - </a:t>
            </a:r>
            <a:r>
              <a:rPr b="1"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анализ</a:t>
            </a:r>
            <a:r>
              <a:rPr b="1"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352" name="Google Shape;352;p8"/>
          <p:cNvGraphicFramePr/>
          <p:nvPr/>
        </p:nvGraphicFramePr>
        <p:xfrm>
          <a:off x="191344" y="11166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{5C243FE9-A006-4058-8041-C2565C1C4B45}</a:tableStyleId>
              </a:tblPr>
              <a:tblGrid>
                <a:gridCol w="5724625"/>
                <a:gridCol w="5724625"/>
              </a:tblGrid>
              <a:tr h="3359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Сильные стороны</a:t>
                      </a:r>
                      <a:endParaRPr sz="1600" u="none" cap="none" strike="noStrike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﻿﻿﻿-</a:t>
                      </a:r>
                      <a:r>
                        <a:rPr lang="en-US" sz="1600" u="none" cap="none" strike="noStrike"/>
                        <a:t>Отсутствие конкурентов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-﻿﻿﻿Мы - первые производители на российском рынке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﻿﻿﻿-Есть постоянные клиенты/покупатели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-У﻿﻿﻿зкая специализация, позволяющая сосредоточиться на производстве конкретного товара</a:t>
                      </a:r>
                      <a:endParaRPr sz="1600" u="none" cap="none" strike="noStrike"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Слабые стороны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﻿﻿﻿-Отсутствие конкурентов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﻿﻿﻿-Мы - первые производители на российском рынке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﻿﻿﻿-Есть постоянные клиенты/покупатели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﻿﻿﻿-Узкая специализация, позволяющая сосредоточиться на производстве конкретного товара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﻿﻿﻿-Не каждый диабетик может являться покупателем, выбирая более дешевый/ более дорогой аналог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﻿﻿﻿-Ограниченный круг покупателей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﻿﻿﻿-Есть возможность возвращения иностранных конкурентов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0800" marB="50800" marR="50800" marL="50800" anchor="ctr"/>
                </a:tc>
              </a:tr>
              <a:tr h="1880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Возможности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-﻿﻿﻿Развитие широкого производства благодаря государства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﻿﻿﻿-Запатентовать технологию, получая прибыль с других компаний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﻿﻿﻿-Быстрое развитие производства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﻿﻿﻿-Создание первого продукта для диабетиков в России</a:t>
                      </a:r>
                      <a:endParaRPr sz="1600" u="none" cap="none" strike="noStrike"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Угрозы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-﻿﻿﻿﻿﻿﻿Утрата актуальности для потребителей из-за множества факторов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﻿﻿﻿-Трудности с закупкой иностранных комплектующих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﻿﻿﻿-Возможность неудовлетворения потребностей покупателей</a:t>
                      </a:r>
                      <a:endParaRPr sz="1600" u="none" cap="none" strike="noStrike"/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"/>
          <p:cNvSpPr txBox="1"/>
          <p:nvPr>
            <p:ph type="title"/>
          </p:nvPr>
        </p:nvSpPr>
        <p:spPr>
          <a:xfrm>
            <a:off x="1431748" y="199397"/>
            <a:ext cx="10515600" cy="9894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Реализация производства</a:t>
            </a:r>
            <a:endParaRPr/>
          </a:p>
        </p:txBody>
      </p:sp>
      <p:sp>
        <p:nvSpPr>
          <p:cNvPr id="359" name="Google Shape;359;p9"/>
          <p:cNvSpPr txBox="1"/>
          <p:nvPr>
            <p:ph idx="1" type="body"/>
          </p:nvPr>
        </p:nvSpPr>
        <p:spPr>
          <a:xfrm>
            <a:off x="774700" y="1767048"/>
            <a:ext cx="10515600" cy="4131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2BA"/>
              </a:buClr>
              <a:buSzPts val="2800"/>
              <a:buNone/>
            </a:pPr>
            <a:r>
              <a:rPr lang="en-US" sz="2800"/>
              <a:t>Подготовка: сдаем образцы конкурентов в лабораторию, получаем точное количество содержащихся элементов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ACB2BA"/>
              </a:buClr>
              <a:buSzPts val="2800"/>
              <a:buNone/>
            </a:pPr>
            <a:r>
              <a:rPr lang="en-US" sz="2800"/>
              <a:t>Производство: сотрудничаем с технологом, разрабатываем рецептуру, экспериментируем с вкусами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ACB2BA"/>
              </a:buClr>
              <a:buSzPts val="2800"/>
              <a:buNone/>
            </a:pPr>
            <a:r>
              <a:rPr lang="en-US" sz="2800"/>
              <a:t>Реклама: в социальных сетях и в виде баннеров на маркетплейсах по продаже биологически активных добавов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ACB2BA"/>
              </a:buClr>
              <a:buSzPts val="2800"/>
              <a:buNone/>
            </a:pPr>
            <a:r>
              <a:rPr lang="en-US" sz="2800"/>
              <a:t>Реализация: через популярные маркетплейсы (Яндекс.Маркет, OZON, wildberries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ACB2BA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360" name="Google Shape;3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Sho-Template06">
      <a:dk1>
        <a:srgbClr val="000000"/>
      </a:dk1>
      <a:lt1>
        <a:srgbClr val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oweet">
  <a:themeElements>
    <a:clrScheme name="Sho-RETRO">
      <a:dk1>
        <a:srgbClr val="231F20"/>
      </a:dk1>
      <a:lt1>
        <a:srgbClr val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howeet theme">
  <a:themeElements>
    <a:clrScheme name="Sho-Template06">
      <a:dk1>
        <a:srgbClr val="000000"/>
      </a:dk1>
      <a:lt1>
        <a:srgbClr val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2011-05-09T14:18:21Z</dcterms:created>
  <dc:creator>showeet.com</dc:creator>
</cp:coreProperties>
</file>