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6" r:id="rId13"/>
    <p:sldId id="267" r:id="rId14"/>
    <p:sldId id="265" r:id="rId15"/>
  </p:sldIdLst>
  <p:sldSz cx="14630400" cy="8229600"/>
  <p:notesSz cx="8229600" cy="146304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5EE"/>
    <a:srgbClr val="9DE7D7"/>
    <a:srgbClr val="24947C"/>
    <a:srgbClr val="333F70"/>
    <a:srgbClr val="FFFFFF"/>
    <a:srgbClr val="AFEBDE"/>
    <a:srgbClr val="29A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416" autoAdjust="0"/>
  </p:normalViewPr>
  <p:slideViewPr>
    <p:cSldViewPr snapToGrid="0" snapToObjects="1">
      <p:cViewPr varScale="1">
        <p:scale>
          <a:sx n="127" d="100"/>
          <a:sy n="127" d="100"/>
        </p:scale>
        <p:origin x="606" y="13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8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01322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9865" y="281217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Стартап в 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сфере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строительной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3D-печати</a:t>
            </a:r>
            <a:endParaRPr lang="en-US" sz="44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2E9B18-B2D3-BE96-8C0D-03E54202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117" y="7604512"/>
            <a:ext cx="2025283" cy="625088"/>
          </a:xfrm>
          <a:prstGeom prst="rect">
            <a:avLst/>
          </a:prstGeom>
        </p:spPr>
      </p:pic>
      <p:sp>
        <p:nvSpPr>
          <p:cNvPr id="6" name="Text 9">
            <a:extLst>
              <a:ext uri="{FF2B5EF4-FFF2-40B4-BE49-F238E27FC236}">
                <a16:creationId xmlns:a16="http://schemas.microsoft.com/office/drawing/2014/main" id="{51DCD97A-3354-C96D-6BE1-D5A3AAD41E0E}"/>
              </a:ext>
            </a:extLst>
          </p:cNvPr>
          <p:cNvSpPr/>
          <p:nvPr/>
        </p:nvSpPr>
        <p:spPr>
          <a:xfrm>
            <a:off x="9212012" y="5029608"/>
            <a:ext cx="5108549" cy="1660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Подготовил: Кожин В.В., студент 4-го курса, направления подготовки «Экономика», Брянский филиал РЭУ им. Г.В. Плеханова.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ru-RU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Научный руководитель: </a:t>
            </a:r>
            <a:r>
              <a:rPr lang="ru-RU" sz="175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Шварова</a:t>
            </a:r>
            <a:r>
              <a:rPr lang="ru-RU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Е.В., к.э.н., доцент</a:t>
            </a:r>
            <a:endParaRPr lang="en-US" sz="175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C6B8B-73D9-082E-15C7-1AF9D581BF07}"/>
              </a:ext>
            </a:extLst>
          </p:cNvPr>
          <p:cNvSpPr txBox="1"/>
          <p:nvPr/>
        </p:nvSpPr>
        <p:spPr>
          <a:xfrm>
            <a:off x="6801322" y="66250"/>
            <a:ext cx="7753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333F7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endParaRPr lang="ru-RU" dirty="0">
              <a:solidFill>
                <a:srgbClr val="333F7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3F7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Брянский филиал федерального государственного бюджетного образовательного учреждения высшего образования</a:t>
            </a:r>
            <a:endParaRPr lang="ru-RU" sz="1600" dirty="0">
              <a:solidFill>
                <a:srgbClr val="333F7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3F7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 экономический университет имени Г. В. Плеханова»</a:t>
            </a:r>
            <a:endParaRPr lang="ru-RU" sz="1600" dirty="0">
              <a:solidFill>
                <a:srgbClr val="333F70"/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0658" cy="13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27824" y="7475838"/>
            <a:ext cx="2234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Брянск, 2025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878" y="80078"/>
            <a:ext cx="104697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Финансовый </a:t>
            </a: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план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 (тыс. руб.)</a:t>
            </a:r>
            <a:endParaRPr lang="en-US" sz="445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449781-0C34-2134-B73F-CB540B34F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89302"/>
              </p:ext>
            </p:extLst>
          </p:nvPr>
        </p:nvGraphicFramePr>
        <p:xfrm>
          <a:off x="143584" y="902215"/>
          <a:ext cx="14381018" cy="7247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8674">
                  <a:extLst>
                    <a:ext uri="{9D8B030D-6E8A-4147-A177-3AD203B41FA5}">
                      <a16:colId xmlns:a16="http://schemas.microsoft.com/office/drawing/2014/main" val="2178427817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455743929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1621931423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4111563544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1097222321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78632785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550700482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2636327345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1487100007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1595984946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3373475812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3940059382"/>
                    </a:ext>
                  </a:extLst>
                </a:gridCol>
                <a:gridCol w="909362">
                  <a:extLst>
                    <a:ext uri="{9D8B030D-6E8A-4147-A177-3AD203B41FA5}">
                      <a16:colId xmlns:a16="http://schemas.microsoft.com/office/drawing/2014/main" val="166727481"/>
                    </a:ext>
                  </a:extLst>
                </a:gridCol>
              </a:tblGrid>
              <a:tr h="22420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121812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кв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кв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кв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кв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кв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69965"/>
                  </a:ext>
                </a:extLst>
              </a:tr>
              <a:tr h="3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Доходы от реализации проектов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10350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357037"/>
                  </a:ext>
                </a:extLst>
              </a:tr>
              <a:tr h="748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Дополнительные услуги (покраска бетонных изделий, отделка фасада и первичные внутренние работы)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41073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Итого доходы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6875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9625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12375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13750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63854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86550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Регистрация ООО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31182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Оборудование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02674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Амортизация оборудования (на 3 года)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18411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Доставка оборудования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88095"/>
                  </a:ext>
                </a:extLst>
              </a:tr>
              <a:tr h="379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Аренда помещения и коммуналка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24780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Сырье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902092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НИОКР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194678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837,9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40024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Налоговые отчисления (30,2%)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59559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Аутсорсинг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30323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Маркетинг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170024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75944"/>
                  </a:ext>
                </a:extLst>
              </a:tr>
              <a:tr h="224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Непредвиденные расходы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61240"/>
                  </a:ext>
                </a:extLst>
              </a:tr>
              <a:tr h="4373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Итого расходы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4148,6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4687,3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5246,1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5980,6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6601,7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7239,8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7998,6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8616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10729,9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945229"/>
                  </a:ext>
                </a:extLst>
              </a:tr>
              <a:tr h="6504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-11756,1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-846,1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-23,6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812,7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1628,9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2269,4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3760,2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4376,4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5133,9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5870,3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5770,1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002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892"/>
            <a:ext cx="79212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Маркетинговый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план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5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BFB8C23-0710-0804-41E7-FFCE5AECF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35649"/>
              </p:ext>
            </p:extLst>
          </p:nvPr>
        </p:nvGraphicFramePr>
        <p:xfrm>
          <a:off x="479927" y="2222033"/>
          <a:ext cx="6327091" cy="2302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946">
                  <a:extLst>
                    <a:ext uri="{9D8B030D-6E8A-4147-A177-3AD203B41FA5}">
                      <a16:colId xmlns:a16="http://schemas.microsoft.com/office/drawing/2014/main" val="4209456641"/>
                    </a:ext>
                  </a:extLst>
                </a:gridCol>
                <a:gridCol w="884172">
                  <a:extLst>
                    <a:ext uri="{9D8B030D-6E8A-4147-A177-3AD203B41FA5}">
                      <a16:colId xmlns:a16="http://schemas.microsoft.com/office/drawing/2014/main" val="4048371176"/>
                    </a:ext>
                  </a:extLst>
                </a:gridCol>
                <a:gridCol w="4435973">
                  <a:extLst>
                    <a:ext uri="{9D8B030D-6E8A-4147-A177-3AD203B41FA5}">
                      <a16:colId xmlns:a16="http://schemas.microsoft.com/office/drawing/2014/main" val="1127331832"/>
                    </a:ext>
                  </a:extLst>
                </a:gridCol>
              </a:tblGrid>
              <a:tr h="248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Канал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Бюджет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Активности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8674"/>
                  </a:ext>
                </a:extLst>
              </a:tr>
              <a:tr h="38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TikTok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3–5 видео/</a:t>
                      </a: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нед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., </a:t>
                      </a: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таргет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 B2B/B2C, коллаборации с отраслевыми блогерами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43"/>
                  </a:ext>
                </a:extLst>
              </a:tr>
              <a:tr h="272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YouTube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1–2 видео/</a:t>
                      </a: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нед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., экспертные разборы, интервью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364404"/>
                  </a:ext>
                </a:extLst>
              </a:tr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LinkedIn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Прямые продажи, кейсы, поиск постоянных клиентов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964793"/>
                  </a:ext>
                </a:extLst>
              </a:tr>
              <a:tr h="38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Telegram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экспертных поста/</a:t>
                      </a: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нед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., новости, опросы, тематические посты, чат-бот для лидогенерации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37419"/>
                  </a:ext>
                </a:extLst>
              </a:tr>
              <a:tr h="38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SEO/Сайт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Блог, оптимизация под запросы, продвижение сайта, аналитические материалы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8031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84AD5A-FD67-3326-D373-EDB424E87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105683"/>
              </p:ext>
            </p:extLst>
          </p:nvPr>
        </p:nvGraphicFramePr>
        <p:xfrm>
          <a:off x="459117" y="6008381"/>
          <a:ext cx="6347901" cy="1591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696">
                  <a:extLst>
                    <a:ext uri="{9D8B030D-6E8A-4147-A177-3AD203B41FA5}">
                      <a16:colId xmlns:a16="http://schemas.microsoft.com/office/drawing/2014/main" val="819118155"/>
                    </a:ext>
                  </a:extLst>
                </a:gridCol>
                <a:gridCol w="929514">
                  <a:extLst>
                    <a:ext uri="{9D8B030D-6E8A-4147-A177-3AD203B41FA5}">
                      <a16:colId xmlns:a16="http://schemas.microsoft.com/office/drawing/2014/main" val="3753445788"/>
                    </a:ext>
                  </a:extLst>
                </a:gridCol>
                <a:gridCol w="3980691">
                  <a:extLst>
                    <a:ext uri="{9D8B030D-6E8A-4147-A177-3AD203B41FA5}">
                      <a16:colId xmlns:a16="http://schemas.microsoft.com/office/drawing/2014/main" val="1260194700"/>
                    </a:ext>
                  </a:extLst>
                </a:gridCol>
              </a:tblGrid>
              <a:tr h="25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Активность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Бюджет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Описание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911030"/>
                  </a:ext>
                </a:extLst>
              </a:tr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Выставки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210000</a:t>
                      </a: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Участие в 3 отраслевых ивентах (Москва, Казань, Краснодар)</a:t>
                      </a: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73560"/>
                  </a:ext>
                </a:extLst>
              </a:tr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Презентации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100000</a:t>
                      </a: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Встречи с заказчиками, демонстрация печати вживую</a:t>
                      </a: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86414"/>
                  </a:ext>
                </a:extLst>
              </a:tr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Мерч</a:t>
                      </a: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50000</a:t>
                      </a: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Промо-материалы, сувениры, тематические подарки</a:t>
                      </a: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9261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E1871A-17C1-A6C3-E9F2-4E92CBE5E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24082"/>
              </p:ext>
            </p:extLst>
          </p:nvPr>
        </p:nvGraphicFramePr>
        <p:xfrm>
          <a:off x="7823384" y="2222033"/>
          <a:ext cx="5930401" cy="5372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836">
                  <a:extLst>
                    <a:ext uri="{9D8B030D-6E8A-4147-A177-3AD203B41FA5}">
                      <a16:colId xmlns:a16="http://schemas.microsoft.com/office/drawing/2014/main" val="550945737"/>
                    </a:ext>
                  </a:extLst>
                </a:gridCol>
                <a:gridCol w="921957">
                  <a:extLst>
                    <a:ext uri="{9D8B030D-6E8A-4147-A177-3AD203B41FA5}">
                      <a16:colId xmlns:a16="http://schemas.microsoft.com/office/drawing/2014/main" val="4155359455"/>
                    </a:ext>
                  </a:extLst>
                </a:gridCol>
                <a:gridCol w="3128608">
                  <a:extLst>
                    <a:ext uri="{9D8B030D-6E8A-4147-A177-3AD203B41FA5}">
                      <a16:colId xmlns:a16="http://schemas.microsoft.com/office/drawing/2014/main" val="3225836319"/>
                    </a:ext>
                  </a:extLst>
                </a:gridCol>
              </a:tblGrid>
              <a:tr h="255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Направление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Бюджет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Детали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48625"/>
                  </a:ext>
                </a:extLst>
              </a:tr>
              <a:tr h="38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Таймлапсы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10+ профессиональных роликов (4K, монтаж, закадровая озвучка, субтитры)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5486"/>
                  </a:ext>
                </a:extLst>
              </a:tr>
              <a:tr h="186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Кейсы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Видеоотчёты с объектов («Дом за 2 месяца»)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706778"/>
                  </a:ext>
                </a:extLst>
              </a:tr>
              <a:tr h="233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Анимация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Короткие ролики с инфографикой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53424"/>
                  </a:ext>
                </a:extLst>
              </a:tr>
              <a:tr h="381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Экспертные статьи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8-10 глубоких аналитических статей с привлечением отраслевых экспертов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1483"/>
                  </a:ext>
                </a:extLst>
              </a:tr>
              <a:tr h="709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Образовательные видеоролики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5-7 обучающих видео с разбором сложных тем (скрипты, съёмка, графика)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98601"/>
                  </a:ext>
                </a:extLst>
              </a:tr>
              <a:tr h="702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чат-бота в Telegram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и настройка бота для автоматизации ответов и консультаций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18540"/>
                  </a:ext>
                </a:extLst>
              </a:tr>
              <a:tr h="817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Интервью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3-4 интервью с ключевыми спикерами (съёмка, монтаж, публикация)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48727"/>
                  </a:ext>
                </a:extLst>
              </a:tr>
              <a:tr h="859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Подготовка аналитических материалов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70000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4-5 исследования рынка или анализа трендов (текст и визуализация)</a:t>
                      </a:r>
                      <a:endParaRPr lang="ru-RU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4658"/>
                  </a:ext>
                </a:extLst>
              </a:tr>
            </a:tbl>
          </a:graphicData>
        </a:graphic>
      </p:graphicFrame>
      <p:sp>
        <p:nvSpPr>
          <p:cNvPr id="6" name="Shape 1">
            <a:extLst>
              <a:ext uri="{FF2B5EF4-FFF2-40B4-BE49-F238E27FC236}">
                <a16:creationId xmlns:a16="http://schemas.microsoft.com/office/drawing/2014/main" id="{914F3D82-AF86-455E-9DB2-D73E21533194}"/>
              </a:ext>
            </a:extLst>
          </p:cNvPr>
          <p:cNvSpPr/>
          <p:nvPr/>
        </p:nvSpPr>
        <p:spPr>
          <a:xfrm>
            <a:off x="459116" y="1244531"/>
            <a:ext cx="6347901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 sz="2200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37B824BD-E634-785F-F8B4-D6FC7079BE90}"/>
              </a:ext>
            </a:extLst>
          </p:cNvPr>
          <p:cNvSpPr/>
          <p:nvPr/>
        </p:nvSpPr>
        <p:spPr>
          <a:xfrm>
            <a:off x="459117" y="5030879"/>
            <a:ext cx="6347901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 sz="2200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195C390A-4402-5101-6519-88A8F63D6FFB}"/>
              </a:ext>
            </a:extLst>
          </p:cNvPr>
          <p:cNvSpPr/>
          <p:nvPr/>
        </p:nvSpPr>
        <p:spPr>
          <a:xfrm>
            <a:off x="7823383" y="1244531"/>
            <a:ext cx="5930401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7596AD6D-1325-4C29-2CBF-BAC9C6659BE0}"/>
              </a:ext>
            </a:extLst>
          </p:cNvPr>
          <p:cNvSpPr/>
          <p:nvPr/>
        </p:nvSpPr>
        <p:spPr>
          <a:xfrm>
            <a:off x="2225854" y="14789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Digital-</a:t>
            </a:r>
            <a:r>
              <a:rPr lang="ru-RU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маркетинг</a:t>
            </a:r>
            <a:endParaRPr lang="en-US" sz="2200" dirty="0"/>
          </a:p>
        </p:txBody>
      </p:sp>
      <p:sp>
        <p:nvSpPr>
          <p:cNvPr id="11" name="Text 2">
            <a:extLst>
              <a:ext uri="{FF2B5EF4-FFF2-40B4-BE49-F238E27FC236}">
                <a16:creationId xmlns:a16="http://schemas.microsoft.com/office/drawing/2014/main" id="{0FDCC73F-11FB-2773-56FF-3906B780F11A}"/>
              </a:ext>
            </a:extLst>
          </p:cNvPr>
          <p:cNvSpPr/>
          <p:nvPr/>
        </p:nvSpPr>
        <p:spPr>
          <a:xfrm>
            <a:off x="9370965" y="14789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Контент-производство</a:t>
            </a:r>
            <a:endParaRPr lang="en-US" sz="22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B38624F2-B5EB-0346-00B2-EF9544E00E5C}"/>
              </a:ext>
            </a:extLst>
          </p:cNvPr>
          <p:cNvSpPr/>
          <p:nvPr/>
        </p:nvSpPr>
        <p:spPr>
          <a:xfrm>
            <a:off x="2215448" y="5265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ru-RU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Оффлайн-продвижение</a:t>
            </a:r>
          </a:p>
          <a:p>
            <a:pPr marL="0" indent="0" algn="ct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1F78E9-8469-1277-ED42-6C91D28F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123940" y="7716729"/>
            <a:ext cx="3506460" cy="467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AAC1AB5-9D21-9480-5559-48700EEA526B}"/>
              </a:ext>
            </a:extLst>
          </p:cNvPr>
          <p:cNvSpPr/>
          <p:nvPr/>
        </p:nvSpPr>
        <p:spPr>
          <a:xfrm>
            <a:off x="793790" y="253892"/>
            <a:ext cx="79212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Точка безубыточности 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5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63C20D-B041-BA91-F624-9A9ADACF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123940" y="7716729"/>
            <a:ext cx="3506460" cy="4675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EDAEF-79B5-D96D-0A7F-33EB8506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76" y="962671"/>
            <a:ext cx="11290194" cy="71076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FD6952-3247-EE6E-B528-E9784C7D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448476" y="962668"/>
            <a:ext cx="8055789" cy="3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DDC6839-052A-A6F3-53D2-E630D28E4DCE}"/>
              </a:ext>
            </a:extLst>
          </p:cNvPr>
          <p:cNvSpPr/>
          <p:nvPr/>
        </p:nvSpPr>
        <p:spPr>
          <a:xfrm>
            <a:off x="1535084" y="276536"/>
            <a:ext cx="11056620" cy="1812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333F70"/>
                </a:solidFill>
                <a:ea typeface="Unbounded Bold" pitchFamily="34" charset="-122"/>
              </a:rPr>
              <a:t>Прогноз основных финансовых показателей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8F06B9-E566-CF73-608C-08A6703B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1123940" y="7716729"/>
            <a:ext cx="3506460" cy="46752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0A683E1-1B20-49EA-47C8-4C9CAC395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92077"/>
              </p:ext>
            </p:extLst>
          </p:nvPr>
        </p:nvGraphicFramePr>
        <p:xfrm>
          <a:off x="884474" y="2089179"/>
          <a:ext cx="6972665" cy="3915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533">
                  <a:extLst>
                    <a:ext uri="{9D8B030D-6E8A-4147-A177-3AD203B41FA5}">
                      <a16:colId xmlns:a16="http://schemas.microsoft.com/office/drawing/2014/main" val="1478004603"/>
                    </a:ext>
                  </a:extLst>
                </a:gridCol>
                <a:gridCol w="1394533">
                  <a:extLst>
                    <a:ext uri="{9D8B030D-6E8A-4147-A177-3AD203B41FA5}">
                      <a16:colId xmlns:a16="http://schemas.microsoft.com/office/drawing/2014/main" val="2356273160"/>
                    </a:ext>
                  </a:extLst>
                </a:gridCol>
                <a:gridCol w="1394533">
                  <a:extLst>
                    <a:ext uri="{9D8B030D-6E8A-4147-A177-3AD203B41FA5}">
                      <a16:colId xmlns:a16="http://schemas.microsoft.com/office/drawing/2014/main" val="2953854309"/>
                    </a:ext>
                  </a:extLst>
                </a:gridCol>
                <a:gridCol w="1394533">
                  <a:extLst>
                    <a:ext uri="{9D8B030D-6E8A-4147-A177-3AD203B41FA5}">
                      <a16:colId xmlns:a16="http://schemas.microsoft.com/office/drawing/2014/main" val="273323864"/>
                    </a:ext>
                  </a:extLst>
                </a:gridCol>
                <a:gridCol w="1394533">
                  <a:extLst>
                    <a:ext uri="{9D8B030D-6E8A-4147-A177-3AD203B41FA5}">
                      <a16:colId xmlns:a16="http://schemas.microsoft.com/office/drawing/2014/main" val="1476347875"/>
                    </a:ext>
                  </a:extLst>
                </a:gridCol>
              </a:tblGrid>
              <a:tr h="225815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80730"/>
                  </a:ext>
                </a:extLst>
              </a:tr>
              <a:tr h="2258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Денежные потоки стартапа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112486"/>
                  </a:ext>
                </a:extLst>
              </a:tr>
              <a:tr h="408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Инвестиции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901014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12375000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35750000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57750000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105875000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72306"/>
                  </a:ext>
                </a:extLst>
              </a:tr>
              <a:tr h="2258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Значения лет (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6371"/>
                  </a:ext>
                </a:extLst>
              </a:tr>
              <a:tr h="408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Инвестиции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34624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58663"/>
                  </a:ext>
                </a:extLst>
              </a:tr>
              <a:tr h="2258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Значение 1,33342^</a:t>
                      </a: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86655"/>
                  </a:ext>
                </a:extLst>
              </a:tr>
              <a:tr h="408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Инвестиции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46088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1,33342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1,7780089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2,3708326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724075"/>
                  </a:ext>
                </a:extLst>
              </a:tr>
              <a:tr h="22581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Дисконтированные значения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24947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6372"/>
                  </a:ext>
                </a:extLst>
              </a:tr>
              <a:tr h="408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Инвестиции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11756096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58032"/>
                  </a:ext>
                </a:extLst>
              </a:tr>
              <a:tr h="225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Доход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9280646,8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20106761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24358531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53745939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1757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CF0699-AA10-6547-163B-3852A10E3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747446"/>
              </p:ext>
            </p:extLst>
          </p:nvPr>
        </p:nvGraphicFramePr>
        <p:xfrm>
          <a:off x="8667908" y="2089179"/>
          <a:ext cx="4209262" cy="3307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857">
                  <a:extLst>
                    <a:ext uri="{9D8B030D-6E8A-4147-A177-3AD203B41FA5}">
                      <a16:colId xmlns:a16="http://schemas.microsoft.com/office/drawing/2014/main" val="2117491364"/>
                    </a:ext>
                  </a:extLst>
                </a:gridCol>
                <a:gridCol w="1511405">
                  <a:extLst>
                    <a:ext uri="{9D8B030D-6E8A-4147-A177-3AD203B41FA5}">
                      <a16:colId xmlns:a16="http://schemas.microsoft.com/office/drawing/2014/main" val="2164642752"/>
                    </a:ext>
                  </a:extLst>
                </a:gridCol>
              </a:tblGrid>
              <a:tr h="593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Значение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563851"/>
                  </a:ext>
                </a:extLst>
              </a:tr>
              <a:tr h="725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Срок окупаемости (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недисконтированный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58555"/>
                  </a:ext>
                </a:extLst>
              </a:tr>
              <a:tr h="593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Срок окупаемости (дисконтированный)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0719"/>
                  </a:ext>
                </a:extLst>
              </a:tr>
              <a:tr h="59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NPV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41989843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96076"/>
                  </a:ext>
                </a:extLst>
              </a:tr>
              <a:tr h="400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PI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786632"/>
                  </a:ext>
                </a:extLst>
              </a:tr>
              <a:tr h="400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IRR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DE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6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5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37BE59-8D54-9037-345D-71D7244F0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6" y="0"/>
            <a:ext cx="14635316" cy="8226836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156508" y="3433334"/>
            <a:ext cx="83124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8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Спасибо за внимание!</a:t>
            </a:r>
            <a:endParaRPr lang="en-US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0941"/>
            <a:ext cx="95580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Причины актуальности ООО «3</a:t>
            </a: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93790" y="2973348"/>
            <a:ext cx="6408063" cy="3445312"/>
          </a:xfrm>
          <a:prstGeom prst="roundRect">
            <a:avLst>
              <a:gd name="adj" fmla="val 276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207782"/>
            <a:ext cx="59391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Проблемы традиционного строительства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405253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Высокие затраты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1028224" y="449472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Длительные сроки строительства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028224" y="4936927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Большое количество отходов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028224" y="5379125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Низкая автоматизация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28224" y="5821323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Простые архитектурные формы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7428667" y="2973348"/>
            <a:ext cx="6408063" cy="3445312"/>
          </a:xfrm>
          <a:prstGeom prst="roundRect">
            <a:avLst>
              <a:gd name="adj" fmla="val 276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663101" y="3207782"/>
            <a:ext cx="59391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Преимущества строительной 3D-печати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663101" y="4052530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Меньшие затраты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663101" y="4494728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Повышение скорости строительства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663101" y="4936927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Меньшее количество отходов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663101" y="5379125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Автоматизация процессов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663101" y="5821323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Разнообразие архитектурных форм</a:t>
            </a:r>
            <a:endParaRPr lang="en-US" sz="175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F06A59-6029-C1B4-D45D-ABB81EBE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83" y="7162651"/>
            <a:ext cx="8002117" cy="1066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">
            <a:extLst>
              <a:ext uri="{FF2B5EF4-FFF2-40B4-BE49-F238E27FC236}">
                <a16:creationId xmlns:a16="http://schemas.microsoft.com/office/drawing/2014/main" id="{DE289ABE-B228-45A1-1DEB-C15A07B390A1}"/>
              </a:ext>
            </a:extLst>
          </p:cNvPr>
          <p:cNvSpPr/>
          <p:nvPr/>
        </p:nvSpPr>
        <p:spPr>
          <a:xfrm>
            <a:off x="710734" y="3866917"/>
            <a:ext cx="1435533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CC4E3BB6-33D4-71F2-50BE-4A0829A3B64B}"/>
              </a:ext>
            </a:extLst>
          </p:cNvPr>
          <p:cNvSpPr/>
          <p:nvPr/>
        </p:nvSpPr>
        <p:spPr>
          <a:xfrm>
            <a:off x="740891" y="2475971"/>
            <a:ext cx="1148366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" name="Text 0"/>
          <p:cNvSpPr/>
          <p:nvPr/>
        </p:nvSpPr>
        <p:spPr>
          <a:xfrm>
            <a:off x="793790" y="1016794"/>
            <a:ext cx="125291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Цель и задачи ООО «3DСтройТех»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28223" y="26813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Цель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176423" y="2529407"/>
            <a:ext cx="112142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Разработка учетно-аналитической системы ООО «3DСтройТех» для управления производственными процессами и финансовыми потоками в сфере строительной 3D-печати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1028224" y="40643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Задачи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357792" y="3866917"/>
            <a:ext cx="11660188" cy="2625064"/>
          </a:xfrm>
          <a:prstGeom prst="roundRect">
            <a:avLst>
              <a:gd name="adj" fmla="val 353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376809" y="3906773"/>
            <a:ext cx="11599668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470329" y="3900343"/>
            <a:ext cx="1124438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Теоретически обосновать основные экономические характеристики стартапа в области строительной 3D-печати.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376809" y="4664647"/>
            <a:ext cx="11652568" cy="8258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470329" y="4680594"/>
            <a:ext cx="11047725" cy="817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Выявить аналитические аспекты стартапа, включая технологические, маркетинговые и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финансовые</a:t>
            </a:r>
            <a:endParaRPr lang="ru-RU" sz="1750" dirty="0">
              <a:solidFill>
                <a:srgbClr val="333F7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спекты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376809" y="5527923"/>
            <a:ext cx="11652568" cy="8415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2470329" y="5590665"/>
            <a:ext cx="1124438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Спрогнозировать основные экономические показатели стартапа, включая финансовый план, и оценить их перспективы.</a:t>
            </a:r>
            <a:endParaRPr lang="en-US" sz="175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1DE851-FDB8-F645-5621-B59AC34D4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83" y="7162651"/>
            <a:ext cx="8002117" cy="1066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4129"/>
            <a:ext cx="111479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Сегменты клиентов и проекты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703070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193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B2B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5216962" y="1703070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51396" y="193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B2G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9640133" y="1703070"/>
            <a:ext cx="4196358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874568" y="193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B2C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2781419"/>
            <a:ext cx="13042821" cy="4793933"/>
          </a:xfrm>
          <a:prstGeom prst="roundRect">
            <a:avLst>
              <a:gd name="adj" fmla="val 19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01410" y="2789039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462" y="2932748"/>
            <a:ext cx="385857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Девелоперы: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быстровозводимые ЖК,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таунхаусы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348288" y="2932748"/>
            <a:ext cx="39966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Муниципалитеты: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социальное жильё, школы,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ФАПы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06226" y="2932748"/>
            <a:ext cx="37959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Владельцы участков: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коттеджи,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гостевые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дома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801410" y="3802261"/>
            <a:ext cx="130275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028462" y="3945969"/>
            <a:ext cx="385857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Промпредприятия: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склады, цеха,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логистические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хабы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5348288" y="3945969"/>
            <a:ext cx="39966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Минобороны/МЧС: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казармы, временное жильё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пострадавших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9806226" y="3945969"/>
            <a:ext cx="37959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Дизайнеры: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нестандартные виллы,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арт-объекты</a:t>
            </a:r>
            <a:endParaRPr lang="en-US" sz="1750" dirty="0"/>
          </a:p>
        </p:txBody>
      </p:sp>
      <p:sp>
        <p:nvSpPr>
          <p:cNvPr id="18" name="Shape 16"/>
          <p:cNvSpPr/>
          <p:nvPr/>
        </p:nvSpPr>
        <p:spPr>
          <a:xfrm>
            <a:off x="801410" y="5178385"/>
            <a:ext cx="130275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028462" y="5322094"/>
            <a:ext cx="385857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Сетевой ритейл: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торговые павильоны,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фудкорты</a:t>
            </a:r>
            <a:endParaRPr lang="en-US" sz="1750" dirty="0"/>
          </a:p>
        </p:txBody>
      </p:sp>
      <p:sp>
        <p:nvSpPr>
          <p:cNvPr id="20" name="Text 18"/>
          <p:cNvSpPr/>
          <p:nvPr/>
        </p:nvSpPr>
        <p:spPr>
          <a:xfrm>
            <a:off x="5348288" y="5322094"/>
            <a:ext cx="39966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Госкомпании (РЖД, Газпром):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вахтовые посёлки в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труднодоступных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регионах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9806226" y="5322094"/>
            <a:ext cx="379595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Эко-энтузиасты: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дома из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переработанных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материалов</a:t>
            </a:r>
            <a:endParaRPr lang="en-US" sz="1750" dirty="0"/>
          </a:p>
        </p:txBody>
      </p:sp>
      <p:sp>
        <p:nvSpPr>
          <p:cNvPr id="22" name="Shape 20"/>
          <p:cNvSpPr/>
          <p:nvPr/>
        </p:nvSpPr>
        <p:spPr>
          <a:xfrm>
            <a:off x="801410" y="6554510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1028461" y="6698218"/>
            <a:ext cx="396168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Отели:</a:t>
            </a: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модульные гостиницы, </a:t>
            </a:r>
            <a:r>
              <a:rPr lang="en-US" sz="17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эко-отели</a:t>
            </a:r>
            <a:endParaRPr lang="en-US" sz="1750" dirty="0"/>
          </a:p>
        </p:txBody>
      </p:sp>
      <p:sp>
        <p:nvSpPr>
          <p:cNvPr id="24" name="Text 22"/>
          <p:cNvSpPr/>
          <p:nvPr/>
        </p:nvSpPr>
        <p:spPr>
          <a:xfrm>
            <a:off x="5348288" y="6698218"/>
            <a:ext cx="39966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5" name="Text 23"/>
          <p:cNvSpPr/>
          <p:nvPr/>
        </p:nvSpPr>
        <p:spPr>
          <a:xfrm>
            <a:off x="9806226" y="6698218"/>
            <a:ext cx="37959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D12CBD-0F80-1F66-D326-36924945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145752" y="7586305"/>
            <a:ext cx="4484648" cy="5979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85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Конкуренты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 </a:t>
            </a: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российском рынке 3D-печати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59762"/>
            <a:ext cx="3090624" cy="1177528"/>
          </a:xfrm>
          <a:prstGeom prst="roundRect">
            <a:avLst>
              <a:gd name="adj" fmla="val 8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9419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Apis Cor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4111228" y="2859762"/>
            <a:ext cx="3090624" cy="1177528"/>
          </a:xfrm>
          <a:prstGeom prst="roundRect">
            <a:avLst>
              <a:gd name="adj" fmla="val 8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345662" y="309419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SPECAVIA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428667" y="2859762"/>
            <a:ext cx="3090624" cy="1177528"/>
          </a:xfrm>
          <a:prstGeom prst="roundRect">
            <a:avLst>
              <a:gd name="adj" fmla="val 8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63101" y="309419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3D Concrete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10746105" y="2859762"/>
            <a:ext cx="3090624" cy="1177528"/>
          </a:xfrm>
          <a:prstGeom prst="roundRect">
            <a:avLst>
              <a:gd name="adj" fmla="val 8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980539" y="3094196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Мелкие игроки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93790" y="4496514"/>
            <a:ext cx="2845594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Лидер рынка, российская компания с собственными разработками мобильных </a:t>
            </a:r>
            <a:r>
              <a:rPr lang="en-US" sz="175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строительных</a:t>
            </a: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3D-принтеров</a:t>
            </a:r>
            <a:endParaRPr lang="en-US" sz="1750" b="1" dirty="0"/>
          </a:p>
        </p:txBody>
      </p:sp>
      <p:sp>
        <p:nvSpPr>
          <p:cNvPr id="12" name="Text 10"/>
          <p:cNvSpPr/>
          <p:nvPr/>
        </p:nvSpPr>
        <p:spPr>
          <a:xfrm>
            <a:off x="4200406" y="4496514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Российская компания, работающая с цеховой 3D-печатью и </a:t>
            </a:r>
            <a:r>
              <a:rPr lang="en-US" sz="175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модульными</a:t>
            </a: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b="1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решениями</a:t>
            </a:r>
            <a:endParaRPr lang="en-US" sz="1750" b="1" dirty="0"/>
          </a:p>
        </p:txBody>
      </p:sp>
      <p:sp>
        <p:nvSpPr>
          <p:cNvPr id="13" name="Text 11"/>
          <p:cNvSpPr/>
          <p:nvPr/>
        </p:nvSpPr>
        <p:spPr>
          <a:xfrm>
            <a:off x="7551182" y="4496513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Дочерние предприятие "Сибура". Промышленный игрок, ориентированный на крупные проекты</a:t>
            </a:r>
            <a:endParaRPr lang="en-US" sz="1750" b="1" dirty="0"/>
          </a:p>
        </p:txBody>
      </p:sp>
      <p:sp>
        <p:nvSpPr>
          <p:cNvPr id="14" name="Text 12"/>
          <p:cNvSpPr/>
          <p:nvPr/>
        </p:nvSpPr>
        <p:spPr>
          <a:xfrm>
            <a:off x="11013638" y="4496514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Небольшие команды и стартапы занимающиеся нишевыми проектами</a:t>
            </a:r>
            <a:endParaRPr lang="en-US" sz="175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960020-0452-5E67-D4BD-909A8C39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145752" y="7586305"/>
            <a:ext cx="4484648" cy="5979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28855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Оборудование для строительной 3D-печати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8121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B037A-30D5-EF75-48E5-FCD63E730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06" y="1080655"/>
            <a:ext cx="8592941" cy="6612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737F28-1416-1345-2279-D4AD48F24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21" y="997337"/>
            <a:ext cx="4420672" cy="66129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F4094C-EFB5-0414-9A5C-9DFF13E10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0368238" y="7615969"/>
            <a:ext cx="4262162" cy="568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3B67E-1FCF-2584-5648-BC49F857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7984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EBC35E-F25F-E3B8-0C6A-6BE4B0A6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12"/>
            <a:ext cx="14630400" cy="7984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92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4831" y="686395"/>
            <a:ext cx="9011364" cy="495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ru-RU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Организационный план ООО «3</a:t>
            </a: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00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554831" y="1419582"/>
            <a:ext cx="13520737" cy="6123623"/>
          </a:xfrm>
          <a:prstGeom prst="roundRect">
            <a:avLst>
              <a:gd name="adj" fmla="val 10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562451" y="1427202"/>
            <a:ext cx="13505498" cy="4587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21162" y="1529834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Уровень (TRL)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2242899" y="1529834"/>
            <a:ext cx="2739747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Критерии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307211" y="1529834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Соответствие стартапа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963144" y="1529834"/>
            <a:ext cx="494633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Мероприятия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62451" y="1885950"/>
            <a:ext cx="13505498" cy="712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21162" y="1988582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242899" y="1988582"/>
            <a:ext cx="2739747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Базовые принципы сформулированы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307211" y="1988582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Пройдено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963144" y="1988582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Изучены мировые практики 3D-печати, принципы экструзии бетона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562451" y="2598182"/>
            <a:ext cx="13505498" cy="712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721162" y="2700814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242899" y="2700814"/>
            <a:ext cx="2739747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Концепция технологии определена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307211" y="2700814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Пройдено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963144" y="2700814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Выбраны сегменты (B2B/B2G), определен тип принтера (SCARA принтер от Lerto)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562451" y="3310414"/>
            <a:ext cx="13505498" cy="712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721162" y="3413046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2242899" y="3413046"/>
            <a:ext cx="2739747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Экспериментальное подтверждение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5307211" y="3413046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 на 1-й месяц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963144" y="3413046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Провести тесты бетонных смесей на прочность, морозостойкость (-30°C)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562451" y="4022646"/>
            <a:ext cx="13505498" cy="712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21162" y="4125278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2242899" y="4125278"/>
            <a:ext cx="2739747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Валидация в лаборатории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5307211" y="4125278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 на 1-й месяц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8963144" y="4125278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Печать фрагментов стен на макетах, тесты армирования (композитные сетки)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562451" y="4734878"/>
            <a:ext cx="13505498" cy="71223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721162" y="4837509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5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2242899" y="4837509"/>
            <a:ext cx="2739747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Валидация в близких к реальным условиям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5307211" y="4837509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 на 2-й месяц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8963144" y="4837509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Пилотный проект в цеху (печать элементов зданий на поддонах)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562451" y="5447109"/>
            <a:ext cx="13505498" cy="71223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721162" y="5549741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6</a:t>
            </a:r>
            <a:endParaRPr lang="en-US" sz="1400" dirty="0"/>
          </a:p>
        </p:txBody>
      </p:sp>
      <p:sp>
        <p:nvSpPr>
          <p:cNvPr id="36" name="Text 34"/>
          <p:cNvSpPr/>
          <p:nvPr/>
        </p:nvSpPr>
        <p:spPr>
          <a:xfrm>
            <a:off x="2242899" y="5549741"/>
            <a:ext cx="2739747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Демонстрация в реальных условиях</a:t>
            </a:r>
            <a:endParaRPr lang="en-US" sz="1400" dirty="0"/>
          </a:p>
        </p:txBody>
      </p:sp>
      <p:sp>
        <p:nvSpPr>
          <p:cNvPr id="37" name="Text 35"/>
          <p:cNvSpPr/>
          <p:nvPr/>
        </p:nvSpPr>
        <p:spPr>
          <a:xfrm>
            <a:off x="5307211" y="5549741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 на 4-й месяц</a:t>
            </a:r>
            <a:endParaRPr lang="en-US" sz="1400" dirty="0"/>
          </a:p>
        </p:txBody>
      </p:sp>
      <p:sp>
        <p:nvSpPr>
          <p:cNvPr id="38" name="Text 36"/>
          <p:cNvSpPr/>
          <p:nvPr/>
        </p:nvSpPr>
        <p:spPr>
          <a:xfrm>
            <a:off x="8963144" y="5549741"/>
            <a:ext cx="4946333" cy="5069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Печать полноценного сооружения методом префаб площадью 40 м² с участием муниципалитета</a:t>
            </a:r>
            <a:endParaRPr lang="en-US" sz="1400" dirty="0"/>
          </a:p>
        </p:txBody>
      </p:sp>
      <p:sp>
        <p:nvSpPr>
          <p:cNvPr id="39" name="Shape 37"/>
          <p:cNvSpPr/>
          <p:nvPr/>
        </p:nvSpPr>
        <p:spPr>
          <a:xfrm>
            <a:off x="562451" y="6159341"/>
            <a:ext cx="13505498" cy="4587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721162" y="6261973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7</a:t>
            </a:r>
            <a:endParaRPr lang="en-US" sz="1400" dirty="0"/>
          </a:p>
        </p:txBody>
      </p:sp>
      <p:sp>
        <p:nvSpPr>
          <p:cNvPr id="41" name="Text 39"/>
          <p:cNvSpPr/>
          <p:nvPr/>
        </p:nvSpPr>
        <p:spPr>
          <a:xfrm>
            <a:off x="2242899" y="6261973"/>
            <a:ext cx="2739747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Промышленный прототип</a:t>
            </a:r>
            <a:endParaRPr lang="en-US" sz="1400" dirty="0"/>
          </a:p>
        </p:txBody>
      </p:sp>
      <p:sp>
        <p:nvSpPr>
          <p:cNvPr id="42" name="Text 40"/>
          <p:cNvSpPr/>
          <p:nvPr/>
        </p:nvSpPr>
        <p:spPr>
          <a:xfrm>
            <a:off x="5307211" y="6261973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Цель 1-го года</a:t>
            </a:r>
            <a:endParaRPr lang="en-US" sz="1400" dirty="0"/>
          </a:p>
        </p:txBody>
      </p:sp>
      <p:sp>
        <p:nvSpPr>
          <p:cNvPr id="43" name="Text 41"/>
          <p:cNvSpPr/>
          <p:nvPr/>
        </p:nvSpPr>
        <p:spPr>
          <a:xfrm>
            <a:off x="8963144" y="6261973"/>
            <a:ext cx="494633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Серийное производство более 15 объектов (соцжилье, склады)</a:t>
            </a:r>
            <a:endParaRPr lang="en-US" sz="1400" dirty="0"/>
          </a:p>
        </p:txBody>
      </p:sp>
      <p:sp>
        <p:nvSpPr>
          <p:cNvPr id="44" name="Shape 42"/>
          <p:cNvSpPr/>
          <p:nvPr/>
        </p:nvSpPr>
        <p:spPr>
          <a:xfrm>
            <a:off x="562451" y="6618089"/>
            <a:ext cx="13505498" cy="45874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721162" y="6720721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8</a:t>
            </a:r>
            <a:endParaRPr lang="en-US" sz="1400" dirty="0"/>
          </a:p>
        </p:txBody>
      </p:sp>
      <p:sp>
        <p:nvSpPr>
          <p:cNvPr id="46" name="Text 44"/>
          <p:cNvSpPr/>
          <p:nvPr/>
        </p:nvSpPr>
        <p:spPr>
          <a:xfrm>
            <a:off x="2242899" y="6720721"/>
            <a:ext cx="2739747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Готовая к внедрению технология</a:t>
            </a:r>
            <a:endParaRPr lang="en-US" sz="1400" dirty="0"/>
          </a:p>
        </p:txBody>
      </p:sp>
      <p:sp>
        <p:nvSpPr>
          <p:cNvPr id="47" name="Text 45"/>
          <p:cNvSpPr/>
          <p:nvPr/>
        </p:nvSpPr>
        <p:spPr>
          <a:xfrm>
            <a:off x="5307211" y="6720721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Цель 2-го года</a:t>
            </a:r>
            <a:endParaRPr lang="en-US" sz="1400" dirty="0"/>
          </a:p>
        </p:txBody>
      </p:sp>
      <p:sp>
        <p:nvSpPr>
          <p:cNvPr id="48" name="Text 46"/>
          <p:cNvSpPr/>
          <p:nvPr/>
        </p:nvSpPr>
        <p:spPr>
          <a:xfrm>
            <a:off x="8963144" y="6720721"/>
            <a:ext cx="494633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Сертификация по ГОСТ, массовое использование в регионах</a:t>
            </a:r>
            <a:endParaRPr lang="en-US" sz="1400" dirty="0"/>
          </a:p>
        </p:txBody>
      </p:sp>
      <p:sp>
        <p:nvSpPr>
          <p:cNvPr id="49" name="Shape 47"/>
          <p:cNvSpPr/>
          <p:nvPr/>
        </p:nvSpPr>
        <p:spPr>
          <a:xfrm>
            <a:off x="562451" y="7076837"/>
            <a:ext cx="13505498" cy="45874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721162" y="7179469"/>
            <a:ext cx="119717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TRL 9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2242899" y="7179469"/>
            <a:ext cx="2739747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Коммерческое применение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5307211" y="7179469"/>
            <a:ext cx="3331369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Долгосрочная цель</a:t>
            </a:r>
            <a:endParaRPr lang="en-US" sz="1400" dirty="0"/>
          </a:p>
        </p:txBody>
      </p:sp>
      <p:sp>
        <p:nvSpPr>
          <p:cNvPr id="53" name="Text 51"/>
          <p:cNvSpPr/>
          <p:nvPr/>
        </p:nvSpPr>
        <p:spPr>
          <a:xfrm>
            <a:off x="8963144" y="7179469"/>
            <a:ext cx="4946333" cy="25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Экспорт в СНГ и другие страны (Казахстан, ОАЭ)</a:t>
            </a:r>
            <a:endParaRPr lang="en-US" sz="1400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DC69D55-26B4-D225-73A5-050D2937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145752" y="7586305"/>
            <a:ext cx="4484648" cy="597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935"/>
            <a:ext cx="126078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Стартовые </a:t>
            </a:r>
            <a:r>
              <a:rPr lang="en-US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инвестиции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ООО «3</a:t>
            </a: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</a:t>
            </a:r>
            <a:r>
              <a:rPr lang="ru-RU" sz="4450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СтройТех</a:t>
            </a:r>
            <a:r>
              <a:rPr lang="ru-RU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»</a:t>
            </a:r>
            <a:endParaRPr lang="en-US" sz="445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8F6C542-5F4D-22D1-7D7C-5C1A858B8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4198"/>
              </p:ext>
            </p:extLst>
          </p:nvPr>
        </p:nvGraphicFramePr>
        <p:xfrm>
          <a:off x="685799" y="1001444"/>
          <a:ext cx="13258801" cy="67148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89097">
                  <a:extLst>
                    <a:ext uri="{9D8B030D-6E8A-4147-A177-3AD203B41FA5}">
                      <a16:colId xmlns:a16="http://schemas.microsoft.com/office/drawing/2014/main" val="2252850951"/>
                    </a:ext>
                  </a:extLst>
                </a:gridCol>
                <a:gridCol w="1738115">
                  <a:extLst>
                    <a:ext uri="{9D8B030D-6E8A-4147-A177-3AD203B41FA5}">
                      <a16:colId xmlns:a16="http://schemas.microsoft.com/office/drawing/2014/main" val="2034737114"/>
                    </a:ext>
                  </a:extLst>
                </a:gridCol>
                <a:gridCol w="9731589">
                  <a:extLst>
                    <a:ext uri="{9D8B030D-6E8A-4147-A177-3AD203B41FA5}">
                      <a16:colId xmlns:a16="http://schemas.microsoft.com/office/drawing/2014/main" val="2667942451"/>
                    </a:ext>
                  </a:extLst>
                </a:gridCol>
              </a:tblGrid>
              <a:tr h="5964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 расходов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Сумма (руб.)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Пояснение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27265"/>
                  </a:ext>
                </a:extLst>
              </a:tr>
              <a:tr h="340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Регистрация ООО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25000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Оформление юридического лица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76453"/>
                  </a:ext>
                </a:extLst>
              </a:tr>
              <a:tr h="40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Оборудование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8500000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Покупка 3D-принтера для строительства, дополнительного оборудования (поддоны, рохли для перевозки поддонов с готовыми конструкциями.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18436"/>
                  </a:ext>
                </a:extLst>
              </a:tr>
              <a:tr h="543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Амортизация оборудования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708336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Перенос первоначальной стоимости оборудования на расходы организации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67216"/>
                  </a:ext>
                </a:extLst>
              </a:tr>
              <a:tr h="50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Доставка оборудования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460000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Транспортировка 3</a:t>
                      </a:r>
                      <a:r>
                        <a:rPr lang="en-US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-принтера.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92252"/>
                  </a:ext>
                </a:extLst>
              </a:tr>
              <a:tr h="483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Аренда помещения и коммуналка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309360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Аренда цеха/офиса (~100 м²), оплата электричества, воды, отопления.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63359"/>
                  </a:ext>
                </a:extLst>
              </a:tr>
              <a:tr h="254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Сырье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150000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Закупка 10 тонн бетонной смеси для 3D-печати (примерно 15000 руб./тонна).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97077"/>
                  </a:ext>
                </a:extLst>
              </a:tr>
              <a:tr h="20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НИОКР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200000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Тестирование составов смесей, проверка на морозостойкость, прочность, армирование.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03935"/>
                  </a:ext>
                </a:extLst>
              </a:tr>
              <a:tr h="40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ФОТ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450000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ФОТ за месяц:</a:t>
                      </a:r>
                      <a:b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Директор: 80000 руб./</a:t>
                      </a:r>
                      <a:r>
                        <a:rPr lang="ru-RU" sz="14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мес</a:t>
                      </a:r>
                      <a:b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Оператор 3D-принтера: 70000 руб./мес.</a:t>
                      </a:r>
                      <a:b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- 2 строителя (с 4-го месяца): 40000 руб./мес. каждый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49603"/>
                  </a:ext>
                </a:extLst>
              </a:tr>
              <a:tr h="572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Налоговые отчисления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135900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Налоговые отчисления на каждого сотрудника (директор и оператор 3</a:t>
                      </a:r>
                      <a:r>
                        <a:rPr lang="en-US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</a:t>
                      </a: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-принтера)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30734"/>
                  </a:ext>
                </a:extLst>
              </a:tr>
              <a:tr h="30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Аутсорсинг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180000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Бухгалтер: 20000 руб./мес.</a:t>
                      </a:r>
                      <a:b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- Маркетолог: 40000 руб./мес.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93102"/>
                  </a:ext>
                </a:extLst>
              </a:tr>
              <a:tr h="303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Маркетинг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630000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Создание сайта, таргетированная реклама, участие в выставках, продвижение в соцсетях.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00339"/>
                  </a:ext>
                </a:extLst>
              </a:tr>
              <a:tr h="696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Непредвиденные расходы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7500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Резерв на поломки оборудования, изменения цен на материалы, форс-мажоры.</a:t>
                      </a:r>
                    </a:p>
                  </a:txBody>
                  <a:tcPr marL="29362" marR="29362" marT="0" marB="0" anchor="ctr">
                    <a:solidFill>
                      <a:srgbClr val="D6F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350716"/>
                  </a:ext>
                </a:extLst>
              </a:tr>
              <a:tr h="20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Итого</a:t>
                      </a:r>
                    </a:p>
                  </a:txBody>
                  <a:tcPr marL="29362" marR="29362" marT="0" marB="0" anchor="ctr">
                    <a:solidFill>
                      <a:srgbClr val="2494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11756096</a:t>
                      </a: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29362" marR="29362" marT="0" marB="0" anchor="ctr">
                    <a:solidFill>
                      <a:srgbClr val="AF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622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080DC-8C86-7921-63EF-1687F048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123940" y="7716729"/>
            <a:ext cx="3506460" cy="4675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1380</Words>
  <Application>Microsoft Office PowerPoint</Application>
  <PresentationFormat>Произвольный</PresentationFormat>
  <Paragraphs>511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Open Sans</vt:lpstr>
      <vt:lpstr>Arial</vt:lpstr>
      <vt:lpstr>Unbounded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Kozhin Vlad</cp:lastModifiedBy>
  <cp:revision>32</cp:revision>
  <dcterms:created xsi:type="dcterms:W3CDTF">2025-05-16T11:19:39Z</dcterms:created>
  <dcterms:modified xsi:type="dcterms:W3CDTF">2025-06-03T06:40:02Z</dcterms:modified>
</cp:coreProperties>
</file>