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59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7C3"/>
    <a:srgbClr val="FFFFFF"/>
    <a:srgbClr val="1E2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B0D8B-EDA1-4EF2-8E7A-A3081D6164B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55076-E2A6-4023-A52B-6573085FA9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2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E1A49-4323-DE38-6627-D884CCB7A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 anchor="b">
            <a:sp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104E5D-F49A-755D-93B9-07E3B49DD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61665"/>
          </a:xfr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410307-6257-7508-558A-226A36F9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3FCE885-1120-03E2-2729-CB0E24F02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57038" y="368300"/>
            <a:ext cx="18000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2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8C5DBB-427B-493A-C3F6-0B6D61F06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487300-9343-7FAC-A4EF-DF0B5F2B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1517C7FD-A790-54D7-B5AB-A70D1B8353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2" y="1638300"/>
            <a:ext cx="5761036" cy="27699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8433994-B993-4BA9-FA6A-A2E500F708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1104" y="368300"/>
            <a:ext cx="1265934" cy="4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3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27306D-41DB-5B46-6E7B-D0844127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5761037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A91667-3372-1C79-9884-3B762ED48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1" y="829965"/>
            <a:ext cx="5761037" cy="118038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BAE97D-AFE0-6A3B-3110-30AA4B5B8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6463" y="6243479"/>
            <a:ext cx="790575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abry Pro" panose="020D0603040002040303" pitchFamily="34" charset="0"/>
              </a:defRPr>
            </a:lvl1pPr>
          </a:lstStyle>
          <a:p>
            <a:fld id="{D74B3742-FBC9-45DB-91D1-C548307806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CF22D3B-01D8-3757-4966-F92FB3ED5460}"/>
              </a:ext>
            </a:extLst>
          </p:cNvPr>
          <p:cNvSpPr/>
          <p:nvPr userDrawn="1"/>
        </p:nvSpPr>
        <p:spPr>
          <a:xfrm>
            <a:off x="11857038" y="0"/>
            <a:ext cx="33496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C2E33A0-64AF-2393-6170-85A52B74201E}"/>
              </a:ext>
            </a:extLst>
          </p:cNvPr>
          <p:cNvSpPr/>
          <p:nvPr userDrawn="1"/>
        </p:nvSpPr>
        <p:spPr>
          <a:xfrm rot="16200000">
            <a:off x="5911850" y="-5911850"/>
            <a:ext cx="368300" cy="12192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288A9FA-1F01-7CB7-CEA7-CABA7482BE8F}"/>
              </a:ext>
            </a:extLst>
          </p:cNvPr>
          <p:cNvSpPr/>
          <p:nvPr userDrawn="1"/>
        </p:nvSpPr>
        <p:spPr>
          <a:xfrm>
            <a:off x="11857036" y="-2"/>
            <a:ext cx="334963" cy="36830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30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kern="1200">
          <a:solidFill>
            <a:schemeClr val="tx1"/>
          </a:solidFill>
          <a:latin typeface="Mabry Pro" panose="020D06030400020403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bry Pro" panose="020D06030400020403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bry Pro" panose="020D06030400020403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bry Pro" panose="020D06030400020403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bry Pro" panose="020D06030400020403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bry Pro" panose="020D06030400020403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32" userDrawn="1">
          <p15:clr>
            <a:srgbClr val="F26B43"/>
          </p15:clr>
        </p15:guide>
        <p15:guide id="6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E794B48-CB81-123D-3F3E-E439BCF9E5B8}"/>
              </a:ext>
            </a:extLst>
          </p:cNvPr>
          <p:cNvSpPr/>
          <p:nvPr/>
        </p:nvSpPr>
        <p:spPr>
          <a:xfrm flipH="1">
            <a:off x="0" y="1967330"/>
            <a:ext cx="2070847" cy="21236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D4C8C6-7CEC-5300-CE2F-F6ABBAD03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7330"/>
            <a:ext cx="9144000" cy="2123658"/>
          </a:xfrm>
        </p:spPr>
        <p:txBody>
          <a:bodyPr wrap="square"/>
          <a:lstStyle/>
          <a:p>
            <a:r>
              <a:rPr lang="ru-RU" sz="4400" b="1">
                <a:solidFill>
                  <a:srgbClr val="1E2856"/>
                </a:solidFill>
              </a:rPr>
              <a:t>Разработка и продвижение нового проекта глэмпинга на рынок туристических услуг</a:t>
            </a:r>
            <a:endParaRPr lang="ru-RU" sz="4400" b="1" dirty="0">
              <a:solidFill>
                <a:srgbClr val="1E2856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E66E20-4BC2-211F-F7D0-D4421688A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963" y="368300"/>
            <a:ext cx="9144000" cy="723275"/>
          </a:xfrm>
        </p:spPr>
        <p:txBody>
          <a:bodyPr/>
          <a:lstStyle/>
          <a:p>
            <a:pPr algn="l">
              <a:spcBef>
                <a:spcPts val="600"/>
              </a:spcBef>
            </a:pPr>
            <a:r>
              <a:rPr lang="ru-RU" sz="1800" b="1" dirty="0"/>
              <a:t>ВЫПУСКНАЯ КВАЛИФИКАЦИОННАЯ РАБОТА В ФОРМАТЕ СТАРТАПА</a:t>
            </a:r>
          </a:p>
          <a:p>
            <a:pPr algn="l">
              <a:spcBef>
                <a:spcPts val="600"/>
              </a:spcBef>
            </a:pPr>
            <a:r>
              <a:rPr lang="ru-RU" sz="1800" dirty="0"/>
              <a:t>Направление 38.03.02 «Менеджмент» Профиль «Маркетинг»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12E86463-B1C8-F47D-4638-C2DAE7856CFA}"/>
              </a:ext>
            </a:extLst>
          </p:cNvPr>
          <p:cNvSpPr txBox="1">
            <a:spLocks/>
          </p:cNvSpPr>
          <p:nvPr/>
        </p:nvSpPr>
        <p:spPr>
          <a:xfrm>
            <a:off x="334963" y="5412482"/>
            <a:ext cx="5317284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ru-RU" sz="1800" b="1" dirty="0"/>
              <a:t>Выполнили студентки группы 15.07В-ММ1/20Б</a:t>
            </a:r>
          </a:p>
          <a:p>
            <a:pPr algn="l">
              <a:spcBef>
                <a:spcPts val="600"/>
              </a:spcBef>
            </a:pPr>
            <a:r>
              <a:rPr lang="ru-RU" sz="1800" dirty="0"/>
              <a:t>ХОРОШИХ ДАРЬЯ ДМИТРИЕВНА</a:t>
            </a:r>
          </a:p>
          <a:p>
            <a:pPr algn="l">
              <a:spcBef>
                <a:spcPts val="600"/>
              </a:spcBef>
            </a:pPr>
            <a:r>
              <a:rPr lang="ru-RU" sz="1800" dirty="0"/>
              <a:t>БАТАЛИНА СВЕТЛАНА АНАТОЛЬЕВНА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08AD6F5-7E61-AA6D-E882-0DA5D3EB84C9}"/>
              </a:ext>
            </a:extLst>
          </p:cNvPr>
          <p:cNvSpPr txBox="1">
            <a:spLocks/>
          </p:cNvSpPr>
          <p:nvPr/>
        </p:nvSpPr>
        <p:spPr>
          <a:xfrm>
            <a:off x="7204353" y="5412482"/>
            <a:ext cx="4652685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ru-RU" sz="1800" b="1" dirty="0"/>
              <a:t>Научный руководитель</a:t>
            </a:r>
          </a:p>
          <a:p>
            <a:pPr algn="l">
              <a:spcBef>
                <a:spcPts val="600"/>
              </a:spcBef>
            </a:pPr>
            <a:r>
              <a:rPr lang="ru-RU" sz="1800" dirty="0"/>
              <a:t>Кандидат экономических наук, Доцент</a:t>
            </a:r>
          </a:p>
          <a:p>
            <a:pPr algn="l">
              <a:spcBef>
                <a:spcPts val="600"/>
              </a:spcBef>
            </a:pPr>
            <a:r>
              <a:rPr lang="ru-RU" sz="1800" dirty="0"/>
              <a:t>ЦВЕТКОВА АННА БОРИСОВНА</a:t>
            </a:r>
          </a:p>
        </p:txBody>
      </p:sp>
    </p:spTree>
    <p:extLst>
      <p:ext uri="{BB962C8B-B14F-4D97-AF65-F5344CB8AC3E}">
        <p14:creationId xmlns:p14="http://schemas.microsoft.com/office/powerpoint/2010/main" val="3226387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EBE3B-5CA4-5DF0-638C-2B4F7693F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4FDE0C-FA83-B833-0FBE-ECCBD767D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38053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2.2 Общие сведения о  проекте глэмпинга в Астраханской области и анализ его маркетинговых возможностей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562058-04DE-C2A0-0F1F-39B5CD4E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10</a:t>
            </a:fld>
            <a:endParaRPr lang="ru-RU"/>
          </a:p>
        </p:txBody>
      </p:sp>
      <p:sp>
        <p:nvSpPr>
          <p:cNvPr id="10" name="Текст 3">
            <a:extLst>
              <a:ext uri="{FF2B5EF4-FFF2-40B4-BE49-F238E27FC236}">
                <a16:creationId xmlns:a16="http://schemas.microsoft.com/office/drawing/2014/main" id="{15C1BFDE-8CE4-4B23-2E43-969905E17D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4" y="2725800"/>
            <a:ext cx="5761036" cy="540000"/>
          </a:xfrm>
          <a:solidFill>
            <a:schemeClr val="accent6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dirty="0"/>
              <a:t>Управляющий проектом (1 человек)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FF7F964-F185-901F-4A49-979142072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640359"/>
              </p:ext>
            </p:extLst>
          </p:nvPr>
        </p:nvGraphicFramePr>
        <p:xfrm>
          <a:off x="6667500" y="1955311"/>
          <a:ext cx="5189537" cy="27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731">
                  <a:extLst>
                    <a:ext uri="{9D8B030D-6E8A-4147-A177-3AD203B41FA5}">
                      <a16:colId xmlns:a16="http://schemas.microsoft.com/office/drawing/2014/main" val="3232987850"/>
                    </a:ext>
                  </a:extLst>
                </a:gridCol>
                <a:gridCol w="3810806">
                  <a:extLst>
                    <a:ext uri="{9D8B030D-6E8A-4147-A177-3AD203B41FA5}">
                      <a16:colId xmlns:a16="http://schemas.microsoft.com/office/drawing/2014/main" val="3312587278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СЕГМЕНТЫ КЛИЕНТОВ ПРОЕКТА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ГЛЭМПИНГА «ВЕТРЫ АСТРАХАНИ»</a:t>
                      </a: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9135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Семейные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пары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Люди от 30 до 50 лет, предпочитающие комфортный отдых на природе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0999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Молодые туристы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Путешественники в возрасте 25–35 лет, выбирающие эко-отдых и активные формы досуга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915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Компании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друзей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Небольшие группы друзей, ищущие интересные варианты активного отдыха и релаксации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05597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Корпоративные клиенты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Компании, организующие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тимбилдинги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 и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выездные тренинги на природе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605328"/>
                  </a:ext>
                </a:extLst>
              </a:tr>
            </a:tbl>
          </a:graphicData>
        </a:graphic>
      </p:graphicFrame>
      <p:sp>
        <p:nvSpPr>
          <p:cNvPr id="12" name="Текст 3">
            <a:extLst>
              <a:ext uri="{FF2B5EF4-FFF2-40B4-BE49-F238E27FC236}">
                <a16:creationId xmlns:a16="http://schemas.microsoft.com/office/drawing/2014/main" id="{4ADD9FC8-8EB6-0650-C023-7552BE95371A}"/>
              </a:ext>
            </a:extLst>
          </p:cNvPr>
          <p:cNvSpPr txBox="1">
            <a:spLocks/>
          </p:cNvSpPr>
          <p:nvPr/>
        </p:nvSpPr>
        <p:spPr>
          <a:xfrm>
            <a:off x="334964" y="3496289"/>
            <a:ext cx="5761036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/>
              <a:t>Администратор ресепшн (1 человек)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Текст 3">
            <a:extLst>
              <a:ext uri="{FF2B5EF4-FFF2-40B4-BE49-F238E27FC236}">
                <a16:creationId xmlns:a16="http://schemas.microsoft.com/office/drawing/2014/main" id="{B1F406CA-D3CA-D574-A135-20FFD322EFBF}"/>
              </a:ext>
            </a:extLst>
          </p:cNvPr>
          <p:cNvSpPr txBox="1">
            <a:spLocks/>
          </p:cNvSpPr>
          <p:nvPr/>
        </p:nvSpPr>
        <p:spPr>
          <a:xfrm>
            <a:off x="334962" y="1955311"/>
            <a:ext cx="5761036" cy="54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ОРГАНИЗАЦИОННАЯ СТРУКТУРА </a:t>
            </a:r>
          </a:p>
          <a:p>
            <a:pPr algn="ctr"/>
            <a:r>
              <a:rPr lang="ru-RU" dirty="0"/>
              <a:t>ГЛЭМПИНГА «ВЕТРЫ АСТРАХАНИ»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:a16="http://schemas.microsoft.com/office/drawing/2014/main" id="{52B4C214-E460-D86B-9A75-2666DA259D58}"/>
              </a:ext>
            </a:extLst>
          </p:cNvPr>
          <p:cNvSpPr txBox="1">
            <a:spLocks/>
          </p:cNvSpPr>
          <p:nvPr/>
        </p:nvSpPr>
        <p:spPr>
          <a:xfrm>
            <a:off x="334962" y="4266778"/>
            <a:ext cx="990000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Повар </a:t>
            </a:r>
          </a:p>
          <a:p>
            <a:pPr algn="ctr"/>
            <a:r>
              <a:rPr lang="ru-RU" dirty="0"/>
              <a:t>(1 человек)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8B9F54B4-2EC4-4F3F-8FD2-8E720F58B44B}"/>
              </a:ext>
            </a:extLst>
          </p:cNvPr>
          <p:cNvSpPr txBox="1">
            <a:spLocks/>
          </p:cNvSpPr>
          <p:nvPr/>
        </p:nvSpPr>
        <p:spPr>
          <a:xfrm>
            <a:off x="5105998" y="4266778"/>
            <a:ext cx="990000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Водитель </a:t>
            </a:r>
          </a:p>
          <a:p>
            <a:pPr algn="ctr"/>
            <a:r>
              <a:rPr lang="ru-RU" dirty="0"/>
              <a:t>(1 человек)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Текст 3">
            <a:extLst>
              <a:ext uri="{FF2B5EF4-FFF2-40B4-BE49-F238E27FC236}">
                <a16:creationId xmlns:a16="http://schemas.microsoft.com/office/drawing/2014/main" id="{3EACAD94-F2EC-85B1-EF8D-47885D688B33}"/>
              </a:ext>
            </a:extLst>
          </p:cNvPr>
          <p:cNvSpPr txBox="1">
            <a:spLocks/>
          </p:cNvSpPr>
          <p:nvPr/>
        </p:nvSpPr>
        <p:spPr>
          <a:xfrm>
            <a:off x="2720480" y="4266778"/>
            <a:ext cx="990000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Врач </a:t>
            </a:r>
          </a:p>
          <a:p>
            <a:pPr algn="ctr"/>
            <a:r>
              <a:rPr lang="ru-RU" dirty="0"/>
              <a:t>(1 человек)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Текст 3">
            <a:extLst>
              <a:ext uri="{FF2B5EF4-FFF2-40B4-BE49-F238E27FC236}">
                <a16:creationId xmlns:a16="http://schemas.microsoft.com/office/drawing/2014/main" id="{550B2D42-3DDE-2B7B-418D-6E82AA3CE1C8}"/>
              </a:ext>
            </a:extLst>
          </p:cNvPr>
          <p:cNvSpPr txBox="1">
            <a:spLocks/>
          </p:cNvSpPr>
          <p:nvPr/>
        </p:nvSpPr>
        <p:spPr>
          <a:xfrm>
            <a:off x="829962" y="5037267"/>
            <a:ext cx="2160000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Обслуживающий персонал (2 человека)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Текст 3">
            <a:extLst>
              <a:ext uri="{FF2B5EF4-FFF2-40B4-BE49-F238E27FC236}">
                <a16:creationId xmlns:a16="http://schemas.microsoft.com/office/drawing/2014/main" id="{EE6DD3CA-8FE4-79D3-7B3D-DE58F9C5AA26}"/>
              </a:ext>
            </a:extLst>
          </p:cNvPr>
          <p:cNvSpPr txBox="1">
            <a:spLocks/>
          </p:cNvSpPr>
          <p:nvPr/>
        </p:nvSpPr>
        <p:spPr>
          <a:xfrm>
            <a:off x="3440998" y="5037267"/>
            <a:ext cx="2160000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Горничные </a:t>
            </a:r>
          </a:p>
          <a:p>
            <a:pPr algn="ctr"/>
            <a:r>
              <a:rPr lang="ru-RU" dirty="0"/>
              <a:t>(2 человека)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954F3EB-3D15-6D46-0050-B9F6F450669D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>
            <a:off x="3215482" y="3265800"/>
            <a:ext cx="0" cy="230489"/>
          </a:xfrm>
          <a:prstGeom prst="line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298DD30-9248-0273-E3D3-9EAC24E3A33D}"/>
              </a:ext>
            </a:extLst>
          </p:cNvPr>
          <p:cNvCxnSpPr>
            <a:cxnSpLocks/>
            <a:stCxn id="12" idx="2"/>
            <a:endCxn id="16" idx="0"/>
          </p:cNvCxnSpPr>
          <p:nvPr/>
        </p:nvCxnSpPr>
        <p:spPr>
          <a:xfrm flipH="1">
            <a:off x="3215480" y="4036289"/>
            <a:ext cx="2" cy="230489"/>
          </a:xfrm>
          <a:prstGeom prst="line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E0A41902-7172-8AB1-1301-E49438AB9476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 flipH="1">
            <a:off x="829962" y="4036289"/>
            <a:ext cx="2385520" cy="230489"/>
          </a:xfrm>
          <a:prstGeom prst="line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EB5F8074-BA6C-9038-0ED9-FC178BBCBCEE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 flipH="1">
            <a:off x="1909962" y="4036289"/>
            <a:ext cx="1305520" cy="1000978"/>
          </a:xfrm>
          <a:prstGeom prst="line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5A5613E-9C88-ADB2-09E3-30B0855B2DFF}"/>
              </a:ext>
            </a:extLst>
          </p:cNvPr>
          <p:cNvCxnSpPr>
            <a:cxnSpLocks/>
            <a:stCxn id="12" idx="2"/>
            <a:endCxn id="18" idx="0"/>
          </p:cNvCxnSpPr>
          <p:nvPr/>
        </p:nvCxnSpPr>
        <p:spPr>
          <a:xfrm>
            <a:off x="3215482" y="4036289"/>
            <a:ext cx="1305516" cy="1000978"/>
          </a:xfrm>
          <a:prstGeom prst="line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1A960EC4-21A2-5963-CFD5-5DAE8B81E456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3215482" y="4036289"/>
            <a:ext cx="2385516" cy="230489"/>
          </a:xfrm>
          <a:prstGeom prst="line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Текст 3">
            <a:extLst>
              <a:ext uri="{FF2B5EF4-FFF2-40B4-BE49-F238E27FC236}">
                <a16:creationId xmlns:a16="http://schemas.microsoft.com/office/drawing/2014/main" id="{E7F047AD-7FF4-27B4-D33B-B24BCF8A27C9}"/>
              </a:ext>
            </a:extLst>
          </p:cNvPr>
          <p:cNvSpPr txBox="1">
            <a:spLocks/>
          </p:cNvSpPr>
          <p:nvPr/>
        </p:nvSpPr>
        <p:spPr>
          <a:xfrm>
            <a:off x="6667499" y="4746270"/>
            <a:ext cx="4694539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Ориентированность на разные сегменты клиентов позволяет проекту глэмпинга «Ветры Астрахани» более гибко подходить к формированию предложения и обеспечивать комплексные услуги, соответствующие интересам каждой группы.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32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EC912-15E7-DB71-BAF8-A04E1F3D3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01624F-F664-604D-0913-DBE0AA53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38053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2.2 Общие сведения о  проекте глэмпинга в Астраханской области и анализ его маркетинговых возможностей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B79486C-98A4-BE83-D888-80F543CE7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0499244-61F9-784B-1AA7-CE4AA050F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76214"/>
              </p:ext>
            </p:extLst>
          </p:nvPr>
        </p:nvGraphicFramePr>
        <p:xfrm>
          <a:off x="334963" y="1449700"/>
          <a:ext cx="4305300" cy="50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7926">
                  <a:extLst>
                    <a:ext uri="{9D8B030D-6E8A-4147-A177-3AD203B41FA5}">
                      <a16:colId xmlns:a16="http://schemas.microsoft.com/office/drawing/2014/main" val="3776383499"/>
                    </a:ext>
                  </a:extLst>
                </a:gridCol>
                <a:gridCol w="1087374">
                  <a:extLst>
                    <a:ext uri="{9D8B030D-6E8A-4147-A177-3AD203B41FA5}">
                      <a16:colId xmlns:a16="http://schemas.microsoft.com/office/drawing/2014/main" val="3078472733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СМЕТА РАСХОДОВ НА ЗАПУСК ПРОЕКТА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7354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Статья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Сумма (руб.)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505415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Единовременные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4692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Ремонт и благоустройство территории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350 000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118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Закупка разборных домиков и мебели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14 400 000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5437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Оборудование для кухни и кафе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3528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Рекламные расходы (сайт, соцсети)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0107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Итого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15 250 000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68302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Затраты в 1-й месяц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0346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Зарплатный фонд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280 000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29936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Рекламные и маркетинговые 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125 000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6279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Прочие 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161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Итого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455 000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604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Всего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15 580 000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73130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AC06146-0475-789B-1E17-C0F06FB77F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812924"/>
              </p:ext>
            </p:extLst>
          </p:nvPr>
        </p:nvGraphicFramePr>
        <p:xfrm>
          <a:off x="5700714" y="1449700"/>
          <a:ext cx="5761036" cy="336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8963">
                  <a:extLst>
                    <a:ext uri="{9D8B030D-6E8A-4147-A177-3AD203B41FA5}">
                      <a16:colId xmlns:a16="http://schemas.microsoft.com/office/drawing/2014/main" val="266131636"/>
                    </a:ext>
                  </a:extLst>
                </a:gridCol>
                <a:gridCol w="2623110">
                  <a:extLst>
                    <a:ext uri="{9D8B030D-6E8A-4147-A177-3AD203B41FA5}">
                      <a16:colId xmlns:a16="http://schemas.microsoft.com/office/drawing/2014/main" val="4102256153"/>
                    </a:ext>
                  </a:extLst>
                </a:gridCol>
                <a:gridCol w="1568963">
                  <a:extLst>
                    <a:ext uri="{9D8B030D-6E8A-4147-A177-3AD203B41FA5}">
                      <a16:colId xmlns:a16="http://schemas.microsoft.com/office/drawing/2014/main" val="495414976"/>
                    </a:ext>
                  </a:extLst>
                </a:gridCol>
              </a:tblGrid>
              <a:tr h="5616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УРОВЕНЬ ЦЕН И ВАРИАНТЫ УСЛУГ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132231"/>
                  </a:ext>
                </a:extLst>
              </a:tr>
              <a:tr h="56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Услуга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Описание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Цена за ночь,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467862"/>
                  </a:ext>
                </a:extLst>
              </a:tr>
              <a:tr h="56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Основное размещение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Домик разборный на 2 человека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03544"/>
                  </a:ext>
                </a:extLst>
              </a:tr>
              <a:tr h="56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Спа и массаж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Дополнительные услуги для релаксации и оздоровления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66528"/>
                  </a:ext>
                </a:extLst>
              </a:tr>
              <a:tr h="56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Экскурсии и рыбалка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Организация рыболовных туров и экскурсий по Волге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2 500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886311"/>
                  </a:ext>
                </a:extLst>
              </a:tr>
              <a:tr h="5616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Кафе-ресторан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Трехразовое питание на территории глэмпинга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1 500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80188"/>
                  </a:ext>
                </a:extLst>
              </a:tr>
            </a:tbl>
          </a:graphicData>
        </a:graphic>
      </p:graphicFrame>
      <p:sp>
        <p:nvSpPr>
          <p:cNvPr id="19" name="Текст 3">
            <a:extLst>
              <a:ext uri="{FF2B5EF4-FFF2-40B4-BE49-F238E27FC236}">
                <a16:creationId xmlns:a16="http://schemas.microsoft.com/office/drawing/2014/main" id="{A31D4AD3-6E67-8DBE-1EB2-DAA311D3570D}"/>
              </a:ext>
            </a:extLst>
          </p:cNvPr>
          <p:cNvSpPr txBox="1">
            <a:spLocks/>
          </p:cNvSpPr>
          <p:nvPr/>
        </p:nvSpPr>
        <p:spPr>
          <a:xfrm>
            <a:off x="5700714" y="5038947"/>
            <a:ext cx="4938711" cy="98488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Ежемесячные расходы составляют 455 тыс. руб., единовременные расходы на запуск проекта – 15 250 тыс. руб.</a:t>
            </a:r>
          </a:p>
          <a:p>
            <a:pPr>
              <a:spcBef>
                <a:spcPts val="600"/>
              </a:spcBef>
            </a:pPr>
            <a:r>
              <a:rPr lang="ru-RU" dirty="0"/>
              <a:t>Средняя заполняемость проекта составит 80%. </a:t>
            </a:r>
          </a:p>
          <a:p>
            <a:pPr>
              <a:spcBef>
                <a:spcPts val="600"/>
              </a:spcBef>
            </a:pPr>
            <a:r>
              <a:rPr lang="ru-RU" dirty="0"/>
              <a:t>Средний чек на клиента (с учетом всех услуг): </a:t>
            </a:r>
            <a:r>
              <a:rPr lang="en-US" dirty="0"/>
              <a:t>14</a:t>
            </a:r>
            <a:r>
              <a:rPr lang="ru-RU" dirty="0"/>
              <a:t> 000 руб./ночь.</a:t>
            </a:r>
          </a:p>
        </p:txBody>
      </p:sp>
    </p:spTree>
    <p:extLst>
      <p:ext uri="{BB962C8B-B14F-4D97-AF65-F5344CB8AC3E}">
        <p14:creationId xmlns:p14="http://schemas.microsoft.com/office/powerpoint/2010/main" val="2383081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425AE-78DA-7D43-0EA1-858A0BA41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AE57B-DF43-9974-1090-4DE3A5437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38053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2.2 Общие сведения о  проекте глэмпинга в Астраханской области и анализ его маркетинговых возможностей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A591A58-D691-9138-2F08-0A28EF11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BD4FC49-EB71-D48C-15A6-0DEA048A4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42534"/>
              </p:ext>
            </p:extLst>
          </p:nvPr>
        </p:nvGraphicFramePr>
        <p:xfrm>
          <a:off x="334962" y="1376891"/>
          <a:ext cx="11522076" cy="478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692">
                  <a:extLst>
                    <a:ext uri="{9D8B030D-6E8A-4147-A177-3AD203B41FA5}">
                      <a16:colId xmlns:a16="http://schemas.microsoft.com/office/drawing/2014/main" val="4086359354"/>
                    </a:ext>
                  </a:extLst>
                </a:gridCol>
                <a:gridCol w="3840692">
                  <a:extLst>
                    <a:ext uri="{9D8B030D-6E8A-4147-A177-3AD203B41FA5}">
                      <a16:colId xmlns:a16="http://schemas.microsoft.com/office/drawing/2014/main" val="3244212342"/>
                    </a:ext>
                  </a:extLst>
                </a:gridCol>
                <a:gridCol w="3840692">
                  <a:extLst>
                    <a:ext uri="{9D8B030D-6E8A-4147-A177-3AD203B41FA5}">
                      <a16:colId xmlns:a16="http://schemas.microsoft.com/office/drawing/2014/main" val="4200422974"/>
                    </a:ext>
                  </a:extLst>
                </a:gridCol>
              </a:tblGrid>
              <a:tr h="394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SWOT-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АНАЛИЗ ПРОЕКТА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Возможности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Угрозы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434706"/>
                  </a:ext>
                </a:extLst>
              </a:tr>
              <a:tr h="1070718">
                <a:tc v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Рост интереса к внутреннему туризму и экотуризму, поддержка со стороны государства в виде грантов и субсидий, тренд на цифровой детокс и отдых на природе, партнерство с турагентствами и онлайн-платформами для продвижения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Экономическая нестабильность, влияние инфляции на расходы и цены, резкие изменения погодных условий, снижение спроса на услуги при экономических кризисах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83931"/>
                  </a:ext>
                </a:extLst>
              </a:tr>
              <a:tr h="39476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effectLst/>
                          <a:latin typeface="Mabry Pro" panose="020D0603040002040303" pitchFamily="34" charset="0"/>
                          <a:ea typeface="Times New Roman" panose="02020603050405020304" pitchFamily="18" charset="0"/>
                        </a:rPr>
                        <a:t>Сильные стороны </a:t>
                      </a:r>
                      <a:endParaRPr lang="ru-RU" sz="14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effectLst/>
                          <a:latin typeface="Mabry Pro" panose="020D0603040002040303" pitchFamily="34" charset="0"/>
                          <a:ea typeface="Times New Roman" panose="02020603050405020304" pitchFamily="18" charset="0"/>
                        </a:rPr>
                        <a:t>Стратегия SO</a:t>
                      </a:r>
                      <a:endParaRPr lang="ru-RU" sz="14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effectLst/>
                          <a:latin typeface="Mabry Pro" panose="020D0603040002040303" pitchFamily="34" charset="0"/>
                          <a:ea typeface="Times New Roman" panose="02020603050405020304" pitchFamily="18" charset="0"/>
                        </a:rPr>
                        <a:t>Стратегия </a:t>
                      </a:r>
                      <a:r>
                        <a:rPr lang="en-US" sz="1200" dirty="0">
                          <a:effectLst/>
                          <a:latin typeface="Mabry Pro" panose="020D0603040002040303" pitchFamily="34" charset="0"/>
                          <a:ea typeface="Times New Roman" panose="02020603050405020304" pitchFamily="18" charset="0"/>
                        </a:rPr>
                        <a:t>ST</a:t>
                      </a:r>
                      <a:endParaRPr lang="ru-RU" sz="14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593213"/>
                  </a:ext>
                </a:extLst>
              </a:tr>
              <a:tr h="876042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Экологичность и природная ориентированность, привлекательное и уникальное расположение на берегу Волги, высокий уровень комфорта и сервиса, разнообразие услуг для отдыха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Усиление продвижения через партнерства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Развитие экотуризма.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Продвижение цифрового детокса и расслабления на природе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Гибкость в ценообразовании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Партнерства для сокращения зависимости от погодных условий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Резервный фонд для непредвиденных расходов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142493"/>
                  </a:ext>
                </a:extLst>
              </a:tr>
              <a:tr h="394760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Слабые стороны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Стратегия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SW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Стратегия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WT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459809"/>
                  </a:ext>
                </a:extLst>
              </a:tr>
              <a:tr h="1654746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Высокие начальные затраты на обустройство территории и закупку оборудования, сезонность работы, зависимость от погодных условий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Сглаживание сезонности через развитие всесезонных услуг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Оптимизация начальных затрат с помощью государственного финансирования и субсидий на развитие экотуризма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Использование партнерских программ с турагентствами и платформами бронирования для увеличения заполняемости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Минимизация расходов в низкий сезон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Оптимизация работы с персоналом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Стратегия диверсификация доходов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41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995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CB5DE-2E20-441D-57FF-C848F700A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D8595A-5F17-DEDF-7F68-E0E03880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71231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2.3 Исследование особенностей продвижения ближайших конкурентов на рынке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8C979E3-E2EC-8460-00F1-143FF0FC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13</a:t>
            </a:fld>
            <a:endParaRPr lang="ru-RU"/>
          </a:p>
        </p:txBody>
      </p:sp>
      <p:sp>
        <p:nvSpPr>
          <p:cNvPr id="19" name="Текст 3">
            <a:extLst>
              <a:ext uri="{FF2B5EF4-FFF2-40B4-BE49-F238E27FC236}">
                <a16:creationId xmlns:a16="http://schemas.microsoft.com/office/drawing/2014/main" id="{960563D8-FBB9-1668-370A-6F9843602674}"/>
              </a:ext>
            </a:extLst>
          </p:cNvPr>
          <p:cNvSpPr txBox="1">
            <a:spLocks/>
          </p:cNvSpPr>
          <p:nvPr/>
        </p:nvSpPr>
        <p:spPr>
          <a:xfrm>
            <a:off x="334963" y="1324197"/>
            <a:ext cx="893921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Для анализа маркетинговых возможностей и особенностей глэмпинга «Ветры Астрахани» проведем сравнительный анализ с двумя другими </a:t>
            </a:r>
            <a:r>
              <a:rPr lang="ru-RU" dirty="0" err="1"/>
              <a:t>глэмпингами</a:t>
            </a:r>
            <a:r>
              <a:rPr lang="ru-RU" dirty="0"/>
              <a:t> – «</a:t>
            </a:r>
            <a:r>
              <a:rPr lang="ru-RU" dirty="0" err="1"/>
              <a:t>КаспияДом</a:t>
            </a:r>
            <a:r>
              <a:rPr lang="ru-RU" dirty="0"/>
              <a:t>» и «Поляна», которые также расположены в Астраханской области.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BF1D68-61C0-8842-6F95-36FD80CD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2119211"/>
            <a:ext cx="3195921" cy="114514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18855E-1EDD-1FFF-40CB-3B99D41CB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105" y="2069769"/>
            <a:ext cx="2223790" cy="1359231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8D2BF08B-4D04-AAF5-2332-704F5880F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300" y="1889742"/>
            <a:ext cx="1661183" cy="15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4334C27-A38B-D863-AD90-6876D9D93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001034"/>
              </p:ext>
            </p:extLst>
          </p:nvPr>
        </p:nvGraphicFramePr>
        <p:xfrm>
          <a:off x="334962" y="3756728"/>
          <a:ext cx="11522076" cy="23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1030">
                  <a:extLst>
                    <a:ext uri="{9D8B030D-6E8A-4147-A177-3AD203B41FA5}">
                      <a16:colId xmlns:a16="http://schemas.microsoft.com/office/drawing/2014/main" val="749545557"/>
                    </a:ext>
                  </a:extLst>
                </a:gridCol>
                <a:gridCol w="1309064">
                  <a:extLst>
                    <a:ext uri="{9D8B030D-6E8A-4147-A177-3AD203B41FA5}">
                      <a16:colId xmlns:a16="http://schemas.microsoft.com/office/drawing/2014/main" val="2337355682"/>
                    </a:ext>
                  </a:extLst>
                </a:gridCol>
                <a:gridCol w="3669346">
                  <a:extLst>
                    <a:ext uri="{9D8B030D-6E8A-4147-A177-3AD203B41FA5}">
                      <a16:colId xmlns:a16="http://schemas.microsoft.com/office/drawing/2014/main" val="3404262937"/>
                    </a:ext>
                  </a:extLst>
                </a:gridCol>
                <a:gridCol w="4472636">
                  <a:extLst>
                    <a:ext uri="{9D8B030D-6E8A-4147-A177-3AD203B41FA5}">
                      <a16:colId xmlns:a16="http://schemas.microsoft.com/office/drawing/2014/main" val="3441580412"/>
                    </a:ext>
                  </a:extLst>
                </a:gridCol>
              </a:tblGrid>
              <a:tr h="4680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СРАВНЕНИЕ УСЛУГ ГЛЭМПИНГОВ «КАСПИЯДОМ» И «ПОЛЯНА» С ПРОЕКТОМ «ВЕТРА АСТРАХАНИ»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10064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Глэмпинг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Проживание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Основные услуги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Специальные предложения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1385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КаспияДом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Домики, сафари-тенты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Рыбалка, зооуголок, экскурсии,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подогреваемые купели, кафе, прокат лодок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Сезонные скидки, скидка на билет, бесплатные купели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при бронировании, скидка на День рождения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7895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Поляна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Сферы, барнхаусы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Финская баня, костровое место, бассейн, панорамный вид на воду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Скидки для молодоженов, именинников,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скидка при бронировании всех объектов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883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Ветры Астрахани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Палатки, домики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Экскурсии, спа и массаж, рыбалка,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кафе, активный отдых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Скидки на длительное проживание,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скидка для корпоративных клиентов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3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90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43ED2-DB46-9A0D-F6E6-A48FBFF2E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DC3EE-E7BF-0356-7EBE-3C23A01A7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71231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2.3 Исследование особенностей продвижения ближайших конкурентов на рынке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2E54F69-607E-5104-B6CF-D1A520172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14</a:t>
            </a:fld>
            <a:endParaRPr lang="ru-RU"/>
          </a:p>
        </p:txBody>
      </p:sp>
      <p:sp>
        <p:nvSpPr>
          <p:cNvPr id="19" name="Текст 3">
            <a:extLst>
              <a:ext uri="{FF2B5EF4-FFF2-40B4-BE49-F238E27FC236}">
                <a16:creationId xmlns:a16="http://schemas.microsoft.com/office/drawing/2014/main" id="{696BE231-CC84-E8CC-406B-5802714E4C9C}"/>
              </a:ext>
            </a:extLst>
          </p:cNvPr>
          <p:cNvSpPr txBox="1">
            <a:spLocks/>
          </p:cNvSpPr>
          <p:nvPr/>
        </p:nvSpPr>
        <p:spPr>
          <a:xfrm>
            <a:off x="334963" y="1298332"/>
            <a:ext cx="11522075" cy="180049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Анализ каналов продвижения и маркетинговых стратегий </a:t>
            </a:r>
            <a:r>
              <a:rPr lang="ru-RU" dirty="0" err="1"/>
              <a:t>глэмпингов</a:t>
            </a:r>
            <a:r>
              <a:rPr lang="ru-RU" dirty="0"/>
              <a:t> «</a:t>
            </a:r>
            <a:r>
              <a:rPr lang="ru-RU" dirty="0" err="1"/>
              <a:t>КаспияДом</a:t>
            </a:r>
            <a:r>
              <a:rPr lang="ru-RU" dirty="0"/>
              <a:t>» и «Поляна» выявил различные подходы к привлечению клиентов и созданию узнаваемости на рынке </a:t>
            </a:r>
          </a:p>
          <a:p>
            <a:pPr>
              <a:spcBef>
                <a:spcPts val="600"/>
              </a:spcBef>
            </a:pPr>
            <a:r>
              <a:rPr lang="ru-RU" b="1" dirty="0"/>
              <a:t>«</a:t>
            </a:r>
            <a:r>
              <a:rPr lang="ru-RU" b="1" dirty="0" err="1"/>
              <a:t>КаспияДом</a:t>
            </a:r>
            <a:r>
              <a:rPr lang="ru-RU" b="1" dirty="0"/>
              <a:t>»</a:t>
            </a:r>
            <a:r>
              <a:rPr lang="ru-RU" dirty="0"/>
              <a:t> активно сотрудничает с туристическими агентствами и размещаются на популярных онлайн-платформах </a:t>
            </a:r>
            <a:r>
              <a:rPr lang="ru-RU" dirty="0" err="1"/>
              <a:t>Яндекс.Путешествия</a:t>
            </a:r>
            <a:r>
              <a:rPr lang="ru-RU" dirty="0"/>
              <a:t> и glamping.com, привлекает клиентов через оригинальные акции, такие как «Билет на самолет» (оплата билета при длительном проживании) и скидки на купели. </a:t>
            </a:r>
          </a:p>
          <a:p>
            <a:pPr>
              <a:spcBef>
                <a:spcPts val="600"/>
              </a:spcBef>
            </a:pPr>
            <a:r>
              <a:rPr lang="ru-RU" b="1" dirty="0"/>
              <a:t>«Поляна» </a:t>
            </a:r>
            <a:r>
              <a:rPr lang="ru-RU" dirty="0"/>
              <a:t>делает упор на участие в туристических форумах и выставках, что позволяет наладить прямые контакты с потенциальными клиентами и партнерами и предлагает скидки для молодоженов и именинников, что способствует привлечению семей и пар, ориентированных на особые впечатления. </a:t>
            </a:r>
          </a:p>
          <a:p>
            <a:pPr>
              <a:spcBef>
                <a:spcPts val="600"/>
              </a:spcBef>
            </a:pPr>
            <a:r>
              <a:rPr lang="ru-RU" dirty="0"/>
              <a:t>«</a:t>
            </a:r>
            <a:r>
              <a:rPr lang="ru-RU" dirty="0" err="1"/>
              <a:t>КаспияДом</a:t>
            </a:r>
            <a:r>
              <a:rPr lang="ru-RU" dirty="0"/>
              <a:t>» и «Поляна» активно участвуют в форумах и мероприятиях, а также получают положительные отзывы на </a:t>
            </a:r>
            <a:r>
              <a:rPr lang="ru-RU" dirty="0" err="1"/>
              <a:t>Яндекс.Картах</a:t>
            </a:r>
            <a:r>
              <a:rPr lang="ru-RU" dirty="0"/>
              <a:t> и туристических платформах, что укрепляет их репутацию и привлекает новых клиентов.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95E60C-BD77-5A46-B37D-A6010F3E8C3A}"/>
              </a:ext>
            </a:extLst>
          </p:cNvPr>
          <p:cNvSpPr txBox="1">
            <a:spLocks/>
          </p:cNvSpPr>
          <p:nvPr/>
        </p:nvSpPr>
        <p:spPr>
          <a:xfrm>
            <a:off x="5172076" y="3847849"/>
            <a:ext cx="6684962" cy="164660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По данным сервиса https://www.similarweb.com посещаемость сайта у «</a:t>
            </a:r>
            <a:r>
              <a:rPr lang="ru-RU" dirty="0" err="1"/>
              <a:t>КаспияДом</a:t>
            </a:r>
            <a:r>
              <a:rPr lang="ru-RU" dirty="0"/>
              <a:t>» значительно выше (2600 визитов в месяц) по сравнению с «Поляной» (1200 визитов в месяц), что свидетельствует о более активном привлечении трафика. Вероятно, этому способствуют рекламные кампании и большее присутствие на внешних платформах, таких как </a:t>
            </a:r>
            <a:r>
              <a:rPr lang="ru-RU" dirty="0" err="1"/>
              <a:t>Яндекс.Карты</a:t>
            </a:r>
            <a:r>
              <a:rPr lang="ru-RU" dirty="0"/>
              <a:t> и туристические сайты.</a:t>
            </a:r>
          </a:p>
          <a:p>
            <a:pPr>
              <a:spcBef>
                <a:spcPts val="600"/>
              </a:spcBef>
            </a:pPr>
            <a:r>
              <a:rPr lang="ru-RU" dirty="0"/>
              <a:t>Однако показатель отказов у «</a:t>
            </a:r>
            <a:r>
              <a:rPr lang="ru-RU" dirty="0" err="1"/>
              <a:t>КаспияДом</a:t>
            </a:r>
            <a:r>
              <a:rPr lang="ru-RU" dirty="0"/>
              <a:t>» выше (42,44%) по сравнению с </a:t>
            </a:r>
            <a:r>
              <a:rPr lang="ru-RU" dirty="0" err="1"/>
              <a:t>глэмпингом</a:t>
            </a:r>
            <a:r>
              <a:rPr lang="ru-RU" dirty="0"/>
              <a:t> «Поляна» (27,84%), что может свидетельствовать о том, что часть посетителей быстро покидает сайт.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1D2F592-668A-7D4C-FB69-5DB410FD9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630844"/>
              </p:ext>
            </p:extLst>
          </p:nvPr>
        </p:nvGraphicFramePr>
        <p:xfrm>
          <a:off x="334962" y="3197860"/>
          <a:ext cx="45000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56436175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59799266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420410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Показатель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КаспияДом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«Поляна»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1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подписчиков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632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095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постов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722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лайков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78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просмотров постов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407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768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478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ER POST,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0,4301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0,4747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46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ER DAY,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0,1654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0,1187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ER VIEW,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2,073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1,8548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529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LR,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0,4301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0,3481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631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TR,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115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Mabry Pro" panose="020D0603040002040303" pitchFamily="34" charset="0"/>
                        </a:rPr>
                        <a:t>Лайков в среднем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355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Просмотров в среднем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877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528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476A2-DC5B-A5EF-F4A4-2C9DD084C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55B33-538B-9C6F-5D17-9DB5E821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71231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2.3 Исследование особенностей продвижения ближайших конкурентов на рынке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E221DD0-6389-34F8-7190-FEFF1A53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15</a:t>
            </a:fld>
            <a:endParaRPr lang="ru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3EC8C7-2C83-F289-337E-62018CDCA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927384"/>
              </p:ext>
            </p:extLst>
          </p:nvPr>
        </p:nvGraphicFramePr>
        <p:xfrm>
          <a:off x="334962" y="1695670"/>
          <a:ext cx="11522076" cy="16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8163">
                  <a:extLst>
                    <a:ext uri="{9D8B030D-6E8A-4147-A177-3AD203B41FA5}">
                      <a16:colId xmlns:a16="http://schemas.microsoft.com/office/drawing/2014/main" val="3167071081"/>
                    </a:ext>
                  </a:extLst>
                </a:gridCol>
                <a:gridCol w="4057650">
                  <a:extLst>
                    <a:ext uri="{9D8B030D-6E8A-4147-A177-3AD203B41FA5}">
                      <a16:colId xmlns:a16="http://schemas.microsoft.com/office/drawing/2014/main" val="2675224910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3764614739"/>
                    </a:ext>
                  </a:extLst>
                </a:gridCol>
                <a:gridCol w="2865438">
                  <a:extLst>
                    <a:ext uri="{9D8B030D-6E8A-4147-A177-3AD203B41FA5}">
                      <a16:colId xmlns:a16="http://schemas.microsoft.com/office/drawing/2014/main" val="226361476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Глэмпинг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PR-мероприятия и маркетинг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Примеры промо-акций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Коммуникация с клиентами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76606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КаспияДом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Участие в форумах, мастер-классы, реклама на платформах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Яндекс.Карты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Акции для рыболовов, семейный отдых с экскурсиями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Регулярные посты в соцсетях, акции, поддержка через сайт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0335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Поляна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Мастер-классы (например, «Астраханская уха»), участие в форумах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Подарок для молодоженов, скидка для именинников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Обратная связь через сайт, SMM-акции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91826"/>
                  </a:ext>
                </a:extLst>
              </a:tr>
            </a:tbl>
          </a:graphicData>
        </a:graphic>
      </p:graphicFrame>
      <p:sp>
        <p:nvSpPr>
          <p:cNvPr id="7" name="Текст 3">
            <a:extLst>
              <a:ext uri="{FF2B5EF4-FFF2-40B4-BE49-F238E27FC236}">
                <a16:creationId xmlns:a16="http://schemas.microsoft.com/office/drawing/2014/main" id="{EBD8DECD-125F-9F8A-05AD-DC6962136EAE}"/>
              </a:ext>
            </a:extLst>
          </p:cNvPr>
          <p:cNvSpPr txBox="1">
            <a:spLocks/>
          </p:cNvSpPr>
          <p:nvPr/>
        </p:nvSpPr>
        <p:spPr>
          <a:xfrm>
            <a:off x="334962" y="3812044"/>
            <a:ext cx="10152062" cy="24314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Анализ маркетинговых стратегий ближайших конкурентов глэмпинга «Ветры Астрахани» выявил ключевые особенности их продвижения, ориентированные на различные целевые аудитории. </a:t>
            </a:r>
          </a:p>
          <a:p>
            <a:pPr>
              <a:spcBef>
                <a:spcPts val="600"/>
              </a:spcBef>
            </a:pPr>
            <a:r>
              <a:rPr lang="ru-RU" dirty="0"/>
              <a:t>«</a:t>
            </a:r>
            <a:r>
              <a:rPr lang="ru-RU" dirty="0" err="1"/>
              <a:t>КаспияДом</a:t>
            </a:r>
            <a:r>
              <a:rPr lang="ru-RU" dirty="0"/>
              <a:t>» акцентирует внимание на рыбалке и активном отдыхе, используя акции для привлечения семейных туристов и рыболовов, а также активно размещается на популярных туристических платформах. </a:t>
            </a:r>
          </a:p>
          <a:p>
            <a:pPr>
              <a:spcBef>
                <a:spcPts val="600"/>
              </a:spcBef>
            </a:pPr>
            <a:r>
              <a:rPr lang="ru-RU" dirty="0"/>
              <a:t>Глэмпинг «Поляна» фокусируется на эко-туризме и релаксации, предлагая уникальные варианты размещения и мастер-классы, что привлекает клиентов, заинтересованных в культурном отдыхе. </a:t>
            </a:r>
          </a:p>
          <a:p>
            <a:pPr>
              <a:spcBef>
                <a:spcPts val="600"/>
              </a:spcBef>
            </a:pPr>
            <a:r>
              <a:rPr lang="ru-RU" dirty="0"/>
              <a:t>Оба глэмпинга используют комплексный подход к продвижению, включая форумы, выставки и социальные сети, что укрепляет их позиции на рынке. </a:t>
            </a:r>
          </a:p>
          <a:p>
            <a:pPr>
              <a:spcBef>
                <a:spcPts val="600"/>
              </a:spcBef>
            </a:pPr>
            <a:r>
              <a:rPr lang="ru-RU" dirty="0"/>
              <a:t>«Ветры Астрахани» имеет хорошие перспективы для успешного конкурирования за счет универсального набора услуг и программ для корпоративных и семейных клиентов, однако проекту рекомендуется расширить уникальные активности и внедрить акции для семейного отдыха. Такой подход позволит повысить узнаваемость бренда и привлечь более широкую аудиторию.</a:t>
            </a:r>
          </a:p>
        </p:txBody>
      </p:sp>
    </p:spTree>
    <p:extLst>
      <p:ext uri="{BB962C8B-B14F-4D97-AF65-F5344CB8AC3E}">
        <p14:creationId xmlns:p14="http://schemas.microsoft.com/office/powerpoint/2010/main" val="1394142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210D0-C7DC-C3AA-7471-B238F28D6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5F848B-AECC-D219-CF03-CD605698AB0B}"/>
              </a:ext>
            </a:extLst>
          </p:cNvPr>
          <p:cNvSpPr/>
          <p:nvPr/>
        </p:nvSpPr>
        <p:spPr>
          <a:xfrm flipH="1">
            <a:off x="-1" y="1967330"/>
            <a:ext cx="1381125" cy="21236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AF6A63-2D9C-1DC7-F463-2CDA67F63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4437" y="2151996"/>
            <a:ext cx="9763125" cy="1754326"/>
          </a:xfrm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1E2856"/>
                </a:solidFill>
              </a:rPr>
              <a:t>Глава 3. Разработка кампании по продвижению проекта глэмпинга на рынок туристических услуг Астраханской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448704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E1D5E-594B-E931-8BE0-AB15128EC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EDA10-1926-F08F-4320-E4AF3E77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71231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3.1 Обоснование целей и выбора ключевых целевых аудиторий коммуникации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D9FB120-BE21-5AAC-5841-AD9F58AB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17</a:t>
            </a:fld>
            <a:endParaRPr lang="ru-RU"/>
          </a:p>
        </p:txBody>
      </p:sp>
      <p:sp>
        <p:nvSpPr>
          <p:cNvPr id="7" name="Текст 3">
            <a:extLst>
              <a:ext uri="{FF2B5EF4-FFF2-40B4-BE49-F238E27FC236}">
                <a16:creationId xmlns:a16="http://schemas.microsoft.com/office/drawing/2014/main" id="{CA47B749-B2DE-AFD5-6DC6-DA7884507CCB}"/>
              </a:ext>
            </a:extLst>
          </p:cNvPr>
          <p:cNvSpPr txBox="1">
            <a:spLocks/>
          </p:cNvSpPr>
          <p:nvPr/>
        </p:nvSpPr>
        <p:spPr>
          <a:xfrm>
            <a:off x="334962" y="1472528"/>
            <a:ext cx="11361738" cy="150810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Для успешного продвижения глэмпинга «Ветры Астрахани» должны быть поставлены четкие и измеримые цели, соответствующие принципу SMART:</a:t>
            </a:r>
          </a:p>
          <a:p>
            <a:pPr>
              <a:spcBef>
                <a:spcPts val="600"/>
              </a:spcBef>
            </a:pPr>
            <a:r>
              <a:rPr lang="ru-RU" dirty="0"/>
              <a:t>1. Создание узнаваемости бренда глэмпинга «Ветры Астрахани» среди целевой аудитории с использованием таргетированной рекламы и публикаций в социальных сетях – увеличение посещаемости сайта до 2000 визитов за первые 6 месяцев</a:t>
            </a:r>
          </a:p>
          <a:p>
            <a:pPr>
              <a:spcBef>
                <a:spcPts val="600"/>
              </a:spcBef>
            </a:pPr>
            <a:r>
              <a:rPr lang="ru-RU" dirty="0"/>
              <a:t>2. Достижение числа бронирований через онлайн-платформы (</a:t>
            </a:r>
            <a:r>
              <a:rPr lang="ru-RU" dirty="0" err="1"/>
              <a:t>Яндекс.Путешествия</a:t>
            </a:r>
            <a:r>
              <a:rPr lang="ru-RU" dirty="0"/>
              <a:t>, glamping.com) до 100 в месяц в течение первого года работы</a:t>
            </a:r>
          </a:p>
          <a:p>
            <a:pPr>
              <a:spcBef>
                <a:spcPts val="600"/>
              </a:spcBef>
            </a:pPr>
            <a:r>
              <a:rPr lang="ru-RU" dirty="0"/>
              <a:t>3. Реализация программы лояльности и специальных предложений, а также внедрение акций в низкий сезон для привлечения дополнительного потока</a:t>
            </a:r>
          </a:p>
          <a:p>
            <a:pPr>
              <a:spcBef>
                <a:spcPts val="600"/>
              </a:spcBef>
            </a:pPr>
            <a:r>
              <a:rPr lang="ru-RU" dirty="0"/>
              <a:t>4. Достижение вовлеченности в социальных сетях для укрепления лояльности среди клиентов и формирования положительного имиджа проекта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DAEBBAE-18E6-FCC0-92A3-51612B44E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65741"/>
              </p:ext>
            </p:extLst>
          </p:nvPr>
        </p:nvGraphicFramePr>
        <p:xfrm>
          <a:off x="334964" y="3253864"/>
          <a:ext cx="11522074" cy="280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437">
                  <a:extLst>
                    <a:ext uri="{9D8B030D-6E8A-4147-A177-3AD203B41FA5}">
                      <a16:colId xmlns:a16="http://schemas.microsoft.com/office/drawing/2014/main" val="582602718"/>
                    </a:ext>
                  </a:extLst>
                </a:gridCol>
                <a:gridCol w="1415025">
                  <a:extLst>
                    <a:ext uri="{9D8B030D-6E8A-4147-A177-3AD203B41FA5}">
                      <a16:colId xmlns:a16="http://schemas.microsoft.com/office/drawing/2014/main" val="1555708376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516847725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1010226635"/>
                    </a:ext>
                  </a:extLst>
                </a:gridCol>
                <a:gridCol w="3246437">
                  <a:extLst>
                    <a:ext uri="{9D8B030D-6E8A-4147-A177-3AD203B41FA5}">
                      <a16:colId xmlns:a16="http://schemas.microsoft.com/office/drawing/2014/main" val="260977956"/>
                    </a:ext>
                  </a:extLst>
                </a:gridCol>
              </a:tblGrid>
              <a:tr h="4680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Основные сегменты целевой аудитории и их характеристики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3891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Сегмент аудитории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Возраст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Основные потребности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Ценовые ожидания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Привлекательные предложения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36295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Семейные пары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30–50 лет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Комфортный отдых на природе, активности для детей, безопасность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 уровень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Семейные пакеты, зоны для детей,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скидки на длительное проживание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583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Молодые туристы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25–35 лет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Экотуризм, приключения, цифровой детокс, активные формы досуга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Низкий – Средний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Активности на природе, мастер-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классы, квесты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19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Компании друзей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20–35 лет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Совместный отдых, вечерние мероприятия, доступная цена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Низкий уровень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Групповые скидки, вечерние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программы, зоны для общения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3914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Корпоративные клиенты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30–45 лет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Тимбилдинги, тренинги, мероприятия на природе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 – Высокий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Пакетные предложения для команд, инфраструктура для мероприятий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30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521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B152E-EB58-AC30-5C30-73C6BAF67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440BB-EE0D-DE5A-DAC9-7CE1F4D07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71231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3.1 Обоснование целей и выбора ключевых целевых аудиторий коммуникации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1BDBA7F-80E2-FEBC-A196-1C72795B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18</a:t>
            </a:fld>
            <a:endParaRPr lang="ru-RU"/>
          </a:p>
        </p:txBody>
      </p:sp>
      <p:sp>
        <p:nvSpPr>
          <p:cNvPr id="7" name="Текст 3">
            <a:extLst>
              <a:ext uri="{FF2B5EF4-FFF2-40B4-BE49-F238E27FC236}">
                <a16:creationId xmlns:a16="http://schemas.microsoft.com/office/drawing/2014/main" id="{0B01144D-BC4C-3004-F3DF-F9FB9AC7289E}"/>
              </a:ext>
            </a:extLst>
          </p:cNvPr>
          <p:cNvSpPr txBox="1">
            <a:spLocks/>
          </p:cNvSpPr>
          <p:nvPr/>
        </p:nvSpPr>
        <p:spPr>
          <a:xfrm>
            <a:off x="5710237" y="3840714"/>
            <a:ext cx="6146800" cy="198515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Установленные целевые показатели эффективности (</a:t>
            </a:r>
            <a:r>
              <a:rPr lang="ru-RU" dirty="0" err="1"/>
              <a:t>KPIs</a:t>
            </a:r>
            <a:r>
              <a:rPr lang="ru-RU" dirty="0"/>
              <a:t>) ориентированы на всестороннее развитие проекта «Ветры Астрахани». </a:t>
            </a:r>
          </a:p>
          <a:p>
            <a:pPr>
              <a:spcBef>
                <a:spcPts val="600"/>
              </a:spcBef>
            </a:pPr>
            <a:r>
              <a:rPr lang="ru-RU" dirty="0"/>
              <a:t>Рост посещаемости сайта и увеличение числа бронирований через онлайн-платформы позволит усилить присутствие проекта на рынке экотуризма и привлечь новых клиентов. </a:t>
            </a:r>
          </a:p>
          <a:p>
            <a:pPr>
              <a:spcBef>
                <a:spcPts val="600"/>
              </a:spcBef>
            </a:pPr>
            <a:r>
              <a:rPr lang="ru-RU" dirty="0"/>
              <a:t>Повышение вовлеченности в российских социальных сетях поспособствует укреплению лояльности аудитории и формированию узнаваемости бренда. </a:t>
            </a:r>
          </a:p>
          <a:p>
            <a:pPr>
              <a:spcBef>
                <a:spcPts val="600"/>
              </a:spcBef>
            </a:pPr>
            <a:r>
              <a:rPr lang="ru-RU" dirty="0"/>
              <a:t>Реализация акций и специальных программ в низкий сезон обеспечит стабилизацию доходности и повысит эффективность работы в сложные периоды.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F9CEE24-5D39-E59A-50B1-03BBE42A3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46955"/>
              </p:ext>
            </p:extLst>
          </p:nvPr>
        </p:nvGraphicFramePr>
        <p:xfrm>
          <a:off x="334962" y="1363663"/>
          <a:ext cx="11522076" cy="1653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6915">
                  <a:extLst>
                    <a:ext uri="{9D8B030D-6E8A-4147-A177-3AD203B41FA5}">
                      <a16:colId xmlns:a16="http://schemas.microsoft.com/office/drawing/2014/main" val="1482205974"/>
                    </a:ext>
                  </a:extLst>
                </a:gridCol>
                <a:gridCol w="8935161">
                  <a:extLst>
                    <a:ext uri="{9D8B030D-6E8A-4147-A177-3AD203B41FA5}">
                      <a16:colId xmlns:a16="http://schemas.microsoft.com/office/drawing/2014/main" val="394500490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МАРКЕТИНГОВЫЕ ЗАДАЧИ ДЛЯ ЦЕЛЕВЫХ АУДИТОРИЙ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74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Сегмент аудитории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Задачи продвижения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604093"/>
                  </a:ext>
                </a:extLst>
              </a:tr>
              <a:tr h="276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Семейные пары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Разработка семейных пакетов, создание безопасной инфраструктуры, продвижение через соцсети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4662"/>
                  </a:ext>
                </a:extLst>
              </a:tr>
              <a:tr h="276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Молодые туристы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Активности и квесты, продвижение через Вконтакте, Одноклассники, акцент на цифровом детоксе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44631"/>
                  </a:ext>
                </a:extLst>
              </a:tr>
              <a:tr h="1736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Компании друзей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Предложения для групп, зоны для общения, вечерние мероприятия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06016"/>
                  </a:ext>
                </a:extLst>
              </a:tr>
              <a:tr h="276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Корпоративные клиенты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Разработка программ для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тимбилдингов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, предложение инфраструктуры для корпоративных мероприятий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37751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7ECD2D5-94AB-8547-AE16-FD1BE12A4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3477"/>
              </p:ext>
            </p:extLst>
          </p:nvPr>
        </p:nvGraphicFramePr>
        <p:xfrm>
          <a:off x="334963" y="3429000"/>
          <a:ext cx="4560887" cy="27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688">
                  <a:extLst>
                    <a:ext uri="{9D8B030D-6E8A-4147-A177-3AD203B41FA5}">
                      <a16:colId xmlns:a16="http://schemas.microsoft.com/office/drawing/2014/main" val="3264468965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3446302992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ЦЕЛЕВЫЕ ПОКАЗАТЕЛИ ТРАФИКА САЙТА И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ЧИСЛА БРОНИРОВАНИЙ ГЛЭМПИНГА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2654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Показатель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Целевая величина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68389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Трафик сайта, визитов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2000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34347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бронирований, ед.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85132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Заполняемость, 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938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F1AF7-0E01-8B9A-7675-A4F2B4BD2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10CE9-C133-F826-E213-5D05B92AB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5996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3.2 Формирование бюджета и графика мероприятий кампании, выявление актуальных медиа каналов и средств коммуникаций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41BD530-561D-AD89-FBC4-06588E2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19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049AB4F-8CDB-2E72-0B2C-6ACE4E628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91318"/>
              </p:ext>
            </p:extLst>
          </p:nvPr>
        </p:nvGraphicFramePr>
        <p:xfrm>
          <a:off x="334963" y="1350058"/>
          <a:ext cx="11522076" cy="25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7544">
                  <a:extLst>
                    <a:ext uri="{9D8B030D-6E8A-4147-A177-3AD203B41FA5}">
                      <a16:colId xmlns:a16="http://schemas.microsoft.com/office/drawing/2014/main" val="2419506846"/>
                    </a:ext>
                  </a:extLst>
                </a:gridCol>
                <a:gridCol w="6411118">
                  <a:extLst>
                    <a:ext uri="{9D8B030D-6E8A-4147-A177-3AD203B41FA5}">
                      <a16:colId xmlns:a16="http://schemas.microsoft.com/office/drawing/2014/main" val="1671727339"/>
                    </a:ext>
                  </a:extLst>
                </a:gridCol>
                <a:gridCol w="1903414">
                  <a:extLst>
                    <a:ext uri="{9D8B030D-6E8A-4147-A177-3AD203B41FA5}">
                      <a16:colId xmlns:a16="http://schemas.microsoft.com/office/drawing/2014/main" val="1402536775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БЮДЖЕТ МАРКЕТИНГОВОЙ КАМПАНИИ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1028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Статья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Описание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Сумма,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654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Создание контента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Разработка фото- и видеоматериалов, контент для соцсетей (ВКонтакте, Яндекс.Дзен).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4142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SEO и продвижение сайта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Оптимизация сайта и запуск контекстной рекламы.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917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Продвижение в соцсетях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Таргетированная реклама, публикации у блогеров.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2845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Сотрудничество с турагентствами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Подключение к платформам glamping.com и др., комиссии за бронирования.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120 000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878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Организация акций и мероприятий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Акции в низкий сезон, розыгрыши подарков в соцсетях.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0489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Участие в форумах и выставках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Участие в региональных туристических форумах, стенды и промоматериалы.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172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Прочие расходы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Резервный фонд для непредвиденных расходов.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50 000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809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Итого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750 000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1322" marR="1322" marT="132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712721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223097C-7DAD-C0C3-9FB4-B2269B233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90996"/>
              </p:ext>
            </p:extLst>
          </p:nvPr>
        </p:nvGraphicFramePr>
        <p:xfrm>
          <a:off x="334962" y="4020820"/>
          <a:ext cx="8267388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7388">
                  <a:extLst>
                    <a:ext uri="{9D8B030D-6E8A-4147-A177-3AD203B41FA5}">
                      <a16:colId xmlns:a16="http://schemas.microsoft.com/office/drawing/2014/main" val="2873174456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3483989422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1644739725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ГРАФИК МЕРОПРИЯТИЙ КАМПАНИИ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540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Мероприятие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Ответственные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Сроки выполнения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585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Создание контента для сайта и соцсетей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Маркетолог, дизайнер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Январь–февраль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571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Запуск таргетированной рекламы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SMM-специалист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Март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802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Организация акций в низкий сезон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Руководитель проекта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Март–апрель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265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Участие в туристических форумах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Маркетолог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Апрель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3789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Подключение к онлайн-платформам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Руководитель проекта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Январь–март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371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Проведение розыгрышей в соцсетях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SMM-специалист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Февраль–март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1125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Анализ эффективности и корректировка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Руководитель проекта, аналитик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Июнь 2025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402178"/>
                  </a:ext>
                </a:extLst>
              </a:tr>
            </a:tbl>
          </a:graphicData>
        </a:graphic>
      </p:graphicFrame>
      <p:sp>
        <p:nvSpPr>
          <p:cNvPr id="9" name="Текст 3">
            <a:extLst>
              <a:ext uri="{FF2B5EF4-FFF2-40B4-BE49-F238E27FC236}">
                <a16:creationId xmlns:a16="http://schemas.microsoft.com/office/drawing/2014/main" id="{9E4090C6-4F02-FAEB-EBF2-00F6BA0D60B5}"/>
              </a:ext>
            </a:extLst>
          </p:cNvPr>
          <p:cNvSpPr txBox="1">
            <a:spLocks/>
          </p:cNvSpPr>
          <p:nvPr/>
        </p:nvSpPr>
        <p:spPr>
          <a:xfrm>
            <a:off x="8753475" y="4020819"/>
            <a:ext cx="3103563" cy="164660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Общий бюджет маркетинговой кампании глэмпинга «Ветры Астрахани» составляет 750 000 руб. </a:t>
            </a:r>
          </a:p>
          <a:p>
            <a:pPr>
              <a:spcBef>
                <a:spcPts val="600"/>
              </a:spcBef>
            </a:pPr>
            <a:r>
              <a:rPr lang="ru-RU" dirty="0"/>
              <a:t>Наибольшая часть средств выделена на продвижение в социальных сетях, что соответствует современным трендам и позволяет эффективно охватить целевую аудиторию. </a:t>
            </a:r>
          </a:p>
        </p:txBody>
      </p:sp>
    </p:spTree>
    <p:extLst>
      <p:ext uri="{BB962C8B-B14F-4D97-AF65-F5344CB8AC3E}">
        <p14:creationId xmlns:p14="http://schemas.microsoft.com/office/powerpoint/2010/main" val="38580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612245-B35C-51B5-51DC-F8C2606C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ВВЕДЕНИЕ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A6E66B1-F8B8-5B30-BA80-0FDE7391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</a:t>
            </a:fld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0B7D25-DCD6-27A2-38EB-4B32AF1D9D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2" y="1621651"/>
            <a:ext cx="9199562" cy="1015663"/>
          </a:xfrm>
        </p:spPr>
        <p:txBody>
          <a:bodyPr wrap="square">
            <a:spAutoFit/>
          </a:bodyPr>
          <a:lstStyle/>
          <a:p>
            <a:r>
              <a:rPr lang="ru-RU" dirty="0"/>
              <a:t>ЦЕЛЬ – создание нового проекта глэмпинга на рынке туристических услуг Астрахани</a:t>
            </a:r>
          </a:p>
          <a:p>
            <a:endParaRPr lang="ru-RU" dirty="0"/>
          </a:p>
          <a:p>
            <a:r>
              <a:rPr lang="ru-RU" dirty="0"/>
              <a:t>ОБЪЕКТ – разработка и продвижение нового проекта глэмпинга на рынок туристических услуг</a:t>
            </a:r>
          </a:p>
          <a:p>
            <a:endParaRPr lang="ru-RU" dirty="0"/>
          </a:p>
          <a:p>
            <a:r>
              <a:rPr lang="ru-RU" dirty="0"/>
              <a:t>ПРЕДМЕТ – процесс разработки нового бизнес-проекта и планирования кампании по его продвижению на рынок</a:t>
            </a:r>
          </a:p>
        </p:txBody>
      </p:sp>
      <p:sp>
        <p:nvSpPr>
          <p:cNvPr id="5" name="Текст 3">
            <a:extLst>
              <a:ext uri="{FF2B5EF4-FFF2-40B4-BE49-F238E27FC236}">
                <a16:creationId xmlns:a16="http://schemas.microsoft.com/office/drawing/2014/main" id="{B8B2F972-15BC-F92F-3E21-1469E100A189}"/>
              </a:ext>
            </a:extLst>
          </p:cNvPr>
          <p:cNvSpPr txBox="1">
            <a:spLocks/>
          </p:cNvSpPr>
          <p:nvPr/>
        </p:nvSpPr>
        <p:spPr>
          <a:xfrm>
            <a:off x="334963" y="3429000"/>
            <a:ext cx="11247436" cy="184665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ЗАДАЧИ:</a:t>
            </a:r>
          </a:p>
          <a:p>
            <a:pPr>
              <a:spcBef>
                <a:spcPts val="600"/>
              </a:spcBef>
            </a:pPr>
            <a:r>
              <a:rPr lang="ru-RU" dirty="0"/>
              <a:t>– изучение литературы по теории бизнес-планирования проекта и планирования маркетинговых коммуникаций</a:t>
            </a:r>
          </a:p>
          <a:p>
            <a:pPr>
              <a:spcBef>
                <a:spcPts val="600"/>
              </a:spcBef>
            </a:pPr>
            <a:r>
              <a:rPr lang="ru-RU" dirty="0"/>
              <a:t>– исследование российского рынка глэмпинга</a:t>
            </a:r>
          </a:p>
          <a:p>
            <a:pPr>
              <a:spcBef>
                <a:spcPts val="600"/>
              </a:spcBef>
            </a:pPr>
            <a:r>
              <a:rPr lang="ru-RU" dirty="0"/>
              <a:t>– анализ маркетинговых возможностей проекта глэмпинга</a:t>
            </a:r>
          </a:p>
          <a:p>
            <a:pPr>
              <a:spcBef>
                <a:spcPts val="600"/>
              </a:spcBef>
            </a:pPr>
            <a:r>
              <a:rPr lang="ru-RU" dirty="0"/>
              <a:t>– исследование особенностей продвижения ближайших конкурентов на рынке</a:t>
            </a:r>
          </a:p>
          <a:p>
            <a:pPr>
              <a:spcBef>
                <a:spcPts val="600"/>
              </a:spcBef>
            </a:pPr>
            <a:r>
              <a:rPr lang="ru-RU" dirty="0"/>
              <a:t>– обоснование целей продвижения проекта глэмпинга и определение целевых аудиторий кампании маркетинговых коммуникаций</a:t>
            </a:r>
          </a:p>
          <a:p>
            <a:pPr>
              <a:spcBef>
                <a:spcPts val="600"/>
              </a:spcBef>
            </a:pPr>
            <a:r>
              <a:rPr lang="ru-RU" dirty="0"/>
              <a:t>– выбор медиа каналов, средств коммуникации и тематики сообщений для продвижения проекта глэмпинга на рынок туристических услуг</a:t>
            </a:r>
          </a:p>
        </p:txBody>
      </p:sp>
    </p:spTree>
    <p:extLst>
      <p:ext uri="{BB962C8B-B14F-4D97-AF65-F5344CB8AC3E}">
        <p14:creationId xmlns:p14="http://schemas.microsoft.com/office/powerpoint/2010/main" val="2408695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F4C8F-2062-F809-E87B-A5CCFA237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8712EA-9D40-68BD-FDF9-724C823DF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599613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3.2 Формирование бюджета и графика мероприятий кампании, выявление актуальных медиа каналов и средств коммуникаций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C0A5046-EB4F-9F6D-54CB-C2AB839C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20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74FBC05-849A-4796-C2A6-2B9DEDBCC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997839"/>
              </p:ext>
            </p:extLst>
          </p:nvPr>
        </p:nvGraphicFramePr>
        <p:xfrm>
          <a:off x="334962" y="1616075"/>
          <a:ext cx="11522076" cy="42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0013">
                  <a:extLst>
                    <a:ext uri="{9D8B030D-6E8A-4147-A177-3AD203B41FA5}">
                      <a16:colId xmlns:a16="http://schemas.microsoft.com/office/drawing/2014/main" val="516582920"/>
                    </a:ext>
                  </a:extLst>
                </a:gridCol>
                <a:gridCol w="3038475">
                  <a:extLst>
                    <a:ext uri="{9D8B030D-6E8A-4147-A177-3AD203B41FA5}">
                      <a16:colId xmlns:a16="http://schemas.microsoft.com/office/drawing/2014/main" val="524312564"/>
                    </a:ext>
                  </a:extLst>
                </a:gridCol>
                <a:gridCol w="3038475">
                  <a:extLst>
                    <a:ext uri="{9D8B030D-6E8A-4147-A177-3AD203B41FA5}">
                      <a16:colId xmlns:a16="http://schemas.microsoft.com/office/drawing/2014/main" val="1160178670"/>
                    </a:ext>
                  </a:extLst>
                </a:gridCol>
                <a:gridCol w="4075113">
                  <a:extLst>
                    <a:ext uri="{9D8B030D-6E8A-4147-A177-3AD203B41FA5}">
                      <a16:colId xmlns:a16="http://schemas.microsoft.com/office/drawing/2014/main" val="2259158577"/>
                    </a:ext>
                  </a:extLst>
                </a:gridCol>
              </a:tblGrid>
              <a:tr h="4680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КАНАЛЫ И СРЕДСТВА КОММУНИКАЦИИ МАРКЕТИНГОВОЙ КАМПАНИИ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8263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Категория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Канал/средство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Целевая аудитория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Задачи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97888"/>
                  </a:ext>
                </a:extLst>
              </a:tr>
              <a:tr h="468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Социальные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ВКонтакте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Семейные пары, компании друзей, корпоративные клиенты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Таргетированная реклама, продвижение акций и мероприятий.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76416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Яндекс.Дзен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Семейные пары, молодые туристы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Публикация статей об экологическом туризме и преимуществах глэмпинга.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76150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Rutube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Все сегменты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Размещение видео-роликов, акцент на уникальность глэмпинга и природы Астраханской области.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26253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Онлайн-платформы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Яндекс.Путешествия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Российские туристы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Размещение предложений для привлечения внутреннего туристического потока.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427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Контекстная реклама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Поисковые системы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(Яндекс, Google)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Все сегменты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Привлечение трафика по ключевым запросам, связанным с глэмпингом и экологическим отдыхом.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922578"/>
                  </a:ext>
                </a:extLst>
              </a:tr>
              <a:tr h="468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PR и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мероприятия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Региональные туристические форумы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 выставки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Корпоративные клиенты, турагентства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Прямое взаимодействие с B2B-аудиторией, установление партнерских отношений.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14377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Организация культурных мероприятий на территории глэмпинга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Семейные пары, компании друзей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Формирование лояльности и привлечение через позитивный опыт и события.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277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36DBA-372B-FD41-2D78-51EEC559B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1B90A-A1EB-2C92-275F-1975AE2B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368300"/>
            <a:ext cx="873283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3.3 Описание обращений для ключевых целевых аудиторий в выбранных средствах коммуникаций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75F2ACD-462C-52CF-9D64-D597E208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21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80115A9-48B9-58C2-BBCF-40F7C2F38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403828"/>
              </p:ext>
            </p:extLst>
          </p:nvPr>
        </p:nvGraphicFramePr>
        <p:xfrm>
          <a:off x="334963" y="1394030"/>
          <a:ext cx="11522077" cy="39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648">
                  <a:extLst>
                    <a:ext uri="{9D8B030D-6E8A-4147-A177-3AD203B41FA5}">
                      <a16:colId xmlns:a16="http://schemas.microsoft.com/office/drawing/2014/main" val="2833435026"/>
                    </a:ext>
                  </a:extLst>
                </a:gridCol>
                <a:gridCol w="1398311">
                  <a:extLst>
                    <a:ext uri="{9D8B030D-6E8A-4147-A177-3AD203B41FA5}">
                      <a16:colId xmlns:a16="http://schemas.microsoft.com/office/drawing/2014/main" val="1156774430"/>
                    </a:ext>
                  </a:extLst>
                </a:gridCol>
                <a:gridCol w="1311879">
                  <a:extLst>
                    <a:ext uri="{9D8B030D-6E8A-4147-A177-3AD203B41FA5}">
                      <a16:colId xmlns:a16="http://schemas.microsoft.com/office/drawing/2014/main" val="1092408448"/>
                    </a:ext>
                  </a:extLst>
                </a:gridCol>
                <a:gridCol w="4167274">
                  <a:extLst>
                    <a:ext uri="{9D8B030D-6E8A-4147-A177-3AD203B41FA5}">
                      <a16:colId xmlns:a16="http://schemas.microsoft.com/office/drawing/2014/main" val="2699215852"/>
                    </a:ext>
                  </a:extLst>
                </a:gridCol>
                <a:gridCol w="3320965">
                  <a:extLst>
                    <a:ext uri="{9D8B030D-6E8A-4147-A177-3AD203B41FA5}">
                      <a16:colId xmlns:a16="http://schemas.microsoft.com/office/drawing/2014/main" val="1478774000"/>
                    </a:ext>
                  </a:extLst>
                </a:gridCol>
              </a:tblGrid>
              <a:tr h="3600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ТЕМАТИЧЕСКИЕ ОБРАЩЕНИЯ ДЛЯ ЦЕЛЕВЫХ АУДИТОРИЙ В ВЫБРАННЫХ СРЕДСТВАХ КОММУНИКАЦИЙ                                           </a:t>
                      </a:r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Mabry Pro" panose="020D0603040002040303" pitchFamily="34" charset="0"/>
                        </a:rPr>
                        <a:t>часть 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263" marR="263" marT="263" marB="0" anchor="b"/>
                </a:tc>
                <a:extLst>
                  <a:ext uri="{0D108BD9-81ED-4DB2-BD59-A6C34878D82A}">
                    <a16:rowId xmlns:a16="http://schemas.microsoft.com/office/drawing/2014/main" val="12751259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Целевая аудитория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Каналы коммуникации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Частота публикаций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Ключевые акценты и содержание сообщений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Примеры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37298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Семейные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 пары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ВКонтакте,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Яндекс.Дзен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3–4 раза в неделю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Упор на безопасность, комфорт и удобство для семейного отдыха. Темы: семейные пакеты, детские площадки, экопитание.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«Для всей семьи: удобные зоны отдыха и экопитание»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212804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Rutube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 раза в месяц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Видеообзоры семейных пакетов. Реальные истории гостей, их положительный опыт отдыха всей семьей. Темы: «Как провести семейные каникулы на природе».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«Семейный отдых в Астраханской области: от рыбалки до мастер-классов»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621437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Молодые туристы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ВКонтакте,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Rutube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5–6 раз в неделю 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(посты,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сторис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Визуальный контент: фотографии природы, активности. Акцент на приключениях и цифровом детоксе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«Отключись от мира и включи приключения с глэмпингом!»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385437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Яндекс.Дзен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2–3 статьи в месяц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Темы: «Глэмпинг как тренд», «Как отдыхать экологично». Формат: интересные факты, личные истории.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«5 причин выбрать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глэмпинг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 для цифрового детокса»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97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718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ED219-8448-C9FF-2802-5FA46B04D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5EF1F-F815-9F71-77FE-CBEA5A3F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368300"/>
            <a:ext cx="873283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3.3 Описание обращений для ключевых целевых аудиторий в выбранных средствах коммуникаций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DACF4A3-2DAF-4B5F-AB7E-6466EFE6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22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6069A4D-CFC9-9676-593A-CF989FD57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53825"/>
              </p:ext>
            </p:extLst>
          </p:nvPr>
        </p:nvGraphicFramePr>
        <p:xfrm>
          <a:off x="334963" y="1394030"/>
          <a:ext cx="11522077" cy="46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648">
                  <a:extLst>
                    <a:ext uri="{9D8B030D-6E8A-4147-A177-3AD203B41FA5}">
                      <a16:colId xmlns:a16="http://schemas.microsoft.com/office/drawing/2014/main" val="2833435026"/>
                    </a:ext>
                  </a:extLst>
                </a:gridCol>
                <a:gridCol w="1398311">
                  <a:extLst>
                    <a:ext uri="{9D8B030D-6E8A-4147-A177-3AD203B41FA5}">
                      <a16:colId xmlns:a16="http://schemas.microsoft.com/office/drawing/2014/main" val="1156774430"/>
                    </a:ext>
                  </a:extLst>
                </a:gridCol>
                <a:gridCol w="1311879">
                  <a:extLst>
                    <a:ext uri="{9D8B030D-6E8A-4147-A177-3AD203B41FA5}">
                      <a16:colId xmlns:a16="http://schemas.microsoft.com/office/drawing/2014/main" val="1092408448"/>
                    </a:ext>
                  </a:extLst>
                </a:gridCol>
                <a:gridCol w="4167274">
                  <a:extLst>
                    <a:ext uri="{9D8B030D-6E8A-4147-A177-3AD203B41FA5}">
                      <a16:colId xmlns:a16="http://schemas.microsoft.com/office/drawing/2014/main" val="2699215852"/>
                    </a:ext>
                  </a:extLst>
                </a:gridCol>
                <a:gridCol w="3320965">
                  <a:extLst>
                    <a:ext uri="{9D8B030D-6E8A-4147-A177-3AD203B41FA5}">
                      <a16:colId xmlns:a16="http://schemas.microsoft.com/office/drawing/2014/main" val="1478774000"/>
                    </a:ext>
                  </a:extLst>
                </a:gridCol>
              </a:tblGrid>
              <a:tr h="3600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ТЕМАТИЧЕСКИЕ ОБРАЩЕНИЯ ДЛЯ ЦЕЛЕВЫХ АУДИТОРИЙ В ВЫБРАННЫХ СРЕДСТВАХ КОММУНИКАЦИЙ                                           </a:t>
                      </a:r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Mabry Pro" panose="020D0603040002040303" pitchFamily="34" charset="0"/>
                        </a:rPr>
                        <a:t>часть 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263" marR="263" marT="263" marB="0" anchor="b"/>
                </a:tc>
                <a:extLst>
                  <a:ext uri="{0D108BD9-81ED-4DB2-BD59-A6C34878D82A}">
                    <a16:rowId xmlns:a16="http://schemas.microsoft.com/office/drawing/2014/main" val="12751259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Целевая аудитория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Каналы коммуникации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Частота публикаций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Ключевые акценты и содержание сообщений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Примеры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37298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Компании друзей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ВКонтакте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 раза в неделю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Призывы бронировать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глэмпинг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 для компаний.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Акции для групповых бронирований.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«Лучшие вечера с друзьями у костра: специальные предложения для групп»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203362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Rutube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 раз в месяц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Видеоролики о вечерних мероприятиях, таких как костры, вечеринки.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«Как сделать выходные незабываемыми: вечеринка у костра в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глэмпинге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»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051944"/>
                  </a:ext>
                </a:extLst>
              </a:tr>
              <a:tr h="720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Корпоративные клиенты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ВКонтакте,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Яндекс.Дзен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2 раза в неделю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Публикации о возможностях для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тимбилдингов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. Темы: «Корпоратив на природе: почему это эффективно». Упор на профессиональную организацию мероприятий.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«Лучшие места для проведения тимбилдинга на свежем воздухе»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977852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PR-</a:t>
                      </a:r>
                    </a:p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мероприятия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 период мероприятий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Презентации инфраструктуры для бизнес-мероприятий. Прямое общение с B2B-аудиторией.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«Глэмпинг для вашего бизнеса: новые горизонты для корпоративного отдыха»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55607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Яндекс.Дзен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 статья в месяц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Исторические и культурные аспекты региона.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Mabry Pro" panose="020D0603040002040303" pitchFamily="34" charset="0"/>
                        </a:rPr>
                        <a:t>«Explore Astrakhan: Where nature and history come together»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81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577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7E647-B3E2-FCCB-8FCF-9326E0999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9876C-D616-196D-DC97-7445E737B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368300"/>
            <a:ext cx="8732838" cy="830997"/>
          </a:xfrm>
        </p:spPr>
        <p:txBody>
          <a:bodyPr wrap="square">
            <a:spAutoFit/>
          </a:bodyPr>
          <a:lstStyle/>
          <a:p>
            <a:r>
              <a:rPr lang="ru-RU" b="1"/>
              <a:t>3.4 Рекомендации по оценке эффективности системы маркетинговых коммуникаций</a:t>
            </a:r>
            <a:endParaRPr lang="ru-RU" b="1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858D515-9305-F19C-5F7C-4B3C653A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23</a:t>
            </a:fld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D99F75D-C1CE-A734-D9E3-0893677FC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971986"/>
              </p:ext>
            </p:extLst>
          </p:nvPr>
        </p:nvGraphicFramePr>
        <p:xfrm>
          <a:off x="1281920" y="1545355"/>
          <a:ext cx="9628159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492">
                  <a:extLst>
                    <a:ext uri="{9D8B030D-6E8A-4147-A177-3AD203B41FA5}">
                      <a16:colId xmlns:a16="http://schemas.microsoft.com/office/drawing/2014/main" val="2360140624"/>
                    </a:ext>
                  </a:extLst>
                </a:gridCol>
                <a:gridCol w="3208283">
                  <a:extLst>
                    <a:ext uri="{9D8B030D-6E8A-4147-A177-3AD203B41FA5}">
                      <a16:colId xmlns:a16="http://schemas.microsoft.com/office/drawing/2014/main" val="3962105881"/>
                    </a:ext>
                  </a:extLst>
                </a:gridCol>
                <a:gridCol w="1284890">
                  <a:extLst>
                    <a:ext uri="{9D8B030D-6E8A-4147-A177-3AD203B41FA5}">
                      <a16:colId xmlns:a16="http://schemas.microsoft.com/office/drawing/2014/main" val="1190609988"/>
                    </a:ext>
                  </a:extLst>
                </a:gridCol>
                <a:gridCol w="3483494">
                  <a:extLst>
                    <a:ext uri="{9D8B030D-6E8A-4147-A177-3AD203B41FA5}">
                      <a16:colId xmlns:a16="http://schemas.microsoft.com/office/drawing/2014/main" val="3052779843"/>
                    </a:ext>
                  </a:extLst>
                </a:gridCol>
              </a:tblGrid>
              <a:tr h="2011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СМЕТА ЗАТРАТ НА МАРКЕТИНГОВУЮ КАМПАНИЮ (за период с января по июнь 2025 года)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425937"/>
                  </a:ext>
                </a:extLst>
              </a:tr>
              <a:tr h="2011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Канал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Описание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Затраты,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Комментарий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01636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Социальные сети (ВКонтакте)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Таргетированная реклама, посты о глэмпинге, акции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200 000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Привлечение семейных пар, молодых туристов, компаний друзей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11952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Яндекс.Дзен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Статьи и публикации о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глэмпинге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, экотуризме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150 000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Повышение осведомленности и привлечение внимания к экологичному отдыху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34056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Rutube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Размещение видео-роликов о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глэмпинге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, туристических предложениях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100 000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Создание контента для молодежной аудитории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47718"/>
                  </a:ext>
                </a:extLst>
              </a:tr>
              <a:tr h="2011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Glamping.com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Подключение и комиссии за бронирования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120 000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Увеличение бронирований через онлайн-платформы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84545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PR-мероприятия и выставки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Участие в туристических форумах и выставках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50 000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Для установления B2B-связей и привлечения корпоративных клиентов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824615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Стимулирующие мероприятия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Акции в низкий сезон, розыгрыши подарков в соцсетях.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80 000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Для привлечения туристов и создания лояльной аудитории в низкий сезон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191716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Контекстная реклама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Реклама в поисковых системах по ключевым запросам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100 000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Для увеличения видимости и привлечения трафика на сайт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491829"/>
                  </a:ext>
                </a:extLst>
              </a:tr>
              <a:tr h="3353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Прочие расходы (резерв)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Непредвиденные расходы (программные, на управление контентом)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50 000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Резервный фонд для гибкости кампании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061794"/>
                  </a:ext>
                </a:extLst>
              </a:tr>
              <a:tr h="2011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Итого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750 000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974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136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7B9DF-28BB-D248-975F-9E38D8A28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185D0-F148-5319-F6E4-AB4895D41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368300"/>
            <a:ext cx="8732838" cy="830997"/>
          </a:xfrm>
        </p:spPr>
        <p:txBody>
          <a:bodyPr wrap="square">
            <a:spAutoFit/>
          </a:bodyPr>
          <a:lstStyle/>
          <a:p>
            <a:r>
              <a:rPr lang="ru-RU" b="1"/>
              <a:t>3.4 Рекомендации по оценке эффективности системы маркетинговых коммуникаций</a:t>
            </a:r>
            <a:endParaRPr lang="ru-RU" b="1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D81E0E6-F1A2-0E66-663C-EB837F22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24</a:t>
            </a:fld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D48FD35-AE9A-16DF-AA9C-A4F4F7223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21" y="1809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i="1">
              <a:latin typeface="Mabry Pro" panose="020D0603040002040303" pitchFamily="34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FFBB6DB-79FA-35ED-1016-62E9194933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10464"/>
              </p:ext>
            </p:extLst>
          </p:nvPr>
        </p:nvGraphicFramePr>
        <p:xfrm>
          <a:off x="334963" y="6070600"/>
          <a:ext cx="3657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657600" imgH="419100" progId="Equation.3">
                  <p:embed/>
                </p:oleObj>
              </mc:Choice>
              <mc:Fallback>
                <p:oleObj r:id="rId2" imgW="36576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6070600"/>
                        <a:ext cx="3657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3536F50-5406-8E41-9650-642ADDAA5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874894"/>
              </p:ext>
            </p:extLst>
          </p:nvPr>
        </p:nvGraphicFramePr>
        <p:xfrm>
          <a:off x="334963" y="1301771"/>
          <a:ext cx="11522073" cy="4618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4417">
                  <a:extLst>
                    <a:ext uri="{9D8B030D-6E8A-4147-A177-3AD203B41FA5}">
                      <a16:colId xmlns:a16="http://schemas.microsoft.com/office/drawing/2014/main" val="1222887394"/>
                    </a:ext>
                  </a:extLst>
                </a:gridCol>
                <a:gridCol w="1231276">
                  <a:extLst>
                    <a:ext uri="{9D8B030D-6E8A-4147-A177-3AD203B41FA5}">
                      <a16:colId xmlns:a16="http://schemas.microsoft.com/office/drawing/2014/main" val="4181227522"/>
                    </a:ext>
                  </a:extLst>
                </a:gridCol>
                <a:gridCol w="1231276">
                  <a:extLst>
                    <a:ext uri="{9D8B030D-6E8A-4147-A177-3AD203B41FA5}">
                      <a16:colId xmlns:a16="http://schemas.microsoft.com/office/drawing/2014/main" val="4212009190"/>
                    </a:ext>
                  </a:extLst>
                </a:gridCol>
                <a:gridCol w="1231276">
                  <a:extLst>
                    <a:ext uri="{9D8B030D-6E8A-4147-A177-3AD203B41FA5}">
                      <a16:colId xmlns:a16="http://schemas.microsoft.com/office/drawing/2014/main" val="574243704"/>
                    </a:ext>
                  </a:extLst>
                </a:gridCol>
                <a:gridCol w="1231276">
                  <a:extLst>
                    <a:ext uri="{9D8B030D-6E8A-4147-A177-3AD203B41FA5}">
                      <a16:colId xmlns:a16="http://schemas.microsoft.com/office/drawing/2014/main" val="3749894000"/>
                    </a:ext>
                  </a:extLst>
                </a:gridCol>
                <a:gridCol w="1231276">
                  <a:extLst>
                    <a:ext uri="{9D8B030D-6E8A-4147-A177-3AD203B41FA5}">
                      <a16:colId xmlns:a16="http://schemas.microsoft.com/office/drawing/2014/main" val="3339227522"/>
                    </a:ext>
                  </a:extLst>
                </a:gridCol>
                <a:gridCol w="1231276">
                  <a:extLst>
                    <a:ext uri="{9D8B030D-6E8A-4147-A177-3AD203B41FA5}">
                      <a16:colId xmlns:a16="http://schemas.microsoft.com/office/drawing/2014/main" val="1600531054"/>
                    </a:ext>
                  </a:extLst>
                </a:gridCol>
              </a:tblGrid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Месяцы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Июнь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Июль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Август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Сентябрь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Октябрь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94305"/>
                  </a:ext>
                </a:extLst>
              </a:tr>
              <a:tr h="20991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РАСПРЕДЕЛЕНИЕ ЧИСЛА БРОНИРОВАНИЙ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33074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бронирований в месяц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939904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Коэффициент загрузки,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15696"/>
                  </a:ext>
                </a:extLst>
              </a:tr>
              <a:tr h="20991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ПРОГНОЗИРУЕМАЯ ВЫРУЧКА В МЕСЯЦ ОТ РАЗМЕЩЕНИЯ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50888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бронирований в месяц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50431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 чек на размещение,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68961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Выручка от размещения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490000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560000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420000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221563"/>
                  </a:ext>
                </a:extLst>
              </a:tr>
              <a:tr h="20991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ПРОГНОЗИРУЕМАЯ ВЫРУЧКА В МЕСЯЦ ОТ УСЛУГ ПИТАНИЯ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68160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бронирований в месяц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927612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 чек на питание,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19565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Выручка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105000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120000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150000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120000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90000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580499"/>
                  </a:ext>
                </a:extLst>
              </a:tr>
              <a:tr h="20991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ПРОГНОЗИРУЕМАЯ ВЫРУЧКА В МЕСЯЦ ОТ ПРОЧИХ УСЛУГ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627659"/>
                  </a:ext>
                </a:extLst>
              </a:tr>
              <a:tr h="20991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Услуги спа и массажа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717865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бронирований в месяц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17454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 чек, 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3000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05935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Выручка, руб.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42000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48000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60000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48000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36000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58555"/>
                  </a:ext>
                </a:extLst>
              </a:tr>
              <a:tr h="20991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Услуги экскурсии и рыбалки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05793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Число бронирований в месяц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24399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Средний чек,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26933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Выручка, руб.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2500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137047"/>
                  </a:ext>
                </a:extLst>
              </a:tr>
              <a:tr h="209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Итого, руб.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35000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40000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50000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50000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40000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30000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0" marR="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78110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0F04406C-76B0-ED48-D34B-35A3F6B69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914" y="41973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268FF9D3-126D-365B-8D03-0048FF5E9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289591"/>
              </p:ext>
            </p:extLst>
          </p:nvPr>
        </p:nvGraphicFramePr>
        <p:xfrm>
          <a:off x="5105801" y="6070600"/>
          <a:ext cx="5387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5384800" imgH="431800" progId="Equation.3">
                  <p:embed/>
                </p:oleObj>
              </mc:Choice>
              <mc:Fallback>
                <p:oleObj r:id="rId4" imgW="53848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801" y="6070600"/>
                        <a:ext cx="53879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887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35736-763B-8CCC-0B47-4C4530079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B18764-7177-64D5-FDB4-F231B430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368300"/>
            <a:ext cx="8732838" cy="830997"/>
          </a:xfrm>
        </p:spPr>
        <p:txBody>
          <a:bodyPr wrap="square">
            <a:spAutoFit/>
          </a:bodyPr>
          <a:lstStyle/>
          <a:p>
            <a:r>
              <a:rPr lang="ru-RU" b="1"/>
              <a:t>3.4 Рекомендации по оценке эффективности системы маркетинговых коммуникаций</a:t>
            </a:r>
            <a:endParaRPr lang="ru-RU" b="1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E026270-48D7-2F2B-AA19-17B7B285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25</a:t>
            </a:fld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A7A684-5F4E-D5D5-1616-5D5201960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21" y="1809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i="1">
              <a:latin typeface="Mabry Pro" panose="020D0603040002040303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A384A8A-ADDF-0BF5-ADFC-401744481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914" y="41973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330AC58-F734-59BC-4AEA-714FA84BB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254925"/>
              </p:ext>
            </p:extLst>
          </p:nvPr>
        </p:nvGraphicFramePr>
        <p:xfrm>
          <a:off x="334963" y="1326773"/>
          <a:ext cx="11522075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9665">
                  <a:extLst>
                    <a:ext uri="{9D8B030D-6E8A-4147-A177-3AD203B41FA5}">
                      <a16:colId xmlns:a16="http://schemas.microsoft.com/office/drawing/2014/main" val="781757385"/>
                    </a:ext>
                  </a:extLst>
                </a:gridCol>
                <a:gridCol w="3589900">
                  <a:extLst>
                    <a:ext uri="{9D8B030D-6E8A-4147-A177-3AD203B41FA5}">
                      <a16:colId xmlns:a16="http://schemas.microsoft.com/office/drawing/2014/main" val="3723705152"/>
                    </a:ext>
                  </a:extLst>
                </a:gridCol>
                <a:gridCol w="1431032">
                  <a:extLst>
                    <a:ext uri="{9D8B030D-6E8A-4147-A177-3AD203B41FA5}">
                      <a16:colId xmlns:a16="http://schemas.microsoft.com/office/drawing/2014/main" val="1109178444"/>
                    </a:ext>
                  </a:extLst>
                </a:gridCol>
                <a:gridCol w="3501478">
                  <a:extLst>
                    <a:ext uri="{9D8B030D-6E8A-4147-A177-3AD203B41FA5}">
                      <a16:colId xmlns:a16="http://schemas.microsoft.com/office/drawing/2014/main" val="1265768682"/>
                    </a:ext>
                  </a:extLst>
                </a:gridCol>
              </a:tblGrid>
              <a:tr h="1900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ОСНОВНЫЕ РИСКИ ПРОЕКТА, ИХ ОЦЕНКА И СПОСОБЫ МИНИМИЗАЦИИ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279237"/>
                  </a:ext>
                </a:extLst>
              </a:tr>
              <a:tr h="19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Риск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Описание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Оценка риска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Методы минимизации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37447"/>
                  </a:ext>
                </a:extLst>
              </a:tr>
              <a:tr h="443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Сезонность спроса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Повышенный спрос в летний сезон, низкий – в осенний и зимний периоды.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Высокий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Разработка всесезонных программ, культурных мероприятий, скидок в низкий сезон, корпоративных предложений.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963985"/>
                  </a:ext>
                </a:extLst>
              </a:tr>
              <a:tr h="443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Конкуренция на рынке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Высокий уровень конкуренции со стороны других </a:t>
                      </a:r>
                      <a:r>
                        <a:rPr lang="ru-RU" sz="1200" u="none" strike="noStrike" dirty="0" err="1">
                          <a:effectLst/>
                          <a:latin typeface="Mabry Pro" panose="020D0603040002040303" pitchFamily="34" charset="0"/>
                        </a:rPr>
                        <a:t>глэмпингов</a:t>
                      </a:r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 и гостиничных комплексов.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Уникальное предложение услуг, агрессивное продвижение, использование нишевых каналов маркетинга.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08083"/>
                  </a:ext>
                </a:extLst>
              </a:tr>
              <a:tr h="443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Низкая вовлеченность клиентов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Неэффективные маркетинговые кампании или недостаточная активность клиентов в соцсетях.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Оптимизация контента, таргетированная реклама, увеличение частоты публикаций и вовлечения через сторис.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95794"/>
                  </a:ext>
                </a:extLst>
              </a:tr>
              <a:tr h="443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Неустойчивость внешних факторов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Экономическая нестабильность, изменение туристических предпочтений, природные катастрофы.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Страхование бизнеса, мониторинг трендов и внешней среды, гибкость в реагировании на изменения.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623352"/>
                  </a:ext>
                </a:extLst>
              </a:tr>
              <a:tr h="443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Зависимость от онлайн-платформ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Комиссионные расходы на онлайн-платформах, которые могут изменяться, а также потеря связи с клиентами.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Разработка собственной системы бронирования, диверсификация каналов привлечения клиентов.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946804"/>
                  </a:ext>
                </a:extLst>
              </a:tr>
              <a:tr h="443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Негативные отзывы и PR-риски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Низкое качество обслуживания или несоответствие ожиданиям клиентов.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Средний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Внимание к качеству обслуживания, улучшение обратной связи, быстрый отклик на жалобы.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636271"/>
                  </a:ext>
                </a:extLst>
              </a:tr>
            </a:tbl>
          </a:graphicData>
        </a:graphic>
      </p:graphicFrame>
      <p:sp>
        <p:nvSpPr>
          <p:cNvPr id="10" name="Текст 3">
            <a:extLst>
              <a:ext uri="{FF2B5EF4-FFF2-40B4-BE49-F238E27FC236}">
                <a16:creationId xmlns:a16="http://schemas.microsoft.com/office/drawing/2014/main" id="{BCCF0D28-1EDB-50B4-0131-8D401B943466}"/>
              </a:ext>
            </a:extLst>
          </p:cNvPr>
          <p:cNvSpPr txBox="1">
            <a:spLocks/>
          </p:cNvSpPr>
          <p:nvPr/>
        </p:nvSpPr>
        <p:spPr>
          <a:xfrm>
            <a:off x="332663" y="5843369"/>
            <a:ext cx="11394582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 err="1"/>
              <a:t>Глэмпинг</a:t>
            </a:r>
            <a:r>
              <a:rPr lang="ru-RU" dirty="0"/>
              <a:t> «Ветры Астрахани» показывает положительные результаты с точки зрения финансовой эффективности. Прогнозируемая прибыль, срок окупаемости и высокие значения показателей ROMI подтверждают высокую доходность и успешность стратегии. Однако для увеличения рентабельности необходимо продолжать оптимизировать маркетинговые затраты и работать над увеличением числа бронирований и привлечением новых клиентов.</a:t>
            </a:r>
          </a:p>
        </p:txBody>
      </p:sp>
    </p:spTree>
    <p:extLst>
      <p:ext uri="{BB962C8B-B14F-4D97-AF65-F5344CB8AC3E}">
        <p14:creationId xmlns:p14="http://schemas.microsoft.com/office/powerpoint/2010/main" val="2833785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5F746-F600-2743-F0B1-7696BFD14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5E4BF-900B-7DD5-6C40-CDC7DE87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ЗАКЛЮЧЕНИЕ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CC50139-F048-9942-B8D2-9B8260C3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26</a:t>
            </a:fld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7D666A-728A-0E15-5ADD-61C3F59015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2" y="1134388"/>
            <a:ext cx="9881094" cy="5109091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Разработка и продвижение нового проекта </a:t>
            </a:r>
            <a:r>
              <a:rPr lang="ru-RU" dirty="0" err="1"/>
              <a:t>глэмпинга</a:t>
            </a:r>
            <a:r>
              <a:rPr lang="ru-RU" dirty="0"/>
              <a:t> «Ветры Астрахани» на рынке туристических услуг представляет собой перспективное и значимое направление в контексте развития экотуризма и роста популярности активного отдыха в России. </a:t>
            </a:r>
          </a:p>
          <a:p>
            <a:pPr>
              <a:spcBef>
                <a:spcPts val="600"/>
              </a:spcBef>
            </a:pP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Кампания по продвижению </a:t>
            </a:r>
            <a:r>
              <a:rPr lang="ru-RU" dirty="0" err="1"/>
              <a:t>глэмпинга</a:t>
            </a:r>
            <a:r>
              <a:rPr lang="ru-RU" dirty="0"/>
              <a:t> «Ветры Астрахани» ориентирована на разные целевые аудитории, используя персонализированные маркетинговые подходы и уделяя особое внимание продвижению через социальные сети. </a:t>
            </a:r>
          </a:p>
          <a:p>
            <a:pPr>
              <a:spcBef>
                <a:spcPts val="600"/>
              </a:spcBef>
            </a:pP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Высокие показатели ROMI и ROAS подтверждают эффективность стратегии, обеспечивая рост узнаваемости бренда и привлечение клиентов в разные сезоны.</a:t>
            </a:r>
          </a:p>
          <a:p>
            <a:pPr>
              <a:spcBef>
                <a:spcPts val="600"/>
              </a:spcBef>
            </a:pP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Проект </a:t>
            </a:r>
            <a:r>
              <a:rPr lang="ru-RU" dirty="0" err="1"/>
              <a:t>глэмпинга</a:t>
            </a:r>
            <a:r>
              <a:rPr lang="ru-RU" dirty="0"/>
              <a:t> будет ориентирован на экологичный туризм и разнообразные формы отдыха, включая активные виды досуга, культурные мероприятия и корпоративные программы. При успешной реализации концепции на уровне одного </a:t>
            </a:r>
            <a:r>
              <a:rPr lang="ru-RU" dirty="0" err="1"/>
              <a:t>глэмпинга</a:t>
            </a:r>
            <a:r>
              <a:rPr lang="ru-RU" dirty="0"/>
              <a:t> в Астрахани, в дальнейшем возможно создание сети подобных объектов в других экологически привлекательных регионах России.  Однако, несмотря на положительные перспективы, проект сталкивается с рядом рисков, таких как сезонность спроса, конкуренция со стороны других туристических объектов, а также финансовые риски, связанные с необходимостью привлечения инвестиций и обеспечением стабильного денежного потока на всех этапах реализации. </a:t>
            </a:r>
          </a:p>
          <a:p>
            <a:pPr>
              <a:spcBef>
                <a:spcPts val="600"/>
              </a:spcBef>
            </a:pP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В результате работы по продвижению проекта </a:t>
            </a:r>
            <a:r>
              <a:rPr lang="ru-RU" dirty="0" err="1"/>
              <a:t>глэмпинга</a:t>
            </a:r>
            <a:r>
              <a:rPr lang="ru-RU" dirty="0"/>
              <a:t> «Ветры Астрахани» было выявлено, что проект обладает значительным потенциалом для успешного выхода на рынок экотуризма и активного отдыха. </a:t>
            </a:r>
          </a:p>
          <a:p>
            <a:pPr>
              <a:spcBef>
                <a:spcPts val="600"/>
              </a:spcBef>
            </a:pP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Таким образом, </a:t>
            </a:r>
            <a:r>
              <a:rPr lang="ru-RU" b="1" dirty="0"/>
              <a:t>проект «Ветры Астрахани» является не только экономически целесообразным, но и социально значимым</a:t>
            </a:r>
            <a:r>
              <a:rPr lang="ru-RU" dirty="0"/>
              <a:t>, так как способствует развитию туристической инфраструктуры в Астраханской области, привлекая новых клиентов и повышая интерес к экологическому туризму в России. Проект отвечает современным требованиям экологической устойчивости и комфортного отдыха, что делает его привлекательным для широкой аудитории.</a:t>
            </a:r>
          </a:p>
        </p:txBody>
      </p:sp>
    </p:spTree>
    <p:extLst>
      <p:ext uri="{BB962C8B-B14F-4D97-AF65-F5344CB8AC3E}">
        <p14:creationId xmlns:p14="http://schemas.microsoft.com/office/powerpoint/2010/main" val="4000562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40AE3-4E25-7B22-A0B0-52D0FB8B7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8A63FB-DC9B-8209-E3C8-BD174B1026BD}"/>
              </a:ext>
            </a:extLst>
          </p:cNvPr>
          <p:cNvSpPr/>
          <p:nvPr/>
        </p:nvSpPr>
        <p:spPr>
          <a:xfrm flipH="1">
            <a:off x="0" y="1967330"/>
            <a:ext cx="2070847" cy="21236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B8597-9BD7-35FB-FDBE-7EBE1A37C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44438"/>
            <a:ext cx="9144000" cy="769441"/>
          </a:xfrm>
        </p:spPr>
        <p:txBody>
          <a:bodyPr/>
          <a:lstStyle/>
          <a:p>
            <a:r>
              <a:rPr lang="ru-RU" sz="4400" b="1" dirty="0">
                <a:solidFill>
                  <a:srgbClr val="1E2856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938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E55F0-A387-F63D-8FCD-E8D969730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33C18EE-3712-7EA5-89F7-4DD13DF3B845}"/>
              </a:ext>
            </a:extLst>
          </p:cNvPr>
          <p:cNvSpPr/>
          <p:nvPr/>
        </p:nvSpPr>
        <p:spPr>
          <a:xfrm flipH="1">
            <a:off x="-1" y="1967330"/>
            <a:ext cx="1381125" cy="21236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06F51F-A758-06EB-018F-3A66C09FF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125" y="2151996"/>
            <a:ext cx="9429750" cy="1754326"/>
          </a:xfrm>
        </p:spPr>
        <p:txBody>
          <a:bodyPr/>
          <a:lstStyle/>
          <a:p>
            <a:r>
              <a:rPr lang="ru-RU" sz="3600" b="1" dirty="0">
                <a:solidFill>
                  <a:srgbClr val="1E2856"/>
                </a:solidFill>
              </a:rPr>
              <a:t>Глава 1. Теоретические аспекты планирования разработки и продвижения нового бизнес-проекта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19526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B27DA-DDFA-E089-CA17-22B6756F0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F4F82-9FCD-EEB5-2CDE-7FD1BB2F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409113" cy="461665"/>
          </a:xfrm>
        </p:spPr>
        <p:txBody>
          <a:bodyPr wrap="square">
            <a:spAutoFit/>
          </a:bodyPr>
          <a:lstStyle/>
          <a:p>
            <a:r>
              <a:rPr lang="ru-RU" b="1" dirty="0"/>
              <a:t>1.1 Понятие нового бизнес-проекта и его ключевые показатели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22C4BCA-9520-EA9B-CC72-3A3A680B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4</a:t>
            </a:fld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C4AB2D-A681-366A-E5F6-31668578CC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2" y="1428452"/>
            <a:ext cx="9742487" cy="1015663"/>
          </a:xfrm>
        </p:spPr>
        <p:txBody>
          <a:bodyPr wrap="square">
            <a:spAutoFit/>
          </a:bodyPr>
          <a:lstStyle/>
          <a:p>
            <a:r>
              <a:rPr lang="ru-RU" dirty="0"/>
              <a:t>СТАРТАП-ПРОЕКТ – ЭТО ПРОЦЕСС КОММЕРЦИАЛИЗАЦИИ ИННОВАЦИОННОЙ БИЗНЕС-ИДЕИ, который включает в себя разработку продукта или услуги, направленных на удовлетворение новых потребностей рынка и обеспечение высокого роста. </a:t>
            </a:r>
          </a:p>
          <a:p>
            <a:endParaRPr lang="ru-RU" dirty="0"/>
          </a:p>
          <a:p>
            <a:r>
              <a:rPr lang="ru-RU" dirty="0"/>
              <a:t>Важным аспектом стартапа является то, что компании этого типа часто начинают с минимальными активами и требуют внешних инвестиций для продолжения своего роста. </a:t>
            </a:r>
          </a:p>
        </p:txBody>
      </p:sp>
      <p:sp>
        <p:nvSpPr>
          <p:cNvPr id="5" name="Текст 3">
            <a:extLst>
              <a:ext uri="{FF2B5EF4-FFF2-40B4-BE49-F238E27FC236}">
                <a16:creationId xmlns:a16="http://schemas.microsoft.com/office/drawing/2014/main" id="{EEFA0420-9ADB-2596-32F4-97E38575F431}"/>
              </a:ext>
            </a:extLst>
          </p:cNvPr>
          <p:cNvSpPr txBox="1">
            <a:spLocks/>
          </p:cNvSpPr>
          <p:nvPr/>
        </p:nvSpPr>
        <p:spPr>
          <a:xfrm>
            <a:off x="334962" y="3042602"/>
            <a:ext cx="10353675" cy="344709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dirty="0"/>
              <a:t>КЛЮЧЕВЫЕ ПОКАЗАТЕЛИ БИЗНЕС-ПРОЕКТА: </a:t>
            </a:r>
          </a:p>
          <a:p>
            <a:pPr>
              <a:spcBef>
                <a:spcPts val="1200"/>
              </a:spcBef>
            </a:pPr>
            <a:r>
              <a:rPr lang="ru-RU" dirty="0"/>
              <a:t>1. ФИНАНСОВЫЕ ПОКАЗАТЕЛИ: выручка; валовая прибыль; операционная прибыль; чистая прибыль; рентабельность инвестиций (ROI). Финансовые показатели позволяют оценить общую финансовую устойчивость бизнес-проекта и его способность генерировать прибыль.</a:t>
            </a:r>
          </a:p>
          <a:p>
            <a:pPr>
              <a:spcBef>
                <a:spcPts val="1200"/>
              </a:spcBef>
            </a:pPr>
            <a:r>
              <a:rPr lang="ru-RU" dirty="0"/>
              <a:t>2. МАРКЕТИНГОВЫЕ ПОКАЗАТЕЛИ: доля рынка; стоимость привлечения клиента (CAC); пожизненная ценность клиента (LTV); охват и вовлеченность целевой аудитории. Маркетинговые показатели помогают оценить, насколько эффективно компания привлекает и удерживает клиентов, а также ее конкурентоспособность.</a:t>
            </a:r>
          </a:p>
          <a:p>
            <a:pPr>
              <a:spcBef>
                <a:spcPts val="1200"/>
              </a:spcBef>
            </a:pPr>
            <a:r>
              <a:rPr lang="ru-RU" dirty="0"/>
              <a:t>3. ОПЕРАЦИОННЫЕ ПОКАЗАТЕЛИ: производительность; сроки выполнения; отклонение от планов. Данные показатели важны для управления производственными процессами и контроля выполнения сроков. </a:t>
            </a:r>
          </a:p>
          <a:p>
            <a:pPr>
              <a:spcBef>
                <a:spcPts val="1200"/>
              </a:spcBef>
            </a:pPr>
            <a:r>
              <a:rPr lang="ru-RU" dirty="0"/>
              <a:t>4. ИННОВАЦИОННЫЕ ПОКАЗАТЕЛИ: количество разработанных инновационных продуктов; уровень технологической зрелости проекта; скорость адаптации к изменениям рынка. Инновационные показатели позволяют оценить, насколько успешно компания внедряет новые технологии и адаптируется к изменениям в рыночной среде.</a:t>
            </a:r>
          </a:p>
          <a:p>
            <a:pPr>
              <a:spcBef>
                <a:spcPts val="1200"/>
              </a:spcBef>
            </a:pPr>
            <a:r>
              <a:rPr lang="ru-RU" dirty="0"/>
              <a:t>Таким образом, стартапы играют важную роль в современной экономике, представляя собой инновационные проекты, которые могут изменить устоявшиеся отрасли. Однако их успех зависит от способности компании адаптироваться к быстро меняющимся условиям рынка, грамотно привлекать инвестиции и использовать эффективные бизнес-модели.</a:t>
            </a:r>
          </a:p>
        </p:txBody>
      </p:sp>
    </p:spTree>
    <p:extLst>
      <p:ext uri="{BB962C8B-B14F-4D97-AF65-F5344CB8AC3E}">
        <p14:creationId xmlns:p14="http://schemas.microsoft.com/office/powerpoint/2010/main" val="382176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C0D5D-3209-F8F8-62EF-433062887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356FE1-C42C-F30C-0F0D-8DC3AF2E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409113" cy="461665"/>
          </a:xfrm>
        </p:spPr>
        <p:txBody>
          <a:bodyPr wrap="square">
            <a:spAutoFit/>
          </a:bodyPr>
          <a:lstStyle/>
          <a:p>
            <a:r>
              <a:rPr lang="ru-RU" b="1" dirty="0"/>
              <a:t>1.2 Элементы комплекса продвижения и их функции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ACB7517-D4F3-8654-41AD-B5268341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5</a:t>
            </a:fld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628E2F-611A-59B4-8DFE-3B5C3DC24F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3" y="1125796"/>
            <a:ext cx="10323513" cy="2123658"/>
          </a:xfrm>
        </p:spPr>
        <p:txBody>
          <a:bodyPr wrap="square">
            <a:spAutoFit/>
          </a:bodyPr>
          <a:lstStyle/>
          <a:p>
            <a:r>
              <a:rPr lang="ru-RU" dirty="0"/>
              <a:t>РЕКЛАМА – это любая платная форма неличного представления и продвижения идей, товаров или услуг от четко определенного спонсора.</a:t>
            </a:r>
          </a:p>
          <a:p>
            <a:r>
              <a:rPr lang="ru-RU" dirty="0"/>
              <a:t>Основная функция рекламы заключается в привлечении внимания целевой аудитории и информировании о продукте. </a:t>
            </a:r>
          </a:p>
          <a:p>
            <a:endParaRPr lang="ru-RU" dirty="0"/>
          </a:p>
          <a:p>
            <a:r>
              <a:rPr lang="ru-RU" dirty="0"/>
              <a:t>PR представляет собой инструмент создания благоприятного отношения между организацией и её целевыми аудиториями. </a:t>
            </a:r>
          </a:p>
          <a:p>
            <a:r>
              <a:rPr lang="ru-RU" dirty="0"/>
              <a:t>Основная задача PR заключается в формировании положительного имиджа компании или бренда. </a:t>
            </a:r>
          </a:p>
          <a:p>
            <a:endParaRPr lang="ru-RU" dirty="0"/>
          </a:p>
          <a:p>
            <a:r>
              <a:rPr lang="ru-RU" dirty="0"/>
              <a:t>ЛИЧНЫЕ ПРОДАЖИ – это процесс персонального взаимодействия с клиентом с целью продажи товара или услуги. </a:t>
            </a:r>
          </a:p>
          <a:p>
            <a:r>
              <a:rPr lang="ru-RU" dirty="0"/>
              <a:t>Этот элемент продвижения особенно важен для сложных продуктов, где требуется непосредственное общение с потребителем. </a:t>
            </a:r>
          </a:p>
          <a:p>
            <a:endParaRPr lang="ru-RU" dirty="0"/>
          </a:p>
          <a:p>
            <a:r>
              <a:rPr lang="ru-RU" dirty="0"/>
              <a:t>СТИМУЛИРОВАНИЕ СБЫТА – это кратковременные меры, направленные на увеличение объема продаж. </a:t>
            </a:r>
          </a:p>
          <a:p>
            <a:r>
              <a:rPr lang="ru-RU" dirty="0"/>
              <a:t>Основные инструменты стимулирования включают скидки, купоны, бонусы и программы лояльности.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EA460DB-BC2B-E51B-B24C-8814A4DF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93238"/>
              </p:ext>
            </p:extLst>
          </p:nvPr>
        </p:nvGraphicFramePr>
        <p:xfrm>
          <a:off x="334963" y="3543479"/>
          <a:ext cx="11522078" cy="27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8594">
                  <a:extLst>
                    <a:ext uri="{9D8B030D-6E8A-4147-A177-3AD203B41FA5}">
                      <a16:colId xmlns:a16="http://schemas.microsoft.com/office/drawing/2014/main" val="2086601350"/>
                    </a:ext>
                  </a:extLst>
                </a:gridCol>
                <a:gridCol w="3307828">
                  <a:extLst>
                    <a:ext uri="{9D8B030D-6E8A-4147-A177-3AD203B41FA5}">
                      <a16:colId xmlns:a16="http://schemas.microsoft.com/office/drawing/2014/main" val="171557716"/>
                    </a:ext>
                  </a:extLst>
                </a:gridCol>
                <a:gridCol w="3307828">
                  <a:extLst>
                    <a:ext uri="{9D8B030D-6E8A-4147-A177-3AD203B41FA5}">
                      <a16:colId xmlns:a16="http://schemas.microsoft.com/office/drawing/2014/main" val="3320900387"/>
                    </a:ext>
                  </a:extLst>
                </a:gridCol>
                <a:gridCol w="3307828">
                  <a:extLst>
                    <a:ext uri="{9D8B030D-6E8A-4147-A177-3AD203B41FA5}">
                      <a16:colId xmlns:a16="http://schemas.microsoft.com/office/drawing/2014/main" val="7854575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ЭЛЕМЕНТ ПРОДВИЖЕНИЯ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ПЛЮСЫ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МИНУСЫ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ФУНКЦИИ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95856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Реклама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Охват широкой аудитории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Высокая стоимость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Информирование, привлечение внимания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6862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PR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Долговременное воздействие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Трудно измерить эффективность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Формирование имиджа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97651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Личные продажи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Установление доверительных отношений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Высокие затраты на обучение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Продажа сложных продуктов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0534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Стимулирование сбыта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Быстрое увеличение продаж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Потенциальное снижение прибыли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Mabry Pro" panose="020D0603040002040303" pitchFamily="34" charset="0"/>
                        </a:rPr>
                        <a:t>Стимулирование покупки</a:t>
                      </a:r>
                      <a:endParaRPr lang="ru-RU" sz="1200" kern="100" dirty="0">
                        <a:effectLst/>
                        <a:latin typeface="Mabry Pro" panose="020D06030400020403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71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84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EB7C4-0F36-6831-10EB-501032160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1B117-B7C0-98ED-8B5B-5FC9A9E67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368300"/>
            <a:ext cx="764698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1.3 Этапы планирования кампании по продвижению и методы оценки эффективности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080C1DC-18EF-7D18-28C8-5AFC5B71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6</a:t>
            </a:fld>
            <a:endParaRPr lang="ru-RU"/>
          </a:p>
        </p:txBody>
      </p:sp>
      <p:sp>
        <p:nvSpPr>
          <p:cNvPr id="10" name="Текст 3">
            <a:extLst>
              <a:ext uri="{FF2B5EF4-FFF2-40B4-BE49-F238E27FC236}">
                <a16:creationId xmlns:a16="http://schemas.microsoft.com/office/drawing/2014/main" id="{F09AD38E-736F-D234-E1F4-D251380574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1" y="1272123"/>
            <a:ext cx="11522075" cy="2246769"/>
          </a:xfrm>
        </p:spPr>
        <p:txBody>
          <a:bodyPr wrap="square">
            <a:spAutoFit/>
          </a:bodyPr>
          <a:lstStyle/>
          <a:p>
            <a:pPr indent="180975"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Постановка целей и задач программы продвижения.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Постановка измеримых целей, включая увеличение осведомленности о бренде, рост числа клиентов или продаж. Данные цели согласуются с общими стратегическими задачами компании.</a:t>
            </a:r>
          </a:p>
          <a:p>
            <a:pPr indent="180975"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Анализ целевой аудитории и сегментация рынка.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Необходимость глубокого понимания потребностей целевой аудитории. Маркетинговые исследования помогают выявить демографические и поведенческие особенности клиентов.</a:t>
            </a:r>
          </a:p>
          <a:p>
            <a:pPr indent="180975"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Выбор каналов продвижения и инструментов маркетинговых коммуникаций.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Важно выбрать наиболее эффективные каналы (социальные сети, SEO, контекстная реклама), которые соответствуют предпочтениям целевой аудитории. Молодая аудитория предпочитает социальные сети, а более зрелая – информационные бюллетени и мероприятия.</a:t>
            </a:r>
          </a:p>
          <a:p>
            <a:pPr indent="180975"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Определение бюджета на продвижение.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Необходимо составить бюджет для каждого канала продвижения и рассчитать планируемый ROI. </a:t>
            </a:r>
          </a:p>
          <a:p>
            <a:pPr indent="180975"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Контроль и оценка эффективности программы.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Установление ключевых показателей эффективности (KPI), включая увеличение числа клиентов, рост трафика на сайт и возврат инвестиций. Регулярный мониторинг помогает своевременно корректировать стратегию.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EA9299FE-1DB8-9401-E265-8CE908FA7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03128"/>
              </p:ext>
            </p:extLst>
          </p:nvPr>
        </p:nvGraphicFramePr>
        <p:xfrm>
          <a:off x="334962" y="3591719"/>
          <a:ext cx="11522074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4495">
                  <a:extLst>
                    <a:ext uri="{9D8B030D-6E8A-4147-A177-3AD203B41FA5}">
                      <a16:colId xmlns:a16="http://schemas.microsoft.com/office/drawing/2014/main" val="4045770432"/>
                    </a:ext>
                  </a:extLst>
                </a:gridCol>
                <a:gridCol w="2998632">
                  <a:extLst>
                    <a:ext uri="{9D8B030D-6E8A-4147-A177-3AD203B41FA5}">
                      <a16:colId xmlns:a16="http://schemas.microsoft.com/office/drawing/2014/main" val="252453667"/>
                    </a:ext>
                  </a:extLst>
                </a:gridCol>
                <a:gridCol w="3620535">
                  <a:extLst>
                    <a:ext uri="{9D8B030D-6E8A-4147-A177-3AD203B41FA5}">
                      <a16:colId xmlns:a16="http://schemas.microsoft.com/office/drawing/2014/main" val="1441101962"/>
                    </a:ext>
                  </a:extLst>
                </a:gridCol>
                <a:gridCol w="3408412">
                  <a:extLst>
                    <a:ext uri="{9D8B030D-6E8A-4147-A177-3AD203B41FA5}">
                      <a16:colId xmlns:a16="http://schemas.microsoft.com/office/drawing/2014/main" val="32645387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Метод оценки эффективности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Показатель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Описание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Формула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940420"/>
                  </a:ext>
                </a:extLst>
              </a:tr>
              <a:tr h="192554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Коммуникативный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Охват аудитории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Количество человек, увидевших рекламное сообщение</a:t>
                      </a: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82544"/>
                  </a:ext>
                </a:extLst>
              </a:tr>
              <a:tr h="149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Уровень вовлеченности (ER)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% взаимодействий аудитории с контентом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Взаимодействия/Охват×100%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484121"/>
                  </a:ext>
                </a:extLst>
              </a:tr>
              <a:tr h="128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Узнаваемость бренда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Степень запоминания бренда аудиторией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Опросы, тесты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092118"/>
                  </a:ext>
                </a:extLst>
              </a:tr>
              <a:tr h="149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Отношение к бренду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Изменения восприятия бренда аудиторией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Опросы, анализ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256214"/>
                  </a:ext>
                </a:extLst>
              </a:tr>
              <a:tr h="128692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Экономический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Возврат на инвестиции (ROI)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Прибыль, полученная с затрат на рекламу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(Чистая прибыль − Затраты)/Затраты×100%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10852"/>
                  </a:ext>
                </a:extLst>
              </a:tr>
              <a:tr h="149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Стоимость привлечения клиента (CAC)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Сумма затрат на привлечение одного клиента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Общие затраты/Новые клиенты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18622"/>
                  </a:ext>
                </a:extLst>
              </a:tr>
              <a:tr h="128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Рентабельность продаж (CR)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Процент прибыли от затрат на продвижение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Mabry Pro" panose="020D0603040002040303" pitchFamily="34" charset="0"/>
                        </a:rPr>
                        <a:t>Доп. прибыль/Затраты×100%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091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Конверсия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Процент совершивших целевое действие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Mabry Pro" panose="020D0603040002040303" pitchFamily="34" charset="0"/>
                        </a:rPr>
                        <a:t>Целевые действия/Посетители×100%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Mabry Pro" panose="020D0603040002040303" pitchFamily="34" charset="0"/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15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02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87421-DF4A-ADDA-08A2-2DE6432DC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EA85CA4-24E6-B723-3323-F524041A6AA2}"/>
              </a:ext>
            </a:extLst>
          </p:cNvPr>
          <p:cNvSpPr/>
          <p:nvPr/>
        </p:nvSpPr>
        <p:spPr>
          <a:xfrm flipH="1">
            <a:off x="-1" y="1967330"/>
            <a:ext cx="1381125" cy="21236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1E285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E2B6C-C1E2-6ADF-EB23-57F0C78A3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125" y="2151996"/>
            <a:ext cx="9429750" cy="1754326"/>
          </a:xfrm>
        </p:spPr>
        <p:txBody>
          <a:bodyPr/>
          <a:lstStyle/>
          <a:p>
            <a:r>
              <a:rPr lang="ru-RU" sz="3600" b="1" dirty="0">
                <a:solidFill>
                  <a:srgbClr val="1E2856"/>
                </a:solidFill>
              </a:rPr>
              <a:t>Глава 2. Анализ российского рынка глэмпинга и перспектив реализации нового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93195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05A53-D156-5F9D-0968-189007BCC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8B4329-DFDD-E85F-05F5-FDFE62A41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409113" cy="461665"/>
          </a:xfrm>
        </p:spPr>
        <p:txBody>
          <a:bodyPr wrap="square">
            <a:spAutoFit/>
          </a:bodyPr>
          <a:lstStyle/>
          <a:p>
            <a:r>
              <a:rPr lang="ru-RU" b="1" dirty="0"/>
              <a:t>2.1 Описание российского рынка глэмпинга и его особенностей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FA7B6EE-788B-4717-0C7A-C2612C68C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8</a:t>
            </a:fld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1D9EB2-3EE2-4A49-40DB-1ECABF906D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3" y="5843369"/>
            <a:ext cx="10323513" cy="646331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Российский рынок глэмпинга – это один из наиболее перспективных сегментов туристической индустрии, который развивается на волне интереса к экологичному и комфортному отдыху на природе. Глэмпинг, или «гламурный кемпинг», сочетает комфорт гостиничного сервиса с возможностью отдыха на природе, что привлекает туристов, стремящихся к уединению и цифровому детоксу.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A5A556E-7287-7141-9646-BCE5C2235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012168"/>
              </p:ext>
            </p:extLst>
          </p:nvPr>
        </p:nvGraphicFramePr>
        <p:xfrm>
          <a:off x="334963" y="1073521"/>
          <a:ext cx="11522076" cy="452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1038">
                  <a:extLst>
                    <a:ext uri="{9D8B030D-6E8A-4147-A177-3AD203B41FA5}">
                      <a16:colId xmlns:a16="http://schemas.microsoft.com/office/drawing/2014/main" val="3690711417"/>
                    </a:ext>
                  </a:extLst>
                </a:gridCol>
                <a:gridCol w="5761038">
                  <a:extLst>
                    <a:ext uri="{9D8B030D-6E8A-4147-A177-3AD203B41FA5}">
                      <a16:colId xmlns:a16="http://schemas.microsoft.com/office/drawing/2014/main" val="492775733"/>
                    </a:ext>
                  </a:extLst>
                </a:gridCol>
              </a:tblGrid>
              <a:tr h="29972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STEP-анализ факторов развития рынка глэмпинга в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32025"/>
                  </a:ext>
                </a:extLst>
              </a:tr>
              <a:tr h="299724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Социальные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Технологические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717599"/>
                  </a:ext>
                </a:extLst>
              </a:tr>
              <a:tr h="1465773">
                <a:tc>
                  <a:txBody>
                    <a:bodyPr/>
                    <a:lstStyle/>
                    <a:p>
                      <a:pPr marL="17145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Увеличение спроса на экотуризм и отдых на природе, особенно среди целевой группы 25-45 лет, ориентированной на цифровой детокс и уникальные впечатления.</a:t>
                      </a:r>
                    </a:p>
                    <a:p>
                      <a:pPr marL="17145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Высокий интерес женщин (70% аудитории) к коротким поездкам с комфортом, что стимулирует развитие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глэмпингов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 с широким спектром дополнительных услуг (спа, рестораны и активные виды отдыха).</a:t>
                      </a:r>
                    </a:p>
                    <a:p>
                      <a:pPr marL="17145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Развитие внутреннего туризма из-за ограниченного доступа к зарубежным направлениям и растущей популярности экологичного отдыха в условиях уединения.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Использование модульных конструкций и современных строительных технологий, позволяющих создавать объекты для круглогодичной эксплуатации.</a:t>
                      </a:r>
                    </a:p>
                    <a:p>
                      <a:pPr marL="17145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Применение экологичных материалов и технологий для минимизации влияния на природу и соответствие мировым тенденциям устойчивого развития.</a:t>
                      </a:r>
                    </a:p>
                    <a:p>
                      <a:pPr marL="17145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Цифровизация туристических услуг, улучшение онлайн-бронирования и маркетинговых стратегий для привлечения новой аудитории.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03949"/>
                  </a:ext>
                </a:extLst>
              </a:tr>
              <a:tr h="299724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Экономические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</a:rPr>
                        <a:t>Политические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66474"/>
                  </a:ext>
                </a:extLst>
              </a:tr>
              <a:tr h="1465773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Государственная поддержка в виде субсидий и грантов для развития модульных гостиниц и создания туристической инфраструктуры в регионах.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Низкий порог входа и быстрая окупаемость проектов, что привлекает инвесторов и способствует появлению новых объектов.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Повышение конкурентоспособности за счет развития инфраструктуры и увеличения спроса на уникальные природные объекты для размещения.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Отсутствие чётких правовых норм для </a:t>
                      </a: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глэмпингов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 в законодательстве, что затрудняет процесс регистрации и налогообложения.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Принятие мер государственной поддержки для популяризации и упрощения правового статуса </a:t>
                      </a: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глэмпингов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, что может обеспечить доступ к льготам и субсидиям.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Mabry Pro" panose="020D0603040002040303" pitchFamily="34" charset="0"/>
                          <a:ea typeface="+mn-ea"/>
                          <a:cs typeface="+mn-cs"/>
                        </a:rPr>
                        <a:t>Необходимость создания новых нормативных актов для регулирования экологичных и некапитальных проектов, а также для упрощения процедур согласования при строительстве и подключении к коммуникациям в отдалённых районах.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49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69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8CF797-FDA1-FC1F-2E33-4C308F2BF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36757-98D8-C99D-54C4-CFC09D6FA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8300"/>
            <a:ext cx="9380538" cy="830997"/>
          </a:xfrm>
        </p:spPr>
        <p:txBody>
          <a:bodyPr wrap="square">
            <a:spAutoFit/>
          </a:bodyPr>
          <a:lstStyle/>
          <a:p>
            <a:r>
              <a:rPr lang="ru-RU" b="1" dirty="0"/>
              <a:t>2.2 Общие сведения о  проекте глэмпинга в Астраханской области и анализ его маркетинговых возможностей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86B71D4-7908-5922-7F22-588AB4C7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B3742-FBC9-45DB-91D1-C548307806E8}" type="slidenum">
              <a:rPr lang="ru-RU" smtClean="0"/>
              <a:t>9</a:t>
            </a:fld>
            <a:endParaRPr lang="ru-RU"/>
          </a:p>
        </p:txBody>
      </p:sp>
      <p:sp>
        <p:nvSpPr>
          <p:cNvPr id="10" name="Текст 3">
            <a:extLst>
              <a:ext uri="{FF2B5EF4-FFF2-40B4-BE49-F238E27FC236}">
                <a16:creationId xmlns:a16="http://schemas.microsoft.com/office/drawing/2014/main" id="{E04C2CDB-FE14-DFEA-CF90-F73FEAA04C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1" y="1408007"/>
            <a:ext cx="5761039" cy="1723549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Глэмпинг «Ветры Астрахани» – это современный эко-курорт, сочетающий комфорт и уют гостиничного сервиса с уникальной возможностью отдохнуть на лоне природы. </a:t>
            </a:r>
          </a:p>
          <a:p>
            <a:pPr>
              <a:spcBef>
                <a:spcPts val="600"/>
              </a:spcBef>
            </a:pPr>
            <a:r>
              <a:rPr lang="ru-RU" dirty="0"/>
              <a:t>Основная концепция проекта – создание условия для отдыха, который предполагает единение с природой, удобство и высокий уровень сервиса. </a:t>
            </a:r>
          </a:p>
          <a:p>
            <a:pPr>
              <a:spcBef>
                <a:spcPts val="600"/>
              </a:spcBef>
            </a:pPr>
            <a:r>
              <a:rPr lang="ru-RU" dirty="0"/>
              <a:t>Главная идея – предложить туристам уникальный опыт, который включает все удобства глэмпинга: комфортные условия проживания, разнообразные виды активного отдыха, оздоровительные услуги и экологичный подход.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DEA48C8-3AC1-DFB0-C31A-180FEB317F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164" b="64586" l="10000" r="90000">
                        <a14:foregroundMark x1="66496" y1="47059" x2="66496" y2="47059"/>
                        <a14:foregroundMark x1="74936" y1="37596" x2="74936" y2="37596"/>
                      </a14:backgroundRemoval>
                    </a14:imgEffect>
                  </a14:imgLayer>
                </a14:imgProps>
              </a:ext>
            </a:extLst>
          </a:blip>
          <a:srcRect t="32611" b="31861"/>
          <a:stretch/>
        </p:blipFill>
        <p:spPr>
          <a:xfrm>
            <a:off x="6915150" y="1534266"/>
            <a:ext cx="4495800" cy="15972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48976C-7C71-932A-0C5C-BFCE2BD8CE61}"/>
              </a:ext>
            </a:extLst>
          </p:cNvPr>
          <p:cNvSpPr txBox="1"/>
          <p:nvPr/>
        </p:nvSpPr>
        <p:spPr>
          <a:xfrm>
            <a:off x="6724650" y="1931227"/>
            <a:ext cx="323954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Ветры Астрахани</a:t>
            </a:r>
          </a:p>
          <a:p>
            <a:r>
              <a:rPr lang="ru-RU" sz="1400" dirty="0"/>
              <a:t>Природа в комфорте, отдых в гармонии</a:t>
            </a:r>
          </a:p>
        </p:txBody>
      </p:sp>
      <p:sp>
        <p:nvSpPr>
          <p:cNvPr id="6" name="Текст 3">
            <a:extLst>
              <a:ext uri="{FF2B5EF4-FFF2-40B4-BE49-F238E27FC236}">
                <a16:creationId xmlns:a16="http://schemas.microsoft.com/office/drawing/2014/main" id="{B74F4EA7-0ADF-BA1A-C5F8-EC0A2FEF2FDD}"/>
              </a:ext>
            </a:extLst>
          </p:cNvPr>
          <p:cNvSpPr txBox="1">
            <a:spLocks/>
          </p:cNvSpPr>
          <p:nvPr/>
        </p:nvSpPr>
        <p:spPr>
          <a:xfrm>
            <a:off x="6096000" y="3820576"/>
            <a:ext cx="5761039" cy="227754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abry Pro" panose="020D06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/>
              <a:t>Глэмпинг будет расположен в удаленной и живописной части Астраханской области, на берегу реки Волга, что делает его идеальным местом для отдыха на природе. </a:t>
            </a:r>
          </a:p>
          <a:p>
            <a:pPr>
              <a:spcBef>
                <a:spcPts val="600"/>
              </a:spcBef>
            </a:pPr>
            <a:r>
              <a:rPr lang="ru-RU" dirty="0"/>
              <a:t>Выбор данной локации обусловлен близостью к природным заповедникам, а также популярностью региона среди туристов, интересующихся экологическим и культурным туризмом.</a:t>
            </a:r>
          </a:p>
          <a:p>
            <a:pPr>
              <a:spcBef>
                <a:spcPts val="600"/>
              </a:spcBef>
            </a:pPr>
            <a:r>
              <a:rPr lang="ru-RU" dirty="0"/>
              <a:t>Участок для развития глэмпинга площадью 3 га расположен в Астраханской области, Красноярском районе. Уникальная локация включает береговую линию протяженностью 300 м, что идеально подходит для организации отдыха у воды. Участок обладает отличной транспортной доступностью: рядом находятся паромная переправа и подъездные пути.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7E7478-054A-E104-10E8-F43885AB9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961" y="3429000"/>
            <a:ext cx="5192691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972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4728</Words>
  <Application>Microsoft Office PowerPoint</Application>
  <PresentationFormat>Широкоэкранный</PresentationFormat>
  <Paragraphs>748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Mabry Pro</vt:lpstr>
      <vt:lpstr>Тема Office</vt:lpstr>
      <vt:lpstr>Equation.3</vt:lpstr>
      <vt:lpstr>Разработка и продвижение нового проекта глэмпинга на рынок туристических услуг</vt:lpstr>
      <vt:lpstr>ВВЕДЕНИЕ</vt:lpstr>
      <vt:lpstr>Глава 1. Теоретические аспекты планирования разработки и продвижения нового бизнес-проекта</vt:lpstr>
      <vt:lpstr>1.1 Понятие нового бизнес-проекта и его ключевые показатели</vt:lpstr>
      <vt:lpstr>1.2 Элементы комплекса продвижения и их функции</vt:lpstr>
      <vt:lpstr>1.3 Этапы планирования кампании по продвижению и методы оценки эффективности </vt:lpstr>
      <vt:lpstr>Глава 2. Анализ российского рынка глэмпинга и перспектив реализации нового проекта</vt:lpstr>
      <vt:lpstr>2.1 Описание российского рынка глэмпинга и его особенностей </vt:lpstr>
      <vt:lpstr>2.2 Общие сведения о  проекте глэмпинга в Астраханской области и анализ его маркетинговых возможностей</vt:lpstr>
      <vt:lpstr>2.2 Общие сведения о  проекте глэмпинга в Астраханской области и анализ его маркетинговых возможностей</vt:lpstr>
      <vt:lpstr>2.2 Общие сведения о  проекте глэмпинга в Астраханской области и анализ его маркетинговых возможностей</vt:lpstr>
      <vt:lpstr>2.2 Общие сведения о  проекте глэмпинга в Астраханской области и анализ его маркетинговых возможностей</vt:lpstr>
      <vt:lpstr>2.3 Исследование особенностей продвижения ближайших конкурентов на рынке </vt:lpstr>
      <vt:lpstr>2.3 Исследование особенностей продвижения ближайших конкурентов на рынке </vt:lpstr>
      <vt:lpstr>2.3 Исследование особенностей продвижения ближайших конкурентов на рынке </vt:lpstr>
      <vt:lpstr>Глава 3. Разработка кампании по продвижению проекта глэмпинга на рынок туристических услуг Астраханской области</vt:lpstr>
      <vt:lpstr>3.1 Обоснование целей и выбора ключевых целевых аудиторий коммуникации </vt:lpstr>
      <vt:lpstr>3.1 Обоснование целей и выбора ключевых целевых аудиторий коммуникации </vt:lpstr>
      <vt:lpstr>3.2 Формирование бюджета и графика мероприятий кампании, выявление актуальных медиа каналов и средств коммуникаций</vt:lpstr>
      <vt:lpstr>3.2 Формирование бюджета и графика мероприятий кампании, выявление актуальных медиа каналов и средств коммуникаций</vt:lpstr>
      <vt:lpstr>3.3 Описание обращений для ключевых целевых аудиторий в выбранных средствах коммуникаций</vt:lpstr>
      <vt:lpstr>3.3 Описание обращений для ключевых целевых аудиторий в выбранных средствах коммуникаций</vt:lpstr>
      <vt:lpstr>3.4 Рекомендации по оценке эффективности системы маркетинговых коммуникаций</vt:lpstr>
      <vt:lpstr>3.4 Рекомендации по оценке эффективности системы маркетинговых коммуникаций</vt:lpstr>
      <vt:lpstr>3.4 Рекомендации по оценке эффективности системы маркетинговых коммуникаций</vt:lpstr>
      <vt:lpstr>ЗАКЛЮЧЕНИЕ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Миша Капутин</dc:creator>
  <cp:lastModifiedBy>Кирилл</cp:lastModifiedBy>
  <cp:revision>8</cp:revision>
  <dcterms:created xsi:type="dcterms:W3CDTF">2025-01-18T12:08:12Z</dcterms:created>
  <dcterms:modified xsi:type="dcterms:W3CDTF">2025-01-20T09:28:26Z</dcterms:modified>
</cp:coreProperties>
</file>