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58" r:id="rId5"/>
    <p:sldId id="266" r:id="rId6"/>
    <p:sldId id="259" r:id="rId7"/>
    <p:sldId id="264" r:id="rId8"/>
    <p:sldId id="260" r:id="rId9"/>
    <p:sldId id="268" r:id="rId10"/>
    <p:sldId id="267" r:id="rId11"/>
    <p:sldId id="261" r:id="rId12"/>
    <p:sldId id="262" r:id="rId13"/>
    <p:sldId id="263" r:id="rId14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5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37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8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03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13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6319599" y="1999656"/>
            <a:ext cx="7897846" cy="224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ru-RU" sz="5249" b="1" kern="0" spc="-157" dirty="0">
                <a:solidFill>
                  <a:srgbClr val="FFFFFF"/>
                </a:solidFill>
                <a:latin typeface="Overpass" pitchFamily="34" charset="0"/>
              </a:rPr>
              <a:t>Использование </a:t>
            </a:r>
            <a:r>
              <a:rPr lang="ru-RU" sz="5249" b="1" kern="0" spc="-157" dirty="0" err="1">
                <a:solidFill>
                  <a:srgbClr val="FFFFFF"/>
                </a:solidFill>
                <a:latin typeface="Overpass" pitchFamily="34" charset="0"/>
              </a:rPr>
              <a:t>дронов</a:t>
            </a:r>
            <a:r>
              <a:rPr lang="ru-RU" sz="5249" b="1" kern="0" spc="-157" dirty="0">
                <a:solidFill>
                  <a:srgbClr val="FFFFFF"/>
                </a:solidFill>
                <a:latin typeface="Overpass" pitchFamily="34" charset="0"/>
              </a:rPr>
              <a:t> в диагностике качества и состава воздуха</a:t>
            </a:r>
            <a:endParaRPr lang="en-US" sz="5249" dirty="0"/>
          </a:p>
        </p:txBody>
      </p:sp>
      <p:sp>
        <p:nvSpPr>
          <p:cNvPr id="5" name="Text 2"/>
          <p:cNvSpPr/>
          <p:nvPr/>
        </p:nvSpPr>
        <p:spPr>
          <a:xfrm>
            <a:off x="6319599" y="4994787"/>
            <a:ext cx="7477601" cy="12531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ru-RU" sz="175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Диагностика</a:t>
            </a:r>
            <a:r>
              <a:rPr lang="en-US" sz="175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воздуха - важная часть мониторинга качества окружающей среды. Дроны могут значительно облегчить этот процесс, собирая информацию из труднодоступных мест.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064" y="0"/>
            <a:ext cx="1720646" cy="926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2348389" y="3754041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4374" b="1" kern="0" spc="-131" dirty="0">
                <a:solidFill>
                  <a:srgbClr val="FFFFFF"/>
                </a:solidFill>
                <a:latin typeface="Overpass" pitchFamily="34" charset="0"/>
              </a:rPr>
              <a:t>Анализ качества воздуха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5476042"/>
            <a:ext cx="993350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750" dirty="0">
                <a:solidFill>
                  <a:schemeClr val="bg1"/>
                </a:solidFill>
                <a:latin typeface="Overpass" pitchFamily="2" charset="-52"/>
                <a:ea typeface="Overpass" pitchFamily="34" charset="-122"/>
                <a:cs typeface="Overpass" pitchFamily="34" charset="-120"/>
              </a:rPr>
              <a:t>Использование </a:t>
            </a:r>
            <a:r>
              <a:rPr lang="en-US" sz="1750" dirty="0" err="1">
                <a:solidFill>
                  <a:schemeClr val="bg1"/>
                </a:solidFill>
                <a:latin typeface="Overpass" pitchFamily="2" charset="-52"/>
                <a:ea typeface="Overpass" pitchFamily="34" charset="-122"/>
                <a:cs typeface="Overpass" pitchFamily="34" charset="-120"/>
              </a:rPr>
              <a:t>дронов</a:t>
            </a:r>
            <a:r>
              <a:rPr lang="en-US" sz="1750" dirty="0">
                <a:solidFill>
                  <a:schemeClr val="bg1"/>
                </a:solidFill>
                <a:latin typeface="Overpass" pitchFamily="2" charset="-52"/>
                <a:ea typeface="Overpass" pitchFamily="34" charset="-122"/>
                <a:cs typeface="Overpass" pitchFamily="34" charset="-12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Overpass" pitchFamily="2" charset="-52"/>
              </a:rPr>
              <a:t>позволяет забирать пробы воздуха на разных высотах и фиксировать запыленность, содержание тяжелых металлов, наличие паров масел и органических веществ, а также наличие оксидов азота, углерода и серы.</a:t>
            </a:r>
          </a:p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070150"/>
            <a:ext cx="2153265" cy="11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44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314"/>
          </a:xfrm>
          <a:prstGeom prst="rect">
            <a:avLst/>
          </a:prstGeom>
          <a:solidFill>
            <a:srgbClr val="0C0C0C"/>
          </a:solidFill>
          <a:ln w="12859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2686883" y="569357"/>
            <a:ext cx="9256514" cy="12942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95"/>
              </a:lnSpc>
              <a:buNone/>
            </a:pPr>
            <a:r>
              <a:rPr lang="en-US" sz="4076" b="1" kern="0" spc="-122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Примеры использования дронов для сбора пробы воздуха</a:t>
            </a:r>
            <a:endParaRPr lang="en-US" sz="4076" dirty="0"/>
          </a:p>
        </p:txBody>
      </p:sp>
      <p:sp>
        <p:nvSpPr>
          <p:cNvPr id="5" name="Shape 2"/>
          <p:cNvSpPr/>
          <p:nvPr/>
        </p:nvSpPr>
        <p:spPr>
          <a:xfrm>
            <a:off x="2976801" y="2277666"/>
            <a:ext cx="41315" cy="5383292"/>
          </a:xfrm>
          <a:prstGeom prst="rect">
            <a:avLst/>
          </a:prstGeom>
          <a:solidFill>
            <a:srgbClr val="970248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Shape 3"/>
          <p:cNvSpPr/>
          <p:nvPr/>
        </p:nvSpPr>
        <p:spPr>
          <a:xfrm>
            <a:off x="3230285" y="2651581"/>
            <a:ext cx="724614" cy="41315"/>
          </a:xfrm>
          <a:prstGeom prst="rect">
            <a:avLst/>
          </a:prstGeom>
          <a:solidFill>
            <a:srgbClr val="970248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7" name="Shape 4"/>
          <p:cNvSpPr/>
          <p:nvPr/>
        </p:nvSpPr>
        <p:spPr>
          <a:xfrm>
            <a:off x="2764512" y="2439472"/>
            <a:ext cx="465773" cy="465773"/>
          </a:xfrm>
          <a:prstGeom prst="roundRect">
            <a:avLst>
              <a:gd name="adj" fmla="val 20004"/>
            </a:avLst>
          </a:prstGeom>
          <a:solidFill>
            <a:srgbClr val="7E023C"/>
          </a:solidFill>
          <a:ln w="12859">
            <a:solidFill>
              <a:srgbClr val="970248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5"/>
          <p:cNvSpPr/>
          <p:nvPr/>
        </p:nvSpPr>
        <p:spPr>
          <a:xfrm>
            <a:off x="2936438" y="2478167"/>
            <a:ext cx="121920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1</a:t>
            </a:r>
            <a:endParaRPr lang="en-US" sz="2446" dirty="0"/>
          </a:p>
        </p:txBody>
      </p:sp>
      <p:sp>
        <p:nvSpPr>
          <p:cNvPr id="9" name="Text 6"/>
          <p:cNvSpPr/>
          <p:nvPr/>
        </p:nvSpPr>
        <p:spPr>
          <a:xfrm>
            <a:off x="4136112" y="2484715"/>
            <a:ext cx="2862143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b="1" kern="0" spc="-6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Место крупного взрыва</a:t>
            </a:r>
            <a:endParaRPr lang="en-US" sz="2038" dirty="0"/>
          </a:p>
        </p:txBody>
      </p:sp>
      <p:sp>
        <p:nvSpPr>
          <p:cNvPr id="10" name="Text 7"/>
          <p:cNvSpPr/>
          <p:nvPr/>
        </p:nvSpPr>
        <p:spPr>
          <a:xfrm>
            <a:off x="4136112" y="3015258"/>
            <a:ext cx="7807285" cy="662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Дроны собирают пробы для выявления вредных веществ в концентрациях, выше допустимой нормы.</a:t>
            </a:r>
            <a:endParaRPr lang="en-US" sz="1630" dirty="0"/>
          </a:p>
        </p:txBody>
      </p:sp>
      <p:sp>
        <p:nvSpPr>
          <p:cNvPr id="11" name="Shape 8"/>
          <p:cNvSpPr/>
          <p:nvPr/>
        </p:nvSpPr>
        <p:spPr>
          <a:xfrm>
            <a:off x="3230285" y="4515029"/>
            <a:ext cx="724614" cy="41315"/>
          </a:xfrm>
          <a:prstGeom prst="rect">
            <a:avLst/>
          </a:prstGeom>
          <a:solidFill>
            <a:srgbClr val="970248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2" name="Shape 9"/>
          <p:cNvSpPr/>
          <p:nvPr/>
        </p:nvSpPr>
        <p:spPr>
          <a:xfrm>
            <a:off x="2764512" y="4302919"/>
            <a:ext cx="465773" cy="465773"/>
          </a:xfrm>
          <a:prstGeom prst="roundRect">
            <a:avLst>
              <a:gd name="adj" fmla="val 20004"/>
            </a:avLst>
          </a:prstGeom>
          <a:solidFill>
            <a:srgbClr val="7E023C"/>
          </a:solidFill>
          <a:ln w="12859">
            <a:solidFill>
              <a:srgbClr val="970248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 10"/>
          <p:cNvSpPr/>
          <p:nvPr/>
        </p:nvSpPr>
        <p:spPr>
          <a:xfrm>
            <a:off x="2902148" y="4341614"/>
            <a:ext cx="190500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2</a:t>
            </a:r>
            <a:endParaRPr lang="en-US" sz="2446" dirty="0"/>
          </a:p>
        </p:txBody>
      </p:sp>
      <p:sp>
        <p:nvSpPr>
          <p:cNvPr id="14" name="Text 11"/>
          <p:cNvSpPr/>
          <p:nvPr/>
        </p:nvSpPr>
        <p:spPr>
          <a:xfrm>
            <a:off x="4136112" y="4348162"/>
            <a:ext cx="2070497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b="1" kern="0" spc="-6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Рудник</a:t>
            </a:r>
            <a:endParaRPr lang="en-US" sz="2038" dirty="0"/>
          </a:p>
        </p:txBody>
      </p:sp>
      <p:sp>
        <p:nvSpPr>
          <p:cNvPr id="15" name="Text 12"/>
          <p:cNvSpPr/>
          <p:nvPr/>
        </p:nvSpPr>
        <p:spPr>
          <a:xfrm>
            <a:off x="4136112" y="4878705"/>
            <a:ext cx="7807285" cy="662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Дроны применяются для сбора проб воздуха внутри шахт, где опасность для человеческой жизни очень высока.</a:t>
            </a:r>
            <a:endParaRPr lang="en-US" sz="1630" dirty="0"/>
          </a:p>
        </p:txBody>
      </p:sp>
      <p:sp>
        <p:nvSpPr>
          <p:cNvPr id="16" name="Shape 13"/>
          <p:cNvSpPr/>
          <p:nvPr/>
        </p:nvSpPr>
        <p:spPr>
          <a:xfrm>
            <a:off x="3230285" y="6378476"/>
            <a:ext cx="724614" cy="41315"/>
          </a:xfrm>
          <a:prstGeom prst="rect">
            <a:avLst/>
          </a:prstGeom>
          <a:solidFill>
            <a:srgbClr val="970248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7" name="Shape 14"/>
          <p:cNvSpPr/>
          <p:nvPr/>
        </p:nvSpPr>
        <p:spPr>
          <a:xfrm>
            <a:off x="2764512" y="6166366"/>
            <a:ext cx="465773" cy="465773"/>
          </a:xfrm>
          <a:prstGeom prst="roundRect">
            <a:avLst>
              <a:gd name="adj" fmla="val 20004"/>
            </a:avLst>
          </a:prstGeom>
          <a:solidFill>
            <a:srgbClr val="7E023C"/>
          </a:solidFill>
          <a:ln w="12859">
            <a:solidFill>
              <a:srgbClr val="970248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8" name="Text 15"/>
          <p:cNvSpPr/>
          <p:nvPr/>
        </p:nvSpPr>
        <p:spPr>
          <a:xfrm>
            <a:off x="2905958" y="6205061"/>
            <a:ext cx="182880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3</a:t>
            </a:r>
            <a:endParaRPr lang="en-US" sz="2446" dirty="0"/>
          </a:p>
        </p:txBody>
      </p:sp>
      <p:sp>
        <p:nvSpPr>
          <p:cNvPr id="19" name="Text 16"/>
          <p:cNvSpPr/>
          <p:nvPr/>
        </p:nvSpPr>
        <p:spPr>
          <a:xfrm>
            <a:off x="4136112" y="6211610"/>
            <a:ext cx="2915603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b="1" kern="0" spc="-6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Труднодоступные зоны</a:t>
            </a:r>
            <a:endParaRPr lang="en-US" sz="2038" dirty="0"/>
          </a:p>
        </p:txBody>
      </p:sp>
      <p:sp>
        <p:nvSpPr>
          <p:cNvPr id="20" name="Text 17"/>
          <p:cNvSpPr/>
          <p:nvPr/>
        </p:nvSpPr>
        <p:spPr>
          <a:xfrm>
            <a:off x="4136112" y="6742152"/>
            <a:ext cx="7807285" cy="662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Дроны летают над городами и другими труднодоступными местами для сбора воздушных проб.</a:t>
            </a:r>
            <a:endParaRPr lang="en-US" sz="163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14"/>
            <a:ext cx="2153265" cy="115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2348389" y="707588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Преимущества использования дронов для сбора пробы воздуха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2651760"/>
            <a:ext cx="244941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Точность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348389" y="3290411"/>
            <a:ext cx="2449416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Данные, полученные с помощью дронов, являются более точными, поскольку могут быть получены ближе к источнику.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974787" y="2651760"/>
            <a:ext cx="2851689" cy="10551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Количественная информация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4974788" y="3706892"/>
            <a:ext cx="2851688" cy="25070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Дроны позволяют собирать большое количество информации, которую можно использовать для анализа в режиме реального времени.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8120259" y="2651760"/>
            <a:ext cx="244941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Безопасность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8120259" y="3706892"/>
            <a:ext cx="244941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Дроны позволяют собирать информацию без угрозы для здоровья и жизни людей.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0746658" y="2651760"/>
            <a:ext cx="22909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Экономия времени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10746658" y="3706892"/>
            <a:ext cx="22909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Дроны ускоряют процессы сбора проб и анализа, что позволяет сократить затраты на эти операции.</a:t>
            </a:r>
            <a:endParaRPr lang="en-US" sz="175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" y="0"/>
            <a:ext cx="1720646" cy="926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6319599" y="2365296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Будущее сбора пробы воздуха с помощью дронов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6319599" y="4087297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Технология для сбора пробы воздуха с помощью дронов находится в стадии активного развития. В будущем дроны будут использоваться всё шире, включая для обнаружения и предотвращения нарушений экологического законодательства и оперативного управления кризисными ситуациями.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064" y="0"/>
            <a:ext cx="1720646" cy="926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833199" y="1604367"/>
            <a:ext cx="663332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Что такое проба воздуха?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833199" y="280558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3"/>
          <p:cNvSpPr/>
          <p:nvPr/>
        </p:nvSpPr>
        <p:spPr>
          <a:xfrm>
            <a:off x="1014532" y="2847261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1555313" y="288190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Определение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555313" y="3451265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Проба воздуха - это сбор воздушного образца для дальнейшего анализа его химического состава.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3085" y="280558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 7"/>
          <p:cNvSpPr/>
          <p:nvPr/>
        </p:nvSpPr>
        <p:spPr>
          <a:xfrm>
            <a:off x="4830128" y="2847261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5405199" y="288190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Цели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5405199" y="3451265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Пробы воздуха собираются для мониторинга качества воздуха и выявления загрязнителей.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833199" y="52686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11"/>
          <p:cNvSpPr/>
          <p:nvPr/>
        </p:nvSpPr>
        <p:spPr>
          <a:xfrm>
            <a:off x="984052" y="5310307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1555313" y="53449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Методы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1555313" y="5914311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Пробы воздуха могут быть собраны вручную, с помощью поточного анализатора, дронов и т.д.</a:t>
            </a:r>
            <a:endParaRPr lang="en-US" sz="175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354" y="4323"/>
            <a:ext cx="1720646" cy="926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6319599" y="1253133"/>
            <a:ext cx="483881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Типы загрязнений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6319599" y="245435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3"/>
          <p:cNvSpPr/>
          <p:nvPr/>
        </p:nvSpPr>
        <p:spPr>
          <a:xfrm>
            <a:off x="6500932" y="2496026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7041713" y="2530673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Транспортные выбросы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7041713" y="3447217"/>
            <a:ext cx="2905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Выхлопные газы и пыль от автотранспорта являются основными источниками загрязнения воздуха в городах.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0169485" y="245435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 7"/>
          <p:cNvSpPr/>
          <p:nvPr/>
        </p:nvSpPr>
        <p:spPr>
          <a:xfrm>
            <a:off x="10316528" y="2496026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10891599" y="2530673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Промышленные выбросы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10891599" y="3447217"/>
            <a:ext cx="2905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Заводы и фабрики выбрасывают вредные вещества в атмосферу, внося вклад в загрязнение воздуха.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319599" y="561998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11"/>
          <p:cNvSpPr/>
          <p:nvPr/>
        </p:nvSpPr>
        <p:spPr>
          <a:xfrm>
            <a:off x="6470452" y="5661660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7041713" y="5696307"/>
            <a:ext cx="232112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Дым от сжигания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041713" y="6265664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Сжигание мусора и дров может создавать высокую концентрацию вредных веществ в воздухе.</a:t>
            </a:r>
            <a:endParaRPr lang="en-US" sz="175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064" y="0"/>
            <a:ext cx="1720646" cy="9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2348389" y="666274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Обзор современных методов сбора пробы воздуха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2499360"/>
            <a:ext cx="9933503" cy="5063847"/>
          </a:xfrm>
          <a:prstGeom prst="roundRect">
            <a:avLst>
              <a:gd name="adj" fmla="val 1975"/>
            </a:avLst>
          </a:prstGeom>
          <a:noFill/>
          <a:ln w="13811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6" name="Shape 3"/>
          <p:cNvSpPr/>
          <p:nvPr/>
        </p:nvSpPr>
        <p:spPr>
          <a:xfrm>
            <a:off x="2362200" y="2513171"/>
            <a:ext cx="9905881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7" name="Text 4"/>
          <p:cNvSpPr/>
          <p:nvPr/>
        </p:nvSpPr>
        <p:spPr>
          <a:xfrm>
            <a:off x="2584490" y="2654022"/>
            <a:ext cx="450473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Метод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41181" y="2654022"/>
            <a:ext cx="450473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Описание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2245615" y="3137119"/>
            <a:ext cx="9905881" cy="170330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0" name="Text 7"/>
          <p:cNvSpPr/>
          <p:nvPr/>
        </p:nvSpPr>
        <p:spPr>
          <a:xfrm>
            <a:off x="2584490" y="3291126"/>
            <a:ext cx="450473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Ручной сбор пробы воздуха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541181" y="3291126"/>
            <a:ext cx="450473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Собирается по мере необходимости. Образцы собираются в специальные контейнеры, после чего отправляются на анализ.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2362200" y="4853583"/>
            <a:ext cx="9905881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3" name="Text 10"/>
          <p:cNvSpPr/>
          <p:nvPr/>
        </p:nvSpPr>
        <p:spPr>
          <a:xfrm>
            <a:off x="2584490" y="4994434"/>
            <a:ext cx="450473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Использование поточного анализатора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541181" y="4994434"/>
            <a:ext cx="4857296" cy="13479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Анализатор находится в постоянном режиме сбора проб воздуха. Очень дорого и требует специализированного обучения.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2362200" y="6201489"/>
            <a:ext cx="9905881" cy="134790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6" name="Text 13"/>
          <p:cNvSpPr/>
          <p:nvPr/>
        </p:nvSpPr>
        <p:spPr>
          <a:xfrm>
            <a:off x="2584490" y="6342340"/>
            <a:ext cx="450473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Использование дронов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7541181" y="6342340"/>
            <a:ext cx="4754522" cy="1155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Отправляет дрон в зону с интересующей информацией, которая затем собирается и возвращается обратно.</a:t>
            </a:r>
            <a:endParaRPr lang="en-US" sz="175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20646" cy="926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9763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3802380" y="432435"/>
            <a:ext cx="7025640" cy="9822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67"/>
              </a:lnSpc>
              <a:buNone/>
            </a:pPr>
            <a:r>
              <a:rPr lang="en-US" sz="3094" b="1" kern="0" spc="-93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Традиционные методы контроля и недостатки</a:t>
            </a:r>
            <a:endParaRPr lang="en-US" sz="3094" dirty="0"/>
          </a:p>
        </p:txBody>
      </p:sp>
      <p:sp>
        <p:nvSpPr>
          <p:cNvPr id="5" name="Text 2"/>
          <p:cNvSpPr/>
          <p:nvPr/>
        </p:nvSpPr>
        <p:spPr>
          <a:xfrm>
            <a:off x="3802380" y="1728907"/>
            <a:ext cx="7025640" cy="7543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80"/>
              </a:lnSpc>
              <a:buNone/>
            </a:pPr>
            <a:r>
              <a:rPr lang="en-US" sz="1237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Традиционные методы контроля качества воздуха включают использование пробоотборников и анализ на основе образцов. Несмотря на свою эффективность, эти методы имеют свои недостатки.</a:t>
            </a:r>
            <a:endParaRPr lang="en-US" sz="1237" dirty="0"/>
          </a:p>
        </p:txBody>
      </p:sp>
      <p:sp>
        <p:nvSpPr>
          <p:cNvPr id="6" name="Text 3"/>
          <p:cNvSpPr/>
          <p:nvPr/>
        </p:nvSpPr>
        <p:spPr>
          <a:xfrm>
            <a:off x="4053602" y="2659975"/>
            <a:ext cx="6774418" cy="2828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227"/>
              </a:lnSpc>
              <a:buSzPct val="100000"/>
              <a:buChar char="•"/>
            </a:pPr>
            <a:r>
              <a:rPr lang="en-US" sz="1237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Не всегда возможно проводить исследования в реальном времени;</a:t>
            </a:r>
            <a:endParaRPr lang="en-US" sz="1237" dirty="0"/>
          </a:p>
        </p:txBody>
      </p:sp>
      <p:sp>
        <p:nvSpPr>
          <p:cNvPr id="7" name="Text 4"/>
          <p:cNvSpPr/>
          <p:nvPr/>
        </p:nvSpPr>
        <p:spPr>
          <a:xfrm>
            <a:off x="4053602" y="3005614"/>
            <a:ext cx="6774418" cy="2828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227"/>
              </a:lnSpc>
              <a:buSzPct val="100000"/>
              <a:buChar char="•"/>
            </a:pPr>
            <a:r>
              <a:rPr lang="en-US" sz="1237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Ограниченный доступ к некоторым местам;</a:t>
            </a:r>
            <a:endParaRPr lang="en-US" sz="1237" dirty="0"/>
          </a:p>
        </p:txBody>
      </p:sp>
      <p:sp>
        <p:nvSpPr>
          <p:cNvPr id="8" name="Text 5"/>
          <p:cNvSpPr/>
          <p:nvPr/>
        </p:nvSpPr>
        <p:spPr>
          <a:xfrm>
            <a:off x="4053602" y="3351252"/>
            <a:ext cx="6774418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227"/>
              </a:lnSpc>
              <a:buSzPct val="100000"/>
              <a:buChar char="•"/>
            </a:pPr>
            <a:r>
              <a:rPr lang="en-US" sz="1237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Огромные объемы данных усложняют анализы и оказывают влияние на точность результатов.</a:t>
            </a:r>
            <a:endParaRPr lang="en-US" sz="1237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380" y="4093726"/>
            <a:ext cx="2184797" cy="135028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802380" y="5640348"/>
            <a:ext cx="1571506" cy="2455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34"/>
              </a:lnSpc>
              <a:buNone/>
            </a:pPr>
            <a:r>
              <a:rPr lang="en-US" sz="1547" b="1" kern="0" spc="-4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Пробоотборник</a:t>
            </a:r>
            <a:endParaRPr lang="en-US" sz="1547" dirty="0"/>
          </a:p>
        </p:txBody>
      </p:sp>
      <p:sp>
        <p:nvSpPr>
          <p:cNvPr id="11" name="Text 7"/>
          <p:cNvSpPr/>
          <p:nvPr/>
        </p:nvSpPr>
        <p:spPr>
          <a:xfrm>
            <a:off x="3802380" y="6042898"/>
            <a:ext cx="2184797" cy="1257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237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Принимает пробу воздуха через устройство для захвата с помощью фильтра или поглощающего материала.</a:t>
            </a:r>
            <a:endParaRPr lang="en-US" sz="1237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802" y="4093726"/>
            <a:ext cx="2184797" cy="135028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222802" y="5640348"/>
            <a:ext cx="2059781" cy="2455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34"/>
              </a:lnSpc>
              <a:buNone/>
            </a:pPr>
            <a:r>
              <a:rPr lang="en-US" sz="1547" b="1" kern="0" spc="-4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Лабораторный анализ</a:t>
            </a:r>
            <a:endParaRPr lang="en-US" sz="1547" dirty="0"/>
          </a:p>
        </p:txBody>
      </p:sp>
      <p:sp>
        <p:nvSpPr>
          <p:cNvPr id="14" name="Text 9"/>
          <p:cNvSpPr/>
          <p:nvPr/>
        </p:nvSpPr>
        <p:spPr>
          <a:xfrm>
            <a:off x="6222802" y="6042898"/>
            <a:ext cx="2184797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237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Образец анализируется в специальной лаборатории и определяются химические параметры.</a:t>
            </a:r>
            <a:endParaRPr lang="en-US" sz="1237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3223" y="4093726"/>
            <a:ext cx="2184797" cy="135028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8643223" y="5640348"/>
            <a:ext cx="2184797" cy="4910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34"/>
              </a:lnSpc>
              <a:buNone/>
            </a:pPr>
            <a:r>
              <a:rPr lang="en-US" sz="1547" b="1" kern="0" spc="-4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Банки калибровочного газа</a:t>
            </a:r>
            <a:endParaRPr lang="en-US" sz="1547" dirty="0"/>
          </a:p>
        </p:txBody>
      </p:sp>
      <p:sp>
        <p:nvSpPr>
          <p:cNvPr id="17" name="Text 11"/>
          <p:cNvSpPr/>
          <p:nvPr/>
        </p:nvSpPr>
        <p:spPr>
          <a:xfrm>
            <a:off x="8643223" y="6288405"/>
            <a:ext cx="2184797" cy="1508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237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Используются для калибровки приборов, устанавливая точные значения концентрации составляющих в атмосферном воздухе.</a:t>
            </a:r>
            <a:endParaRPr lang="en-US" sz="1237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720646" cy="9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833199" y="732353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Проблемы при сборе пробы воздуха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833199" y="262794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3"/>
          <p:cNvSpPr/>
          <p:nvPr/>
        </p:nvSpPr>
        <p:spPr>
          <a:xfrm>
            <a:off x="1014532" y="2669619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1555313" y="2704267"/>
            <a:ext cx="279832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Сложности в доступе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555313" y="3273623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Многие места труднодоступны или опасны для сбора пробы воздуха.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3085" y="262794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 7"/>
          <p:cNvSpPr/>
          <p:nvPr/>
        </p:nvSpPr>
        <p:spPr>
          <a:xfrm>
            <a:off x="4830128" y="2669619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5405199" y="2704267"/>
            <a:ext cx="2905601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Неправильное использование оборудования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5405199" y="3967996"/>
            <a:ext cx="2905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Неправильное использование оборудования может привести к выдаче неточных результатов.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833199" y="61407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11"/>
          <p:cNvSpPr/>
          <p:nvPr/>
        </p:nvSpPr>
        <p:spPr>
          <a:xfrm>
            <a:off x="984052" y="6182439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1555313" y="6217087"/>
            <a:ext cx="289738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Человеческий фактор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1555313" y="6786443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Неучтенные человеческие факторы могут также повлиять на точность полученных результатов.</a:t>
            </a:r>
            <a:endParaRPr lang="en-US" sz="175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6399" y="7303098"/>
            <a:ext cx="1720646" cy="926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2348389" y="1603177"/>
            <a:ext cx="552938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Методы диагностики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2741890"/>
            <a:ext cx="3163014" cy="3884533"/>
          </a:xfrm>
          <a:prstGeom prst="roundRect">
            <a:avLst>
              <a:gd name="adj" fmla="val 3161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3"/>
          <p:cNvSpPr/>
          <p:nvPr/>
        </p:nvSpPr>
        <p:spPr>
          <a:xfrm>
            <a:off x="2584371" y="297787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Мониторинг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584371" y="3547229"/>
            <a:ext cx="269105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Использование специальных приборов для измерения уровня загрязнения воздуха на различных участках.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733574" y="2741890"/>
            <a:ext cx="3163014" cy="3884533"/>
          </a:xfrm>
          <a:prstGeom prst="roundRect">
            <a:avLst>
              <a:gd name="adj" fmla="val 3161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 6"/>
          <p:cNvSpPr/>
          <p:nvPr/>
        </p:nvSpPr>
        <p:spPr>
          <a:xfrm>
            <a:off x="5969556" y="297787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Анализ проб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969556" y="3547229"/>
            <a:ext cx="269105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Исследование проб воздуха, собранных с помощью специальных приборов, для определения состава и уровня вредных веществ.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9118759" y="2741890"/>
            <a:ext cx="3163014" cy="3884533"/>
          </a:xfrm>
          <a:prstGeom prst="roundRect">
            <a:avLst>
              <a:gd name="adj" fmla="val 3161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 9"/>
          <p:cNvSpPr/>
          <p:nvPr/>
        </p:nvSpPr>
        <p:spPr>
          <a:xfrm>
            <a:off x="9354741" y="297787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Моделирование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354741" y="3547229"/>
            <a:ext cx="2847091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Использование компьютерных моделей для прогнозирования качества воздуха на основе данных о выбросах и метеорологических условиях.</a:t>
            </a:r>
            <a:endParaRPr lang="en-US" sz="175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20646" cy="9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335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2534364" y="588645"/>
            <a:ext cx="9561671" cy="13365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63"/>
              </a:lnSpc>
              <a:buNone/>
            </a:pPr>
            <a:r>
              <a:rPr lang="en-US" sz="4210" b="1" kern="0" spc="-12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Дроны как средство сбора пробы воздуха</a:t>
            </a:r>
            <a:endParaRPr lang="en-US" sz="4210" dirty="0"/>
          </a:p>
        </p:txBody>
      </p:sp>
      <p:sp>
        <p:nvSpPr>
          <p:cNvPr id="5" name="Text 2"/>
          <p:cNvSpPr/>
          <p:nvPr/>
        </p:nvSpPr>
        <p:spPr>
          <a:xfrm>
            <a:off x="2534364" y="2352913"/>
            <a:ext cx="9561671" cy="6841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5"/>
              </a:lnSpc>
              <a:buNone/>
            </a:pPr>
            <a:r>
              <a:rPr lang="en-US" sz="1684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Дроны позволяют собирать пробы воздуха в труднодоступных местах, например, внутри горных каньонов, над начистотой водоемов, в районах с крупными взрывами и пожарами.</a:t>
            </a:r>
            <a:endParaRPr lang="en-US" sz="1684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364" y="3277553"/>
            <a:ext cx="2973348" cy="183761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534364" y="5382458"/>
            <a:ext cx="2138720" cy="3340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31"/>
              </a:lnSpc>
              <a:buNone/>
            </a:pPr>
            <a:r>
              <a:rPr lang="en-US" sz="2105" b="1" kern="0" spc="-63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Оборудование</a:t>
            </a:r>
            <a:endParaRPr lang="en-US" sz="2105" dirty="0"/>
          </a:p>
        </p:txBody>
      </p:sp>
      <p:sp>
        <p:nvSpPr>
          <p:cNvPr id="8" name="Text 4"/>
          <p:cNvSpPr/>
          <p:nvPr/>
        </p:nvSpPr>
        <p:spPr>
          <a:xfrm>
            <a:off x="2534364" y="5930384"/>
            <a:ext cx="2973348" cy="13682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5"/>
              </a:lnSpc>
              <a:buNone/>
            </a:pPr>
            <a:r>
              <a:rPr lang="en-US" sz="1684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Для сбора проб используются дроны, оснащенные специальными контейнерами с датчиками.</a:t>
            </a:r>
            <a:endParaRPr lang="en-US" sz="1684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467" y="3277553"/>
            <a:ext cx="2973348" cy="183761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828467" y="5382458"/>
            <a:ext cx="2138720" cy="3340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31"/>
              </a:lnSpc>
              <a:buNone/>
            </a:pPr>
            <a:r>
              <a:rPr lang="en-US" sz="2105" b="1" kern="0" spc="-63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Процесс</a:t>
            </a:r>
            <a:endParaRPr lang="en-US" sz="2105" dirty="0"/>
          </a:p>
        </p:txBody>
      </p:sp>
      <p:sp>
        <p:nvSpPr>
          <p:cNvPr id="11" name="Text 6"/>
          <p:cNvSpPr/>
          <p:nvPr/>
        </p:nvSpPr>
        <p:spPr>
          <a:xfrm>
            <a:off x="5828467" y="5930384"/>
            <a:ext cx="2973348" cy="17103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5"/>
              </a:lnSpc>
              <a:buNone/>
            </a:pPr>
            <a:r>
              <a:rPr lang="en-US" sz="1684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Дрон запускается в нужной зоне, набирает пробу воздуха, затем возвращается на базу для анализа.</a:t>
            </a:r>
            <a:endParaRPr lang="en-US" sz="1684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2569" y="3277553"/>
            <a:ext cx="2973467" cy="183773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22569" y="5382578"/>
            <a:ext cx="2138720" cy="3340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31"/>
              </a:lnSpc>
              <a:buNone/>
            </a:pPr>
            <a:r>
              <a:rPr lang="en-US" sz="2105" b="1" kern="0" spc="-63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Преимущества</a:t>
            </a:r>
            <a:endParaRPr lang="en-US" sz="2105" dirty="0"/>
          </a:p>
        </p:txBody>
      </p:sp>
      <p:sp>
        <p:nvSpPr>
          <p:cNvPr id="14" name="Text 8"/>
          <p:cNvSpPr/>
          <p:nvPr/>
        </p:nvSpPr>
        <p:spPr>
          <a:xfrm>
            <a:off x="9122569" y="5930503"/>
            <a:ext cx="2973467" cy="17103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5"/>
              </a:lnSpc>
              <a:buNone/>
            </a:pPr>
            <a:r>
              <a:rPr lang="en-US" sz="1684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Дроны позволяют автоматизировать процесс сбора проб и получить данные на месте без задержек.</a:t>
            </a:r>
            <a:endParaRPr lang="en-US" sz="1684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1720646" cy="926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833199" y="599769"/>
            <a:ext cx="7477601" cy="8160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4374" b="1" kern="0" spc="-131" dirty="0">
                <a:solidFill>
                  <a:srgbClr val="FFFFFF"/>
                </a:solidFill>
                <a:latin typeface="Overpass" pitchFamily="34" charset="0"/>
              </a:rPr>
              <a:t>Оборудование для </a:t>
            </a:r>
            <a:r>
              <a:rPr lang="ru-RU" sz="4374" b="1" kern="0" spc="-131" dirty="0" err="1">
                <a:solidFill>
                  <a:srgbClr val="FFFFFF"/>
                </a:solidFill>
                <a:latin typeface="Overpass" pitchFamily="34" charset="0"/>
              </a:rPr>
              <a:t>дрона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491613" y="1347018"/>
            <a:ext cx="8445910" cy="68825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600" b="1" dirty="0">
                <a:solidFill>
                  <a:schemeClr val="bg1"/>
                </a:solidFill>
                <a:latin typeface="Overpass" pitchFamily="2" charset="-52"/>
              </a:rPr>
              <a:t>1. Пробоотборники: </a:t>
            </a:r>
            <a:r>
              <a:rPr lang="ru-RU" sz="1600" dirty="0" err="1">
                <a:solidFill>
                  <a:schemeClr val="bg1"/>
                </a:solidFill>
                <a:latin typeface="Overpass" pitchFamily="2" charset="-52"/>
              </a:rPr>
              <a:t>Дрон</a:t>
            </a:r>
            <a:r>
              <a:rPr lang="ru-RU" sz="1600" dirty="0">
                <a:solidFill>
                  <a:schemeClr val="bg1"/>
                </a:solidFill>
                <a:latin typeface="Overpass" pitchFamily="2" charset="-52"/>
              </a:rPr>
              <a:t> может быть оснащен специальными устройствами для отбора проб воздуха. Эти устройства могут быть представлены в виде контейнеров или фильтров, которые собирают и сохраняют воздушные частицы или газы для последующего анализа.</a:t>
            </a:r>
            <a:endParaRPr lang="en-US" sz="1600" dirty="0">
              <a:solidFill>
                <a:schemeClr val="bg1"/>
              </a:solidFill>
              <a:latin typeface="Overpass" pitchFamily="2" charset="-52"/>
            </a:endParaRPr>
          </a:p>
          <a:p>
            <a:pPr>
              <a:lnSpc>
                <a:spcPts val="2799"/>
              </a:lnSpc>
            </a:pPr>
            <a:br>
              <a:rPr lang="ru-RU" sz="1600" dirty="0">
                <a:solidFill>
                  <a:schemeClr val="bg1"/>
                </a:solidFill>
                <a:latin typeface="Overpass" pitchFamily="2" charset="-52"/>
              </a:rPr>
            </a:br>
            <a:r>
              <a:rPr lang="ru-RU" sz="1600" b="1" dirty="0">
                <a:solidFill>
                  <a:schemeClr val="bg1"/>
                </a:solidFill>
                <a:latin typeface="Overpass" pitchFamily="2" charset="-52"/>
              </a:rPr>
              <a:t>2. Датчики качества воздуха: </a:t>
            </a:r>
            <a:r>
              <a:rPr lang="ru-RU" sz="1600" dirty="0" err="1">
                <a:solidFill>
                  <a:schemeClr val="bg1"/>
                </a:solidFill>
                <a:latin typeface="Overpass" pitchFamily="2" charset="-52"/>
              </a:rPr>
              <a:t>Дрон</a:t>
            </a:r>
            <a:r>
              <a:rPr lang="ru-RU" sz="1600" dirty="0">
                <a:solidFill>
                  <a:schemeClr val="bg1"/>
                </a:solidFill>
                <a:latin typeface="Overpass" pitchFamily="2" charset="-52"/>
              </a:rPr>
              <a:t> может быть оснащен датчиками, которые непосредственно измеряют уровень загрязнения воздуха. Эти датчики могут измерять такие параметры, как концентрация различных вредных веществ, уровень шума или радиации.</a:t>
            </a:r>
            <a:endParaRPr lang="en-US" sz="1600" dirty="0">
              <a:solidFill>
                <a:schemeClr val="bg1"/>
              </a:solidFill>
              <a:latin typeface="Overpass" pitchFamily="2" charset="-52"/>
            </a:endParaRPr>
          </a:p>
          <a:p>
            <a:pPr>
              <a:lnSpc>
                <a:spcPts val="2799"/>
              </a:lnSpc>
            </a:pPr>
            <a:br>
              <a:rPr lang="ru-RU" sz="1600" dirty="0">
                <a:solidFill>
                  <a:schemeClr val="bg1"/>
                </a:solidFill>
                <a:latin typeface="Overpass" pitchFamily="2" charset="-52"/>
              </a:rPr>
            </a:br>
            <a:r>
              <a:rPr lang="ru-RU" sz="1600" b="1" dirty="0">
                <a:solidFill>
                  <a:schemeClr val="bg1"/>
                </a:solidFill>
                <a:latin typeface="Overpass" pitchFamily="2" charset="-52"/>
              </a:rPr>
              <a:t>3. Системы хранения и транспортировки: </a:t>
            </a:r>
            <a:r>
              <a:rPr lang="ru-RU" sz="1600" dirty="0">
                <a:solidFill>
                  <a:schemeClr val="bg1"/>
                </a:solidFill>
                <a:latin typeface="Overpass" pitchFamily="2" charset="-52"/>
              </a:rPr>
              <a:t>Для сохранения и безопасной транспортировки проб воздуха, </a:t>
            </a:r>
            <a:r>
              <a:rPr lang="ru-RU" sz="1600" dirty="0" err="1">
                <a:solidFill>
                  <a:schemeClr val="bg1"/>
                </a:solidFill>
                <a:latin typeface="Overpass" pitchFamily="2" charset="-52"/>
              </a:rPr>
              <a:t>дрон</a:t>
            </a:r>
            <a:r>
              <a:rPr lang="ru-RU" sz="1600" dirty="0">
                <a:solidFill>
                  <a:schemeClr val="bg1"/>
                </a:solidFill>
                <a:latin typeface="Overpass" pitchFamily="2" charset="-52"/>
              </a:rPr>
              <a:t> может быть оснащен специальными контейнерами или системами хранения. Это позволяет сохранить целостность проб и предотвратить их повреждение или потерю во время полета.</a:t>
            </a:r>
            <a:endParaRPr lang="en-US" sz="1600" dirty="0">
              <a:solidFill>
                <a:schemeClr val="bg1"/>
              </a:solidFill>
              <a:latin typeface="Overpass" pitchFamily="2" charset="-52"/>
            </a:endParaRPr>
          </a:p>
          <a:p>
            <a:pPr>
              <a:lnSpc>
                <a:spcPts val="2799"/>
              </a:lnSpc>
            </a:pPr>
            <a:br>
              <a:rPr lang="ru-RU" sz="1600" dirty="0">
                <a:solidFill>
                  <a:schemeClr val="bg1"/>
                </a:solidFill>
                <a:latin typeface="Overpass" pitchFamily="2" charset="-52"/>
              </a:rPr>
            </a:br>
            <a:r>
              <a:rPr lang="ru-RU" sz="1600" b="1" dirty="0">
                <a:solidFill>
                  <a:schemeClr val="bg1"/>
                </a:solidFill>
                <a:latin typeface="Overpass" pitchFamily="2" charset="-52"/>
              </a:rPr>
              <a:t>4. Системы навигации и управления: </a:t>
            </a:r>
            <a:r>
              <a:rPr lang="ru-RU" sz="1600" dirty="0">
                <a:solidFill>
                  <a:schemeClr val="bg1"/>
                </a:solidFill>
                <a:latin typeface="Overpass" pitchFamily="2" charset="-52"/>
              </a:rPr>
              <a:t>Для эффективного сбора проб воздуха, </a:t>
            </a:r>
            <a:r>
              <a:rPr lang="ru-RU" sz="1600" dirty="0" err="1">
                <a:solidFill>
                  <a:schemeClr val="bg1"/>
                </a:solidFill>
                <a:latin typeface="Overpass" pitchFamily="2" charset="-52"/>
              </a:rPr>
              <a:t>дрон</a:t>
            </a:r>
            <a:r>
              <a:rPr lang="ru-RU" sz="1600" dirty="0">
                <a:solidFill>
                  <a:schemeClr val="bg1"/>
                </a:solidFill>
                <a:latin typeface="Overpass" pitchFamily="2" charset="-52"/>
              </a:rPr>
              <a:t> должен быть оснащен системами навигации и управления. Это позволяет ему точно определить местоположение и маршрут полета, а также контролировать процесс сбора проб.</a:t>
            </a:r>
            <a:br>
              <a:rPr lang="ru-RU" sz="1400" dirty="0">
                <a:solidFill>
                  <a:schemeClr val="bg1"/>
                </a:solidFill>
                <a:latin typeface="Overpass" pitchFamily="2" charset="-52"/>
              </a:rPr>
            </a:br>
            <a:endParaRPr lang="en-US" sz="1400" dirty="0">
              <a:solidFill>
                <a:schemeClr val="bg1"/>
              </a:solidFill>
              <a:latin typeface="Overpass" pitchFamily="2" charset="-52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839" y="0"/>
            <a:ext cx="1573160" cy="8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06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874</Words>
  <Application>Microsoft Office PowerPoint</Application>
  <PresentationFormat>Произвольный</PresentationFormat>
  <Paragraphs>108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Overpass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11</cp:revision>
  <dcterms:created xsi:type="dcterms:W3CDTF">2023-09-29T17:36:08Z</dcterms:created>
  <dcterms:modified xsi:type="dcterms:W3CDTF">2023-10-22T08:41:53Z</dcterms:modified>
</cp:coreProperties>
</file>