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9" r:id="rId3"/>
    <p:sldId id="257" r:id="rId4"/>
    <p:sldId id="259" r:id="rId5"/>
    <p:sldId id="258" r:id="rId6"/>
    <p:sldId id="288" r:id="rId7"/>
    <p:sldId id="303" r:id="rId8"/>
    <p:sldId id="304" r:id="rId9"/>
    <p:sldId id="262" r:id="rId10"/>
    <p:sldId id="305" r:id="rId11"/>
    <p:sldId id="306" r:id="rId12"/>
    <p:sldId id="286" r:id="rId13"/>
    <p:sldId id="307" r:id="rId14"/>
    <p:sldId id="326" r:id="rId15"/>
    <p:sldId id="327" r:id="rId16"/>
    <p:sldId id="329" r:id="rId17"/>
    <p:sldId id="331" r:id="rId18"/>
    <p:sldId id="332" r:id="rId19"/>
    <p:sldId id="333" r:id="rId20"/>
    <p:sldId id="312" r:id="rId21"/>
    <p:sldId id="314" r:id="rId22"/>
    <p:sldId id="316" r:id="rId23"/>
    <p:sldId id="317" r:id="rId24"/>
    <p:sldId id="318" r:id="rId25"/>
    <p:sldId id="28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8DDCE-7BF4-4C49-ACDA-B258EDF7993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FCB31-FBDE-460B-9415-37393F561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4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5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3530D-AD43-17BC-03BD-F0F5DA6C4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7521EC-6B79-DAD7-E935-98B6505D3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53465-C99F-C5D2-4727-E5080E1F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7F4D3-60F4-DD12-D712-48A1B4BD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8EFB60-B6EA-72A3-3561-61FBAD70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5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0D272-8AE6-A8A5-DABD-F4825109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6A7976-F1BD-C6EC-32F7-58F157233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D27BB-53C5-8746-6F53-C925A2BB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F2CB8-2898-C3DF-1581-70C874C2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F721E-39B7-F2DD-7230-00BCC4C6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2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B25C84-B6A3-4E3C-72E0-CB69A1FB5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88CBE-12D7-44A4-B858-C857D79E6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E672F9-2A7A-9A9E-A152-1307B451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56CEA-416E-8AE4-9C0C-5EF6D73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DE9999-B8F2-10AE-9D84-992A32CC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3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DBE96-8661-25A8-DF7C-5A717A88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8B647-125D-54EC-9A7A-BAAB06B73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E50FD8-8688-042B-E7A8-DAB4EDAE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06A4B4-14A5-469B-B676-FD70D450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11A880-F6C9-AECF-0131-98FD43C2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5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587E5-30F5-D477-1A4C-F7DF612C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42CBEF-424C-FA51-96AD-B0FD1B3E7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EB3F0D-F39F-6A60-56FD-8453C7D8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6EC24-AD34-1CF7-1721-649147B2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DBC216-1CFB-6D60-5897-1468D65E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8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3FD71-2C6E-9C81-A511-F81AB820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F3E557-B1DF-6825-41C6-01D541E1C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07879E-3643-A22A-AE6E-37D3FD065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4D1F21-7D31-D05E-74C1-59E0B33E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19D1B2-C3B8-D2E8-8D2C-DAF81BAD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501818-5B01-0065-31A5-C03A1765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8C3B6-B89E-77B0-B519-6B21A71A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CAD65-15B7-C0E6-8F2D-7C942A962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58DD4D-71BA-2B7C-F3BA-55EF6E25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BFB2A8-42B8-B59F-FC2A-513B4BD9E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7E7247-8F24-89F0-0EAE-E7125EDF5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897EF5-ADD5-B8F7-E78C-56790F21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8BAA98-9CDE-7FD9-9701-EBCF9734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ABE368-A76F-4EFB-A312-82F1C9FB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5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47313-6021-FB09-704B-B7C98571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82DD4F-53EE-85D3-8A03-0F45A3E1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463EE1-5236-033F-ADAD-FDAF988F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4935C3-74DF-0AB9-6F39-874EA735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1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C5A8C6-1D2D-BDB8-2ECC-A3C95317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72BA3-366A-FCFF-8687-844EB3B2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B44C3-8FAA-FE29-09FA-800093F5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7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D7A5-7DFC-0C1C-4E6F-9ECD074F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2D037-99EC-011F-023C-11570566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0E2109-3A09-673A-0735-AD4C7C4C0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2372C3-1DF9-7440-FB06-AAA1AB2B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29AEA4-269E-CF0E-C008-E4FDA7DE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227A2-B7CF-73BC-A8B4-57209CD7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9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F9C6E-C59F-2FCF-CE39-74FE7876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E6A34C-ABE2-A417-9447-4E0F44D9F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A41448-D794-EC31-1924-0FC3CF419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1D1DE6-52F9-D2A7-107F-98DB3767E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07EF15-CDCA-43B5-AAF0-B6EF0CB2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5EC29B-E50A-C423-AF88-822A088D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046B4-3193-0AE4-435F-B2797D59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D5A097-B40E-AE17-DC80-16EB16E51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0C32A-7B79-93B9-C222-BB14A6FDB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B3FB-D5D5-4A79-9503-4F001AB00E1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543BC6-4A46-04BE-9C09-614F0DDB1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8D5ED-9A40-1B9D-6656-90E3B382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2">
            <a:extLst>
              <a:ext uri="{FF2B5EF4-FFF2-40B4-BE49-F238E27FC236}">
                <a16:creationId xmlns:a16="http://schemas.microsoft.com/office/drawing/2014/main" id="{6C4E4A9B-704E-85D4-2F19-8D9441A93931}"/>
              </a:ext>
            </a:extLst>
          </p:cNvPr>
          <p:cNvGrpSpPr/>
          <p:nvPr/>
        </p:nvGrpSpPr>
        <p:grpSpPr>
          <a:xfrm>
            <a:off x="-335280" y="963295"/>
            <a:ext cx="12527280" cy="5300345"/>
            <a:chOff x="0" y="1298389"/>
            <a:chExt cx="20104100" cy="10010775"/>
          </a:xfrm>
        </p:grpSpPr>
        <p:pic>
          <p:nvPicPr>
            <p:cNvPr id="11" name="object 3">
              <a:extLst>
                <a:ext uri="{FF2B5EF4-FFF2-40B4-BE49-F238E27FC236}">
                  <a16:creationId xmlns:a16="http://schemas.microsoft.com/office/drawing/2014/main" id="{71661387-399F-4287-5179-524C2A746DF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94865" y="1298389"/>
              <a:ext cx="6209234" cy="10010166"/>
            </a:xfrm>
            <a:prstGeom prst="rect">
              <a:avLst/>
            </a:prstGeom>
          </p:spPr>
        </p:pic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5E8AEB17-57BF-DFB8-079F-F9DEA779E49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58356"/>
              <a:ext cx="20104099" cy="795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3097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2AACE6-2C03-A2D4-E935-FC08052443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19" r="26835"/>
          <a:stretch/>
        </p:blipFill>
        <p:spPr>
          <a:xfrm>
            <a:off x="6516080" y="1111091"/>
            <a:ext cx="5675920" cy="57469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24FA4-FCCB-673E-6697-3E9EA34C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938760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Преимущества</a:t>
            </a:r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 перед конкурентами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AE808D-48FC-C67E-BFBF-CA1BA3C08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40" y="1463040"/>
            <a:ext cx="6223000" cy="440944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>
                <a:latin typeface="Montserrat Light" panose="00000400000000000000" pitchFamily="2" charset="-52"/>
              </a:rPr>
              <a:t>Проведение собеседований с тендерными специалистами, строгая система отбора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tserrat Light" panose="00000400000000000000" pitchFamily="2" charset="-52"/>
              </a:rPr>
              <a:t>Постоянное обучение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tserrat Light" panose="00000400000000000000" pitchFamily="2" charset="-52"/>
              </a:rPr>
              <a:t>Небольшой минимальный аванс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tserrat Light" panose="00000400000000000000" pitchFamily="2" charset="-52"/>
              </a:rPr>
              <a:t>Любой и удобный способ связи клиента и тендерного специалиста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tserrat Light" panose="00000400000000000000" pitchFamily="2" charset="-52"/>
              </a:rPr>
              <a:t>Безопасность взаимодействия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tserrat Light" panose="00000400000000000000" pitchFamily="2" charset="-52"/>
              </a:rPr>
              <a:t>Удобный и понятный дизайн, лаконичный сайт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tserrat Light" panose="00000400000000000000" pitchFamily="2" charset="-52"/>
              </a:rPr>
              <a:t>Никакой работы с документацией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01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80D56-09AD-18A7-C30D-39FFC6AA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" y="0"/>
            <a:ext cx="9718040" cy="89471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Позиционирование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092560-2751-5D19-C4C5-8E6DFD3B7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ui-sans-serif"/>
              </a:rPr>
              <a:t>Волна — идеальный сервис для комфортной работы с тендерами, созданный профессионалами. Специалисты предлагают комплексные решения, основанные на глубоком опыте и передовых технологиях, чтобы помочь своим клиентам успешно участвовать в тендерах и достигать своих бизнес-целей.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03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078" y="0"/>
            <a:ext cx="2720577" cy="686802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SWOT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2157447-2371-5D24-03C2-84578030A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63150"/>
              </p:ext>
            </p:extLst>
          </p:nvPr>
        </p:nvGraphicFramePr>
        <p:xfrm>
          <a:off x="0" y="857839"/>
          <a:ext cx="12192000" cy="595149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23415261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153698020"/>
                    </a:ext>
                  </a:extLst>
                </a:gridCol>
              </a:tblGrid>
              <a:tr h="3698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ontserrat Light" panose="00000400000000000000" pitchFamily="2" charset="-52"/>
                        </a:rPr>
                        <a:t>S</a:t>
                      </a:r>
                      <a:endParaRPr lang="ru-RU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ontserrat Light" panose="00000400000000000000" pitchFamily="2" charset="-52"/>
                        </a:rPr>
                        <a:t>W</a:t>
                      </a:r>
                      <a:endParaRPr lang="ru-RU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01048"/>
                  </a:ext>
                </a:extLst>
              </a:tr>
              <a:tr h="2737079">
                <a:tc>
                  <a:txBody>
                    <a:bodyPr/>
                    <a:lstStyle/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Удобный интерфейс с функционалом для подбора и поиска тендерных специалистов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Наличие базы данных с информацией кандидатов и их опыте работы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Возможность сравнивать кандидатов и выбирать лучших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Интеграция с различными источниками информации 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Наличие обучающих материалов, семинаров для повышения квалификации специалистов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Возможные технические сбои и проблемы с безопасностью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Отсутствие прямого контакта с лицом, принимающего решение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Ограниченный доступ к информации о некоторых специалистах</a:t>
                      </a:r>
                    </a:p>
                    <a:p>
                      <a:endParaRPr lang="ru-RU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865806"/>
                  </a:ext>
                </a:extLst>
              </a:tr>
              <a:tr h="39101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Montserrat Light" panose="00000400000000000000" pitchFamily="2" charset="-52"/>
                        </a:rPr>
                        <a:t>O</a:t>
                      </a:r>
                      <a:endParaRPr lang="ru-RU" b="1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Montserrat Light" panose="00000400000000000000" pitchFamily="2" charset="-52"/>
                        </a:rPr>
                        <a:t>T</a:t>
                      </a:r>
                      <a:endParaRPr lang="ru-RU" b="1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591972"/>
                  </a:ext>
                </a:extLst>
              </a:tr>
              <a:tr h="2453539">
                <a:tc>
                  <a:txBody>
                    <a:bodyPr/>
                    <a:lstStyle/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Расширение функционала для улучшения пользовательского опыта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Интеграция с новыми источниками информации и сервисами 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Применение маркетинговых кампаний для привлечения новых пользователей</a:t>
                      </a:r>
                    </a:p>
                    <a:p>
                      <a:endParaRPr lang="ru-RU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Усиление конкуренции на рынке и появление новых игроков 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Изменение законодательства регулирующего тендерных специалистов 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Технологические инновации, которые могут привести к устранению платформы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Возможности утечки персональных данных</a:t>
                      </a:r>
                    </a:p>
                    <a:p>
                      <a:endParaRPr lang="ru-RU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79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3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57B40-0EE5-2DD2-43C9-A3246CEC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STEPL</a:t>
            </a:r>
            <a:r>
              <a:rPr lang="ru-RU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Е-анализ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88D0CCE-8878-254F-A489-7E56D291C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72980"/>
              </p:ext>
            </p:extLst>
          </p:nvPr>
        </p:nvGraphicFramePr>
        <p:xfrm>
          <a:off x="457966" y="1129739"/>
          <a:ext cx="11445690" cy="512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615">
                  <a:extLst>
                    <a:ext uri="{9D8B030D-6E8A-4147-A177-3AD203B41FA5}">
                      <a16:colId xmlns:a16="http://schemas.microsoft.com/office/drawing/2014/main" val="2547053526"/>
                    </a:ext>
                  </a:extLst>
                </a:gridCol>
                <a:gridCol w="1907615">
                  <a:extLst>
                    <a:ext uri="{9D8B030D-6E8A-4147-A177-3AD203B41FA5}">
                      <a16:colId xmlns:a16="http://schemas.microsoft.com/office/drawing/2014/main" val="378599880"/>
                    </a:ext>
                  </a:extLst>
                </a:gridCol>
                <a:gridCol w="1907615">
                  <a:extLst>
                    <a:ext uri="{9D8B030D-6E8A-4147-A177-3AD203B41FA5}">
                      <a16:colId xmlns:a16="http://schemas.microsoft.com/office/drawing/2014/main" val="357831406"/>
                    </a:ext>
                  </a:extLst>
                </a:gridCol>
                <a:gridCol w="1907615">
                  <a:extLst>
                    <a:ext uri="{9D8B030D-6E8A-4147-A177-3AD203B41FA5}">
                      <a16:colId xmlns:a16="http://schemas.microsoft.com/office/drawing/2014/main" val="1197348204"/>
                    </a:ext>
                  </a:extLst>
                </a:gridCol>
                <a:gridCol w="1907615">
                  <a:extLst>
                    <a:ext uri="{9D8B030D-6E8A-4147-A177-3AD203B41FA5}">
                      <a16:colId xmlns:a16="http://schemas.microsoft.com/office/drawing/2014/main" val="3738251404"/>
                    </a:ext>
                  </a:extLst>
                </a:gridCol>
                <a:gridCol w="1907615">
                  <a:extLst>
                    <a:ext uri="{9D8B030D-6E8A-4147-A177-3AD203B41FA5}">
                      <a16:colId xmlns:a16="http://schemas.microsoft.com/office/drawing/2014/main" val="4266834202"/>
                    </a:ext>
                  </a:extLst>
                </a:gridCol>
              </a:tblGrid>
              <a:tr h="109014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S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Социальные 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T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Технологические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E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Экономические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P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Политические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L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Этические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E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Нормативные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581055722"/>
                  </a:ext>
                </a:extLst>
              </a:tr>
              <a:tr h="9474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Увеличение числа компаний, участвующих в тендерах, что создает дополнительный спрос на специализированные услуги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Развитие технологий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Уровень доходов компаний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Политическая нестабильность в стране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Политика ведения бизнеса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Знание особенностей различных тендерных площадок и умение работать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367068"/>
                  </a:ext>
                </a:extLst>
              </a:tr>
              <a:tr h="9474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Повышение требований клиентов к качеству обслуживания и прозрачности процессов.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Безопасность и защита персональных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Рост безработицы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Госконтроль за деятельностью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Репутация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Работа с электронными площадками и электронными подписями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46307"/>
                  </a:ext>
                </a:extLst>
              </a:tr>
              <a:tr h="9474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Миграция 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Технологии коммуникаций</a:t>
                      </a: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Снижение </a:t>
                      </a:r>
                      <a:r>
                        <a:rPr lang="ru-RU" sz="1200" dirty="0" err="1">
                          <a:latin typeface="Montserrat Light" panose="00000400000000000000" pitchFamily="2" charset="-52"/>
                        </a:rPr>
                        <a:t>платежедоступности</a:t>
                      </a:r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Санкции против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Взаимодействие тендерных специалистов и их клиентов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Взаимодействие с </a:t>
                      </a:r>
                      <a:r>
                        <a:rPr lang="ru-RU" sz="1200" dirty="0" err="1">
                          <a:latin typeface="Montserrat Light" panose="00000400000000000000" pitchFamily="2" charset="-52"/>
                        </a:rPr>
                        <a:t>гос</a:t>
                      </a:r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 структурами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982843"/>
                  </a:ext>
                </a:extLst>
              </a:tr>
              <a:tr h="9474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Рост популярности работы удаленно и гибкого графика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Доступность онлайн-ресурсов для поиска кандидатов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Экономическая ситуация в стране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Изменение налоговой политики и рост ставки ЦБ 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Прозрачность и честность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Дополнительные проверки со стороны налоговой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99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64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896E7-14ED-1BA2-B473-7FBA5D5EC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667FD-FF19-DFEA-A13A-F50E1D72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6" y="1700868"/>
            <a:ext cx="3231776" cy="1338168"/>
          </a:xfrm>
        </p:spPr>
        <p:txBody>
          <a:bodyPr>
            <a:noAutofit/>
          </a:bodyPr>
          <a:lstStyle/>
          <a:p>
            <a:r>
              <a:rPr lang="ru-RU" sz="16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03</a:t>
            </a:r>
            <a:endParaRPr lang="ru-RU" sz="9600" b="1" dirty="0">
              <a:solidFill>
                <a:schemeClr val="accent1">
                  <a:lumMod val="20000"/>
                  <a:lumOff val="80000"/>
                </a:schemeClr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FCCB12-DA76-83C9-9335-53188915E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6" y="3316942"/>
            <a:ext cx="4616825" cy="10309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Финансовый план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E2FA67-D3B3-6824-3F63-EFF89B6624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728"/>
          <a:stretch/>
        </p:blipFill>
        <p:spPr>
          <a:xfrm>
            <a:off x="5836785" y="574420"/>
            <a:ext cx="5945120" cy="57091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4742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F0A3389-95A3-11FD-6157-264B09C65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6543" r="15869" b="22969"/>
          <a:stretch/>
        </p:blipFill>
        <p:spPr>
          <a:xfrm>
            <a:off x="838200" y="1493740"/>
            <a:ext cx="9860692" cy="4330573"/>
          </a:xfrm>
        </p:spPr>
      </p:pic>
      <p:sp>
        <p:nvSpPr>
          <p:cNvPr id="4" name="Google Shape;1362;p228">
            <a:extLst>
              <a:ext uri="{FF2B5EF4-FFF2-40B4-BE49-F238E27FC236}">
                <a16:creationId xmlns:a16="http://schemas.microsoft.com/office/drawing/2014/main" id="{04A4BDEF-5D9E-FDCE-4349-1A93852886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cash-flow</a:t>
            </a:r>
            <a:endParaRPr b="0" dirty="0">
              <a:solidFill>
                <a:schemeClr val="accent5">
                  <a:lumMod val="40000"/>
                  <a:lumOff val="6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2B5C25-F0CA-FC38-5C71-E74D602F4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393" y="0"/>
            <a:ext cx="2648607" cy="13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52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9E8E594A-D587-1157-D7A5-4AC9E1687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" t="21087" r="12235" b="20719"/>
          <a:stretch/>
        </p:blipFill>
        <p:spPr>
          <a:xfrm>
            <a:off x="838201" y="1491176"/>
            <a:ext cx="10821962" cy="4290646"/>
          </a:xfrm>
        </p:spPr>
      </p:pic>
      <p:sp>
        <p:nvSpPr>
          <p:cNvPr id="4" name="Google Shape;1369;p229">
            <a:extLst>
              <a:ext uri="{FF2B5EF4-FFF2-40B4-BE49-F238E27FC236}">
                <a16:creationId xmlns:a16="http://schemas.microsoft.com/office/drawing/2014/main" id="{82C2AFEF-41BD-EF25-B3BE-F327E1A3F4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финансовые показателим</a:t>
            </a:r>
            <a:endParaRPr b="0" dirty="0">
              <a:solidFill>
                <a:schemeClr val="accent5">
                  <a:lumMod val="40000"/>
                  <a:lumOff val="6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5B79FC-A27D-CBCD-5869-F56EB9D70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393" y="0"/>
            <a:ext cx="2648607" cy="13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9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37F67-7BE2-E2D1-2495-DE130FED4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76;p230">
            <a:extLst>
              <a:ext uri="{FF2B5EF4-FFF2-40B4-BE49-F238E27FC236}">
                <a16:creationId xmlns:a16="http://schemas.microsoft.com/office/drawing/2014/main" id="{728DB802-5C8C-107F-42DA-2F7D757508D6}"/>
              </a:ext>
            </a:extLst>
          </p:cNvPr>
          <p:cNvSpPr txBox="1">
            <a:spLocks/>
          </p:cNvSpPr>
          <p:nvPr/>
        </p:nvSpPr>
        <p:spPr>
          <a:xfrm>
            <a:off x="838201" y="403662"/>
            <a:ext cx="67125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50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календарный план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67EE872-5A44-C195-81E6-1FFD94A36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t="16561" r="19691" b="27509"/>
          <a:stretch/>
        </p:blipFill>
        <p:spPr>
          <a:xfrm>
            <a:off x="838201" y="1180062"/>
            <a:ext cx="6398589" cy="319929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4F642-4AC1-D53A-85D3-D21A37539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26992" r="61448" b="49160"/>
          <a:stretch/>
        </p:blipFill>
        <p:spPr>
          <a:xfrm>
            <a:off x="7532712" y="4379357"/>
            <a:ext cx="4659288" cy="2055507"/>
          </a:xfrm>
          <a:prstGeom prst="rect">
            <a:avLst/>
          </a:prstGeom>
        </p:spPr>
      </p:pic>
      <p:sp>
        <p:nvSpPr>
          <p:cNvPr id="7" name="Google Shape;1380;p230">
            <a:extLst>
              <a:ext uri="{FF2B5EF4-FFF2-40B4-BE49-F238E27FC236}">
                <a16:creationId xmlns:a16="http://schemas.microsoft.com/office/drawing/2014/main" id="{840A7BF2-211E-593B-065B-455001C3F7EA}"/>
              </a:ext>
            </a:extLst>
          </p:cNvPr>
          <p:cNvSpPr txBox="1">
            <a:spLocks/>
          </p:cNvSpPr>
          <p:nvPr/>
        </p:nvSpPr>
        <p:spPr>
          <a:xfrm>
            <a:off x="6980745" y="3665863"/>
            <a:ext cx="50292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SzPts val="990"/>
            </a:pPr>
            <a:r>
              <a:rPr lang="ru-RU" sz="2260">
                <a:solidFill>
                  <a:schemeClr val="accent5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эффективность инвестиций</a:t>
            </a:r>
            <a:endParaRPr lang="ru-RU" sz="2260" dirty="0">
              <a:solidFill>
                <a:schemeClr val="accent5">
                  <a:lumMod val="40000"/>
                  <a:lumOff val="6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84600F-A296-9341-23AA-DF0D0A4A1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393" y="0"/>
            <a:ext cx="2648607" cy="13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17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B3BD4EC-7139-2720-D9F7-5454EF0DA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6539" r="14235" b="16193"/>
          <a:stretch/>
        </p:blipFill>
        <p:spPr>
          <a:xfrm>
            <a:off x="1434904" y="1448972"/>
            <a:ext cx="8814087" cy="4712677"/>
          </a:xfrm>
        </p:spPr>
      </p:pic>
      <p:sp>
        <p:nvSpPr>
          <p:cNvPr id="4" name="Google Shape;1389;p231">
            <a:extLst>
              <a:ext uri="{FF2B5EF4-FFF2-40B4-BE49-F238E27FC236}">
                <a16:creationId xmlns:a16="http://schemas.microsoft.com/office/drawing/2014/main" id="{E53810F0-E910-7514-6B50-F4DBCD7232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4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анализ чувствительности (объем сбыта)</a:t>
            </a:r>
            <a:endParaRPr sz="2840" b="0" dirty="0">
              <a:solidFill>
                <a:schemeClr val="accent5">
                  <a:lumMod val="40000"/>
                  <a:lumOff val="6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567FC2-7F0A-5B00-22C0-58977B293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393" y="0"/>
            <a:ext cx="2648607" cy="13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35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86925EF-0CA0-0799-0F81-0F7B416EF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7368" r="14963" b="15869"/>
          <a:stretch/>
        </p:blipFill>
        <p:spPr>
          <a:xfrm>
            <a:off x="838200" y="1111348"/>
            <a:ext cx="10322592" cy="5557703"/>
          </a:xfrm>
        </p:spPr>
      </p:pic>
      <p:sp>
        <p:nvSpPr>
          <p:cNvPr id="4" name="Google Shape;1389;p231">
            <a:extLst>
              <a:ext uri="{FF2B5EF4-FFF2-40B4-BE49-F238E27FC236}">
                <a16:creationId xmlns:a16="http://schemas.microsoft.com/office/drawing/2014/main" id="{D2731BCA-4D94-D577-6D00-EFD7B7206D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84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график окупаемости проекта</a:t>
            </a:r>
            <a:endParaRPr sz="2840" b="0" dirty="0">
              <a:solidFill>
                <a:schemeClr val="accent5">
                  <a:lumMod val="40000"/>
                  <a:lumOff val="6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A4436D-393A-9D93-D1CA-5257E5A0F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393" y="0"/>
            <a:ext cx="2648607" cy="13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3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210E11-57F3-4919-BFF4-0D7D276E0D6C}"/>
              </a:ext>
            </a:extLst>
          </p:cNvPr>
          <p:cNvSpPr/>
          <p:nvPr/>
        </p:nvSpPr>
        <p:spPr>
          <a:xfrm>
            <a:off x="724080" y="5288890"/>
            <a:ext cx="537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dirty="0">
                <a:latin typeface="Nunito"/>
                <a:ea typeface="Nunito"/>
                <a:cs typeface="Nunito"/>
                <a:sym typeface="Nunito"/>
              </a:rPr>
              <a:t>основная идея проекта, актуальность, цели и задачи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D20A33-552A-4861-9172-F86D659DC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097" y="232900"/>
            <a:ext cx="4101689" cy="66251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73988D-7512-4E27-B04E-558E8BDB1162}"/>
              </a:ext>
            </a:extLst>
          </p:cNvPr>
          <p:cNvSpPr/>
          <p:nvPr/>
        </p:nvSpPr>
        <p:spPr>
          <a:xfrm>
            <a:off x="724080" y="232900"/>
            <a:ext cx="51867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800" dirty="0">
                <a:solidFill>
                  <a:schemeClr val="accent5">
                    <a:lumMod val="40000"/>
                    <a:lumOff val="60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CC52B8-99DE-4791-AEAD-D119CD0E5CA3}"/>
              </a:ext>
            </a:extLst>
          </p:cNvPr>
          <p:cNvSpPr/>
          <p:nvPr/>
        </p:nvSpPr>
        <p:spPr>
          <a:xfrm>
            <a:off x="2314681" y="509899"/>
            <a:ext cx="51867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"/>
                <a:ea typeface="Nunito Medium"/>
                <a:cs typeface="Nunito Medium"/>
                <a:sym typeface="Nunito Medium"/>
              </a:rPr>
              <a:t>Обзор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286016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458A2-3511-6AE1-599B-E14E0C27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63828-AD33-9937-7ECD-1359ADB7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6" y="1700868"/>
            <a:ext cx="3231776" cy="1338168"/>
          </a:xfrm>
        </p:spPr>
        <p:txBody>
          <a:bodyPr>
            <a:noAutofit/>
          </a:bodyPr>
          <a:lstStyle/>
          <a:p>
            <a:r>
              <a:rPr lang="ru-RU" sz="16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04</a:t>
            </a:r>
            <a:endParaRPr lang="ru-RU" sz="9600" b="1" dirty="0">
              <a:solidFill>
                <a:schemeClr val="accent1">
                  <a:lumMod val="20000"/>
                  <a:lumOff val="80000"/>
                </a:schemeClr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03416-6DC8-E7A2-91C0-7C8E7C946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6" y="3303494"/>
            <a:ext cx="4616825" cy="10309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Бренд платформа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D23F36-8BA5-50B0-6299-2F73D9D8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542" y="1241973"/>
            <a:ext cx="7621458" cy="43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02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AF413-6AC9-E9E8-F7F0-D9EE955D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 Medium" panose="00000600000000000000" pitchFamily="2" charset="-52"/>
              </a:rPr>
              <a:t>Миссия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81D06C-4D0C-4C4E-13E9-81DD439E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369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Montserrat" panose="00000500000000000000" pitchFamily="2" charset="-52"/>
              </a:rPr>
              <a:t>«Волна» — ваш помощник на тендерном рынке. Мы помогаем предпринимателям и собственникам бизнеса найти лучших тендерных специалистов в России.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1F8FEE-D5F1-D764-7BE2-C87F88EC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70" t="13181" r="18051"/>
          <a:stretch/>
        </p:blipFill>
        <p:spPr>
          <a:xfrm>
            <a:off x="3431356" y="3506772"/>
            <a:ext cx="3902698" cy="322868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603760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C29F7-D5C4-858E-E39E-EC34CFE3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56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 Medium" panose="00000600000000000000" pitchFamily="2" charset="-52"/>
              </a:rPr>
              <a:t>Характер бренда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A1C653-0405-2FC3-62F4-C8120939A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56" y="2381210"/>
            <a:ext cx="595613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Montserrat" panose="00000500000000000000" pitchFamily="2" charset="-52"/>
              </a:rPr>
              <a:t>Характер бренда «Волна» можно сравнить с опытным и надежным наставником или ментором, который всегда готов поддержать и направить свою аудиторию к успеху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D58320-7334-E1AE-8F10-8482C3D62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383" y="2569580"/>
            <a:ext cx="4903318" cy="31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4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883EF-DEDB-4818-A083-1C43E834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3" y="-201664"/>
            <a:ext cx="11847653" cy="132556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 Medium" panose="00000600000000000000" pitchFamily="2" charset="-52"/>
              </a:rPr>
              <a:t>Эмоциональное восприятие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88D03-ABEA-3597-C4CB-47134E112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73" y="2161290"/>
            <a:ext cx="10933253" cy="460989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Montserrat" panose="00000500000000000000" pitchFamily="2" charset="-52"/>
              </a:rPr>
              <a:t>Доверие и уверенность</a:t>
            </a:r>
          </a:p>
          <a:p>
            <a:r>
              <a:rPr lang="ru-RU" sz="4000" dirty="0">
                <a:latin typeface="Montserrat" panose="00000500000000000000" pitchFamily="2" charset="-52"/>
              </a:rPr>
              <a:t>Поддержка</a:t>
            </a:r>
          </a:p>
          <a:p>
            <a:r>
              <a:rPr lang="ru-RU" sz="4000" dirty="0">
                <a:latin typeface="Montserrat" panose="00000500000000000000" pitchFamily="2" charset="-52"/>
              </a:rPr>
              <a:t>Удовлетворение и успех</a:t>
            </a:r>
          </a:p>
          <a:p>
            <a:r>
              <a:rPr lang="ru-RU" sz="4000" dirty="0">
                <a:latin typeface="Montserrat" panose="00000500000000000000" pitchFamily="2" charset="-52"/>
              </a:rPr>
              <a:t>Спокойствие и безопасность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F71812-D940-7B25-668B-38A3B5C95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189" y="925974"/>
            <a:ext cx="3672597" cy="59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62A50-7658-CA3D-1398-B9E0F9A1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B89D1-B669-C849-A8EF-3B670FEF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3" y="-201664"/>
            <a:ext cx="11847653" cy="132556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 Medium" panose="00000600000000000000" pitchFamily="2" charset="-52"/>
              </a:rPr>
              <a:t>Рациональное восприятие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BB3CE-5A6E-2B28-27C9-66F2215D4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73" y="2161290"/>
            <a:ext cx="10933253" cy="460989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Montserrat" panose="00000500000000000000" pitchFamily="2" charset="-52"/>
              </a:rPr>
              <a:t>Профессионализм </a:t>
            </a:r>
            <a:br>
              <a:rPr lang="ru-RU" sz="4000" dirty="0">
                <a:latin typeface="Montserrat" panose="00000500000000000000" pitchFamily="2" charset="-52"/>
              </a:rPr>
            </a:br>
            <a:r>
              <a:rPr lang="ru-RU" sz="4000" dirty="0">
                <a:latin typeface="Montserrat" panose="00000500000000000000" pitchFamily="2" charset="-52"/>
              </a:rPr>
              <a:t>и компетентность</a:t>
            </a:r>
          </a:p>
          <a:p>
            <a:r>
              <a:rPr lang="ru-RU" sz="4000" dirty="0">
                <a:latin typeface="Montserrat" panose="00000500000000000000" pitchFamily="2" charset="-52"/>
              </a:rPr>
              <a:t>Прозрачность и честность</a:t>
            </a:r>
          </a:p>
          <a:p>
            <a:r>
              <a:rPr lang="ru-RU" sz="4000" dirty="0">
                <a:latin typeface="Montserrat" panose="00000500000000000000" pitchFamily="2" charset="-52"/>
              </a:rPr>
              <a:t>Эффективность </a:t>
            </a:r>
            <a:br>
              <a:rPr lang="ru-RU" sz="4000" dirty="0">
                <a:latin typeface="Montserrat" panose="00000500000000000000" pitchFamily="2" charset="-52"/>
              </a:rPr>
            </a:br>
            <a:r>
              <a:rPr lang="ru-RU" sz="4000" dirty="0">
                <a:latin typeface="Montserrat" panose="00000500000000000000" pitchFamily="2" charset="-52"/>
              </a:rPr>
              <a:t>и результативность</a:t>
            </a:r>
          </a:p>
          <a:p>
            <a:r>
              <a:rPr lang="ru-RU" sz="4000" dirty="0">
                <a:latin typeface="Montserrat" panose="00000500000000000000" pitchFamily="2" charset="-52"/>
              </a:rPr>
              <a:t>Надежность и стабильность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138280-AA34-2082-1E07-372457634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189" y="925974"/>
            <a:ext cx="3672597" cy="59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51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5B791C-BD95-41E1-8B13-2C66F2218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1" y="1"/>
            <a:ext cx="12142209" cy="68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5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C1FAF-1952-C005-9D4F-1F18557C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59" y="-327610"/>
            <a:ext cx="4451430" cy="132556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"/>
              </a:rPr>
              <a:t>Обзор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762A31-1C04-0835-2712-AB5F31FE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59" y="902286"/>
            <a:ext cx="5400554" cy="466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"/>
              </a:rPr>
              <a:t>Основная идея проекта</a:t>
            </a:r>
          </a:p>
          <a:p>
            <a:pPr marL="0" indent="0">
              <a:buNone/>
            </a:pPr>
            <a:endParaRPr lang="ru-RU" sz="2000" dirty="0"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CAC72-D0E0-47E1-681D-135BB8D01AC0}"/>
              </a:ext>
            </a:extLst>
          </p:cNvPr>
          <p:cNvSpPr txBox="1"/>
          <p:nvPr/>
        </p:nvSpPr>
        <p:spPr>
          <a:xfrm>
            <a:off x="416688" y="1368448"/>
            <a:ext cx="6175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"/>
              </a:rPr>
              <a:t>Усовершенствовать процесс подбора тендерных специалистов, который сможет значительно упростить</a:t>
            </a:r>
            <a:r>
              <a:rPr lang="en-US" sz="1400" dirty="0">
                <a:latin typeface=""/>
              </a:rPr>
              <a:t> </a:t>
            </a:r>
            <a:r>
              <a:rPr lang="ru-RU" sz="1400" dirty="0">
                <a:latin typeface=""/>
              </a:rPr>
              <a:t>и ускорить участие в тендерах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B32162-FDFA-E5D0-54B0-9BD7EC87A347}"/>
              </a:ext>
            </a:extLst>
          </p:cNvPr>
          <p:cNvSpPr txBox="1"/>
          <p:nvPr/>
        </p:nvSpPr>
        <p:spPr>
          <a:xfrm>
            <a:off x="537259" y="2138734"/>
            <a:ext cx="6175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"/>
              </a:rPr>
              <a:t>Актуальность</a:t>
            </a:r>
            <a:r>
              <a:rPr lang="ru-RU" b="1" dirty="0"/>
              <a:t>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D4937-D3A2-6C8E-EA93-4D2398409332}"/>
              </a:ext>
            </a:extLst>
          </p:cNvPr>
          <p:cNvSpPr txBox="1"/>
          <p:nvPr/>
        </p:nvSpPr>
        <p:spPr>
          <a:xfrm>
            <a:off x="416688" y="2655110"/>
            <a:ext cx="810517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1.Увеличение количества тендеров требует квалифицированных специалистов для подготовки заявок. Платформа упростит их поиск. 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 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2.Тендерные процессы требуют глубокого понимания законодательства и навыков написания заявок. Платформа поможет найти экспертов. 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 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3.Для компаний важно быстро находить специалистов. Платформа обеспечит доступ к базе данных профессионалов и ускорит подбор. 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 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4.Опытные специалисты критически важны для успеха в тендерах. Платформа свяжет компании с профессионалами и повысит качество заявок. 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 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5. Платформа предоставит актуальную информацию о специалистах, что повысит прозрачность и доверие на рынке. 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 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6.Новые технологии позволяют создавать удобные платформы, интегрируемые с системами управления бизнесом, что повысит их ценность.</a:t>
            </a:r>
            <a:endParaRPr lang="ru-RU" sz="1400" dirty="0">
              <a:latin typeface="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F9818F-499B-3DCA-F7B0-419FC7028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129" y="20170"/>
            <a:ext cx="3578871" cy="17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7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C1FAF-1952-C005-9D4F-1F18557C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59" y="-88869"/>
            <a:ext cx="7278004" cy="1325563"/>
          </a:xfrm>
        </p:spPr>
        <p:txBody>
          <a:bodyPr>
            <a:normAutofit/>
          </a:bodyPr>
          <a:lstStyle/>
          <a:p>
            <a:r>
              <a:rPr lang="ru-RU" sz="61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"/>
              </a:rPr>
              <a:t>Обзор</a:t>
            </a:r>
            <a:r>
              <a:rPr lang="ru-RU" sz="5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762A31-1C04-0835-2712-AB5F31FE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58" y="1308356"/>
            <a:ext cx="5175645" cy="6966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4400" b="1" dirty="0">
                <a:latin typeface=""/>
              </a:rPr>
              <a:t>Цели</a:t>
            </a:r>
            <a:r>
              <a:rPr lang="ru-RU" sz="9600" b="1" dirty="0">
                <a:latin typeface=""/>
              </a:rPr>
              <a:t> проекта </a:t>
            </a:r>
          </a:p>
          <a:p>
            <a:pPr marL="0" indent="0">
              <a:buNone/>
            </a:pPr>
            <a:endParaRPr lang="ru-RU" sz="7200" dirty="0">
              <a:latin typeface=""/>
            </a:endParaRPr>
          </a:p>
          <a:p>
            <a:pPr marL="0" indent="0">
              <a:buNone/>
            </a:pPr>
            <a:r>
              <a:rPr lang="ru-RU" sz="7200" dirty="0">
                <a:latin typeface=""/>
              </a:rPr>
              <a:t>Создание платформы веб-сервис, который связывает заказчиков с тендерными специалистами. </a:t>
            </a:r>
          </a:p>
          <a:p>
            <a:pPr marL="0" indent="0">
              <a:buNone/>
            </a:pPr>
            <a:r>
              <a:rPr lang="ru-RU" sz="7200" dirty="0">
                <a:latin typeface=""/>
              </a:rPr>
              <a:t>Сформировать обширную базу данных аккредитованных тендерных специалистов с разнообразными квалификациями и опытом работы. </a:t>
            </a:r>
          </a:p>
          <a:p>
            <a:pPr marL="0" indent="0">
              <a:buNone/>
            </a:pPr>
            <a:r>
              <a:rPr lang="ru-RU" sz="7200" dirty="0">
                <a:latin typeface=""/>
              </a:rPr>
              <a:t>Обеспечить удобный интерфейс для юридических лиц и специалистов, который позволит легко находить друг друга и взаимодействовать. </a:t>
            </a:r>
          </a:p>
          <a:p>
            <a:pPr marL="0" indent="0">
              <a:buNone/>
            </a:pPr>
            <a:r>
              <a:rPr lang="ru-RU" sz="7200" dirty="0">
                <a:latin typeface=""/>
              </a:rPr>
              <a:t>Ввести программу обучения и сертификации для специалистов, чтобы гарантировать высокий уровень качества предоставляемых услуг. </a:t>
            </a:r>
            <a:br>
              <a:rPr lang="ru-RU" sz="7200" dirty="0">
                <a:latin typeface=""/>
              </a:rPr>
            </a:br>
            <a:br>
              <a:rPr lang="ru-RU" sz="2000" dirty="0">
                <a:latin typeface=""/>
              </a:rPr>
            </a:br>
            <a:endParaRPr lang="ru-RU" sz="2000" dirty="0">
              <a:latin typeface="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A543A5-2C2F-9975-EE1A-CA153A5BA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972" y="232900"/>
            <a:ext cx="4101689" cy="66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4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32C0E-A970-AF07-23B6-F9E68B6CB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896" y="265900"/>
            <a:ext cx="4152023" cy="6706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C1FAF-1952-C005-9D4F-1F18557C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59" y="-135539"/>
            <a:ext cx="6477904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"/>
              </a:rPr>
              <a:t>Обзор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762A31-1C04-0835-2712-AB5F31FE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59" y="1592653"/>
            <a:ext cx="5400554" cy="466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dirty="0">
                <a:latin typeface=""/>
              </a:rPr>
              <a:t>Монетизация</a:t>
            </a:r>
          </a:p>
          <a:p>
            <a:pPr marL="0" indent="0">
              <a:buNone/>
            </a:pPr>
            <a:endParaRPr lang="ru-RU" sz="2000" dirty="0"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CAC72-D0E0-47E1-681D-135BB8D01AC0}"/>
              </a:ext>
            </a:extLst>
          </p:cNvPr>
          <p:cNvSpPr txBox="1"/>
          <p:nvPr/>
        </p:nvSpPr>
        <p:spPr>
          <a:xfrm>
            <a:off x="1327076" y="2461444"/>
            <a:ext cx="73232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"/>
              </a:rPr>
              <a:t>Плата за доступ к платформе для заказчиков и специалистов.</a:t>
            </a:r>
            <a:endParaRPr lang="ru-RU" sz="2400" dirty="0"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"/>
              </a:rPr>
              <a:t>Комиссионные сборы с успешно заключенных тендеров.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"/>
              </a:rPr>
              <a:t>Платные пакеты услуг,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"/>
              </a:rPr>
              <a:t>от группы партнеров .</a:t>
            </a:r>
            <a:endParaRPr lang="ru-RU" sz="24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1467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25E367-FAC9-4152-84CD-938E83B5391C}"/>
              </a:ext>
            </a:extLst>
          </p:cNvPr>
          <p:cNvSpPr/>
          <p:nvPr/>
        </p:nvSpPr>
        <p:spPr>
          <a:xfrm>
            <a:off x="980067" y="50357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latin typeface="Nunito Medium"/>
                <a:ea typeface="Nunito Medium"/>
                <a:cs typeface="Nunito Medium"/>
                <a:sym typeface="Nunito Medium"/>
              </a:rPr>
              <a:t>описание групп пользователей сервиса и основных конкурентов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D302D8-42FE-4046-A535-CD384EDF6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217" y="1098957"/>
            <a:ext cx="3615127" cy="58391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57DD5B-AC16-47CB-9063-01B333AC716C}"/>
              </a:ext>
            </a:extLst>
          </p:cNvPr>
          <p:cNvSpPr/>
          <p:nvPr/>
        </p:nvSpPr>
        <p:spPr>
          <a:xfrm>
            <a:off x="3020344" y="375682"/>
            <a:ext cx="51867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>
                <a:solidFill>
                  <a:schemeClr val="accent5">
                    <a:lumMod val="40000"/>
                    <a:lumOff val="60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Потребители и конкуренты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877A08-B549-450B-BFAA-421ABE991C6D}"/>
              </a:ext>
            </a:extLst>
          </p:cNvPr>
          <p:cNvSpPr/>
          <p:nvPr/>
        </p:nvSpPr>
        <p:spPr>
          <a:xfrm>
            <a:off x="811919" y="0"/>
            <a:ext cx="51867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800" dirty="0">
                <a:solidFill>
                  <a:schemeClr val="accent5">
                    <a:lumMod val="40000"/>
                    <a:lumOff val="60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1343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46E7D-C656-9E1C-7646-774F28A1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027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8B6D45-2FA5-ED41-AC40-F53C363E2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288"/>
            <a:ext cx="4244788" cy="1087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Montserrat Medium" panose="00000600000000000000" pitchFamily="2" charset="-52"/>
              </a:rPr>
              <a:t>Тендерные специалисты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4082F1B-98EB-6138-0918-A611F9A1C180}"/>
              </a:ext>
            </a:extLst>
          </p:cNvPr>
          <p:cNvSpPr txBox="1">
            <a:spLocks/>
          </p:cNvSpPr>
          <p:nvPr/>
        </p:nvSpPr>
        <p:spPr>
          <a:xfrm>
            <a:off x="6096000" y="1074265"/>
            <a:ext cx="4244788" cy="496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Montserrat Medium" panose="00000600000000000000" pitchFamily="2" charset="-52"/>
              </a:rPr>
              <a:t>Заказчики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E182D1F-3676-C4CB-A398-7CE73D9DB31D}"/>
              </a:ext>
            </a:extLst>
          </p:cNvPr>
          <p:cNvSpPr txBox="1">
            <a:spLocks/>
          </p:cNvSpPr>
          <p:nvPr/>
        </p:nvSpPr>
        <p:spPr>
          <a:xfrm>
            <a:off x="838200" y="1899750"/>
            <a:ext cx="4244788" cy="1087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Montserrat" panose="00000500000000000000" pitchFamily="2" charset="-52"/>
              </a:rPr>
              <a:t>Специалисты, занимающиеся различными аспектами тендерных процессов.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BA66767-F9BD-5B0B-7B9B-93AA1196EAE3}"/>
              </a:ext>
            </a:extLst>
          </p:cNvPr>
          <p:cNvSpPr txBox="1">
            <a:spLocks/>
          </p:cNvSpPr>
          <p:nvPr/>
        </p:nvSpPr>
        <p:spPr>
          <a:xfrm>
            <a:off x="6096000" y="1899749"/>
            <a:ext cx="5712311" cy="1087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Montserrat" panose="00000500000000000000" pitchFamily="2" charset="-52"/>
              </a:rPr>
              <a:t>это компании и организации, которые нуждаются в помощи тендерных специалистов для участия в тендерах и управления тендерными процессами.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508C1B-BC86-2C34-D03A-4CEDA42A2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71" y="3602369"/>
            <a:ext cx="5966977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6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B620F-9635-CA03-7689-150F58566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07FD6-D086-0506-87A6-AE89E059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027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84384D-0123-5279-147B-B9D6DA810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053" y="1129360"/>
            <a:ext cx="1998205" cy="780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Montserrat Medium" panose="00000600000000000000" pitchFamily="2" charset="-52"/>
              </a:rPr>
              <a:t>Алена, 30 лет, город Москва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CD2747A-0AFD-1978-802C-5DFBACA744EC}"/>
              </a:ext>
            </a:extLst>
          </p:cNvPr>
          <p:cNvSpPr txBox="1">
            <a:spLocks/>
          </p:cNvSpPr>
          <p:nvPr/>
        </p:nvSpPr>
        <p:spPr>
          <a:xfrm>
            <a:off x="7022939" y="6151445"/>
            <a:ext cx="1754782" cy="496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>
                <a:latin typeface="Montserrat Medium" panose="00000600000000000000" pitchFamily="2" charset="-52"/>
              </a:rPr>
              <a:t>Антон, 40 лет, город Москва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F4C1340-875D-8FAF-ED40-5BE8453955F6}"/>
              </a:ext>
            </a:extLst>
          </p:cNvPr>
          <p:cNvSpPr txBox="1">
            <a:spLocks/>
          </p:cNvSpPr>
          <p:nvPr/>
        </p:nvSpPr>
        <p:spPr>
          <a:xfrm>
            <a:off x="310933" y="3878239"/>
            <a:ext cx="5472554" cy="2769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latin typeface="Montserrat" panose="00000500000000000000" pitchFamily="2" charset="-52"/>
              </a:rPr>
              <a:t>Опытный специалист с высшим образованием экономики и юриспруденции. Она имеет опыт более 5 лет в разных компаниях. Алена обладает глубоким пониманием законодательства, умеет работать с тендерной документацией и анализировать рынок. Она отличается внимательностью к деталям, аналитическим мышлением и стрессоустойчивостью.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latin typeface="Montserrat" panose="00000500000000000000" pitchFamily="2" charset="-52"/>
              </a:rPr>
              <a:t>В свободное время Алена занимается йогой, увлекается психологией, часто путешествует. Алена мотивирована желанием помогать компаниям успешно участвовать в тендерах и достигать их бизнес-целей.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9D03975-8FBD-D70A-EDE7-B1BFD57C96FB}"/>
              </a:ext>
            </a:extLst>
          </p:cNvPr>
          <p:cNvSpPr txBox="1">
            <a:spLocks/>
          </p:cNvSpPr>
          <p:nvPr/>
        </p:nvSpPr>
        <p:spPr>
          <a:xfrm>
            <a:off x="6809037" y="1129360"/>
            <a:ext cx="5072030" cy="2913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latin typeface="Montserrat" panose="00000500000000000000" pitchFamily="2" charset="-52"/>
              </a:rPr>
              <a:t>Более 20 лет имеет свой бизнес в сфере недвижимости. Он управляет собственной компанией, специализирующейся на строительстве и управлении коммерческой недвижимостью. Иван обладает глубокими знаниями в области бизнеса и стратегического планирования, но сталкивается с трудностями в участии в тендерах из-за недостатка специализированных знаний и ресурсов. В свободное время он ходит в спортивный зал, читает бизнес-литературу и путешествует с семьей. Иван обращается к тендерному специалисту, чтобы повысить эффективность участия в тендерах, увеличить количество выигранных контрактов и расширить свой бизнес на новые рынки.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ABF24D9-0E39-D69A-357F-F5B365B4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72" y="470864"/>
            <a:ext cx="3034515" cy="31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D6CB84-0DC1-A553-A8E4-04528A13E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55" y="3878239"/>
            <a:ext cx="2928912" cy="29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3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0BB17-3C97-33DA-9605-C6C3648350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54736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Анализ конкурентов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7781370-AE26-EDE7-7784-D596EAB46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325322"/>
              </p:ext>
            </p:extLst>
          </p:nvPr>
        </p:nvGraphicFramePr>
        <p:xfrm>
          <a:off x="92597" y="499961"/>
          <a:ext cx="12006806" cy="1115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421">
                  <a:extLst>
                    <a:ext uri="{9D8B030D-6E8A-4147-A177-3AD203B41FA5}">
                      <a16:colId xmlns:a16="http://schemas.microsoft.com/office/drawing/2014/main" val="4041373197"/>
                    </a:ext>
                  </a:extLst>
                </a:gridCol>
                <a:gridCol w="757798">
                  <a:extLst>
                    <a:ext uri="{9D8B030D-6E8A-4147-A177-3AD203B41FA5}">
                      <a16:colId xmlns:a16="http://schemas.microsoft.com/office/drawing/2014/main" val="2418894711"/>
                    </a:ext>
                  </a:extLst>
                </a:gridCol>
                <a:gridCol w="1483193">
                  <a:extLst>
                    <a:ext uri="{9D8B030D-6E8A-4147-A177-3AD203B41FA5}">
                      <a16:colId xmlns:a16="http://schemas.microsoft.com/office/drawing/2014/main" val="2274039462"/>
                    </a:ext>
                  </a:extLst>
                </a:gridCol>
                <a:gridCol w="1836335">
                  <a:extLst>
                    <a:ext uri="{9D8B030D-6E8A-4147-A177-3AD203B41FA5}">
                      <a16:colId xmlns:a16="http://schemas.microsoft.com/office/drawing/2014/main" val="2952105817"/>
                    </a:ext>
                  </a:extLst>
                </a:gridCol>
                <a:gridCol w="2171820">
                  <a:extLst>
                    <a:ext uri="{9D8B030D-6E8A-4147-A177-3AD203B41FA5}">
                      <a16:colId xmlns:a16="http://schemas.microsoft.com/office/drawing/2014/main" val="306831100"/>
                    </a:ext>
                  </a:extLst>
                </a:gridCol>
                <a:gridCol w="2524961">
                  <a:extLst>
                    <a:ext uri="{9D8B030D-6E8A-4147-A177-3AD203B41FA5}">
                      <a16:colId xmlns:a16="http://schemas.microsoft.com/office/drawing/2014/main" val="3795198644"/>
                    </a:ext>
                  </a:extLst>
                </a:gridCol>
                <a:gridCol w="1942278">
                  <a:extLst>
                    <a:ext uri="{9D8B030D-6E8A-4147-A177-3AD203B41FA5}">
                      <a16:colId xmlns:a16="http://schemas.microsoft.com/office/drawing/2014/main" val="2434493233"/>
                    </a:ext>
                  </a:extLst>
                </a:gridCol>
              </a:tblGrid>
              <a:tr h="618605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Montserrat Light" panose="00000400000000000000" pitchFamily="2" charset="-52"/>
                        </a:rPr>
                        <a:t>Конкуренты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Год создания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Отзывы и рейтинги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latin typeface="Montserrat Light" panose="00000400000000000000" pitchFamily="2" charset="-52"/>
                        </a:rPr>
                        <a:t>Соц.сети</a:t>
                      </a:r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Сайт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Услуги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Число посещений сайта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0823"/>
                  </a:ext>
                </a:extLst>
              </a:tr>
              <a:tr h="2739537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Montserrat Light" panose="00000400000000000000" pitchFamily="2" charset="-52"/>
                        </a:rPr>
                        <a:t>Fintender.ru</a:t>
                      </a:r>
                      <a:endParaRPr lang="ru-RU" sz="1200" b="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Такового рейтинга нет, большая часть отзывов были написаны давно, большая часть негативные или нейтральные.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Телеграм (3484 подписчика). Информационный контент. Публикуют новости, обзоры, есть и небольшие развлекательные публикации.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ВКонтакте (17 773). Контент повторяется.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Просмотры есть, но реакции от аудитории никакой. </a:t>
                      </a: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Сайт достаточно удобный. В шапке присутствует вся необходимая информация. Публикуют и новости, ведут блог.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Удобная и понятная навигация. Рекламный материал спрятан в шапке сайта. Все необходимые документы для </a:t>
                      </a:r>
                      <a:r>
                        <a:rPr lang="ru-RU" sz="1200" dirty="0" err="1">
                          <a:latin typeface="Montserrat Light" panose="00000400000000000000" pitchFamily="2" charset="-52"/>
                        </a:rPr>
                        <a:t>физ</a:t>
                      </a:r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 и юр лиц вывешены. Можно рассчитать стоимость услуг, но не всех.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Тендерное сопровождение,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Поиск тендеров,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Контрагентское сопровождение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Проверка Контрагента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Сервис правовой поддержки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Получение банковской гарантии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Финансирование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Получение электронной подписи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81,4К – сайт в месяц</a:t>
                      </a: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419356"/>
                  </a:ext>
                </a:extLst>
              </a:tr>
              <a:tr h="3800004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B2B-Center</a:t>
                      </a:r>
                      <a:endParaRPr lang="ru-RU" sz="1200" b="1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Рейтинг на Яндекс 4,2. Большая часть отзывов негативные. Чаще всего критикуют цены.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4.8 на сайте </a:t>
                      </a:r>
                      <a:r>
                        <a:rPr lang="en-US" sz="1200" dirty="0">
                          <a:latin typeface="Montserrat Light" panose="00000400000000000000" pitchFamily="2" charset="-52"/>
                        </a:rPr>
                        <a:t>yell.ru</a:t>
                      </a:r>
                      <a:endParaRPr lang="ru-RU" sz="1200" dirty="0">
                        <a:latin typeface="Montserrat Light" panose="00000400000000000000" pitchFamily="2" charset="-52"/>
                      </a:endParaRP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ВКонтакте(1 528). Информационный контент, реакции от аудитории нет, но и завлечение пользователей также отсутствует.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Телеграм(1059). Эта площадка поживее. Здесь информационный контент, с проведением прямых трансляций, вебинаров, опросов. Реакции от пользователей есть, но небольшие.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Удобный сайт для пользования. Размещен удобный поисковик с предложениями и участниками. Также есть страница с тарифами, где расписано, что в каждый из них входит(и для участников, и для организаторов).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Каждая услуга кратка охарактеризуется. Большой раздел выделен для вакансий, описания компании. Все необходимые документы, сертификаты на работу размещены на сайте.  Есть блог с полезной информацией.</a:t>
                      </a: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Получение электронная подпись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Взаимодействие с контрагентами: от аккредитации до рейтингов надежности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Создание корпоративного интернет-магазина с проверенными поставщиками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Управление и нормализация корпоративных справочников</a:t>
                      </a:r>
                    </a:p>
                    <a:p>
                      <a:r>
                        <a:rPr lang="en-US" sz="1200" dirty="0">
                          <a:latin typeface="Montserrat Light" panose="00000400000000000000" pitchFamily="2" charset="-52"/>
                        </a:rPr>
                        <a:t>B2B</a:t>
                      </a:r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 контракты</a:t>
                      </a:r>
                    </a:p>
                    <a:p>
                      <a:r>
                        <a:rPr lang="en-US" sz="1200" dirty="0">
                          <a:latin typeface="Montserrat Light" panose="00000400000000000000" pitchFamily="2" charset="-52"/>
                        </a:rPr>
                        <a:t>B2B Altis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Процедуры на продажу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Корпоративная торговая площадка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Каталог </a:t>
                      </a:r>
                      <a:r>
                        <a:rPr lang="en-US" sz="1200" dirty="0">
                          <a:latin typeface="Montserrat Light" panose="00000400000000000000" pitchFamily="2" charset="-52"/>
                        </a:rPr>
                        <a:t>B2B-Center</a:t>
                      </a:r>
                      <a:endParaRPr lang="ru-RU" sz="1200" dirty="0">
                        <a:latin typeface="Montserrat Light" panose="00000400000000000000" pitchFamily="2" charset="-52"/>
                      </a:endParaRP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Обучение</a:t>
                      </a:r>
                      <a:endParaRPr lang="en-US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1,7 млн посещений за последний месяц</a:t>
                      </a: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26795"/>
                  </a:ext>
                </a:extLst>
              </a:tr>
              <a:tr h="3446515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Tender.pro</a:t>
                      </a:r>
                      <a:endParaRPr lang="ru-RU" sz="1200" b="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ontserrat Light" panose="00000400000000000000" pitchFamily="2" charset="-52"/>
                        </a:rPr>
                        <a:t>2002</a:t>
                      </a:r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4.2-Яндекс. Большая часть отзывы положительные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На </a:t>
                      </a:r>
                      <a:r>
                        <a:rPr lang="en-US" sz="1200" dirty="0">
                          <a:latin typeface="Montserrat Light" panose="00000400000000000000" pitchFamily="2" charset="-52"/>
                        </a:rPr>
                        <a:t>zoon 2,3</a:t>
                      </a:r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latin typeface="Montserrat Light" panose="00000400000000000000" pitchFamily="2" charset="-52"/>
                        </a:rPr>
                        <a:t>Соц</a:t>
                      </a:r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 сетей 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Сайт сделан для удобного пользования. Достаточно много информации и об услугах, и о компании. Есть удобный поисковик по тендерам, компаниям и каталогу промышленных товаров и услуг.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Также есть вкладка с тарифами и тем, что входит в каждый пакет, страница с объяснением, как пользоваться </a:t>
                      </a:r>
                      <a:r>
                        <a:rPr lang="ru-RU" sz="1200" dirty="0" err="1">
                          <a:latin typeface="Montserrat Light" panose="00000400000000000000" pitchFamily="2" charset="-52"/>
                        </a:rPr>
                        <a:t>лк</a:t>
                      </a:r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. Для удобства на сайте прикреплен и </a:t>
                      </a:r>
                      <a:r>
                        <a:rPr lang="ru-RU" sz="1200" dirty="0" err="1">
                          <a:latin typeface="Montserrat Light" panose="00000400000000000000" pitchFamily="2" charset="-52"/>
                        </a:rPr>
                        <a:t>пдф</a:t>
                      </a:r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-файл с полным описанием компании.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Маркетинг закупок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Аутсорсинг закупок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Тендерное сопровождение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Разработка ПО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Продажа неликвидов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Каталогизация</a:t>
                      </a: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375,5К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663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421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1324</Words>
  <Application>Microsoft Office PowerPoint</Application>
  <PresentationFormat>Широкоэкранный</PresentationFormat>
  <Paragraphs>185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Montserrat</vt:lpstr>
      <vt:lpstr>Montserrat Light</vt:lpstr>
      <vt:lpstr>Montserrat Medium</vt:lpstr>
      <vt:lpstr>Nunito</vt:lpstr>
      <vt:lpstr>Nunito Medium</vt:lpstr>
      <vt:lpstr>ui-sans-serif</vt:lpstr>
      <vt:lpstr>Wingdings</vt:lpstr>
      <vt:lpstr>Тема Office</vt:lpstr>
      <vt:lpstr>Презентация PowerPoint</vt:lpstr>
      <vt:lpstr>Презентация PowerPoint</vt:lpstr>
      <vt:lpstr>Обзор проекта</vt:lpstr>
      <vt:lpstr>Обзор проекта</vt:lpstr>
      <vt:lpstr>Обзор проекта</vt:lpstr>
      <vt:lpstr>Презентация PowerPoint</vt:lpstr>
      <vt:lpstr>Целевая аудитория</vt:lpstr>
      <vt:lpstr>Целевая аудитория</vt:lpstr>
      <vt:lpstr>Презентация PowerPoint</vt:lpstr>
      <vt:lpstr>Преимущества перед конкурентами </vt:lpstr>
      <vt:lpstr>Позиционирование</vt:lpstr>
      <vt:lpstr>SWOT</vt:lpstr>
      <vt:lpstr>STEPLЕ-анализ</vt:lpstr>
      <vt:lpstr>03</vt:lpstr>
      <vt:lpstr>cash-flow</vt:lpstr>
      <vt:lpstr>финансовые показателим</vt:lpstr>
      <vt:lpstr>Презентация PowerPoint</vt:lpstr>
      <vt:lpstr>анализ чувствительности (объем сбыта)</vt:lpstr>
      <vt:lpstr>график окупаемости проекта</vt:lpstr>
      <vt:lpstr>04</vt:lpstr>
      <vt:lpstr>Миссия </vt:lpstr>
      <vt:lpstr>Характер бренда</vt:lpstr>
      <vt:lpstr>Эмоциональное восприятие </vt:lpstr>
      <vt:lpstr>Рациональное восприятие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Сатаева</dc:creator>
  <cp:lastModifiedBy>user</cp:lastModifiedBy>
  <cp:revision>47</cp:revision>
  <dcterms:created xsi:type="dcterms:W3CDTF">2024-10-07T16:20:41Z</dcterms:created>
  <dcterms:modified xsi:type="dcterms:W3CDTF">2024-12-12T16:49:14Z</dcterms:modified>
</cp:coreProperties>
</file>