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9" r:id="rId3"/>
    <p:sldId id="257" r:id="rId4"/>
    <p:sldId id="259" r:id="rId5"/>
    <p:sldId id="258" r:id="rId6"/>
    <p:sldId id="260" r:id="rId7"/>
    <p:sldId id="288" r:id="rId8"/>
    <p:sldId id="303" r:id="rId9"/>
    <p:sldId id="304" r:id="rId10"/>
    <p:sldId id="262" r:id="rId11"/>
    <p:sldId id="305" r:id="rId12"/>
    <p:sldId id="306" r:id="rId13"/>
    <p:sldId id="286" r:id="rId14"/>
    <p:sldId id="307" r:id="rId15"/>
    <p:sldId id="290" r:id="rId16"/>
    <p:sldId id="296" r:id="rId17"/>
    <p:sldId id="291" r:id="rId18"/>
    <p:sldId id="297" r:id="rId19"/>
    <p:sldId id="292" r:id="rId20"/>
    <p:sldId id="294" r:id="rId21"/>
    <p:sldId id="301" r:id="rId22"/>
    <p:sldId id="309" r:id="rId23"/>
    <p:sldId id="293" r:id="rId24"/>
    <p:sldId id="310" r:id="rId25"/>
    <p:sldId id="295" r:id="rId26"/>
    <p:sldId id="298" r:id="rId27"/>
    <p:sldId id="299" r:id="rId28"/>
    <p:sldId id="300" r:id="rId29"/>
    <p:sldId id="326" r:id="rId30"/>
    <p:sldId id="327" r:id="rId31"/>
    <p:sldId id="329" r:id="rId32"/>
    <p:sldId id="331" r:id="rId33"/>
    <p:sldId id="332" r:id="rId34"/>
    <p:sldId id="333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4" r:id="rId47"/>
    <p:sldId id="323" r:id="rId48"/>
    <p:sldId id="325" r:id="rId49"/>
    <p:sldId id="287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>
        <p:scale>
          <a:sx n="91" d="100"/>
          <a:sy n="91" d="100"/>
        </p:scale>
        <p:origin x="13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DDCE-7BF4-4C49-ACDA-B258EDF7993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CB31-FBDE-460B-9415-37393F56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3530D-AD43-17BC-03BD-F0F5DA6C4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7521EC-6B79-DAD7-E935-98B6505D3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53465-C99F-C5D2-4727-E5080E1F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7F4D3-60F4-DD12-D712-48A1B4BD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EFB60-B6EA-72A3-3561-61FBAD70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0D272-8AE6-A8A5-DABD-F4825109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6A7976-F1BD-C6EC-32F7-58F15723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D27BB-53C5-8746-6F53-C925A2BB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F2CB8-2898-C3DF-1581-70C874C2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F721E-39B7-F2DD-7230-00BCC4C6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B25C84-B6A3-4E3C-72E0-CB69A1FB5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88CBE-12D7-44A4-B858-C857D79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672F9-2A7A-9A9E-A152-1307B451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56CEA-416E-8AE4-9C0C-5EF6D73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E9999-B8F2-10AE-9D84-992A32C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DBE96-8661-25A8-DF7C-5A717A88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8B647-125D-54EC-9A7A-BAAB06B7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50FD8-8688-042B-E7A8-DAB4EDAE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6A4B4-14A5-469B-B676-FD70D45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1A880-F6C9-AECF-0131-98FD43C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87E5-30F5-D477-1A4C-F7DF612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2CBEF-424C-FA51-96AD-B0FD1B3E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B3F0D-F39F-6A60-56FD-8453C7D8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6EC24-AD34-1CF7-1721-649147B2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BC216-1CFB-6D60-5897-1468D65E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FD71-2C6E-9C81-A511-F81AB820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3E557-B1DF-6825-41C6-01D541E1C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7879E-3643-A22A-AE6E-37D3FD06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4D1F21-7D31-D05E-74C1-59E0B33E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19D1B2-C3B8-D2E8-8D2C-DAF81BAD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01818-5B01-0065-31A5-C03A176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C3B6-B89E-77B0-B519-6B21A71A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CAD65-15B7-C0E6-8F2D-7C942A962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58DD4D-71BA-2B7C-F3BA-55EF6E25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BFB2A8-42B8-B59F-FC2A-513B4BD9E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7E7247-8F24-89F0-0EAE-E7125EDF5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97EF5-ADD5-B8F7-E78C-56790F21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8BAA98-9CDE-7FD9-9701-EBCF9734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ABE368-A76F-4EFB-A312-82F1C9FB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5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7313-6021-FB09-704B-B7C9857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82DD4F-53EE-85D3-8A03-0F45A3E1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463EE1-5236-033F-ADAD-FDAF988F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4935C3-74DF-0AB9-6F39-874EA735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C5A8C6-1D2D-BDB8-2ECC-A3C95317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72BA3-366A-FCFF-8687-844EB3B2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B44C3-8FAA-FE29-09FA-800093F5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7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D7A5-7DFC-0C1C-4E6F-9ECD074F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2D037-99EC-011F-023C-11570566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E2109-3A09-673A-0735-AD4C7C4C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372C3-1DF9-7440-FB06-AAA1AB2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29AEA4-269E-CF0E-C008-E4FDA7DE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227A2-B7CF-73BC-A8B4-57209CD7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9C6E-C59F-2FCF-CE39-74FE7876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E6A34C-ABE2-A417-9447-4E0F44D9F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A41448-D794-EC31-1924-0FC3CF41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D1DE6-52F9-D2A7-107F-98DB3767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7EF15-CDCA-43B5-AAF0-B6EF0CB2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EC29B-E50A-C423-AF88-822A088D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046B4-3193-0AE4-435F-B2797D59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5A097-B40E-AE17-DC80-16EB16E5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0C32A-7B79-93B9-C222-BB14A6FDB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B3FB-D5D5-4A79-9503-4F001AB00E1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43BC6-4A46-04BE-9C09-614F0DDB1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D5ED-9A40-1B9D-6656-90E3B382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53C7-F645-43EB-9C94-907121548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>
            <a:extLst>
              <a:ext uri="{FF2B5EF4-FFF2-40B4-BE49-F238E27FC236}">
                <a16:creationId xmlns:a16="http://schemas.microsoft.com/office/drawing/2014/main" id="{6C4E4A9B-704E-85D4-2F19-8D9441A93931}"/>
              </a:ext>
            </a:extLst>
          </p:cNvPr>
          <p:cNvGrpSpPr/>
          <p:nvPr/>
        </p:nvGrpSpPr>
        <p:grpSpPr>
          <a:xfrm>
            <a:off x="-335280" y="963295"/>
            <a:ext cx="12527280" cy="5300345"/>
            <a:chOff x="0" y="1298389"/>
            <a:chExt cx="20104100" cy="10010775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71661387-399F-4287-5179-524C2A746DF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4865" y="1298389"/>
              <a:ext cx="6209234" cy="10010166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5E8AEB17-57BF-DFB8-079F-F9DEA779E4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8356"/>
              <a:ext cx="20104099" cy="795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09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0BB17-3C97-33DA-9605-C6C3648350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54736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Анализ конкурентов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81370-AE26-EDE7-7784-D596EAB46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25322"/>
              </p:ext>
            </p:extLst>
          </p:nvPr>
        </p:nvGraphicFramePr>
        <p:xfrm>
          <a:off x="92597" y="499961"/>
          <a:ext cx="12006806" cy="111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421">
                  <a:extLst>
                    <a:ext uri="{9D8B030D-6E8A-4147-A177-3AD203B41FA5}">
                      <a16:colId xmlns:a16="http://schemas.microsoft.com/office/drawing/2014/main" val="4041373197"/>
                    </a:ext>
                  </a:extLst>
                </a:gridCol>
                <a:gridCol w="757798">
                  <a:extLst>
                    <a:ext uri="{9D8B030D-6E8A-4147-A177-3AD203B41FA5}">
                      <a16:colId xmlns:a16="http://schemas.microsoft.com/office/drawing/2014/main" val="2418894711"/>
                    </a:ext>
                  </a:extLst>
                </a:gridCol>
                <a:gridCol w="1483193">
                  <a:extLst>
                    <a:ext uri="{9D8B030D-6E8A-4147-A177-3AD203B41FA5}">
                      <a16:colId xmlns:a16="http://schemas.microsoft.com/office/drawing/2014/main" val="2274039462"/>
                    </a:ext>
                  </a:extLst>
                </a:gridCol>
                <a:gridCol w="1836335">
                  <a:extLst>
                    <a:ext uri="{9D8B030D-6E8A-4147-A177-3AD203B41FA5}">
                      <a16:colId xmlns:a16="http://schemas.microsoft.com/office/drawing/2014/main" val="2952105817"/>
                    </a:ext>
                  </a:extLst>
                </a:gridCol>
                <a:gridCol w="2171820">
                  <a:extLst>
                    <a:ext uri="{9D8B030D-6E8A-4147-A177-3AD203B41FA5}">
                      <a16:colId xmlns:a16="http://schemas.microsoft.com/office/drawing/2014/main" val="306831100"/>
                    </a:ext>
                  </a:extLst>
                </a:gridCol>
                <a:gridCol w="2524961">
                  <a:extLst>
                    <a:ext uri="{9D8B030D-6E8A-4147-A177-3AD203B41FA5}">
                      <a16:colId xmlns:a16="http://schemas.microsoft.com/office/drawing/2014/main" val="3795198644"/>
                    </a:ext>
                  </a:extLst>
                </a:gridCol>
                <a:gridCol w="1942278">
                  <a:extLst>
                    <a:ext uri="{9D8B030D-6E8A-4147-A177-3AD203B41FA5}">
                      <a16:colId xmlns:a16="http://schemas.microsoft.com/office/drawing/2014/main" val="2434493233"/>
                    </a:ext>
                  </a:extLst>
                </a:gridCol>
              </a:tblGrid>
              <a:tr h="61860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Montserrat Light" panose="00000400000000000000" pitchFamily="2" charset="-52"/>
                        </a:rPr>
                        <a:t>Конкуренты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Год создания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Отзывы и рейтинги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Соц.сети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Число посещений сайта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0823"/>
                  </a:ext>
                </a:extLst>
              </a:tr>
              <a:tr h="2739537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Montserrat Light" panose="00000400000000000000" pitchFamily="2" charset="-52"/>
                        </a:rPr>
                        <a:t>Fintender.ru</a:t>
                      </a:r>
                      <a:endParaRPr lang="ru-RU" sz="1200" b="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Такового рейтинга нет, большая часть отзывов были написаны давно, большая часть негативные или нейтральные.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Телеграм (3484 подписчика). Информационный контент. Публикуют новости, обзоры, есть и небольшие развлекательные публикации.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ВКонтакте (17 773). Контент повторяется.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Просмотры есть, но реакции от аудитории никакой. 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 достаточно удобный. В шапке присутствует вся необходимая информация. Публикуют и новости, ведут блог.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Удобная и понятная навигация. Рекламный материал спрятан в шапке сайта. Все необходимые документы для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физ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и юр лиц вывешены. Можно рассчитать стоимость услуг, но не всех.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Тендерное сопровождение,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Поиск тендеров,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Контрагентское сопровождение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Проверка Контрагента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Сервис правовой поддержки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банковской гарантии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Финансирование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электронной подписи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81,4К – сайт в месяц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19356"/>
                  </a:ext>
                </a:extLst>
              </a:tr>
              <a:tr h="380000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B2B-Center</a:t>
                      </a:r>
                      <a:endParaRPr lang="ru-RU" sz="1200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Рейтинг на Яндекс 4,2. Большая часть отзывов негативные. Чаще всего критикуют цены.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4.8 на сайте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yell.ru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ВКонтакте(1 528). Информационный контент, реакции от аудитории нет, но и завлечение пользователей также отсутствует.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Телеграм(1059). Эта площадка поживее. Здесь информационный контент, с проведением прямых трансляций, вебинаров, опросов. Реакции от пользователей есть, но небольшие.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Удобный сайт для пользования. Размещен удобный поисковик с предложениями и участниками. Также есть страница с тарифами, где расписано, что в каждый из них входит(и для участников, и для организаторов).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Каждая услуга кратка охарактеризуется. Большой раздел выделен для вакансий, описания компании. Все необходимые документы, сертификаты на работу размещены на сайте.  Есть блог с полезной информацией.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Получение электронная подпись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с контрагентами: от аккредитации до рейтингов надежности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Создание корпоративного интернет-магазина с проверенными поставщиками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Управление и нормализация корпоративных справочников</a:t>
                      </a:r>
                    </a:p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контракты</a:t>
                      </a:r>
                    </a:p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 Altis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Процедуры на продажу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Корпоративная торговая площадка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Каталог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B2B-Center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Обучение</a:t>
                      </a:r>
                      <a:endParaRPr lang="en-US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1,7 млн посещений за последний месяц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6795"/>
                  </a:ext>
                </a:extLst>
              </a:tr>
              <a:tr h="3446515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Tender.pro</a:t>
                      </a:r>
                      <a:endParaRPr lang="ru-RU" sz="1200" b="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2002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4.2-Яндекс. Большая часть отзывы положительные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На </a:t>
                      </a:r>
                      <a:r>
                        <a:rPr lang="en-US" sz="1200" dirty="0">
                          <a:latin typeface="Montserrat Light" panose="00000400000000000000" pitchFamily="2" charset="-52"/>
                        </a:rPr>
                        <a:t>zoon 2,3</a:t>
                      </a:r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Соц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сетей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Сайт сделан для удобного пользования. Достаточно много информации и об услугах, и о компании. Есть удобный поисковик по тендерам, компаниям и каталогу промышленных товаров и услуг. 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Также есть вкладка с тарифами и тем, что входит в каждый пакет, страница с объяснением, как пользоваться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лк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. Для удобства на сайте прикреплен и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пдф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-файл с полным описанием компании.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Маркетинг закупок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Аутсорсинг закупок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Тендерное сопровождение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Разработка ПО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Продажа неликвидов</a:t>
                      </a:r>
                    </a:p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Каталогизация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375,5К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6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42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2AACE6-2C03-A2D4-E935-FC080524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19" r="26835"/>
          <a:stretch/>
        </p:blipFill>
        <p:spPr>
          <a:xfrm>
            <a:off x="6516080" y="1111091"/>
            <a:ext cx="5675920" cy="57469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24FA4-FCCB-673E-6697-3E9EA34C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93876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Преимущества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 перед конкурентами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E808D-48FC-C67E-BFBF-CA1BA3C0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0" y="1463040"/>
            <a:ext cx="6223000" cy="44094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latin typeface="Montserrat Light" panose="00000400000000000000" pitchFamily="2" charset="-52"/>
              </a:rPr>
              <a:t>Проведение собеседований с тендерными специалистами, строгая система отбора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Постоянное 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Небольшой минимальный аванс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Любой и удобный способ связи клиента и тендерного специалиста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Безопасность взаимодействия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Удобный и понятный дизайн, лаконичный сайт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tserrat Light" panose="00000400000000000000" pitchFamily="2" charset="-52"/>
              </a:rPr>
              <a:t>Никакой работы с документацией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01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80D56-09AD-18A7-C30D-39FFC6AA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0"/>
            <a:ext cx="9718040" cy="89471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Позиционирование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92560-2751-5D19-C4C5-8E6DFD3B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ui-sans-serif"/>
              </a:rPr>
              <a:t>Волна — идеальный сервис для комфортной работы с тендерами, созданный профессионалами. Специалисты предлагают комплексные решения, основанные на глубоком опыте и передовых технологиях, чтобы помочь своим клиентам успешно участвовать в тендерах и достигать своих бизнес-целей.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078" y="0"/>
            <a:ext cx="2720577" cy="68680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SWOT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157447-2371-5D24-03C2-84578030A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63150"/>
              </p:ext>
            </p:extLst>
          </p:nvPr>
        </p:nvGraphicFramePr>
        <p:xfrm>
          <a:off x="0" y="857839"/>
          <a:ext cx="12192000" cy="60490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2341526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53698020"/>
                    </a:ext>
                  </a:extLst>
                </a:gridCol>
              </a:tblGrid>
              <a:tr h="3698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 Light" panose="00000400000000000000" pitchFamily="2" charset="-52"/>
                        </a:rPr>
                        <a:t>S</a:t>
                      </a:r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 Light" panose="00000400000000000000" pitchFamily="2" charset="-52"/>
                        </a:rPr>
                        <a:t>W</a:t>
                      </a:r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1048"/>
                  </a:ext>
                </a:extLst>
              </a:tr>
              <a:tr h="2737079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Удобный интерфейс с функционалом для подбора и поиска тендерных специалистов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Наличие базы данных с информацией кандидатов и их опыте работы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Возможность сравнивать кандидатов и выбирать лучших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Интеграция с различными источниками информации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Наличие обучающих материалов, семинаров для повышения квалификации специалистов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Возможные технические сбои и проблемы с безопасностью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Отсутствие прямого контакта с лицом, принимающего решение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Ограниченный доступ к информации о некоторых специалистах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65806"/>
                  </a:ext>
                </a:extLst>
              </a:tr>
              <a:tr h="39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ontserrat Light" panose="00000400000000000000" pitchFamily="2" charset="-52"/>
                        </a:rPr>
                        <a:t>O</a:t>
                      </a:r>
                      <a:endParaRPr lang="ru-RU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Montserrat Light" panose="00000400000000000000" pitchFamily="2" charset="-52"/>
                        </a:rPr>
                        <a:t>T</a:t>
                      </a:r>
                      <a:endParaRPr lang="ru-RU" b="1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91972"/>
                  </a:ext>
                </a:extLst>
              </a:tr>
              <a:tr h="2453539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Расширение функционала для улучшения пользовательского опыта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Интеграция с новыми источниками информации и сервисами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Применение маркетинговых кампаний для привлечения новых пользователей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Усиление конкуренции на рынке и появление новых игроков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Изменение законодательства регулирующего тендерных специалистов 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Технологические инновации, которые могут привести к устранению платформы</a:t>
                      </a:r>
                    </a:p>
                    <a:p>
                      <a:r>
                        <a:rPr lang="ru-RU" dirty="0">
                          <a:latin typeface="Montserrat Light" panose="00000400000000000000" pitchFamily="2" charset="-52"/>
                        </a:rPr>
                        <a:t>Возможности утечки персональных данных</a:t>
                      </a:r>
                    </a:p>
                    <a:p>
                      <a:endParaRPr lang="ru-RU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7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7B40-0EE5-2DD2-43C9-A3246CEC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STEPL</a:t>
            </a:r>
            <a:r>
              <a:rPr lang="ru-RU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Е-анализ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88D0CCE-8878-254F-A489-7E56D291C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72980"/>
              </p:ext>
            </p:extLst>
          </p:nvPr>
        </p:nvGraphicFramePr>
        <p:xfrm>
          <a:off x="457966" y="1129739"/>
          <a:ext cx="11445690" cy="572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15">
                  <a:extLst>
                    <a:ext uri="{9D8B030D-6E8A-4147-A177-3AD203B41FA5}">
                      <a16:colId xmlns:a16="http://schemas.microsoft.com/office/drawing/2014/main" val="2547053526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78599880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57831406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1197348204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3738251404"/>
                    </a:ext>
                  </a:extLst>
                </a:gridCol>
                <a:gridCol w="1907615">
                  <a:extLst>
                    <a:ext uri="{9D8B030D-6E8A-4147-A177-3AD203B41FA5}">
                      <a16:colId xmlns:a16="http://schemas.microsoft.com/office/drawing/2014/main" val="4266834202"/>
                    </a:ext>
                  </a:extLst>
                </a:gridCol>
              </a:tblGrid>
              <a:tr h="10901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S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Социальные 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T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Технологические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E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Экономические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P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Политические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L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Этические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E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solidFill>
                            <a:schemeClr val="lt1"/>
                          </a:solidFill>
                          <a:latin typeface="Montserrat Light" panose="00000400000000000000" pitchFamily="2" charset="-52"/>
                        </a:rPr>
                        <a:t>Нормативные</a:t>
                      </a:r>
                      <a:endParaRPr sz="1400" b="1" dirty="0">
                        <a:solidFill>
                          <a:schemeClr val="lt1"/>
                        </a:solidFill>
                        <a:latin typeface="Montserrat Light" panose="00000400000000000000" pitchFamily="2" charset="-52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581055722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Увеличение числа компаний, участвующих в тендерах, что создает дополнительный спрос на специализированные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Развитие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Уровень доходов компаний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Политическая нестабильность в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Политика ведения бизнеса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Знание особенностей различных тендерных площадок и умение работать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67068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Повышение требований клиентов к качеству обслуживания и прозрачности процессов.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Безопасность и защита персональных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Рост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Госконтроль за деятельностью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Репутация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Работа с электронными площадками и электронными подписями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46307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Миграция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Технологии коммуникаций</a:t>
                      </a:r>
                    </a:p>
                    <a:p>
                      <a:endParaRPr lang="ru-RU" sz="1200" dirty="0">
                        <a:latin typeface="Montserrat Light" panose="000004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Снижение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платежедоступности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Санкции против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тендерных специалистов и их клиентов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Взаимодействие с </a:t>
                      </a:r>
                      <a:r>
                        <a:rPr lang="ru-RU" sz="1200" dirty="0" err="1">
                          <a:latin typeface="Montserrat Light" panose="00000400000000000000" pitchFamily="2" charset="-52"/>
                        </a:rPr>
                        <a:t>гос</a:t>
                      </a:r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 структурами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82843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Рост популярности работы удаленно и гибкого графика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Доступность онлайн-ресурсов для поиска кандидатов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Экономическая ситуация в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Изменение налоговой политики и рост ставки ЦБ 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Прозрачность и честность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Light" panose="00000400000000000000" pitchFamily="2" charset="-52"/>
                        </a:rPr>
                        <a:t>Дополнительные проверки со стороны налоговой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9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4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4FEC4-6128-038B-CA6E-1E3AF95F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69FA5-EBAB-3A1E-8E50-8FAE2258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97" y="232900"/>
            <a:ext cx="4101689" cy="66251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0F7612-1D33-53A9-C80D-B43CD97F8ADC}"/>
              </a:ext>
            </a:extLst>
          </p:cNvPr>
          <p:cNvSpPr/>
          <p:nvPr/>
        </p:nvSpPr>
        <p:spPr>
          <a:xfrm>
            <a:off x="724080" y="232900"/>
            <a:ext cx="5186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3</a:t>
            </a:r>
            <a:endParaRPr lang="ru-RU" sz="13800" dirty="0">
              <a:solidFill>
                <a:schemeClr val="accent5">
                  <a:lumMod val="40000"/>
                  <a:lumOff val="60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30696C-B3B6-A5BE-EB23-D59D6896CD57}"/>
              </a:ext>
            </a:extLst>
          </p:cNvPr>
          <p:cNvSpPr/>
          <p:nvPr/>
        </p:nvSpPr>
        <p:spPr>
          <a:xfrm>
            <a:off x="2303106" y="509899"/>
            <a:ext cx="5186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  <a:ea typeface="Nunito Medium"/>
                <a:cs typeface="Nunito Medium"/>
                <a:sym typeface="Nunito Medium"/>
              </a:rPr>
              <a:t>Требования к проекту </a:t>
            </a:r>
          </a:p>
        </p:txBody>
      </p:sp>
    </p:spTree>
    <p:extLst>
      <p:ext uri="{BB962C8B-B14F-4D97-AF65-F5344CB8AC3E}">
        <p14:creationId xmlns:p14="http://schemas.microsoft.com/office/powerpoint/2010/main" val="256381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9591-4107-10E5-F8FA-C71F07DE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7;p212">
            <a:extLst>
              <a:ext uri="{FF2B5EF4-FFF2-40B4-BE49-F238E27FC236}">
                <a16:creationId xmlns:a16="http://schemas.microsoft.com/office/drawing/2014/main" id="{D07246AC-30DC-135B-A1B7-8E2F5C002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445025"/>
            <a:ext cx="762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Функциональные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995A1-9645-8D3B-127C-9827A7F0F971}"/>
              </a:ext>
            </a:extLst>
          </p:cNvPr>
          <p:cNvSpPr txBox="1"/>
          <p:nvPr/>
        </p:nvSpPr>
        <p:spPr>
          <a:xfrm>
            <a:off x="660400" y="1174393"/>
            <a:ext cx="10671857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600" b="1" i="0" u="none" strike="noStrike" dirty="0">
                <a:effectLst/>
                <a:latin typeface=""/>
              </a:rPr>
              <a:t>1. Регистрация и профили пользователей</a:t>
            </a: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1.1. Регистрация пользователей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Создание учетной записи: Пользователи могут зарегистрироваться через </a:t>
            </a:r>
            <a:r>
              <a:rPr lang="en" sz="1600" b="0" i="0" u="none" strike="noStrike" dirty="0">
                <a:solidFill>
                  <a:srgbClr val="18181B"/>
                </a:solidFill>
                <a:effectLst/>
                <a:latin typeface=""/>
              </a:rPr>
              <a:t>email, </a:t>
            </a: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социальные сети или мобильный номер. Процедура верификации для подтверждения личности.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Заполнение профиля: Указание персональных данных, контактной информации, опыта работы, образования и других важных данных. Возможность загрузки резюме, сертификатов, портфолио и других документов.</a:t>
            </a:r>
            <a:endParaRPr lang="en-US" sz="1600" b="0" i="0" u="none" strike="noStrike" dirty="0">
              <a:solidFill>
                <a:srgbClr val="18181B"/>
              </a:solidFill>
              <a:effectLst/>
              <a:latin typeface=""/>
            </a:endParaRPr>
          </a:p>
          <a:p>
            <a:pPr algn="l"/>
            <a:endParaRPr lang="ru-RU" sz="1600" b="0" i="0" u="none" strike="noStrike" dirty="0">
              <a:solidFill>
                <a:srgbClr val="18181B"/>
              </a:solidFill>
              <a:effectLst/>
              <a:latin typeface=""/>
            </a:endParaRP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1.2. Анкеты с выбором параметров специалистов</a:t>
            </a: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1.2.1. Первичная анкета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Множественный выбор: Выбор вариантов анкеты из выпадающего списка для параметров: “Навыки”, “Опыт работы”, “Рейтинг”, “Географическое расположение”.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Единичный выбор: Выбор вариантов анкеты для параметров: “Категория специалиста”.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Поле для свободного ввода: Поля для ввода параметров: “Минимальный бюджет”, “Максимальный бюджет”, “Местоположение проекта”.</a:t>
            </a: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1.2.2. Вторичная анкета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Единичный вариант выбора: Выбор параметров анкеты: “Тип проекта”, группы параметров “Референсы проектов” для корректировки весов.</a:t>
            </a: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1.3. Считывание настроек пользователей приложением и формирование профиля на основе этих параметров, учтенных алгоритмами системы.</a:t>
            </a:r>
          </a:p>
          <a:p>
            <a:endParaRPr lang="ru-RU" sz="1600" dirty="0">
              <a:latin typeface="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371E1-10AD-B5B9-76D5-DD2A62E3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302" y="155658"/>
            <a:ext cx="3035299" cy="14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6C41-154A-455F-8888-ADC232DF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7;p212">
            <a:extLst>
              <a:ext uri="{FF2B5EF4-FFF2-40B4-BE49-F238E27FC236}">
                <a16:creationId xmlns:a16="http://schemas.microsoft.com/office/drawing/2014/main" id="{CEB2E35E-BBB7-B317-0DFB-5F94EC20E3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445025"/>
            <a:ext cx="762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Функциональные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96976-ABA9-3B21-CFE2-1EE9F81987E2}"/>
              </a:ext>
            </a:extLst>
          </p:cNvPr>
          <p:cNvSpPr txBox="1"/>
          <p:nvPr/>
        </p:nvSpPr>
        <p:spPr>
          <a:xfrm>
            <a:off x="660400" y="1373057"/>
            <a:ext cx="7212013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600" b="1" i="0" u="none" strike="noStrike" dirty="0">
                <a:effectLst/>
                <a:latin typeface=""/>
              </a:rPr>
              <a:t>2. Поиск и фильтрация специалистов</a:t>
            </a:r>
          </a:p>
          <a:p>
            <a:pPr algn="l">
              <a:spcAft>
                <a:spcPts val="750"/>
              </a:spcAft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2.1. Представление специалистов в приложении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Интеграция с базой данных: Сохранение базы данных специалистов с параметрами: “Ссылка на профиль”, “Навыки”, “Опыт работы”, “Рейтинг”, “Географическое расположение”, “Цена услуг”, “Отзывы”, “Портфолио”.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Отображение специалистов: Отображение профилей специалистов при поиске и фильтрации.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Возможность перехода на профиль: Возможность перехода на профиль специалиста для более детального ознакомления.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DCE97C-FBFF-DDF4-94D6-790ACB5F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171451"/>
            <a:ext cx="4391025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F585-555A-CF96-4DF0-39682618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5;p214">
            <a:extLst>
              <a:ext uri="{FF2B5EF4-FFF2-40B4-BE49-F238E27FC236}">
                <a16:creationId xmlns:a16="http://schemas.microsoft.com/office/drawing/2014/main" id="{AA0060ED-55E9-00F4-599C-25DE4BFE7B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0" y="597425"/>
            <a:ext cx="694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Пользовательские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065D1-5179-B3D2-A2CC-8F038006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49" y="-1"/>
            <a:ext cx="3592452" cy="1770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EA9E7-91E6-6FB2-43EB-D3948F9B8801}"/>
              </a:ext>
            </a:extLst>
          </p:cNvPr>
          <p:cNvSpPr txBox="1"/>
          <p:nvPr/>
        </p:nvSpPr>
        <p:spPr>
          <a:xfrm>
            <a:off x="736600" y="1474619"/>
            <a:ext cx="893603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500" b="1" i="0" u="none" strike="noStrike" dirty="0">
                <a:effectLst/>
                <a:latin typeface=""/>
              </a:rPr>
              <a:t>1. Регистрация и профили пользователей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Регистрация: Пользователи должны иметь возможность регистрироваться через </a:t>
            </a:r>
            <a:r>
              <a:rPr lang="en" sz="1500" b="0" i="0" u="none" strike="noStrike" dirty="0">
                <a:solidFill>
                  <a:srgbClr val="18181B"/>
                </a:solidFill>
                <a:effectLst/>
                <a:latin typeface=""/>
              </a:rPr>
              <a:t>email, </a:t>
            </a: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социальные сети или мобильный номер. Процедура верификации для подтверждения личности пользователя. Возможность восстановления пароля через </a:t>
            </a:r>
            <a:r>
              <a:rPr lang="en" sz="1500" b="0" i="0" u="none" strike="noStrike" dirty="0">
                <a:solidFill>
                  <a:srgbClr val="18181B"/>
                </a:solidFill>
                <a:effectLst/>
                <a:latin typeface=""/>
              </a:rPr>
              <a:t>email </a:t>
            </a: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или мобильный номер.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Создание и управление профилем: Пользователи должны иметь возможность создавать и редактировать свои профили, включая персональные данные, контактную информацию, опыт работы, образование, навыки, квалификацию, портфолио и отзывы от других пользователей. Возможность загрузки резюме, сертификатов и других документов.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500" b="1" i="0" u="none" strike="noStrike" dirty="0">
                <a:effectLst/>
                <a:latin typeface=""/>
              </a:rPr>
              <a:t>2. Поиск и фильтрация специалистов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Фильтрация: Пользователи должны иметь возможность фильтровать специалистов по различным критериям, таким как навыки, опыт работы, рейтинг, географическое расположение и т.д.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500" b="0" i="0" u="none" strike="noStrike" dirty="0">
                <a:solidFill>
                  <a:srgbClr val="18181B"/>
                </a:solidFill>
                <a:effectLst/>
                <a:latin typeface=""/>
              </a:rPr>
              <a:t>Сохранение поисковых запросов: Возможность сохранения поисковых запросов и настройка уведомлений о новых специалистах, соответствующих заданным критериям.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endParaRPr lang="ru-RU" sz="1500" b="0" i="0" u="none" strike="noStrike" dirty="0">
              <a:solidFill>
                <a:srgbClr val="18181B"/>
              </a:solidFill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28861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EFC0-CBEE-A1D4-F340-6732A408D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5;p214">
            <a:extLst>
              <a:ext uri="{FF2B5EF4-FFF2-40B4-BE49-F238E27FC236}">
                <a16:creationId xmlns:a16="http://schemas.microsoft.com/office/drawing/2014/main" id="{2172F66F-F720-EBD1-2B75-066912E1D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0" y="597425"/>
            <a:ext cx="694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Пользовательские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0DD9F-39E0-0BDC-C8D7-7BEF6933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49" y="-1"/>
            <a:ext cx="3592452" cy="1770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7AAE5-D7FD-F020-C275-7B779936B816}"/>
              </a:ext>
            </a:extLst>
          </p:cNvPr>
          <p:cNvSpPr txBox="1"/>
          <p:nvPr/>
        </p:nvSpPr>
        <p:spPr>
          <a:xfrm>
            <a:off x="736600" y="1783763"/>
            <a:ext cx="1017905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600" b="1" dirty="0">
                <a:latin typeface=""/>
              </a:rPr>
              <a:t>3</a:t>
            </a:r>
            <a:r>
              <a:rPr lang="ru-RU" sz="1600" b="1" i="0" u="none" strike="noStrike" dirty="0">
                <a:effectLst/>
                <a:latin typeface=""/>
              </a:rPr>
              <a:t>. Оценка и отзывы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Оценка: После завершения работы заказчик должен иметь возможность оценить качество выполненной работы и оставить отзыв о специалисте.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Отзывы: Отзывы и оценки должны отображаться на профиле специалиста и помогать другим пользователям принимать решение о сотрудничестве.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1600" b="1" dirty="0">
                <a:latin typeface=""/>
              </a:rPr>
              <a:t>4</a:t>
            </a:r>
            <a:r>
              <a:rPr lang="ru-RU" sz="1600" b="1" i="0" u="none" strike="noStrike" dirty="0">
                <a:effectLst/>
                <a:latin typeface=""/>
              </a:rPr>
              <a:t>. Поддержка пользователей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Служба поддержки: Наличие службы поддержки для помощи пользователям в решении возникающих вопросов.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sz="1600" b="0" i="0" u="none" strike="noStrike" dirty="0">
                <a:solidFill>
                  <a:srgbClr val="18181B"/>
                </a:solidFill>
                <a:effectLst/>
                <a:latin typeface=""/>
              </a:rPr>
              <a:t>FAQ </a:t>
            </a:r>
            <a:r>
              <a:rPr lang="ru-RU" sz="1600" b="0" i="0" u="none" strike="noStrike" dirty="0">
                <a:solidFill>
                  <a:srgbClr val="18181B"/>
                </a:solidFill>
                <a:effectLst/>
                <a:latin typeface=""/>
              </a:rPr>
              <a:t>и документация: Раздел с часто задаваемыми вопросами и подробной документацией по использованию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199680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210E11-57F3-4919-BFF4-0D7D276E0D6C}"/>
              </a:ext>
            </a:extLst>
          </p:cNvPr>
          <p:cNvSpPr/>
          <p:nvPr/>
        </p:nvSpPr>
        <p:spPr>
          <a:xfrm>
            <a:off x="724080" y="5288890"/>
            <a:ext cx="537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dirty="0">
                <a:latin typeface="Nunito"/>
                <a:ea typeface="Nunito"/>
                <a:cs typeface="Nunito"/>
                <a:sym typeface="Nunito"/>
              </a:rPr>
              <a:t>основная идея проекта, актуальность, цели и задачи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20A33-552A-4861-9172-F86D659D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97" y="232900"/>
            <a:ext cx="4101689" cy="66251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73988D-7512-4E27-B04E-558E8BDB1162}"/>
              </a:ext>
            </a:extLst>
          </p:cNvPr>
          <p:cNvSpPr/>
          <p:nvPr/>
        </p:nvSpPr>
        <p:spPr>
          <a:xfrm>
            <a:off x="724080" y="232900"/>
            <a:ext cx="5186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CC52B8-99DE-4791-AEAD-D119CD0E5CA3}"/>
              </a:ext>
            </a:extLst>
          </p:cNvPr>
          <p:cNvSpPr/>
          <p:nvPr/>
        </p:nvSpPr>
        <p:spPr>
          <a:xfrm>
            <a:off x="2314681" y="509899"/>
            <a:ext cx="5186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  <a:ea typeface="Nunito Medium"/>
                <a:cs typeface="Nunito Medium"/>
                <a:sym typeface="Nunito Medium"/>
              </a:rPr>
              <a:t>Обзор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8601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F2A43-AD50-3A1A-041A-65C00ED8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18F76E-83DE-EB81-D456-4ED2F431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97" y="232900"/>
            <a:ext cx="4101689" cy="6625100"/>
          </a:xfrm>
          <a:prstGeom prst="rect">
            <a:avLst/>
          </a:prstGeom>
        </p:spPr>
      </p:pic>
      <p:sp>
        <p:nvSpPr>
          <p:cNvPr id="2" name="Google Shape;1234;p215">
            <a:extLst>
              <a:ext uri="{FF2B5EF4-FFF2-40B4-BE49-F238E27FC236}">
                <a16:creationId xmlns:a16="http://schemas.microsoft.com/office/drawing/2014/main" id="{2F2A9E2D-3C8E-9002-EC28-D6206C74A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0" y="597425"/>
            <a:ext cx="694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ехнические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2D971-3F6E-CF02-8C35-E5A0EE8D3C92}"/>
              </a:ext>
            </a:extLst>
          </p:cNvPr>
          <p:cNvSpPr txBox="1"/>
          <p:nvPr/>
        </p:nvSpPr>
        <p:spPr>
          <a:xfrm>
            <a:off x="384859" y="1281727"/>
            <a:ext cx="81919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highlight>
                  <a:srgbClr val="F5F5F5"/>
                </a:highlight>
                <a:latin typeface=""/>
                <a:ea typeface="Nunito"/>
                <a:cs typeface="Nunito"/>
                <a:sym typeface="Nunito"/>
              </a:rPr>
              <a:t>Применимые стандарты и планы по сертификации.</a:t>
            </a:r>
          </a:p>
          <a:p>
            <a:pPr marL="1587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ru-RU" sz="1600" dirty="0">
              <a:solidFill>
                <a:schemeClr val="dk1"/>
              </a:solidFill>
              <a:highlight>
                <a:srgbClr val="F5F5F5"/>
              </a:highlight>
              <a:latin typeface=""/>
              <a:ea typeface="Nunito"/>
              <a:cs typeface="Nunito"/>
              <a:sym typeface="Nunito"/>
            </a:endParaRPr>
          </a:p>
          <a:p>
            <a:pPr lvl="2">
              <a:buFont typeface="+mj-lt"/>
              <a:buAutoNum type="arabicPeriod"/>
            </a:pPr>
            <a:r>
              <a:rPr lang="ru-RU" sz="1600" b="0" i="0" dirty="0">
                <a:solidFill>
                  <a:srgbClr val="18181B"/>
                </a:solidFill>
                <a:effectLst/>
                <a:latin typeface=""/>
              </a:rPr>
              <a:t>ГОСТ Р 51897-2022 - "Информационная безопасность. Защита информации. Основные термины и определения". Определяет основные термины и определения в области информационной безопасности.</a:t>
            </a:r>
          </a:p>
          <a:p>
            <a:pPr lvl="2">
              <a:buFont typeface="+mj-lt"/>
              <a:buAutoNum type="arabicPeriod"/>
            </a:pPr>
            <a:r>
              <a:rPr lang="ru-RU" sz="1600" b="0" i="0" dirty="0">
                <a:solidFill>
                  <a:srgbClr val="18181B"/>
                </a:solidFill>
                <a:effectLst/>
                <a:latin typeface=""/>
              </a:rPr>
              <a:t>ГОСТ Р ИСО/МЭК 27001-2006 - "Системы управления информационной безопасностью. Требования". Устанавливает требования к системам управления информационной безопасностью.</a:t>
            </a:r>
          </a:p>
          <a:p>
            <a:pPr lvl="2">
              <a:buFont typeface="+mj-lt"/>
              <a:buAutoNum type="arabicPeriod"/>
            </a:pPr>
            <a:r>
              <a:rPr lang="ru-RU" sz="1600" b="0" i="0" dirty="0">
                <a:solidFill>
                  <a:srgbClr val="18181B"/>
                </a:solidFill>
                <a:effectLst/>
                <a:latin typeface=""/>
              </a:rPr>
              <a:t>ГОСТ Р ИСО/МЭК 27002-2007 - "Информационная технология. Методы и средства обеспечения безопасности. Руководство по организации информационной безопасности". Предоставляет рекомендации по организации информационной безопасности.</a:t>
            </a:r>
          </a:p>
          <a:p>
            <a:pPr lvl="2">
              <a:buFont typeface="+mj-lt"/>
              <a:buAutoNum type="arabicPeriod"/>
            </a:pPr>
            <a:r>
              <a:rPr lang="ru-RU" sz="1600" b="0" i="0" dirty="0">
                <a:solidFill>
                  <a:srgbClr val="18181B"/>
                </a:solidFill>
                <a:effectLst/>
                <a:latin typeface=""/>
              </a:rPr>
              <a:t>ГОСТ Р 51898-2002 - "Информационная безопасность. Защита информации. Классификация информационных систем и объектов автоматизации по уровням защищенности". Определяет классификацию информационных систем и объектов автоматизации по уровням защищенности.</a:t>
            </a:r>
          </a:p>
          <a:p>
            <a:pPr lvl="2">
              <a:buFont typeface="+mj-lt"/>
              <a:buAutoNum type="arabicPeriod"/>
            </a:pPr>
            <a:r>
              <a:rPr lang="ru-RU" sz="1600" b="0" i="0" dirty="0">
                <a:solidFill>
                  <a:srgbClr val="18181B"/>
                </a:solidFill>
                <a:effectLst/>
                <a:latin typeface=""/>
              </a:rPr>
              <a:t>ГОСТ Р 51901.1-2002 - "Информационная безопасность. Защита информации. Основные положения". Устанавливает основные положения по защите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52021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3B99-18D5-70B6-8E64-570EFF4F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9D68F-2CB3-EC76-AAA7-070B2394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97" y="232900"/>
            <a:ext cx="4101689" cy="6625100"/>
          </a:xfrm>
          <a:prstGeom prst="rect">
            <a:avLst/>
          </a:prstGeom>
        </p:spPr>
      </p:pic>
      <p:sp>
        <p:nvSpPr>
          <p:cNvPr id="2" name="Google Shape;1234;p215">
            <a:extLst>
              <a:ext uri="{FF2B5EF4-FFF2-40B4-BE49-F238E27FC236}">
                <a16:creationId xmlns:a16="http://schemas.microsoft.com/office/drawing/2014/main" id="{54A4A793-25FC-DF9A-CC66-2629E754BE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0" y="597425"/>
            <a:ext cx="694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ru" sz="2500" b="1" dirty="0">
                <a:latin typeface="Montserrat"/>
                <a:ea typeface="Montserrat"/>
                <a:cs typeface="Montserrat"/>
                <a:sym typeface="Montserrat"/>
              </a:rPr>
              <a:t>ехнические </a:t>
            </a:r>
            <a:r>
              <a:rPr lang="ru" sz="2500" dirty="0">
                <a:latin typeface="Montserrat"/>
                <a:ea typeface="Montserrat"/>
                <a:cs typeface="Montserrat"/>
                <a:sym typeface="Montserrat"/>
              </a:rPr>
              <a:t>требования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244;p216">
            <a:extLst>
              <a:ext uri="{FF2B5EF4-FFF2-40B4-BE49-F238E27FC236}">
                <a16:creationId xmlns:a16="http://schemas.microsoft.com/office/drawing/2014/main" id="{42CABAFA-BC2A-3053-D359-CC6D9AB81BA5}"/>
              </a:ext>
            </a:extLst>
          </p:cNvPr>
          <p:cNvSpPr txBox="1">
            <a:spLocks/>
          </p:cNvSpPr>
          <p:nvPr/>
        </p:nvSpPr>
        <p:spPr>
          <a:xfrm>
            <a:off x="615199" y="1313099"/>
            <a:ext cx="7706997" cy="44973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2. Требования к браузеру.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11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Корректное отображение данных в следующих браузерах: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Font typeface="Arial" panose="020B0604020202020204" pitchFamily="34" charset="0"/>
              <a:buNone/>
            </a:pPr>
            <a:r>
              <a:rPr lang="en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Microsoft Edge (112);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Font typeface="Arial" panose="020B0604020202020204" pitchFamily="34" charset="0"/>
              <a:buNone/>
            </a:pPr>
            <a:r>
              <a:rPr lang="en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Chrome (110);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Яндекс Браузер (21.6.1);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Font typeface="Arial" panose="020B0604020202020204" pitchFamily="34" charset="0"/>
              <a:buNone/>
            </a:pPr>
            <a:r>
              <a:rPr lang="en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Safari (16.4.1).</a:t>
            </a:r>
          </a:p>
          <a:p>
            <a:pPr marL="0" indent="0">
              <a:lnSpc>
                <a:spcPct val="100000"/>
              </a:lnSpc>
              <a:buSzPts val="1100"/>
              <a:buFont typeface="Arial" panose="020B0604020202020204" pitchFamily="34" charset="0"/>
              <a:buNone/>
            </a:pPr>
            <a:r>
              <a:rPr lang="en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3. </a:t>
            </a: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Требования к производительности и надёжности.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sz="1600" dirty="0">
              <a:solidFill>
                <a:schemeClr val="dk1"/>
              </a:solidFill>
              <a:latin typeface="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Пиковая нагрузка — 1000 одновременно </a:t>
            </a:r>
            <a:r>
              <a:rPr lang="ru-RU" sz="18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работающих</a:t>
            </a: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 пользователей в течение 3 часов.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sz="1600" dirty="0">
              <a:solidFill>
                <a:schemeClr val="dk1"/>
              </a:solidFill>
              <a:latin typeface="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600" dirty="0">
                <a:solidFill>
                  <a:schemeClr val="dk1"/>
                </a:solidFill>
                <a:latin typeface=""/>
                <a:ea typeface="Nunito"/>
                <a:cs typeface="Nunito"/>
                <a:sym typeface="Nunito"/>
              </a:rPr>
              <a:t>При возникновении проблем в работе продукта максимальное время выявления и исправления ошибки - 24 часа с момента обращения пользователя в службу поддержки.</a:t>
            </a:r>
          </a:p>
          <a:p>
            <a:pPr marL="0" indent="0">
              <a:lnSpc>
                <a:spcPct val="100000"/>
              </a:lnSpc>
              <a:buSzPts val="1100"/>
              <a:buFont typeface="Arial" panose="020B0604020202020204" pitchFamily="34" charset="0"/>
              <a:buNone/>
            </a:pPr>
            <a:endParaRPr lang="ru-RU" sz="1400" dirty="0">
              <a:solidFill>
                <a:schemeClr val="dk1"/>
              </a:solidFill>
              <a:highlight>
                <a:srgbClr val="F5F5F5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SzPts val="1100"/>
              <a:buFont typeface="Arial" panose="020B0604020202020204" pitchFamily="34" charset="0"/>
              <a:buNone/>
            </a:pPr>
            <a:endParaRPr lang="ru-RU" sz="1400" dirty="0">
              <a:solidFill>
                <a:schemeClr val="dk1"/>
              </a:solidFill>
              <a:highlight>
                <a:srgbClr val="F9FBFD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1142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6C260-4D26-7EBB-6D4D-B1B7690E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F316E-60FA-756C-B7F2-5AB6A501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04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63E02-7504-E37F-BA8E-11F125FD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16942"/>
            <a:ext cx="4616825" cy="103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Сайт проект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1D397-7CEA-F5E2-AAD3-64B41E61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42" y="1241973"/>
            <a:ext cx="7621458" cy="4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144A9-5B55-1B16-CAF1-A8FCBF68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Семантическое ядро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CE85B-D81A-5BF9-6040-F35EAB0A1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037"/>
            <a:ext cx="10515600" cy="6838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</a:rPr>
              <a:t>Ключевые слова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8BCF847-E48B-575E-CFB3-6144CF0DF4C5}"/>
              </a:ext>
            </a:extLst>
          </p:cNvPr>
          <p:cNvSpPr txBox="1">
            <a:spLocks/>
          </p:cNvSpPr>
          <p:nvPr/>
        </p:nvSpPr>
        <p:spPr>
          <a:xfrm>
            <a:off x="838200" y="2430144"/>
            <a:ext cx="4056529" cy="470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latin typeface="Montserrat" panose="00000500000000000000" pitchFamily="2" charset="-52"/>
              </a:rPr>
              <a:t>Сервис волна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Волна тендер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Тендерное сопровождение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Тендер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Участие в тендерах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Тендерные компании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Montserrat" panose="000005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A6444-BE1A-E8E2-DE52-DB01ED69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27" y="1657984"/>
            <a:ext cx="5200580" cy="44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CAEC-940E-46BE-AB02-A549EDFA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312B0-7627-47C7-3894-3AA03094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Семантическое ядро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2501E-E64A-B44C-400C-E94F0BA1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037"/>
            <a:ext cx="10515600" cy="683895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CD3285-073B-CA10-0546-9DB0F921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2" y="1426528"/>
            <a:ext cx="6597063" cy="20268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94F6B-9EF8-B1E8-EEAB-F6FCA76F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" y="3747958"/>
            <a:ext cx="5067753" cy="20618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98394C-558D-8CDE-E5FC-A8BFD0EFB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468" y="3891559"/>
            <a:ext cx="7717638" cy="26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1308D-732F-2762-6DB1-422F6D8E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5;p223">
            <a:extLst>
              <a:ext uri="{FF2B5EF4-FFF2-40B4-BE49-F238E27FC236}">
                <a16:creationId xmlns:a16="http://schemas.microsoft.com/office/drawing/2014/main" id="{02A24A6C-38A5-59AB-ABF8-B90169301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359" y="814474"/>
            <a:ext cx="6655477" cy="1228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5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Идентификация </a:t>
            </a:r>
            <a:r>
              <a:rPr lang="ru" sz="50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рисков</a:t>
            </a:r>
            <a:endParaRPr sz="500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B6059-5185-5ACD-5F99-55228C3F540B}"/>
              </a:ext>
            </a:extLst>
          </p:cNvPr>
          <p:cNvSpPr txBox="1"/>
          <p:nvPr/>
        </p:nvSpPr>
        <p:spPr>
          <a:xfrm>
            <a:off x="1011267" y="473452"/>
            <a:ext cx="887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363A15-49D9-3F63-1F94-B7708540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9" y="2043112"/>
            <a:ext cx="5200580" cy="4416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D2217-0686-DDC4-097B-AAB9BCAA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896" y="265900"/>
            <a:ext cx="4152023" cy="6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0C24-45B8-00DF-EAA0-AC9BFC48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27;p224">
            <a:extLst>
              <a:ext uri="{FF2B5EF4-FFF2-40B4-BE49-F238E27FC236}">
                <a16:creationId xmlns:a16="http://schemas.microsoft.com/office/drawing/2014/main" id="{AFA8719E-D3B5-5F17-6D6D-0890562A7529}"/>
              </a:ext>
            </a:extLst>
          </p:cNvPr>
          <p:cNvSpPr txBox="1">
            <a:spLocks/>
          </p:cNvSpPr>
          <p:nvPr/>
        </p:nvSpPr>
        <p:spPr>
          <a:xfrm>
            <a:off x="1328738" y="5848362"/>
            <a:ext cx="10726762" cy="77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ru-RU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* 1-очень низкая (вероятность возникновения риска минимальна), 2-низкая, 3-средняя (вероятность возникновения риска – 50Х50), 4-высокая, 5-очень высокая (практически наверняка произойдет);</a:t>
            </a:r>
          </a:p>
          <a:p>
            <a:pPr marL="0" indent="0" algn="r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ru-RU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**1-очень низкое (задержка отдельных задач), 2-низкое (незначительная задержка проекта, фазы), 3-среднее (задержка проекта, фазы, невыполнение отдельных задач), 4-высокое (значительная задержка проекта), 5-крайне высокое (крах проекта).</a:t>
            </a:r>
          </a:p>
          <a:p>
            <a:pPr marL="0" indent="0" algn="r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275"/>
              <a:buFont typeface="Arial"/>
              <a:buNone/>
            </a:pPr>
            <a:endParaRPr lang="ru-RU"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Font typeface="Arial" panose="020B0604020202020204" pitchFamily="34" charset="0"/>
              <a:buNone/>
            </a:pPr>
            <a:endParaRPr lang="ru-RU"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" name="Google Shape;1328;p224">
            <a:extLst>
              <a:ext uri="{FF2B5EF4-FFF2-40B4-BE49-F238E27FC236}">
                <a16:creationId xmlns:a16="http://schemas.microsoft.com/office/drawing/2014/main" id="{88738CA7-C14E-172A-83AB-20785B53A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97485"/>
              </p:ext>
            </p:extLst>
          </p:nvPr>
        </p:nvGraphicFramePr>
        <p:xfrm>
          <a:off x="517501" y="1481406"/>
          <a:ext cx="10726763" cy="4329444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244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72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Наименование риска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Вероятность возникновения*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Влияние на ход проекта**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Мероприятия по минимизации рисков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5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Недостаточная квалификация исполнителей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Обучение и повышение квалификации исполнителей, привлечение специалистов с опытом работы в данной области.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07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Отсутствие опыта работы </a:t>
                      </a: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сфере тендерного обеспечения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Постоянное обучение и тестирование</a:t>
                      </a:r>
                      <a:r>
                        <a:rPr lang="en-US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сотрудников компании.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5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Неправильная организация рабочего процесса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Установление четких правил коммуникации и работы сотрудников, проведение статусных встреч и ретроспектив.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5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Недостаточное количество ресурсов для реализации проекта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5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Поиск дополнительных ресурсов или использование аутсорсинга</a:t>
                      </a:r>
                      <a:endParaRPr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Google Shape;1329;p224">
            <a:extLst>
              <a:ext uri="{FF2B5EF4-FFF2-40B4-BE49-F238E27FC236}">
                <a16:creationId xmlns:a16="http://schemas.microsoft.com/office/drawing/2014/main" id="{76B9D41C-A013-0F66-686A-5EF67217DA58}"/>
              </a:ext>
            </a:extLst>
          </p:cNvPr>
          <p:cNvSpPr txBox="1"/>
          <p:nvPr/>
        </p:nvSpPr>
        <p:spPr>
          <a:xfrm>
            <a:off x="812488" y="308518"/>
            <a:ext cx="572323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  <a:ea typeface="Nunito"/>
                <a:cs typeface="Nunito"/>
                <a:sym typeface="Nunito"/>
              </a:rPr>
              <a:t>Организационные</a:t>
            </a:r>
            <a:endParaRPr sz="3600" dirty="0">
              <a:solidFill>
                <a:schemeClr val="accent5">
                  <a:lumMod val="40000"/>
                  <a:lumOff val="60000"/>
                </a:schemeClr>
              </a:solidFill>
              <a:latin typeface="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0257D7-A03F-3EF4-1355-37E29F22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393" y="152457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D048-CF58-21A3-605D-C87975CF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37;p225">
            <a:extLst>
              <a:ext uri="{FF2B5EF4-FFF2-40B4-BE49-F238E27FC236}">
                <a16:creationId xmlns:a16="http://schemas.microsoft.com/office/drawing/2014/main" id="{03F2BD4B-CC6E-872A-B53C-1A377A828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012013"/>
              </p:ext>
            </p:extLst>
          </p:nvPr>
        </p:nvGraphicFramePr>
        <p:xfrm>
          <a:off x="539219" y="1442598"/>
          <a:ext cx="10574649" cy="4857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1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Наименование риска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Вероятность возникновения*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Влияние на ход проекта**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Мероприятия по минимизации рисков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4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Невыполнение плана продаж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3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5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Создание эффективной маркетинговой стратегии. Анализ рыночных цен на аналогичные продукты, правильное установление цен, обеспечивающих прибыль компании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Конкуренция со стороны похожих сервисов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3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Проведение маркетинговых исследований, разработка уникального продукта, установление конкурентной цены.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09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Низкий спрос на продукт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3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Проведение маркетинговых исследований и создание эффективной маркетинговой стратегии, установление целевой аудитории, разработка уникального продукта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Периодические изменения в законодательстве, затрагивающие деятельность компании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1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Постоянный мониторинг законодательства, связанного с деятельностью компании, и внесение соответствующих изменений в работу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4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Неправильная маркетинговая стратегия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4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Разработка эффективной стратегии маркетинга, проведение рекламных кампаний, анализ трендов и потребностей потребителей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1338;p225">
            <a:extLst>
              <a:ext uri="{FF2B5EF4-FFF2-40B4-BE49-F238E27FC236}">
                <a16:creationId xmlns:a16="http://schemas.microsoft.com/office/drawing/2014/main" id="{1377A300-76A9-E122-25D5-DA36048C6059}"/>
              </a:ext>
            </a:extLst>
          </p:cNvPr>
          <p:cNvSpPr txBox="1"/>
          <p:nvPr/>
        </p:nvSpPr>
        <p:spPr>
          <a:xfrm>
            <a:off x="812488" y="471486"/>
            <a:ext cx="553116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Коммерческие</a:t>
            </a:r>
            <a:endParaRPr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76A7C9-4A35-FBFE-33AD-75F8F85E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38" y="190567"/>
            <a:ext cx="2501462" cy="12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9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941A3-38D9-8C07-BB7F-E078919B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46;p226">
            <a:extLst>
              <a:ext uri="{FF2B5EF4-FFF2-40B4-BE49-F238E27FC236}">
                <a16:creationId xmlns:a16="http://schemas.microsoft.com/office/drawing/2014/main" id="{EFF24A67-52C7-8162-A871-64F7D7858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907682"/>
              </p:ext>
            </p:extLst>
          </p:nvPr>
        </p:nvGraphicFramePr>
        <p:xfrm>
          <a:off x="742574" y="1411065"/>
          <a:ext cx="10706851" cy="42143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2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94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Наименование риска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Вероятность возникновения*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Влияние на ход проекта**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Мероприятия по минимизации рисков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61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Сбои в работе программного обеспечения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3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5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Тестирование программного обеспечения перед выпуском продукта, постоянное обновление и совершенствование программного обеспечения.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61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Безопасность данных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5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Использование надежных систем защиты данных, обучение персонала правилам безопасности данных, регулярные проверки на наличие утечек информации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61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Недостаточная производительность оборудования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2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4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Анализ производительности оборудования и его обновление при необходимости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61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Недостаточная точность и надежность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1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4</a:t>
                      </a:r>
                      <a:endParaRPr sz="140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"/>
                        </a:rPr>
                        <a:t>Тщательная проверка данных, используемых для обучения ИИ системы, а также использование методов проверки результатов работы системы</a:t>
                      </a:r>
                      <a:endParaRPr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C2A4D-1B34-BFDD-A72B-140E16AA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70829-1555-425C-E587-3769CFCC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393" y="-6440"/>
            <a:ext cx="2648607" cy="1305651"/>
          </a:xfrm>
          <a:prstGeom prst="rect">
            <a:avLst/>
          </a:prstGeom>
        </p:spPr>
      </p:pic>
      <p:sp>
        <p:nvSpPr>
          <p:cNvPr id="5" name="Google Shape;1338;p225">
            <a:extLst>
              <a:ext uri="{FF2B5EF4-FFF2-40B4-BE49-F238E27FC236}">
                <a16:creationId xmlns:a16="http://schemas.microsoft.com/office/drawing/2014/main" id="{DF71CB5A-3A04-AA61-CAE9-E9040BBAB474}"/>
              </a:ext>
            </a:extLst>
          </p:cNvPr>
          <p:cNvSpPr txBox="1"/>
          <p:nvPr/>
        </p:nvSpPr>
        <p:spPr>
          <a:xfrm>
            <a:off x="812488" y="277068"/>
            <a:ext cx="553116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"/>
                <a:sym typeface="Nunito"/>
              </a:rPr>
              <a:t>Технологические</a:t>
            </a:r>
            <a:endParaRPr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896E7-14ED-1BA2-B473-7FBA5D5E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667FD-FF19-DFEA-A13A-F50E1D72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06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CCB12-DA76-83C9-9335-53188915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16942"/>
            <a:ext cx="4616825" cy="1030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Финансовый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2FA67-D3B3-6824-3F63-EFF89B66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728"/>
          <a:stretch/>
        </p:blipFill>
        <p:spPr>
          <a:xfrm>
            <a:off x="5836785" y="574420"/>
            <a:ext cx="5945120" cy="5709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742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327610"/>
            <a:ext cx="4451430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9" y="902286"/>
            <a:ext cx="5400554" cy="46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"/>
              </a:rPr>
              <a:t>Основная идея проекта</a:t>
            </a:r>
          </a:p>
          <a:p>
            <a:pPr marL="0" indent="0">
              <a:buNone/>
            </a:pPr>
            <a:endParaRPr lang="ru-RU" sz="20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CAC72-D0E0-47E1-681D-135BB8D01AC0}"/>
              </a:ext>
            </a:extLst>
          </p:cNvPr>
          <p:cNvSpPr txBox="1"/>
          <p:nvPr/>
        </p:nvSpPr>
        <p:spPr>
          <a:xfrm>
            <a:off x="416688" y="1368448"/>
            <a:ext cx="6175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"/>
              </a:rPr>
              <a:t>Усовершенствовать процесс подбора тендерных специалистов, который сможет значительно упростить</a:t>
            </a:r>
            <a:r>
              <a:rPr lang="en-US" sz="1400" dirty="0">
                <a:latin typeface=""/>
              </a:rPr>
              <a:t> </a:t>
            </a:r>
            <a:r>
              <a:rPr lang="ru-RU" sz="1400" dirty="0">
                <a:latin typeface=""/>
              </a:rPr>
              <a:t>и ускорить участие в тендерах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32162-FDFA-E5D0-54B0-9BD7EC87A347}"/>
              </a:ext>
            </a:extLst>
          </p:cNvPr>
          <p:cNvSpPr txBox="1"/>
          <p:nvPr/>
        </p:nvSpPr>
        <p:spPr>
          <a:xfrm>
            <a:off x="537259" y="2138734"/>
            <a:ext cx="617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"/>
              </a:rPr>
              <a:t>Актуальность</a:t>
            </a:r>
            <a:r>
              <a:rPr lang="ru-RU" b="1" dirty="0"/>
              <a:t>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D4937-D3A2-6C8E-EA93-4D2398409332}"/>
              </a:ext>
            </a:extLst>
          </p:cNvPr>
          <p:cNvSpPr txBox="1"/>
          <p:nvPr/>
        </p:nvSpPr>
        <p:spPr>
          <a:xfrm>
            <a:off x="416688" y="2655110"/>
            <a:ext cx="81051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1.Увеличение количества тендеров требует квалифицированных специалистов для подготовки заявок. Платформа упростит их поиск.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2.Тендерные процессы требуют глубокого понимания законодательства и навыков написания заявок. Платформа поможет найти экспертов.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3.Для компаний важно быстро находить специалистов. Платформа обеспечит доступ к базе данных профессионалов и ускорит подбор.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4.Опытные специалисты критически важны для успеха в тендерах. Платформа свяжет компании с профессионалами и повысит качество заявок.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5. Платформа предоставит актуальную информацию о специалистах, что повысит прозрачность и доверие на рынке. 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 </a:t>
            </a:r>
            <a:br>
              <a:rPr lang="ru-RU" sz="1400" dirty="0">
                <a:latin typeface="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"/>
              </a:rPr>
              <a:t>6.Новые технологии позволяют создавать удобные платформы, интегрируемые с системами управления бизнесом, что повысит их ценность.</a:t>
            </a:r>
            <a:endParaRPr lang="ru-RU" sz="1400" dirty="0">
              <a:latin typeface="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9818F-499B-3DCA-F7B0-419FC702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29" y="20170"/>
            <a:ext cx="3578871" cy="17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7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0A3389-95A3-11FD-6157-264B09C65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6543" r="15869" b="22969"/>
          <a:stretch/>
        </p:blipFill>
        <p:spPr>
          <a:xfrm>
            <a:off x="838200" y="1493740"/>
            <a:ext cx="9860692" cy="4330573"/>
          </a:xfrm>
        </p:spPr>
      </p:pic>
      <p:sp>
        <p:nvSpPr>
          <p:cNvPr id="4" name="Google Shape;1362;p228">
            <a:extLst>
              <a:ext uri="{FF2B5EF4-FFF2-40B4-BE49-F238E27FC236}">
                <a16:creationId xmlns:a16="http://schemas.microsoft.com/office/drawing/2014/main" id="{04A4BDEF-5D9E-FDCE-4349-1A9385288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cash-flow</a:t>
            </a:r>
            <a:endParaRPr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2B5C25-F0CA-FC38-5C71-E74D602F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2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8E594A-D587-1157-D7A5-4AC9E1687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21087" r="12235" b="20719"/>
          <a:stretch/>
        </p:blipFill>
        <p:spPr>
          <a:xfrm>
            <a:off x="838201" y="1491176"/>
            <a:ext cx="10821962" cy="4290646"/>
          </a:xfrm>
        </p:spPr>
      </p:pic>
      <p:sp>
        <p:nvSpPr>
          <p:cNvPr id="4" name="Google Shape;1369;p229">
            <a:extLst>
              <a:ext uri="{FF2B5EF4-FFF2-40B4-BE49-F238E27FC236}">
                <a16:creationId xmlns:a16="http://schemas.microsoft.com/office/drawing/2014/main" id="{82C2AFEF-41BD-EF25-B3BE-F327E1A3F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финансовые показателим</a:t>
            </a:r>
            <a:endParaRPr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B79FC-A27D-CBCD-5869-F56EB9D7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94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37F67-7BE2-E2D1-2495-DE130FED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6;p230">
            <a:extLst>
              <a:ext uri="{FF2B5EF4-FFF2-40B4-BE49-F238E27FC236}">
                <a16:creationId xmlns:a16="http://schemas.microsoft.com/office/drawing/2014/main" id="{728DB802-5C8C-107F-42DA-2F7D757508D6}"/>
              </a:ext>
            </a:extLst>
          </p:cNvPr>
          <p:cNvSpPr txBox="1">
            <a:spLocks/>
          </p:cNvSpPr>
          <p:nvPr/>
        </p:nvSpPr>
        <p:spPr>
          <a:xfrm>
            <a:off x="838201" y="403662"/>
            <a:ext cx="67125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5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календарный план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67EE872-5A44-C195-81E6-1FFD94A3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6561" r="19691" b="27509"/>
          <a:stretch/>
        </p:blipFill>
        <p:spPr>
          <a:xfrm>
            <a:off x="838201" y="1180062"/>
            <a:ext cx="6398589" cy="319929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4F642-4AC1-D53A-85D3-D21A37539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26992" r="61448" b="49160"/>
          <a:stretch/>
        </p:blipFill>
        <p:spPr>
          <a:xfrm>
            <a:off x="7532712" y="4379357"/>
            <a:ext cx="4659288" cy="2055507"/>
          </a:xfrm>
          <a:prstGeom prst="rect">
            <a:avLst/>
          </a:prstGeom>
        </p:spPr>
      </p:pic>
      <p:sp>
        <p:nvSpPr>
          <p:cNvPr id="7" name="Google Shape;1380;p230">
            <a:extLst>
              <a:ext uri="{FF2B5EF4-FFF2-40B4-BE49-F238E27FC236}">
                <a16:creationId xmlns:a16="http://schemas.microsoft.com/office/drawing/2014/main" id="{840A7BF2-211E-593B-065B-455001C3F7EA}"/>
              </a:ext>
            </a:extLst>
          </p:cNvPr>
          <p:cNvSpPr txBox="1">
            <a:spLocks/>
          </p:cNvSpPr>
          <p:nvPr/>
        </p:nvSpPr>
        <p:spPr>
          <a:xfrm>
            <a:off x="6980745" y="3665863"/>
            <a:ext cx="50292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990"/>
            </a:pPr>
            <a:r>
              <a:rPr lang="ru-RU" sz="226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эффективность инвестиций</a:t>
            </a:r>
            <a:endParaRPr lang="ru-RU" sz="226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84600F-A296-9341-23AA-DF0D0A4A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7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3BD4EC-7139-2720-D9F7-5454EF0D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6539" r="14235" b="16193"/>
          <a:stretch/>
        </p:blipFill>
        <p:spPr>
          <a:xfrm>
            <a:off x="1434904" y="1448972"/>
            <a:ext cx="8814087" cy="4712677"/>
          </a:xfrm>
        </p:spPr>
      </p:pic>
      <p:sp>
        <p:nvSpPr>
          <p:cNvPr id="4" name="Google Shape;1389;p231">
            <a:extLst>
              <a:ext uri="{FF2B5EF4-FFF2-40B4-BE49-F238E27FC236}">
                <a16:creationId xmlns:a16="http://schemas.microsoft.com/office/drawing/2014/main" id="{E53810F0-E910-7514-6B50-F4DBCD723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4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анализ чувствительности (объем сбыта)</a:t>
            </a:r>
            <a:endParaRPr sz="2840"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67FC2-7F0A-5B00-22C0-58977B29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86925EF-0CA0-0799-0F81-0F7B416E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7368" r="14963" b="15869"/>
          <a:stretch/>
        </p:blipFill>
        <p:spPr>
          <a:xfrm>
            <a:off x="838200" y="1111348"/>
            <a:ext cx="10322592" cy="5557703"/>
          </a:xfrm>
        </p:spPr>
      </p:pic>
      <p:sp>
        <p:nvSpPr>
          <p:cNvPr id="4" name="Google Shape;1389;p231">
            <a:extLst>
              <a:ext uri="{FF2B5EF4-FFF2-40B4-BE49-F238E27FC236}">
                <a16:creationId xmlns:a16="http://schemas.microsoft.com/office/drawing/2014/main" id="{D2731BCA-4D94-D577-6D00-EFD7B7206D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84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график окупаемости проекта</a:t>
            </a:r>
            <a:endParaRPr sz="2840" b="0" dirty="0">
              <a:solidFill>
                <a:schemeClr val="accent5">
                  <a:lumMod val="40000"/>
                  <a:lumOff val="6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A4436D-393A-9D93-D1CA-5257E5A0F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34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58A2-3511-6AE1-599B-E14E0C27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63828-AD33-9937-7ECD-1359ADB7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07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03416-6DC8-E7A2-91C0-7C8E7C94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03494"/>
            <a:ext cx="4616825" cy="1030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Бренд платформа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23F36-8BA5-50B0-6299-2F73D9D8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42" y="1241973"/>
            <a:ext cx="7621458" cy="4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2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46D1D-1421-37A6-70B9-4149D2CD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Сущность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104D2-2064-9F89-A34C-8A5170AE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299"/>
            <a:ext cx="67975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Сущность бренда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</a:rPr>
              <a:t>«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Волна» заключается в предоставлении полного сопровождения на всех этапах участия в тендерах, обеспечивая клиентам надежную поддержку и профессиональную экспертизу.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</a:rPr>
              <a:t>«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Волна» выступает в роли помощника на тендерном рынке, связывая предпринимателей и собственников бизнеса с лучшими тендерными специалистами в России. Как единственная в стране платформа, объединяющая предпринимателей и специалистов,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</a:rPr>
              <a:t>«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Волна» создает уникальную экосистему, где клиенты могут найти необходимую поддержку и ресурсы для успешного участия в тендерах, обеспечивая им уверенность и результативность на каждом шагу.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C789DD-CD7F-B74F-F94B-B90B87B0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728"/>
          <a:stretch/>
        </p:blipFill>
        <p:spPr>
          <a:xfrm>
            <a:off x="7635711" y="997141"/>
            <a:ext cx="4405409" cy="42305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4652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F413-6AC9-E9E8-F7F0-D9EE955D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Миссия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1D06C-4D0C-4C4E-13E9-81DD439E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36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tserrat" panose="00000500000000000000" pitchFamily="2" charset="-52"/>
              </a:rPr>
              <a:t>«Волна» — ваш помощник на тендерном рынке. Мы помогаем предпринимателям и собственникам бизнеса найти лучших тендерных специалистов в России.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F8FEE-D5F1-D764-7BE2-C87F88EC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0" t="13181" r="18051"/>
          <a:stretch/>
        </p:blipFill>
        <p:spPr>
          <a:xfrm>
            <a:off x="3431356" y="3506772"/>
            <a:ext cx="3902698" cy="322868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0376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915A7-3DB2-8C8E-5B2C-E5F03CF6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Ценности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2D1D7-A303-F400-BCC3-B3281D32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1864954"/>
            <a:ext cx="5006420" cy="103069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Montserrat" panose="00000500000000000000" pitchFamily="2" charset="-52"/>
              </a:rPr>
              <a:t>Профессионализм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7C77662-EC13-190A-DF21-BFF368BBC61A}"/>
              </a:ext>
            </a:extLst>
          </p:cNvPr>
          <p:cNvSpPr txBox="1">
            <a:spLocks/>
          </p:cNvSpPr>
          <p:nvPr/>
        </p:nvSpPr>
        <p:spPr>
          <a:xfrm>
            <a:off x="7470311" y="2895651"/>
            <a:ext cx="5006420" cy="103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" panose="00000500000000000000" pitchFamily="2" charset="-52"/>
              </a:rPr>
              <a:t>Прозрачность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12D3CB9-56FD-1ADF-D606-F9C5083D66FD}"/>
              </a:ext>
            </a:extLst>
          </p:cNvPr>
          <p:cNvSpPr txBox="1">
            <a:spLocks/>
          </p:cNvSpPr>
          <p:nvPr/>
        </p:nvSpPr>
        <p:spPr>
          <a:xfrm>
            <a:off x="602099" y="3926348"/>
            <a:ext cx="7631044" cy="103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" panose="00000500000000000000" pitchFamily="2" charset="-52"/>
              </a:rPr>
              <a:t>Клиент-ориентированность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DCE383C-40FC-6CAE-EAE5-5A171194FEE9}"/>
              </a:ext>
            </a:extLst>
          </p:cNvPr>
          <p:cNvSpPr txBox="1">
            <a:spLocks/>
          </p:cNvSpPr>
          <p:nvPr/>
        </p:nvSpPr>
        <p:spPr>
          <a:xfrm>
            <a:off x="7470311" y="4985211"/>
            <a:ext cx="7631044" cy="103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" panose="00000500000000000000" pitchFamily="2" charset="-52"/>
              </a:rPr>
              <a:t>Инновации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EBF1CB9-36E8-63CC-1B4B-53129A3C6767}"/>
              </a:ext>
            </a:extLst>
          </p:cNvPr>
          <p:cNvSpPr txBox="1">
            <a:spLocks/>
          </p:cNvSpPr>
          <p:nvPr/>
        </p:nvSpPr>
        <p:spPr>
          <a:xfrm>
            <a:off x="602099" y="5646659"/>
            <a:ext cx="7631044" cy="103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" panose="00000500000000000000" pitchFamily="2" charset="-52"/>
              </a:rPr>
              <a:t>Развитие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EFD27A-282E-B780-565A-58E4BFD1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393" y="0"/>
            <a:ext cx="2648607" cy="13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45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C29F7-D5C4-858E-E39E-EC34CFE3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Характер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1C653-0405-2FC3-62F4-C8120939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56" y="2381210"/>
            <a:ext cx="595613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tserrat" panose="00000500000000000000" pitchFamily="2" charset="-52"/>
              </a:rPr>
              <a:t>Характер бренда «Волна» можно сравнить с опытным и надежным наставником или ментором, который всегда готов поддержать и направить свою аудиторию к успеху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58320-7334-E1AE-8F10-8482C3D6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83" y="2569580"/>
            <a:ext cx="4903318" cy="31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88869"/>
            <a:ext cx="7278004" cy="1325563"/>
          </a:xfrm>
        </p:spPr>
        <p:txBody>
          <a:bodyPr>
            <a:normAutofit/>
          </a:bodyPr>
          <a:lstStyle/>
          <a:p>
            <a:r>
              <a:rPr lang="ru-RU" sz="6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</a:t>
            </a:r>
            <a:r>
              <a:rPr lang="ru-RU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8" y="1308356"/>
            <a:ext cx="5175645" cy="6966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4400" b="1" dirty="0">
                <a:latin typeface=""/>
              </a:rPr>
              <a:t>Цели</a:t>
            </a:r>
            <a:r>
              <a:rPr lang="ru-RU" sz="9600" b="1" dirty="0">
                <a:latin typeface=""/>
              </a:rPr>
              <a:t> проекта </a:t>
            </a:r>
          </a:p>
          <a:p>
            <a:pPr marL="0" indent="0">
              <a:buNone/>
            </a:pPr>
            <a:endParaRPr lang="ru-RU" sz="7200" dirty="0">
              <a:latin typeface=""/>
            </a:endParaRPr>
          </a:p>
          <a:p>
            <a:pPr marL="0" indent="0">
              <a:buNone/>
            </a:pPr>
            <a:r>
              <a:rPr lang="ru-RU" sz="7200" dirty="0">
                <a:latin typeface=""/>
              </a:rPr>
              <a:t>Создание платформы веб-сервис, который связывает заказчиков с тендерными специалистами.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Сформировать обширную базу данных аккредитованных тендерных специалистов с разнообразными квалификациями и опытом работы.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Обеспечить удобный интерфейс для юридических лиц и специалистов, который позволит легко находить друг друга и взаимодействовать. </a:t>
            </a:r>
          </a:p>
          <a:p>
            <a:pPr marL="0" indent="0">
              <a:buNone/>
            </a:pPr>
            <a:r>
              <a:rPr lang="ru-RU" sz="7200" dirty="0">
                <a:latin typeface=""/>
              </a:rPr>
              <a:t>Ввести программу обучения и сертификации для специалистов, чтобы гарантировать высокий уровень качества предоставляемых услуг. </a:t>
            </a:r>
            <a:br>
              <a:rPr lang="ru-RU" sz="7200" dirty="0">
                <a:latin typeface=""/>
              </a:rPr>
            </a:br>
            <a:br>
              <a:rPr lang="ru-RU" sz="2000" dirty="0">
                <a:latin typeface=""/>
              </a:rPr>
            </a:br>
            <a:endParaRPr lang="ru-RU" sz="2000" dirty="0">
              <a:latin typeface="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543A5-2C2F-9975-EE1A-CA153A5B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72" y="232900"/>
            <a:ext cx="4101689" cy="66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4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883EF-DEDB-4818-A083-1C43E834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" y="-201664"/>
            <a:ext cx="11847653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Эмоциональное восприятие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88D03-ABEA-3597-C4CB-47134E11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73" y="2161290"/>
            <a:ext cx="10933253" cy="46098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ontserrat" panose="00000500000000000000" pitchFamily="2" charset="-52"/>
              </a:rPr>
              <a:t>Доверие и уверенность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Поддержка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Удовлетворение и успех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Спокойствие и безопасность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F71812-D940-7B25-668B-38A3B5C9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89" y="925974"/>
            <a:ext cx="3672597" cy="59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2A50-7658-CA3D-1398-B9E0F9A1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B89D1-B669-C849-A8EF-3B670FEF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" y="-201664"/>
            <a:ext cx="11847653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Рациональное восприятие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BB3CE-5A6E-2B28-27C9-66F2215D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73" y="2161290"/>
            <a:ext cx="10933253" cy="46098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ontserrat" panose="00000500000000000000" pitchFamily="2" charset="-52"/>
              </a:rPr>
              <a:t>Профессионализм </a:t>
            </a:r>
            <a:br>
              <a:rPr lang="ru-RU" sz="4000" dirty="0">
                <a:latin typeface="Montserrat" panose="00000500000000000000" pitchFamily="2" charset="-52"/>
              </a:rPr>
            </a:br>
            <a:r>
              <a:rPr lang="ru-RU" sz="4000" dirty="0">
                <a:latin typeface="Montserrat" panose="00000500000000000000" pitchFamily="2" charset="-52"/>
              </a:rPr>
              <a:t>и компетентность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Прозрачность и честность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Эффективность </a:t>
            </a:r>
            <a:br>
              <a:rPr lang="ru-RU" sz="4000" dirty="0">
                <a:latin typeface="Montserrat" panose="00000500000000000000" pitchFamily="2" charset="-52"/>
              </a:rPr>
            </a:br>
            <a:r>
              <a:rPr lang="ru-RU" sz="4000" dirty="0">
                <a:latin typeface="Montserrat" panose="00000500000000000000" pitchFamily="2" charset="-52"/>
              </a:rPr>
              <a:t>и результативность</a:t>
            </a:r>
          </a:p>
          <a:p>
            <a:r>
              <a:rPr lang="ru-RU" sz="4000" dirty="0">
                <a:latin typeface="Montserrat" panose="00000500000000000000" pitchFamily="2" charset="-52"/>
              </a:rPr>
              <a:t>Надежность и стабильность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38280-AA34-2082-1E07-37245763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89" y="925974"/>
            <a:ext cx="3672597" cy="59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51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203E1-75F8-0E39-592D-B4DCC390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45" y="4192929"/>
            <a:ext cx="6732913" cy="331904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E3C12B1-4907-DDF5-A934-572083E7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5195" y="871366"/>
            <a:ext cx="12377195" cy="4351338"/>
          </a:xfrm>
        </p:spPr>
        <p:txBody>
          <a:bodyPr/>
          <a:lstStyle/>
          <a:p>
            <a:r>
              <a:rPr lang="ru-RU" sz="2000" dirty="0">
                <a:latin typeface="Montserrat" panose="00000500000000000000" pitchFamily="2" charset="-52"/>
              </a:rPr>
              <a:t>Цветовая схема была подобрана таким образом, чтобы обеспечить хорошую читаемость и приятное восприятие информации. Типографика была выбрана с учетом удобства чтения и акцентирования внимания на ключевых элементах интерфейса. </a:t>
            </a:r>
          </a:p>
          <a:p>
            <a:r>
              <a:rPr lang="ru-RU" sz="1800" dirty="0">
                <a:latin typeface="Montserrat" panose="00000500000000000000" pitchFamily="2" charset="-52"/>
              </a:rPr>
              <a:t>Логотип выполнен в синем цвете, который ассоциируется с доверием, надежностью и профессионализмом. Синий цвет также символизирует спокойствие и уверенность, что соответствует эмоциональному восприятию бренда.</a:t>
            </a:r>
          </a:p>
          <a:p>
            <a:r>
              <a:rPr lang="ru-RU" sz="1800" dirty="0">
                <a:latin typeface="Montserrat" panose="00000500000000000000" pitchFamily="2" charset="-52"/>
              </a:rPr>
              <a:t>В центре логотипа находится круг, внутри которого изображена стилизованная волна. Этот символ отражает движение, динамику и постоянное развитие, что соответствует миссии и ценностям бренда.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364D5C-3E9C-5EE1-1D38-D7745D3B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" y="-201664"/>
            <a:ext cx="11847653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Логотип бренда</a:t>
            </a:r>
          </a:p>
        </p:txBody>
      </p:sp>
    </p:spTree>
    <p:extLst>
      <p:ext uri="{BB962C8B-B14F-4D97-AF65-F5344CB8AC3E}">
        <p14:creationId xmlns:p14="http://schemas.microsoft.com/office/powerpoint/2010/main" val="1049308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6288F-2E79-E3BC-A861-6461D263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266" y="5740018"/>
            <a:ext cx="5508585" cy="65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 Полное сопровождение от выбора до победы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E2D8B08-1527-3830-2C35-695DB6C9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Рекламные слоганы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CD25F-4309-856D-37D8-1FA80A9D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24" y="2199451"/>
            <a:ext cx="6732913" cy="331904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04EE3E8-39A3-EC35-3087-C6EE025B0360}"/>
              </a:ext>
            </a:extLst>
          </p:cNvPr>
          <p:cNvSpPr txBox="1">
            <a:spLocks/>
          </p:cNvSpPr>
          <p:nvPr/>
        </p:nvSpPr>
        <p:spPr>
          <a:xfrm>
            <a:off x="0" y="4624772"/>
            <a:ext cx="5508585" cy="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Знания и опыт для вашего успеха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E0D34E6-3311-C9AB-7801-FDF35FC3ECC5}"/>
              </a:ext>
            </a:extLst>
          </p:cNvPr>
          <p:cNvSpPr txBox="1">
            <a:spLocks/>
          </p:cNvSpPr>
          <p:nvPr/>
        </p:nvSpPr>
        <p:spPr>
          <a:xfrm>
            <a:off x="367495" y="1452623"/>
            <a:ext cx="5508585" cy="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Результаты, которые говорят сами за себя 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A1BC672-0F19-72F5-7FF4-289C5068F89B}"/>
              </a:ext>
            </a:extLst>
          </p:cNvPr>
          <p:cNvSpPr txBox="1">
            <a:spLocks/>
          </p:cNvSpPr>
          <p:nvPr/>
        </p:nvSpPr>
        <p:spPr>
          <a:xfrm>
            <a:off x="6273477" y="4423078"/>
            <a:ext cx="5508585" cy="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Ваш партнер в любом регионе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0776A50-4505-2B48-D5D6-74B2AD886DC8}"/>
              </a:ext>
            </a:extLst>
          </p:cNvPr>
          <p:cNvSpPr txBox="1">
            <a:spLocks/>
          </p:cNvSpPr>
          <p:nvPr/>
        </p:nvSpPr>
        <p:spPr>
          <a:xfrm>
            <a:off x="6488244" y="1886615"/>
            <a:ext cx="5508585" cy="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Забота о вашем бизнесе на каждом этапе</a:t>
            </a:r>
          </a:p>
        </p:txBody>
      </p:sp>
    </p:spTree>
    <p:extLst>
      <p:ext uri="{BB962C8B-B14F-4D97-AF65-F5344CB8AC3E}">
        <p14:creationId xmlns:p14="http://schemas.microsoft.com/office/powerpoint/2010/main" val="190684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85E03-B93D-FA56-4D70-2FCEC9AE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45"/>
          <a:stretch/>
        </p:blipFill>
        <p:spPr>
          <a:xfrm>
            <a:off x="0" y="2340978"/>
            <a:ext cx="5984111" cy="27556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DB0727-119F-F38F-3BD0-C12A4A4F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6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Элементы визуальной платформы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F005A-D436-EE84-4904-DAFAC4BC8408}"/>
              </a:ext>
            </a:extLst>
          </p:cNvPr>
          <p:cNvSpPr txBox="1"/>
          <p:nvPr/>
        </p:nvSpPr>
        <p:spPr>
          <a:xfrm>
            <a:off x="6097930" y="2340978"/>
            <a:ext cx="6094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Визуал не должен быть слишком ярким или тусклым, не должен быть перегружен цветами или символами, он должен быть лаконичным, приятным для большинства пользователей визуально (цвет, шрифт, значки, символы)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Важным аспектом дизайна интерфейса является его </a:t>
            </a:r>
            <a:r>
              <a:rPr lang="ru-RU" dirty="0" err="1">
                <a:latin typeface="Montserrat" panose="00000500000000000000" pitchFamily="2" charset="-52"/>
              </a:rPr>
              <a:t>консистентность</a:t>
            </a:r>
            <a:r>
              <a:rPr lang="ru-RU" dirty="0">
                <a:latin typeface="Montserrat" panose="00000500000000000000" pitchFamily="2" charset="-52"/>
              </a:rPr>
              <a:t> - единообразие стилей и элементов на всех страницах платформы.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Основной шрифт - </a:t>
            </a:r>
            <a:r>
              <a:rPr lang="en-US" dirty="0">
                <a:latin typeface="Montserrat" panose="00000500000000000000" pitchFamily="2" charset="-52"/>
              </a:rPr>
              <a:t>Montserrat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68A07C-21FA-B271-BED4-606A1EC9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" y="5467712"/>
            <a:ext cx="1234547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3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86885-474F-91C3-8AAF-85AE320D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18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Medium" panose="00000600000000000000" pitchFamily="2" charset="-52"/>
              </a:rPr>
              <a:t>Демонстрационный материал и 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93D10-8E27-8157-A64A-709DD1D5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9" y="2384233"/>
            <a:ext cx="4544028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Montserrat Light" panose="00000400000000000000" pitchFamily="2" charset="-52"/>
                <a:ea typeface="Times New Roman" panose="02020603050405020304" pitchFamily="18" charset="0"/>
              </a:rPr>
              <a:t>Платформа должна быть способна обрабатывать большое количество данных и пользователей, что необходимо для эффективного функционирования сервиса</a:t>
            </a:r>
            <a:endParaRPr lang="ru-RU" sz="1800" dirty="0">
              <a:latin typeface="Montserrat Light" panose="00000400000000000000" pitchFamily="2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19FCF20-6BB4-7419-250D-4D945F0540A1}"/>
              </a:ext>
            </a:extLst>
          </p:cNvPr>
          <p:cNvSpPr txBox="1">
            <a:spLocks/>
          </p:cNvSpPr>
          <p:nvPr/>
        </p:nvSpPr>
        <p:spPr>
          <a:xfrm>
            <a:off x="710879" y="1980425"/>
            <a:ext cx="4544028" cy="54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Масштабируемость</a:t>
            </a:r>
            <a:endParaRPr lang="ru-RU" b="1" dirty="0">
              <a:latin typeface="Montserrat Light" panose="00000400000000000000" pitchFamily="2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EA6113F-45DC-6B60-D382-080A484FC141}"/>
              </a:ext>
            </a:extLst>
          </p:cNvPr>
          <p:cNvSpPr txBox="1">
            <a:spLocks/>
          </p:cNvSpPr>
          <p:nvPr/>
        </p:nvSpPr>
        <p:spPr>
          <a:xfrm>
            <a:off x="710879" y="4821899"/>
            <a:ext cx="45440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Montserrat Light" panose="00000400000000000000" pitchFamily="2" charset="-52"/>
                <a:ea typeface="Times New Roman" panose="02020603050405020304" pitchFamily="18" charset="0"/>
              </a:rPr>
              <a:t>спользование современных методов шифрования данных и механизмов аутентификации пользователей</a:t>
            </a:r>
            <a:endParaRPr lang="ru-RU" sz="1800" dirty="0">
              <a:latin typeface="Montserrat Light" panose="00000400000000000000" pitchFamily="2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4CD391F-A265-78EF-3F8B-6F45997D0C2E}"/>
              </a:ext>
            </a:extLst>
          </p:cNvPr>
          <p:cNvSpPr txBox="1">
            <a:spLocks/>
          </p:cNvSpPr>
          <p:nvPr/>
        </p:nvSpPr>
        <p:spPr>
          <a:xfrm>
            <a:off x="710879" y="4279044"/>
            <a:ext cx="4544028" cy="54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Безопасность данных</a:t>
            </a:r>
            <a:endParaRPr lang="ru-RU" b="1" dirty="0">
              <a:latin typeface="Montserrat Light" panose="00000400000000000000" pitchFamily="2" charset="-52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406F42C-7417-916B-C370-40A1938CBB5E}"/>
              </a:ext>
            </a:extLst>
          </p:cNvPr>
          <p:cNvSpPr txBox="1">
            <a:spLocks/>
          </p:cNvSpPr>
          <p:nvPr/>
        </p:nvSpPr>
        <p:spPr>
          <a:xfrm>
            <a:off x="6451922" y="2384233"/>
            <a:ext cx="4544028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Для обеспечения высокой производительности платформы необходимо оптимизировать код, использовать кэширование данных и максимально уменьшить время загрузки страниц</a:t>
            </a:r>
            <a:endParaRPr lang="ru-RU" sz="1800" dirty="0">
              <a:latin typeface="Montserrat Light" panose="000004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6B16F0-11E9-D62A-2A78-06016B9DF636}"/>
              </a:ext>
            </a:extLst>
          </p:cNvPr>
          <p:cNvSpPr txBox="1">
            <a:spLocks/>
          </p:cNvSpPr>
          <p:nvPr/>
        </p:nvSpPr>
        <p:spPr>
          <a:xfrm>
            <a:off x="6451922" y="1980425"/>
            <a:ext cx="4544028" cy="54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Производительность</a:t>
            </a:r>
            <a:endParaRPr lang="ru-RU" b="1" dirty="0">
              <a:latin typeface="Montserrat Light" panose="00000400000000000000" pitchFamily="2" charset="-52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B26E53-EF22-1DA7-291E-9216234BDB90}"/>
              </a:ext>
            </a:extLst>
          </p:cNvPr>
          <p:cNvSpPr txBox="1">
            <a:spLocks/>
          </p:cNvSpPr>
          <p:nvPr/>
        </p:nvSpPr>
        <p:spPr>
          <a:xfrm>
            <a:off x="6451922" y="4821899"/>
            <a:ext cx="4544028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Платформа интегрирована с базами данных специалистов, справочниками тендеров или системами управления проектами</a:t>
            </a:r>
            <a:endParaRPr lang="ru-RU" sz="1800" dirty="0">
              <a:latin typeface="Montserrat Light" panose="00000400000000000000" pitchFamily="2" charset="-52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61ED240-DDB3-C391-AA24-3845ABDFFF62}"/>
              </a:ext>
            </a:extLst>
          </p:cNvPr>
          <p:cNvSpPr txBox="1">
            <a:spLocks/>
          </p:cNvSpPr>
          <p:nvPr/>
        </p:nvSpPr>
        <p:spPr>
          <a:xfrm>
            <a:off x="6451922" y="4279044"/>
            <a:ext cx="4544028" cy="54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Montserrat Light" panose="00000400000000000000" pitchFamily="2" charset="-52"/>
                <a:ea typeface="Times New Roman" panose="02020603050405020304" pitchFamily="18" charset="0"/>
              </a:rPr>
              <a:t>Интеграция с другими системами</a:t>
            </a:r>
            <a:endParaRPr lang="ru-RU" b="1" dirty="0"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0686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79975-E11C-3D8D-2A64-3D74E943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ECAD3-7ECA-C8F1-BA31-CB1F3EC2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6" y="1700868"/>
            <a:ext cx="3231776" cy="1338168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08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51422-9A70-4B85-C6F9-F1A6EA59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6" y="3303494"/>
            <a:ext cx="4616825" cy="103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Продвижение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A59CC-5049-DB45-64EA-53C055C4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42" y="1241973"/>
            <a:ext cx="7621458" cy="4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5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BD05BE-7057-E4C2-7421-72E19A81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484" y="4075062"/>
            <a:ext cx="6164484" cy="278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-</a:t>
            </a:r>
            <a:r>
              <a:rPr lang="ru-RU" sz="1800" dirty="0">
                <a:latin typeface="Montserrat" panose="00000500000000000000" pitchFamily="2" charset="-52"/>
              </a:rPr>
              <a:t>Соцсети: Telegram, </a:t>
            </a:r>
            <a:r>
              <a:rPr lang="ru-RU" sz="1800" dirty="0" err="1">
                <a:latin typeface="Montserrat" panose="00000500000000000000" pitchFamily="2" charset="-52"/>
              </a:rPr>
              <a:t>Вконтакте</a:t>
            </a:r>
            <a:r>
              <a:rPr lang="ru-RU" sz="1800" dirty="0">
                <a:latin typeface="Montserrat" panose="00000500000000000000" pitchFamily="2" charset="-52"/>
              </a:rPr>
              <a:t>,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YouTube, Яндекс Дзен, 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-Органический рост подписчиков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до 1 млн просмотров ролика в </a:t>
            </a:r>
            <a:r>
              <a:rPr lang="ru-RU" sz="1800" dirty="0" err="1">
                <a:latin typeface="Montserrat" panose="00000500000000000000" pitchFamily="2" charset="-52"/>
              </a:rPr>
              <a:t>Reels</a:t>
            </a:r>
            <a:endParaRPr lang="ru-RU" sz="18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-Создание </a:t>
            </a:r>
            <a:r>
              <a:rPr lang="ru-RU" sz="1800" dirty="0" err="1">
                <a:latin typeface="Montserrat" panose="00000500000000000000" pitchFamily="2" charset="-52"/>
              </a:rPr>
              <a:t>telegram</a:t>
            </a:r>
            <a:r>
              <a:rPr lang="ru-RU" sz="1800" dirty="0">
                <a:latin typeface="Montserrat" panose="00000500000000000000" pitchFamily="2" charset="-52"/>
              </a:rPr>
              <a:t>-бота с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нейросетью который будет сам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прогревать, отвечать клиентам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F3550B-9C9C-4835-2F40-9E42BF4F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450" y="234387"/>
            <a:ext cx="5573260" cy="38399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39466B-CC96-09D2-8F16-13DDCBF7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03" y="4186577"/>
            <a:ext cx="5808929" cy="25274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1481A-30AA-02D1-8B2F-DCC0F591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72"/>
            <a:ext cx="5806700" cy="3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5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13976-1FF7-CBFC-B191-3A19562F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393" y="5448177"/>
            <a:ext cx="2648607" cy="13056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2BF971-9BD3-C4A9-C02C-FE13E9220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8237"/>
            <a:ext cx="10515600" cy="67338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Montserrat" panose="00000500000000000000" pitchFamily="2" charset="-52"/>
              </a:rPr>
              <a:t>Разработка и запуск </a:t>
            </a:r>
            <a:r>
              <a:rPr lang="ru-RU" sz="2400" dirty="0" err="1">
                <a:latin typeface="Montserrat" panose="00000500000000000000" pitchFamily="2" charset="-52"/>
              </a:rPr>
              <a:t>email</a:t>
            </a:r>
            <a:r>
              <a:rPr lang="ru-RU" sz="2400" dirty="0">
                <a:latin typeface="Montserrat" panose="00000500000000000000" pitchFamily="2" charset="-52"/>
              </a:rPr>
              <a:t>-рассылок для информирования клиентов о новостях, специальных предложениях и образовательных материалах.</a:t>
            </a:r>
          </a:p>
          <a:p>
            <a:pPr>
              <a:buFontTx/>
              <a:buChar char="-"/>
            </a:pPr>
            <a:r>
              <a:rPr lang="ru-RU" sz="2400" b="0" i="0" dirty="0">
                <a:solidFill>
                  <a:srgbClr val="18181B"/>
                </a:solidFill>
                <a:effectLst/>
                <a:latin typeface="Montserrat" panose="00000500000000000000" pitchFamily="2" charset="-52"/>
              </a:rPr>
              <a:t>Запуск контекстной рекламы в поисковых системах для привлечения целевой аудитории.</a:t>
            </a:r>
          </a:p>
          <a:p>
            <a:pPr>
              <a:buFontTx/>
              <a:buChar char="-"/>
            </a:pPr>
            <a:r>
              <a:rPr lang="ru-RU" sz="2400" b="0" i="0" dirty="0">
                <a:solidFill>
                  <a:srgbClr val="18181B"/>
                </a:solidFill>
                <a:effectLst/>
                <a:latin typeface="Montserrat" panose="00000500000000000000" pitchFamily="2" charset="-52"/>
              </a:rPr>
              <a:t>Оптимизация контента для поисковых систем и создание полезного контента (блоги, статьи, кейсы) для привлечения органического трафика.</a:t>
            </a:r>
          </a:p>
          <a:p>
            <a:pPr>
              <a:buFontTx/>
              <a:buChar char="-"/>
            </a:pPr>
            <a:r>
              <a:rPr lang="ru-RU" sz="2400" b="0" i="0" dirty="0">
                <a:solidFill>
                  <a:srgbClr val="18181B"/>
                </a:solidFill>
                <a:effectLst/>
                <a:latin typeface="Montserrat" panose="00000500000000000000" pitchFamily="2" charset="-52"/>
              </a:rPr>
              <a:t>Проведение вебинаров и онлайн-семинаров для обучения клиентов и демонстрации экспертизы.</a:t>
            </a:r>
            <a:endParaRPr lang="ru-RU" sz="2400" dirty="0">
              <a:solidFill>
                <a:srgbClr val="18181B"/>
              </a:solidFill>
              <a:latin typeface="Montserrat" panose="00000500000000000000" pitchFamily="2" charset="-52"/>
            </a:endParaRPr>
          </a:p>
          <a:p>
            <a:pPr>
              <a:buFontTx/>
              <a:buChar char="-"/>
            </a:pPr>
            <a:r>
              <a:rPr lang="ru-RU" sz="2400" dirty="0">
                <a:latin typeface="Montserrat" panose="00000500000000000000" pitchFamily="2" charset="-52"/>
              </a:rPr>
              <a:t>Размещение статей и интервью в профильных СМИ и бизнес-изданиях.</a:t>
            </a:r>
          </a:p>
          <a:p>
            <a:pPr>
              <a:buFontTx/>
              <a:buChar char="-"/>
            </a:pPr>
            <a:r>
              <a:rPr lang="ru-RU" sz="2400" b="0" i="0" dirty="0">
                <a:solidFill>
                  <a:srgbClr val="18181B"/>
                </a:solidFill>
                <a:effectLst/>
                <a:latin typeface="Montserrat" panose="00000500000000000000" pitchFamily="2" charset="-52"/>
              </a:rPr>
              <a:t>Участие в отраслевых конференциях, форумах и выставках для повышения узнаваемости и установления деловых контактов.</a:t>
            </a:r>
            <a:endParaRPr lang="ru-RU" sz="24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810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B791C-BD95-41E1-8B13-2C66F221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" y="1"/>
            <a:ext cx="12142209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32C0E-A970-AF07-23B6-F9E68B6C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96" y="265900"/>
            <a:ext cx="4152023" cy="6706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C1FAF-1952-C005-9D4F-1F18557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9" y="-135539"/>
            <a:ext cx="6477904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"/>
              </a:rPr>
              <a:t>Обзор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2A31-1C04-0835-2712-AB5F31FE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9" y="1592653"/>
            <a:ext cx="5400554" cy="46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"/>
              </a:rPr>
              <a:t>Монетизация</a:t>
            </a:r>
          </a:p>
          <a:p>
            <a:pPr marL="0" indent="0">
              <a:buNone/>
            </a:pPr>
            <a:endParaRPr lang="ru-RU" sz="20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CAC72-D0E0-47E1-681D-135BB8D01AC0}"/>
              </a:ext>
            </a:extLst>
          </p:cNvPr>
          <p:cNvSpPr txBox="1"/>
          <p:nvPr/>
        </p:nvSpPr>
        <p:spPr>
          <a:xfrm>
            <a:off x="1327076" y="2461444"/>
            <a:ext cx="7323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Плата за доступ к платформе для заказчиков и специалистов.</a:t>
            </a:r>
            <a:endParaRPr lang="ru-RU" sz="2400" dirty="0"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Комиссионные сборы с успешно заключенных тендеров.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Платные пакеты услуг,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"/>
              </a:rPr>
              <a:t>от группы партнеров .</a:t>
            </a:r>
            <a:endParaRPr lang="ru-RU" sz="24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1467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DDDC233A-40C6-721C-17D1-D3FFA8078589}"/>
              </a:ext>
            </a:extLst>
          </p:cNvPr>
          <p:cNvGrpSpPr/>
          <p:nvPr/>
        </p:nvGrpSpPr>
        <p:grpSpPr>
          <a:xfrm>
            <a:off x="717041" y="65988"/>
            <a:ext cx="10757917" cy="6337218"/>
            <a:chOff x="0" y="0"/>
            <a:chExt cx="20104100" cy="1123569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7AF3A24-862A-81B8-4AE6-542F8FFCDB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235259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574C72FE-1183-81E7-919F-77944FD036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6879" y="7716256"/>
              <a:ext cx="5115435" cy="459410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FF32F2-C2DB-E6F4-2FB4-25455441FA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687" y="8453062"/>
              <a:ext cx="4784384" cy="1362340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DA245BA0-D713-184D-FD2F-35B95F46AB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9802" y="3790460"/>
              <a:ext cx="6785133" cy="7444799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FFEB836E-A64D-ABDE-2E22-E4C6E52ED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2195" y="10173250"/>
              <a:ext cx="4657072" cy="291352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499C7562-9DCF-0C6C-AFB5-1934A7470138}"/>
                </a:ext>
              </a:extLst>
            </p:cNvPr>
            <p:cNvSpPr/>
            <p:nvPr/>
          </p:nvSpPr>
          <p:spPr>
            <a:xfrm>
              <a:off x="15955849" y="3285288"/>
              <a:ext cx="2295525" cy="3045460"/>
            </a:xfrm>
            <a:custGeom>
              <a:avLst/>
              <a:gdLst/>
              <a:ahLst/>
              <a:cxnLst/>
              <a:rect l="l" t="t" r="r" b="b"/>
              <a:pathLst>
                <a:path w="2295525" h="3045460">
                  <a:moveTo>
                    <a:pt x="191808" y="2949587"/>
                  </a:moveTo>
                  <a:lnTo>
                    <a:pt x="184480" y="2912567"/>
                  </a:lnTo>
                  <a:lnTo>
                    <a:pt x="184480" y="2949587"/>
                  </a:lnTo>
                  <a:lnTo>
                    <a:pt x="177622" y="2984335"/>
                  </a:lnTo>
                  <a:lnTo>
                    <a:pt x="158800" y="3012427"/>
                  </a:lnTo>
                  <a:lnTo>
                    <a:pt x="130683" y="3031236"/>
                  </a:lnTo>
                  <a:lnTo>
                    <a:pt x="95897" y="3038081"/>
                  </a:lnTo>
                  <a:lnTo>
                    <a:pt x="61125" y="3031236"/>
                  </a:lnTo>
                  <a:lnTo>
                    <a:pt x="32994" y="3012427"/>
                  </a:lnTo>
                  <a:lnTo>
                    <a:pt x="14185" y="2984335"/>
                  </a:lnTo>
                  <a:lnTo>
                    <a:pt x="7327" y="2949587"/>
                  </a:lnTo>
                  <a:lnTo>
                    <a:pt x="14185" y="2914827"/>
                  </a:lnTo>
                  <a:lnTo>
                    <a:pt x="32994" y="2886735"/>
                  </a:lnTo>
                  <a:lnTo>
                    <a:pt x="61125" y="2867926"/>
                  </a:lnTo>
                  <a:lnTo>
                    <a:pt x="95897" y="2861081"/>
                  </a:lnTo>
                  <a:lnTo>
                    <a:pt x="130683" y="2867926"/>
                  </a:lnTo>
                  <a:lnTo>
                    <a:pt x="158800" y="2886735"/>
                  </a:lnTo>
                  <a:lnTo>
                    <a:pt x="177622" y="2914827"/>
                  </a:lnTo>
                  <a:lnTo>
                    <a:pt x="184480" y="2949587"/>
                  </a:lnTo>
                  <a:lnTo>
                    <a:pt x="184480" y="2912567"/>
                  </a:lnTo>
                  <a:lnTo>
                    <a:pt x="184365" y="2911983"/>
                  </a:lnTo>
                  <a:lnTo>
                    <a:pt x="163982" y="2881553"/>
                  </a:lnTo>
                  <a:lnTo>
                    <a:pt x="133527" y="2861183"/>
                  </a:lnTo>
                  <a:lnTo>
                    <a:pt x="95897" y="2853753"/>
                  </a:lnTo>
                  <a:lnTo>
                    <a:pt x="58267" y="2861183"/>
                  </a:lnTo>
                  <a:lnTo>
                    <a:pt x="27813" y="2881553"/>
                  </a:lnTo>
                  <a:lnTo>
                    <a:pt x="7429" y="2911983"/>
                  </a:lnTo>
                  <a:lnTo>
                    <a:pt x="0" y="2949587"/>
                  </a:lnTo>
                  <a:lnTo>
                    <a:pt x="7429" y="2987179"/>
                  </a:lnTo>
                  <a:lnTo>
                    <a:pt x="27813" y="3017609"/>
                  </a:lnTo>
                  <a:lnTo>
                    <a:pt x="58267" y="3037979"/>
                  </a:lnTo>
                  <a:lnTo>
                    <a:pt x="95897" y="3045409"/>
                  </a:lnTo>
                  <a:lnTo>
                    <a:pt x="133527" y="3037979"/>
                  </a:lnTo>
                  <a:lnTo>
                    <a:pt x="163982" y="3017609"/>
                  </a:lnTo>
                  <a:lnTo>
                    <a:pt x="184365" y="2987179"/>
                  </a:lnTo>
                  <a:lnTo>
                    <a:pt x="191808" y="2949587"/>
                  </a:lnTo>
                  <a:close/>
                </a:path>
                <a:path w="2295525" h="3045460">
                  <a:moveTo>
                    <a:pt x="191808" y="2617774"/>
                  </a:moveTo>
                  <a:lnTo>
                    <a:pt x="184480" y="2580754"/>
                  </a:lnTo>
                  <a:lnTo>
                    <a:pt x="184480" y="2617774"/>
                  </a:lnTo>
                  <a:lnTo>
                    <a:pt x="177622" y="2652522"/>
                  </a:lnTo>
                  <a:lnTo>
                    <a:pt x="158800" y="2680627"/>
                  </a:lnTo>
                  <a:lnTo>
                    <a:pt x="130683" y="2699423"/>
                  </a:lnTo>
                  <a:lnTo>
                    <a:pt x="95897" y="2706281"/>
                  </a:lnTo>
                  <a:lnTo>
                    <a:pt x="61125" y="2699423"/>
                  </a:lnTo>
                  <a:lnTo>
                    <a:pt x="32994" y="2680627"/>
                  </a:lnTo>
                  <a:lnTo>
                    <a:pt x="14185" y="2652522"/>
                  </a:lnTo>
                  <a:lnTo>
                    <a:pt x="7327" y="2617774"/>
                  </a:lnTo>
                  <a:lnTo>
                    <a:pt x="14185" y="2583027"/>
                  </a:lnTo>
                  <a:lnTo>
                    <a:pt x="32994" y="2554922"/>
                  </a:lnTo>
                  <a:lnTo>
                    <a:pt x="61125" y="2536126"/>
                  </a:lnTo>
                  <a:lnTo>
                    <a:pt x="95897" y="2529268"/>
                  </a:lnTo>
                  <a:lnTo>
                    <a:pt x="130683" y="2536126"/>
                  </a:lnTo>
                  <a:lnTo>
                    <a:pt x="158800" y="2554922"/>
                  </a:lnTo>
                  <a:lnTo>
                    <a:pt x="177622" y="2583027"/>
                  </a:lnTo>
                  <a:lnTo>
                    <a:pt x="184480" y="2617774"/>
                  </a:lnTo>
                  <a:lnTo>
                    <a:pt x="184480" y="2580754"/>
                  </a:lnTo>
                  <a:lnTo>
                    <a:pt x="184365" y="2580170"/>
                  </a:lnTo>
                  <a:lnTo>
                    <a:pt x="163982" y="2549741"/>
                  </a:lnTo>
                  <a:lnTo>
                    <a:pt x="133527" y="2529370"/>
                  </a:lnTo>
                  <a:lnTo>
                    <a:pt x="95897" y="2521940"/>
                  </a:lnTo>
                  <a:lnTo>
                    <a:pt x="58267" y="2529370"/>
                  </a:lnTo>
                  <a:lnTo>
                    <a:pt x="27813" y="2549741"/>
                  </a:lnTo>
                  <a:lnTo>
                    <a:pt x="7429" y="2580170"/>
                  </a:lnTo>
                  <a:lnTo>
                    <a:pt x="0" y="2617774"/>
                  </a:lnTo>
                  <a:lnTo>
                    <a:pt x="7429" y="2655379"/>
                  </a:lnTo>
                  <a:lnTo>
                    <a:pt x="27813" y="2685808"/>
                  </a:lnTo>
                  <a:lnTo>
                    <a:pt x="58267" y="2706179"/>
                  </a:lnTo>
                  <a:lnTo>
                    <a:pt x="95897" y="2713609"/>
                  </a:lnTo>
                  <a:lnTo>
                    <a:pt x="133527" y="2706179"/>
                  </a:lnTo>
                  <a:lnTo>
                    <a:pt x="163982" y="2685808"/>
                  </a:lnTo>
                  <a:lnTo>
                    <a:pt x="184365" y="2655379"/>
                  </a:lnTo>
                  <a:lnTo>
                    <a:pt x="191808" y="2617774"/>
                  </a:lnTo>
                  <a:close/>
                </a:path>
                <a:path w="2295525" h="3045460">
                  <a:moveTo>
                    <a:pt x="1691627" y="1026731"/>
                  </a:moveTo>
                  <a:lnTo>
                    <a:pt x="1689963" y="1023150"/>
                  </a:lnTo>
                  <a:lnTo>
                    <a:pt x="1689963" y="1028471"/>
                  </a:lnTo>
                  <a:lnTo>
                    <a:pt x="1689836" y="1029296"/>
                  </a:lnTo>
                  <a:lnTo>
                    <a:pt x="1689887" y="1028585"/>
                  </a:lnTo>
                  <a:lnTo>
                    <a:pt x="1689963" y="1023150"/>
                  </a:lnTo>
                  <a:lnTo>
                    <a:pt x="1689100" y="1022527"/>
                  </a:lnTo>
                  <a:lnTo>
                    <a:pt x="1688274" y="1022350"/>
                  </a:lnTo>
                  <a:lnTo>
                    <a:pt x="1686369" y="1022350"/>
                  </a:lnTo>
                  <a:lnTo>
                    <a:pt x="1686217" y="1022451"/>
                  </a:lnTo>
                  <a:lnTo>
                    <a:pt x="1686217" y="1028788"/>
                  </a:lnTo>
                  <a:lnTo>
                    <a:pt x="1684947" y="1028560"/>
                  </a:lnTo>
                  <a:lnTo>
                    <a:pt x="1684693" y="1028153"/>
                  </a:lnTo>
                  <a:lnTo>
                    <a:pt x="1684528" y="1027887"/>
                  </a:lnTo>
                  <a:lnTo>
                    <a:pt x="1684172" y="1026731"/>
                  </a:lnTo>
                  <a:lnTo>
                    <a:pt x="1686217" y="1028788"/>
                  </a:lnTo>
                  <a:lnTo>
                    <a:pt x="1686217" y="1022451"/>
                  </a:lnTo>
                  <a:lnTo>
                    <a:pt x="1685455" y="1022908"/>
                  </a:lnTo>
                  <a:lnTo>
                    <a:pt x="1684451" y="1023670"/>
                  </a:lnTo>
                  <a:lnTo>
                    <a:pt x="1684451" y="1025156"/>
                  </a:lnTo>
                  <a:lnTo>
                    <a:pt x="1684413" y="1025410"/>
                  </a:lnTo>
                  <a:lnTo>
                    <a:pt x="1684451" y="1025156"/>
                  </a:lnTo>
                  <a:lnTo>
                    <a:pt x="1684451" y="1023670"/>
                  </a:lnTo>
                  <a:lnTo>
                    <a:pt x="1683969" y="1024229"/>
                  </a:lnTo>
                  <a:lnTo>
                    <a:pt x="1682940" y="1025867"/>
                  </a:lnTo>
                  <a:lnTo>
                    <a:pt x="1682559" y="1027252"/>
                  </a:lnTo>
                  <a:lnTo>
                    <a:pt x="1682559" y="1028471"/>
                  </a:lnTo>
                  <a:lnTo>
                    <a:pt x="1682610" y="1028153"/>
                  </a:lnTo>
                  <a:lnTo>
                    <a:pt x="1682559" y="1028700"/>
                  </a:lnTo>
                  <a:lnTo>
                    <a:pt x="1682496" y="1029106"/>
                  </a:lnTo>
                  <a:lnTo>
                    <a:pt x="1682496" y="1043317"/>
                  </a:lnTo>
                  <a:lnTo>
                    <a:pt x="1682457" y="1044130"/>
                  </a:lnTo>
                  <a:lnTo>
                    <a:pt x="1682394" y="1043317"/>
                  </a:lnTo>
                  <a:lnTo>
                    <a:pt x="1682496" y="1029106"/>
                  </a:lnTo>
                  <a:lnTo>
                    <a:pt x="1682445" y="1029411"/>
                  </a:lnTo>
                  <a:lnTo>
                    <a:pt x="1682559" y="1028471"/>
                  </a:lnTo>
                  <a:lnTo>
                    <a:pt x="1682318" y="1029817"/>
                  </a:lnTo>
                  <a:lnTo>
                    <a:pt x="1681975" y="1030833"/>
                  </a:lnTo>
                  <a:lnTo>
                    <a:pt x="1681340" y="1032167"/>
                  </a:lnTo>
                  <a:lnTo>
                    <a:pt x="1679943" y="1033564"/>
                  </a:lnTo>
                  <a:lnTo>
                    <a:pt x="1679257" y="1034249"/>
                  </a:lnTo>
                  <a:lnTo>
                    <a:pt x="1678927" y="1035037"/>
                  </a:lnTo>
                  <a:lnTo>
                    <a:pt x="1678863" y="1036383"/>
                  </a:lnTo>
                  <a:lnTo>
                    <a:pt x="1677136" y="1038212"/>
                  </a:lnTo>
                  <a:lnTo>
                    <a:pt x="1675180" y="1040079"/>
                  </a:lnTo>
                  <a:lnTo>
                    <a:pt x="1675180" y="1043241"/>
                  </a:lnTo>
                  <a:lnTo>
                    <a:pt x="1675231" y="1042924"/>
                  </a:lnTo>
                  <a:lnTo>
                    <a:pt x="1675180" y="1043533"/>
                  </a:lnTo>
                  <a:lnTo>
                    <a:pt x="1675180" y="1043241"/>
                  </a:lnTo>
                  <a:lnTo>
                    <a:pt x="1675130" y="1043533"/>
                  </a:lnTo>
                  <a:lnTo>
                    <a:pt x="1668437" y="1096175"/>
                  </a:lnTo>
                  <a:lnTo>
                    <a:pt x="1667802" y="1115479"/>
                  </a:lnTo>
                  <a:lnTo>
                    <a:pt x="1669249" y="1117066"/>
                  </a:lnTo>
                  <a:lnTo>
                    <a:pt x="1673047" y="1117396"/>
                  </a:lnTo>
                  <a:lnTo>
                    <a:pt x="1674749" y="1116076"/>
                  </a:lnTo>
                  <a:lnTo>
                    <a:pt x="1675066" y="1114209"/>
                  </a:lnTo>
                  <a:lnTo>
                    <a:pt x="1675130" y="1113574"/>
                  </a:lnTo>
                  <a:lnTo>
                    <a:pt x="1687410" y="1043305"/>
                  </a:lnTo>
                  <a:lnTo>
                    <a:pt x="1689442" y="1031608"/>
                  </a:lnTo>
                  <a:lnTo>
                    <a:pt x="1689544" y="1031328"/>
                  </a:lnTo>
                  <a:lnTo>
                    <a:pt x="1689709" y="1030478"/>
                  </a:lnTo>
                  <a:lnTo>
                    <a:pt x="1689519" y="1031214"/>
                  </a:lnTo>
                  <a:lnTo>
                    <a:pt x="1689633" y="1030554"/>
                  </a:lnTo>
                  <a:lnTo>
                    <a:pt x="1689722" y="1030312"/>
                  </a:lnTo>
                  <a:lnTo>
                    <a:pt x="1689709" y="1030478"/>
                  </a:lnTo>
                  <a:lnTo>
                    <a:pt x="1689874" y="1030312"/>
                  </a:lnTo>
                  <a:lnTo>
                    <a:pt x="1690763" y="1029182"/>
                  </a:lnTo>
                  <a:lnTo>
                    <a:pt x="1691030" y="1028471"/>
                  </a:lnTo>
                  <a:lnTo>
                    <a:pt x="1691411" y="1027468"/>
                  </a:lnTo>
                  <a:lnTo>
                    <a:pt x="1691627" y="1026731"/>
                  </a:lnTo>
                  <a:close/>
                </a:path>
                <a:path w="2295525" h="3045460">
                  <a:moveTo>
                    <a:pt x="1793430" y="630643"/>
                  </a:moveTo>
                  <a:lnTo>
                    <a:pt x="1793214" y="630643"/>
                  </a:lnTo>
                  <a:lnTo>
                    <a:pt x="1793214" y="634301"/>
                  </a:lnTo>
                  <a:lnTo>
                    <a:pt x="1793430" y="630643"/>
                  </a:lnTo>
                  <a:close/>
                </a:path>
                <a:path w="2295525" h="3045460">
                  <a:moveTo>
                    <a:pt x="1929765" y="2082"/>
                  </a:moveTo>
                  <a:lnTo>
                    <a:pt x="1928380" y="469"/>
                  </a:lnTo>
                  <a:lnTo>
                    <a:pt x="1924646" y="0"/>
                  </a:lnTo>
                  <a:lnTo>
                    <a:pt x="1922894" y="1219"/>
                  </a:lnTo>
                  <a:lnTo>
                    <a:pt x="1922475" y="3060"/>
                  </a:lnTo>
                  <a:lnTo>
                    <a:pt x="1778584" y="633488"/>
                  </a:lnTo>
                  <a:lnTo>
                    <a:pt x="1778457" y="635127"/>
                  </a:lnTo>
                  <a:lnTo>
                    <a:pt x="1778596" y="635723"/>
                  </a:lnTo>
                  <a:lnTo>
                    <a:pt x="1779981" y="637451"/>
                  </a:lnTo>
                  <a:lnTo>
                    <a:pt x="1781035" y="637971"/>
                  </a:lnTo>
                  <a:lnTo>
                    <a:pt x="1782152" y="637971"/>
                  </a:lnTo>
                  <a:lnTo>
                    <a:pt x="1782127" y="634301"/>
                  </a:lnTo>
                  <a:lnTo>
                    <a:pt x="1782152" y="637971"/>
                  </a:lnTo>
                  <a:lnTo>
                    <a:pt x="1793214" y="637971"/>
                  </a:lnTo>
                  <a:lnTo>
                    <a:pt x="1793214" y="634301"/>
                  </a:lnTo>
                  <a:lnTo>
                    <a:pt x="1793176" y="634974"/>
                  </a:lnTo>
                  <a:lnTo>
                    <a:pt x="1793214" y="630643"/>
                  </a:lnTo>
                  <a:lnTo>
                    <a:pt x="1786750" y="630643"/>
                  </a:lnTo>
                  <a:lnTo>
                    <a:pt x="1921319" y="41059"/>
                  </a:lnTo>
                  <a:lnTo>
                    <a:pt x="1907628" y="519912"/>
                  </a:lnTo>
                  <a:lnTo>
                    <a:pt x="1898294" y="564934"/>
                  </a:lnTo>
                  <a:lnTo>
                    <a:pt x="1873237" y="600773"/>
                  </a:lnTo>
                  <a:lnTo>
                    <a:pt x="1836826" y="623900"/>
                  </a:lnTo>
                  <a:lnTo>
                    <a:pt x="1793430" y="630643"/>
                  </a:lnTo>
                  <a:lnTo>
                    <a:pt x="1793265" y="633488"/>
                  </a:lnTo>
                  <a:lnTo>
                    <a:pt x="1839429" y="630758"/>
                  </a:lnTo>
                  <a:lnTo>
                    <a:pt x="1878304" y="606069"/>
                  </a:lnTo>
                  <a:lnTo>
                    <a:pt x="1905025" y="567842"/>
                  </a:lnTo>
                  <a:lnTo>
                    <a:pt x="1914931" y="520115"/>
                  </a:lnTo>
                  <a:lnTo>
                    <a:pt x="1929714" y="3962"/>
                  </a:lnTo>
                  <a:lnTo>
                    <a:pt x="1926018" y="3860"/>
                  </a:lnTo>
                  <a:lnTo>
                    <a:pt x="1929714" y="3962"/>
                  </a:lnTo>
                  <a:lnTo>
                    <a:pt x="1929765" y="2082"/>
                  </a:lnTo>
                  <a:close/>
                </a:path>
                <a:path w="2295525" h="3045460">
                  <a:moveTo>
                    <a:pt x="2294991" y="1954161"/>
                  </a:moveTo>
                  <a:lnTo>
                    <a:pt x="2287663" y="1917141"/>
                  </a:lnTo>
                  <a:lnTo>
                    <a:pt x="2287663" y="1954161"/>
                  </a:lnTo>
                  <a:lnTo>
                    <a:pt x="2280793" y="1988908"/>
                  </a:lnTo>
                  <a:lnTo>
                    <a:pt x="2261984" y="2017001"/>
                  </a:lnTo>
                  <a:lnTo>
                    <a:pt x="2233866" y="2035810"/>
                  </a:lnTo>
                  <a:lnTo>
                    <a:pt x="2199081" y="2042655"/>
                  </a:lnTo>
                  <a:lnTo>
                    <a:pt x="2164308" y="2035810"/>
                  </a:lnTo>
                  <a:lnTo>
                    <a:pt x="2136178" y="2017001"/>
                  </a:lnTo>
                  <a:lnTo>
                    <a:pt x="2117369" y="1988908"/>
                  </a:lnTo>
                  <a:lnTo>
                    <a:pt x="2110511" y="1954161"/>
                  </a:lnTo>
                  <a:lnTo>
                    <a:pt x="2117369" y="1919414"/>
                  </a:lnTo>
                  <a:lnTo>
                    <a:pt x="2136178" y="1891309"/>
                  </a:lnTo>
                  <a:lnTo>
                    <a:pt x="2164308" y="1872513"/>
                  </a:lnTo>
                  <a:lnTo>
                    <a:pt x="2199081" y="1865655"/>
                  </a:lnTo>
                  <a:lnTo>
                    <a:pt x="2233866" y="1872513"/>
                  </a:lnTo>
                  <a:lnTo>
                    <a:pt x="2261984" y="1891309"/>
                  </a:lnTo>
                  <a:lnTo>
                    <a:pt x="2280793" y="1919414"/>
                  </a:lnTo>
                  <a:lnTo>
                    <a:pt x="2287663" y="1954161"/>
                  </a:lnTo>
                  <a:lnTo>
                    <a:pt x="2287663" y="1917141"/>
                  </a:lnTo>
                  <a:lnTo>
                    <a:pt x="2287549" y="1916557"/>
                  </a:lnTo>
                  <a:lnTo>
                    <a:pt x="2267166" y="1886127"/>
                  </a:lnTo>
                  <a:lnTo>
                    <a:pt x="2236711" y="1865757"/>
                  </a:lnTo>
                  <a:lnTo>
                    <a:pt x="2199081" y="1858327"/>
                  </a:lnTo>
                  <a:lnTo>
                    <a:pt x="2161451" y="1865757"/>
                  </a:lnTo>
                  <a:lnTo>
                    <a:pt x="2130996" y="1886127"/>
                  </a:lnTo>
                  <a:lnTo>
                    <a:pt x="2110613" y="1916557"/>
                  </a:lnTo>
                  <a:lnTo>
                    <a:pt x="2103170" y="1954161"/>
                  </a:lnTo>
                  <a:lnTo>
                    <a:pt x="2110613" y="1991766"/>
                  </a:lnTo>
                  <a:lnTo>
                    <a:pt x="2130996" y="2022195"/>
                  </a:lnTo>
                  <a:lnTo>
                    <a:pt x="2161451" y="2042553"/>
                  </a:lnTo>
                  <a:lnTo>
                    <a:pt x="2199081" y="2049995"/>
                  </a:lnTo>
                  <a:lnTo>
                    <a:pt x="2236711" y="2042553"/>
                  </a:lnTo>
                  <a:lnTo>
                    <a:pt x="2267166" y="2022195"/>
                  </a:lnTo>
                  <a:lnTo>
                    <a:pt x="2287549" y="1991766"/>
                  </a:lnTo>
                  <a:lnTo>
                    <a:pt x="2294991" y="1954161"/>
                  </a:lnTo>
                  <a:close/>
                </a:path>
                <a:path w="2295525" h="3045460">
                  <a:moveTo>
                    <a:pt x="2294991" y="1622348"/>
                  </a:moveTo>
                  <a:lnTo>
                    <a:pt x="2287663" y="1585328"/>
                  </a:lnTo>
                  <a:lnTo>
                    <a:pt x="2287663" y="1622348"/>
                  </a:lnTo>
                  <a:lnTo>
                    <a:pt x="2280793" y="1657096"/>
                  </a:lnTo>
                  <a:lnTo>
                    <a:pt x="2261984" y="1685201"/>
                  </a:lnTo>
                  <a:lnTo>
                    <a:pt x="2233866" y="1703997"/>
                  </a:lnTo>
                  <a:lnTo>
                    <a:pt x="2199081" y="1710855"/>
                  </a:lnTo>
                  <a:lnTo>
                    <a:pt x="2164308" y="1703997"/>
                  </a:lnTo>
                  <a:lnTo>
                    <a:pt x="2136178" y="1685201"/>
                  </a:lnTo>
                  <a:lnTo>
                    <a:pt x="2117369" y="1657096"/>
                  </a:lnTo>
                  <a:lnTo>
                    <a:pt x="2110511" y="1622348"/>
                  </a:lnTo>
                  <a:lnTo>
                    <a:pt x="2117369" y="1587601"/>
                  </a:lnTo>
                  <a:lnTo>
                    <a:pt x="2136178" y="1559509"/>
                  </a:lnTo>
                  <a:lnTo>
                    <a:pt x="2164308" y="1540700"/>
                  </a:lnTo>
                  <a:lnTo>
                    <a:pt x="2199081" y="1533842"/>
                  </a:lnTo>
                  <a:lnTo>
                    <a:pt x="2233866" y="1540700"/>
                  </a:lnTo>
                  <a:lnTo>
                    <a:pt x="2261984" y="1559509"/>
                  </a:lnTo>
                  <a:lnTo>
                    <a:pt x="2280793" y="1587601"/>
                  </a:lnTo>
                  <a:lnTo>
                    <a:pt x="2287663" y="1622348"/>
                  </a:lnTo>
                  <a:lnTo>
                    <a:pt x="2287663" y="1585328"/>
                  </a:lnTo>
                  <a:lnTo>
                    <a:pt x="2287549" y="1584744"/>
                  </a:lnTo>
                  <a:lnTo>
                    <a:pt x="2267166" y="1554314"/>
                  </a:lnTo>
                  <a:lnTo>
                    <a:pt x="2236711" y="1533944"/>
                  </a:lnTo>
                  <a:lnTo>
                    <a:pt x="2199081" y="1526514"/>
                  </a:lnTo>
                  <a:lnTo>
                    <a:pt x="2161451" y="1533944"/>
                  </a:lnTo>
                  <a:lnTo>
                    <a:pt x="2130996" y="1554314"/>
                  </a:lnTo>
                  <a:lnTo>
                    <a:pt x="2110613" y="1584744"/>
                  </a:lnTo>
                  <a:lnTo>
                    <a:pt x="2103170" y="1622348"/>
                  </a:lnTo>
                  <a:lnTo>
                    <a:pt x="2110613" y="1659953"/>
                  </a:lnTo>
                  <a:lnTo>
                    <a:pt x="2130996" y="1690382"/>
                  </a:lnTo>
                  <a:lnTo>
                    <a:pt x="2161451" y="1710753"/>
                  </a:lnTo>
                  <a:lnTo>
                    <a:pt x="2199081" y="1718183"/>
                  </a:lnTo>
                  <a:lnTo>
                    <a:pt x="2236711" y="1710753"/>
                  </a:lnTo>
                  <a:lnTo>
                    <a:pt x="2267166" y="1690382"/>
                  </a:lnTo>
                  <a:lnTo>
                    <a:pt x="2287549" y="1659953"/>
                  </a:lnTo>
                  <a:lnTo>
                    <a:pt x="2294991" y="1622348"/>
                  </a:lnTo>
                  <a:close/>
                </a:path>
                <a:path w="2295525" h="3045460">
                  <a:moveTo>
                    <a:pt x="2294991" y="1290548"/>
                  </a:moveTo>
                  <a:lnTo>
                    <a:pt x="2287663" y="1253528"/>
                  </a:lnTo>
                  <a:lnTo>
                    <a:pt x="2287663" y="1290548"/>
                  </a:lnTo>
                  <a:lnTo>
                    <a:pt x="2280793" y="1325295"/>
                  </a:lnTo>
                  <a:lnTo>
                    <a:pt x="2261984" y="1353388"/>
                  </a:lnTo>
                  <a:lnTo>
                    <a:pt x="2233866" y="1372196"/>
                  </a:lnTo>
                  <a:lnTo>
                    <a:pt x="2199081" y="1379042"/>
                  </a:lnTo>
                  <a:lnTo>
                    <a:pt x="2164308" y="1372196"/>
                  </a:lnTo>
                  <a:lnTo>
                    <a:pt x="2136178" y="1353388"/>
                  </a:lnTo>
                  <a:lnTo>
                    <a:pt x="2117369" y="1325295"/>
                  </a:lnTo>
                  <a:lnTo>
                    <a:pt x="2110511" y="1290548"/>
                  </a:lnTo>
                  <a:lnTo>
                    <a:pt x="2117369" y="1255788"/>
                  </a:lnTo>
                  <a:lnTo>
                    <a:pt x="2136178" y="1227696"/>
                  </a:lnTo>
                  <a:lnTo>
                    <a:pt x="2164308" y="1208900"/>
                  </a:lnTo>
                  <a:lnTo>
                    <a:pt x="2199081" y="1202042"/>
                  </a:lnTo>
                  <a:lnTo>
                    <a:pt x="2233866" y="1208900"/>
                  </a:lnTo>
                  <a:lnTo>
                    <a:pt x="2261984" y="1227696"/>
                  </a:lnTo>
                  <a:lnTo>
                    <a:pt x="2280793" y="1255788"/>
                  </a:lnTo>
                  <a:lnTo>
                    <a:pt x="2287663" y="1290548"/>
                  </a:lnTo>
                  <a:lnTo>
                    <a:pt x="2287663" y="1253528"/>
                  </a:lnTo>
                  <a:lnTo>
                    <a:pt x="2287549" y="1252943"/>
                  </a:lnTo>
                  <a:lnTo>
                    <a:pt x="2267166" y="1222514"/>
                  </a:lnTo>
                  <a:lnTo>
                    <a:pt x="2236711" y="1202143"/>
                  </a:lnTo>
                  <a:lnTo>
                    <a:pt x="2199081" y="1194714"/>
                  </a:lnTo>
                  <a:lnTo>
                    <a:pt x="2161451" y="1202143"/>
                  </a:lnTo>
                  <a:lnTo>
                    <a:pt x="2130996" y="1222514"/>
                  </a:lnTo>
                  <a:lnTo>
                    <a:pt x="2110613" y="1252943"/>
                  </a:lnTo>
                  <a:lnTo>
                    <a:pt x="2103170" y="1290548"/>
                  </a:lnTo>
                  <a:lnTo>
                    <a:pt x="2110613" y="1328140"/>
                  </a:lnTo>
                  <a:lnTo>
                    <a:pt x="2130996" y="1358569"/>
                  </a:lnTo>
                  <a:lnTo>
                    <a:pt x="2161451" y="1378940"/>
                  </a:lnTo>
                  <a:lnTo>
                    <a:pt x="2199081" y="1386382"/>
                  </a:lnTo>
                  <a:lnTo>
                    <a:pt x="2236711" y="1378940"/>
                  </a:lnTo>
                  <a:lnTo>
                    <a:pt x="2267166" y="1358569"/>
                  </a:lnTo>
                  <a:lnTo>
                    <a:pt x="2287549" y="1328140"/>
                  </a:lnTo>
                  <a:lnTo>
                    <a:pt x="2294991" y="1290548"/>
                  </a:lnTo>
                  <a:close/>
                </a:path>
                <a:path w="2295525" h="3045460">
                  <a:moveTo>
                    <a:pt x="2294991" y="958735"/>
                  </a:moveTo>
                  <a:lnTo>
                    <a:pt x="2287663" y="921715"/>
                  </a:lnTo>
                  <a:lnTo>
                    <a:pt x="2287663" y="958735"/>
                  </a:lnTo>
                  <a:lnTo>
                    <a:pt x="2280793" y="993482"/>
                  </a:lnTo>
                  <a:lnTo>
                    <a:pt x="2261984" y="1021588"/>
                  </a:lnTo>
                  <a:lnTo>
                    <a:pt x="2233866" y="1040384"/>
                  </a:lnTo>
                  <a:lnTo>
                    <a:pt x="2199081" y="1047242"/>
                  </a:lnTo>
                  <a:lnTo>
                    <a:pt x="2164308" y="1040384"/>
                  </a:lnTo>
                  <a:lnTo>
                    <a:pt x="2136178" y="1021588"/>
                  </a:lnTo>
                  <a:lnTo>
                    <a:pt x="2117369" y="993482"/>
                  </a:lnTo>
                  <a:lnTo>
                    <a:pt x="2110511" y="958735"/>
                  </a:lnTo>
                  <a:lnTo>
                    <a:pt x="2117369" y="923988"/>
                  </a:lnTo>
                  <a:lnTo>
                    <a:pt x="2136178" y="895883"/>
                  </a:lnTo>
                  <a:lnTo>
                    <a:pt x="2164308" y="877087"/>
                  </a:lnTo>
                  <a:lnTo>
                    <a:pt x="2199081" y="870229"/>
                  </a:lnTo>
                  <a:lnTo>
                    <a:pt x="2233866" y="877087"/>
                  </a:lnTo>
                  <a:lnTo>
                    <a:pt x="2261984" y="895883"/>
                  </a:lnTo>
                  <a:lnTo>
                    <a:pt x="2280793" y="923988"/>
                  </a:lnTo>
                  <a:lnTo>
                    <a:pt x="2287663" y="958735"/>
                  </a:lnTo>
                  <a:lnTo>
                    <a:pt x="2287663" y="921715"/>
                  </a:lnTo>
                  <a:lnTo>
                    <a:pt x="2287549" y="921131"/>
                  </a:lnTo>
                  <a:lnTo>
                    <a:pt x="2267166" y="890701"/>
                  </a:lnTo>
                  <a:lnTo>
                    <a:pt x="2236711" y="870331"/>
                  </a:lnTo>
                  <a:lnTo>
                    <a:pt x="2199081" y="862901"/>
                  </a:lnTo>
                  <a:lnTo>
                    <a:pt x="2161451" y="870331"/>
                  </a:lnTo>
                  <a:lnTo>
                    <a:pt x="2130996" y="890701"/>
                  </a:lnTo>
                  <a:lnTo>
                    <a:pt x="2110613" y="921131"/>
                  </a:lnTo>
                  <a:lnTo>
                    <a:pt x="2103170" y="958735"/>
                  </a:lnTo>
                  <a:lnTo>
                    <a:pt x="2110613" y="996340"/>
                  </a:lnTo>
                  <a:lnTo>
                    <a:pt x="2130996" y="1026769"/>
                  </a:lnTo>
                  <a:lnTo>
                    <a:pt x="2161451" y="1047140"/>
                  </a:lnTo>
                  <a:lnTo>
                    <a:pt x="2199081" y="1054569"/>
                  </a:lnTo>
                  <a:lnTo>
                    <a:pt x="2236711" y="1047140"/>
                  </a:lnTo>
                  <a:lnTo>
                    <a:pt x="2267166" y="1026769"/>
                  </a:lnTo>
                  <a:lnTo>
                    <a:pt x="2287549" y="996340"/>
                  </a:lnTo>
                  <a:lnTo>
                    <a:pt x="2294991" y="958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F5E694A0-C853-4D18-9D90-8C770235D64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5540" y="1984002"/>
              <a:ext cx="2598560" cy="4107058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043F9C47-1B52-BD95-575B-660BA4CC2E5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55849" y="4295661"/>
              <a:ext cx="191811" cy="191667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A3776AA0-8B89-0400-052B-E75A8ACED63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26174" y="1632596"/>
              <a:ext cx="2742975" cy="2482540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4D93923-9CA3-7B38-F5C0-ED71AE1A2681}"/>
                </a:ext>
              </a:extLst>
            </p:cNvPr>
            <p:cNvSpPr/>
            <p:nvPr/>
          </p:nvSpPr>
          <p:spPr>
            <a:xfrm>
              <a:off x="17704646" y="2131495"/>
              <a:ext cx="406400" cy="1939289"/>
            </a:xfrm>
            <a:custGeom>
              <a:avLst/>
              <a:gdLst/>
              <a:ahLst/>
              <a:cxnLst/>
              <a:rect l="l" t="t" r="r" b="b"/>
              <a:pathLst>
                <a:path w="406400" h="1939289">
                  <a:moveTo>
                    <a:pt x="232578" y="1935577"/>
                  </a:moveTo>
                  <a:lnTo>
                    <a:pt x="232460" y="1939226"/>
                  </a:lnTo>
                  <a:lnTo>
                    <a:pt x="232578" y="1935577"/>
                  </a:lnTo>
                  <a:close/>
                </a:path>
                <a:path w="406400" h="1939289">
                  <a:moveTo>
                    <a:pt x="346983" y="1821156"/>
                  </a:moveTo>
                  <a:lnTo>
                    <a:pt x="337664" y="1864080"/>
                  </a:lnTo>
                  <a:lnTo>
                    <a:pt x="312601" y="1899271"/>
                  </a:lnTo>
                  <a:lnTo>
                    <a:pt x="276127" y="1923119"/>
                  </a:lnTo>
                  <a:lnTo>
                    <a:pt x="232585" y="1931895"/>
                  </a:lnTo>
                  <a:lnTo>
                    <a:pt x="232578" y="1939226"/>
                  </a:lnTo>
                  <a:lnTo>
                    <a:pt x="278849" y="1929915"/>
                  </a:lnTo>
                  <a:lnTo>
                    <a:pt x="317668" y="1904568"/>
                  </a:lnTo>
                  <a:lnTo>
                    <a:pt x="344375" y="1867061"/>
                  </a:lnTo>
                  <a:lnTo>
                    <a:pt x="354287" y="1821388"/>
                  </a:lnTo>
                  <a:lnTo>
                    <a:pt x="346983" y="1821156"/>
                  </a:lnTo>
                  <a:close/>
                </a:path>
                <a:path w="406400" h="1939289">
                  <a:moveTo>
                    <a:pt x="3819" y="1928188"/>
                  </a:moveTo>
                  <a:lnTo>
                    <a:pt x="3701" y="1931851"/>
                  </a:lnTo>
                  <a:lnTo>
                    <a:pt x="232460" y="1939224"/>
                  </a:lnTo>
                  <a:lnTo>
                    <a:pt x="232585" y="1931895"/>
                  </a:lnTo>
                  <a:lnTo>
                    <a:pt x="143802" y="1929033"/>
                  </a:lnTo>
                  <a:lnTo>
                    <a:pt x="7385" y="1929033"/>
                  </a:lnTo>
                  <a:lnTo>
                    <a:pt x="3819" y="1928188"/>
                  </a:lnTo>
                  <a:close/>
                </a:path>
                <a:path w="406400" h="1939289">
                  <a:moveTo>
                    <a:pt x="253" y="1927342"/>
                  </a:moveTo>
                  <a:lnTo>
                    <a:pt x="0" y="1928413"/>
                  </a:lnTo>
                  <a:lnTo>
                    <a:pt x="240" y="1929540"/>
                  </a:lnTo>
                  <a:lnTo>
                    <a:pt x="1576" y="1931288"/>
                  </a:lnTo>
                  <a:lnTo>
                    <a:pt x="2602" y="1931815"/>
                  </a:lnTo>
                  <a:lnTo>
                    <a:pt x="3701" y="1931851"/>
                  </a:lnTo>
                  <a:lnTo>
                    <a:pt x="3819" y="1928188"/>
                  </a:lnTo>
                  <a:lnTo>
                    <a:pt x="253" y="1927342"/>
                  </a:lnTo>
                  <a:close/>
                </a:path>
                <a:path w="406400" h="1939289">
                  <a:moveTo>
                    <a:pt x="3937" y="1924525"/>
                  </a:moveTo>
                  <a:lnTo>
                    <a:pt x="3819" y="1928188"/>
                  </a:lnTo>
                  <a:lnTo>
                    <a:pt x="7385" y="1929033"/>
                  </a:lnTo>
                  <a:lnTo>
                    <a:pt x="8420" y="1924669"/>
                  </a:lnTo>
                  <a:lnTo>
                    <a:pt x="3937" y="1924525"/>
                  </a:lnTo>
                  <a:close/>
                </a:path>
                <a:path w="406400" h="1939289">
                  <a:moveTo>
                    <a:pt x="8420" y="1924669"/>
                  </a:moveTo>
                  <a:lnTo>
                    <a:pt x="7385" y="1929033"/>
                  </a:lnTo>
                  <a:lnTo>
                    <a:pt x="143802" y="1929033"/>
                  </a:lnTo>
                  <a:lnTo>
                    <a:pt x="8420" y="1924669"/>
                  </a:lnTo>
                  <a:close/>
                </a:path>
                <a:path w="406400" h="1939289">
                  <a:moveTo>
                    <a:pt x="33460" y="1787246"/>
                  </a:moveTo>
                  <a:lnTo>
                    <a:pt x="253" y="1927342"/>
                  </a:lnTo>
                  <a:lnTo>
                    <a:pt x="3819" y="1928188"/>
                  </a:lnTo>
                  <a:lnTo>
                    <a:pt x="3937" y="1924525"/>
                  </a:lnTo>
                  <a:lnTo>
                    <a:pt x="8454" y="1924525"/>
                  </a:lnTo>
                  <a:lnTo>
                    <a:pt x="39924" y="1791756"/>
                  </a:lnTo>
                  <a:lnTo>
                    <a:pt x="37026" y="1791756"/>
                  </a:lnTo>
                  <a:lnTo>
                    <a:pt x="37024" y="1788091"/>
                  </a:lnTo>
                  <a:lnTo>
                    <a:pt x="33460" y="1787246"/>
                  </a:lnTo>
                  <a:close/>
                </a:path>
                <a:path w="406400" h="1939289">
                  <a:moveTo>
                    <a:pt x="8454" y="1924525"/>
                  </a:moveTo>
                  <a:lnTo>
                    <a:pt x="3937" y="1924525"/>
                  </a:lnTo>
                  <a:lnTo>
                    <a:pt x="8420" y="1924669"/>
                  </a:lnTo>
                  <a:lnTo>
                    <a:pt x="8454" y="1924525"/>
                  </a:lnTo>
                  <a:close/>
                </a:path>
                <a:path w="406400" h="1939289">
                  <a:moveTo>
                    <a:pt x="376501" y="895784"/>
                  </a:moveTo>
                  <a:lnTo>
                    <a:pt x="346984" y="1821156"/>
                  </a:lnTo>
                  <a:lnTo>
                    <a:pt x="350647" y="1821272"/>
                  </a:lnTo>
                  <a:lnTo>
                    <a:pt x="354312" y="1821272"/>
                  </a:lnTo>
                  <a:lnTo>
                    <a:pt x="383828" y="896015"/>
                  </a:lnTo>
                  <a:lnTo>
                    <a:pt x="376501" y="895784"/>
                  </a:lnTo>
                  <a:close/>
                </a:path>
                <a:path w="406400" h="1939289">
                  <a:moveTo>
                    <a:pt x="354312" y="1821272"/>
                  </a:moveTo>
                  <a:lnTo>
                    <a:pt x="350630" y="1821272"/>
                  </a:lnTo>
                  <a:lnTo>
                    <a:pt x="354287" y="1821388"/>
                  </a:lnTo>
                  <a:close/>
                </a:path>
                <a:path w="406400" h="1939289">
                  <a:moveTo>
                    <a:pt x="347196" y="1821162"/>
                  </a:moveTo>
                  <a:lnTo>
                    <a:pt x="350630" y="1821272"/>
                  </a:lnTo>
                  <a:lnTo>
                    <a:pt x="347196" y="1821162"/>
                  </a:lnTo>
                  <a:close/>
                </a:path>
                <a:path w="406400" h="1939289">
                  <a:moveTo>
                    <a:pt x="37026" y="1788091"/>
                  </a:moveTo>
                  <a:lnTo>
                    <a:pt x="37026" y="1791756"/>
                  </a:lnTo>
                  <a:lnTo>
                    <a:pt x="39924" y="1791756"/>
                  </a:lnTo>
                  <a:lnTo>
                    <a:pt x="40592" y="1788937"/>
                  </a:lnTo>
                  <a:lnTo>
                    <a:pt x="37026" y="1788091"/>
                  </a:lnTo>
                  <a:close/>
                </a:path>
                <a:path w="406400" h="1939289">
                  <a:moveTo>
                    <a:pt x="48095" y="1784427"/>
                  </a:moveTo>
                  <a:lnTo>
                    <a:pt x="37026" y="1784427"/>
                  </a:lnTo>
                  <a:lnTo>
                    <a:pt x="37032" y="1788093"/>
                  </a:lnTo>
                  <a:lnTo>
                    <a:pt x="40592" y="1788937"/>
                  </a:lnTo>
                  <a:lnTo>
                    <a:pt x="39924" y="1791756"/>
                  </a:lnTo>
                  <a:lnTo>
                    <a:pt x="48095" y="1791756"/>
                  </a:lnTo>
                  <a:lnTo>
                    <a:pt x="47880" y="1791750"/>
                  </a:lnTo>
                  <a:lnTo>
                    <a:pt x="48046" y="1788937"/>
                  </a:lnTo>
                  <a:lnTo>
                    <a:pt x="48095" y="1784427"/>
                  </a:lnTo>
                  <a:close/>
                </a:path>
                <a:path w="406400" h="1939289">
                  <a:moveTo>
                    <a:pt x="48095" y="1788093"/>
                  </a:moveTo>
                  <a:lnTo>
                    <a:pt x="47880" y="1791750"/>
                  </a:lnTo>
                  <a:lnTo>
                    <a:pt x="48095" y="1791717"/>
                  </a:lnTo>
                  <a:lnTo>
                    <a:pt x="48095" y="1788093"/>
                  </a:lnTo>
                  <a:close/>
                </a:path>
                <a:path w="406400" h="1939289">
                  <a:moveTo>
                    <a:pt x="48095" y="1791717"/>
                  </a:moveTo>
                  <a:lnTo>
                    <a:pt x="47880" y="1791750"/>
                  </a:lnTo>
                  <a:lnTo>
                    <a:pt x="48095" y="1791750"/>
                  </a:lnTo>
                  <a:close/>
                </a:path>
                <a:path w="406400" h="1939289">
                  <a:moveTo>
                    <a:pt x="162499" y="1673697"/>
                  </a:moveTo>
                  <a:lnTo>
                    <a:pt x="153175" y="1718717"/>
                  </a:lnTo>
                  <a:lnTo>
                    <a:pt x="128118" y="1754566"/>
                  </a:lnTo>
                  <a:lnTo>
                    <a:pt x="91705" y="1777691"/>
                  </a:lnTo>
                  <a:lnTo>
                    <a:pt x="48351" y="1784427"/>
                  </a:lnTo>
                  <a:lnTo>
                    <a:pt x="48242" y="1785593"/>
                  </a:lnTo>
                  <a:lnTo>
                    <a:pt x="48145" y="1787246"/>
                  </a:lnTo>
                  <a:lnTo>
                    <a:pt x="48095" y="1791717"/>
                  </a:lnTo>
                  <a:lnTo>
                    <a:pt x="94306" y="1784551"/>
                  </a:lnTo>
                  <a:lnTo>
                    <a:pt x="133185" y="1759863"/>
                  </a:lnTo>
                  <a:lnTo>
                    <a:pt x="159898" y="1721632"/>
                  </a:lnTo>
                  <a:lnTo>
                    <a:pt x="169807" y="1673906"/>
                  </a:lnTo>
                  <a:lnTo>
                    <a:pt x="162499" y="1673697"/>
                  </a:lnTo>
                  <a:close/>
                </a:path>
                <a:path w="406400" h="1939289">
                  <a:moveTo>
                    <a:pt x="48167" y="1784427"/>
                  </a:moveTo>
                  <a:lnTo>
                    <a:pt x="48095" y="1788092"/>
                  </a:lnTo>
                  <a:lnTo>
                    <a:pt x="48311" y="1784433"/>
                  </a:lnTo>
                  <a:lnTo>
                    <a:pt x="48167" y="1784427"/>
                  </a:lnTo>
                  <a:close/>
                </a:path>
                <a:path w="406400" h="1939289">
                  <a:moveTo>
                    <a:pt x="37026" y="1784427"/>
                  </a:moveTo>
                  <a:lnTo>
                    <a:pt x="35320" y="1784433"/>
                  </a:lnTo>
                  <a:lnTo>
                    <a:pt x="33852" y="1785593"/>
                  </a:lnTo>
                  <a:lnTo>
                    <a:pt x="33460" y="1787246"/>
                  </a:lnTo>
                  <a:lnTo>
                    <a:pt x="37026" y="1788091"/>
                  </a:lnTo>
                  <a:lnTo>
                    <a:pt x="37026" y="1784427"/>
                  </a:lnTo>
                  <a:close/>
                </a:path>
                <a:path w="406400" h="1939289">
                  <a:moveTo>
                    <a:pt x="177259" y="1157553"/>
                  </a:moveTo>
                  <a:lnTo>
                    <a:pt x="162501" y="1673697"/>
                  </a:lnTo>
                  <a:lnTo>
                    <a:pt x="169807" y="1673906"/>
                  </a:lnTo>
                  <a:lnTo>
                    <a:pt x="169834" y="1673697"/>
                  </a:lnTo>
                  <a:lnTo>
                    <a:pt x="184565" y="1158512"/>
                  </a:lnTo>
                  <a:lnTo>
                    <a:pt x="180923" y="1157657"/>
                  </a:lnTo>
                  <a:lnTo>
                    <a:pt x="177259" y="1157553"/>
                  </a:lnTo>
                  <a:close/>
                </a:path>
                <a:path w="406400" h="1939289">
                  <a:moveTo>
                    <a:pt x="180923" y="1157657"/>
                  </a:moveTo>
                  <a:lnTo>
                    <a:pt x="184487" y="1158512"/>
                  </a:lnTo>
                  <a:lnTo>
                    <a:pt x="184586" y="1157762"/>
                  </a:lnTo>
                  <a:lnTo>
                    <a:pt x="180923" y="1157657"/>
                  </a:lnTo>
                  <a:close/>
                </a:path>
                <a:path w="406400" h="1939289">
                  <a:moveTo>
                    <a:pt x="184576" y="1158142"/>
                  </a:moveTo>
                  <a:lnTo>
                    <a:pt x="184487" y="1158512"/>
                  </a:lnTo>
                  <a:lnTo>
                    <a:pt x="184576" y="1158142"/>
                  </a:lnTo>
                  <a:close/>
                </a:path>
                <a:path w="406400" h="1939289">
                  <a:moveTo>
                    <a:pt x="240081" y="895049"/>
                  </a:moveTo>
                  <a:lnTo>
                    <a:pt x="177358" y="1156803"/>
                  </a:lnTo>
                  <a:lnTo>
                    <a:pt x="180923" y="1157657"/>
                  </a:lnTo>
                  <a:lnTo>
                    <a:pt x="184586" y="1157762"/>
                  </a:lnTo>
                  <a:lnTo>
                    <a:pt x="184576" y="1158142"/>
                  </a:lnTo>
                  <a:lnTo>
                    <a:pt x="247211" y="896752"/>
                  </a:lnTo>
                  <a:lnTo>
                    <a:pt x="243155" y="895784"/>
                  </a:lnTo>
                  <a:lnTo>
                    <a:pt x="240076" y="895072"/>
                  </a:lnTo>
                  <a:close/>
                </a:path>
                <a:path w="406400" h="1939289">
                  <a:moveTo>
                    <a:pt x="177358" y="1156803"/>
                  </a:moveTo>
                  <a:lnTo>
                    <a:pt x="177259" y="1157553"/>
                  </a:lnTo>
                  <a:lnTo>
                    <a:pt x="180923" y="1157657"/>
                  </a:lnTo>
                  <a:lnTo>
                    <a:pt x="177358" y="1156803"/>
                  </a:lnTo>
                  <a:close/>
                </a:path>
                <a:path w="406400" h="1939289">
                  <a:moveTo>
                    <a:pt x="243938" y="895966"/>
                  </a:moveTo>
                  <a:lnTo>
                    <a:pt x="247211" y="896752"/>
                  </a:lnTo>
                  <a:lnTo>
                    <a:pt x="243938" y="895966"/>
                  </a:lnTo>
                  <a:close/>
                </a:path>
                <a:path w="406400" h="1939289">
                  <a:moveTo>
                    <a:pt x="247606" y="895040"/>
                  </a:moveTo>
                  <a:lnTo>
                    <a:pt x="240083" y="895040"/>
                  </a:lnTo>
                  <a:lnTo>
                    <a:pt x="244156" y="896015"/>
                  </a:lnTo>
                  <a:lnTo>
                    <a:pt x="247217" y="896723"/>
                  </a:lnTo>
                  <a:lnTo>
                    <a:pt x="247606" y="895040"/>
                  </a:lnTo>
                  <a:close/>
                </a:path>
                <a:path w="406400" h="1939289">
                  <a:moveTo>
                    <a:pt x="383831" y="895899"/>
                  </a:moveTo>
                  <a:lnTo>
                    <a:pt x="380164" y="895899"/>
                  </a:lnTo>
                  <a:lnTo>
                    <a:pt x="383828" y="896005"/>
                  </a:lnTo>
                  <a:close/>
                </a:path>
                <a:path w="406400" h="1939289">
                  <a:moveTo>
                    <a:pt x="243653" y="895899"/>
                  </a:moveTo>
                  <a:lnTo>
                    <a:pt x="243938" y="895966"/>
                  </a:lnTo>
                  <a:lnTo>
                    <a:pt x="243653" y="895899"/>
                  </a:lnTo>
                  <a:close/>
                </a:path>
                <a:path w="406400" h="1939289">
                  <a:moveTo>
                    <a:pt x="240083" y="895040"/>
                  </a:moveTo>
                  <a:lnTo>
                    <a:pt x="243777" y="895928"/>
                  </a:lnTo>
                  <a:lnTo>
                    <a:pt x="240083" y="895040"/>
                  </a:lnTo>
                  <a:close/>
                </a:path>
                <a:path w="406400" h="1939289">
                  <a:moveTo>
                    <a:pt x="402301" y="129053"/>
                  </a:moveTo>
                  <a:lnTo>
                    <a:pt x="398636" y="129053"/>
                  </a:lnTo>
                  <a:lnTo>
                    <a:pt x="376501" y="895784"/>
                  </a:lnTo>
                  <a:lnTo>
                    <a:pt x="380333" y="895904"/>
                  </a:lnTo>
                  <a:lnTo>
                    <a:pt x="380164" y="895899"/>
                  </a:lnTo>
                  <a:lnTo>
                    <a:pt x="383831" y="895899"/>
                  </a:lnTo>
                  <a:lnTo>
                    <a:pt x="405965" y="129158"/>
                  </a:lnTo>
                  <a:lnTo>
                    <a:pt x="402301" y="129053"/>
                  </a:lnTo>
                  <a:close/>
                </a:path>
                <a:path w="406400" h="1939289">
                  <a:moveTo>
                    <a:pt x="328628" y="511649"/>
                  </a:moveTo>
                  <a:lnTo>
                    <a:pt x="240081" y="895049"/>
                  </a:lnTo>
                  <a:lnTo>
                    <a:pt x="247606" y="895040"/>
                  </a:lnTo>
                  <a:lnTo>
                    <a:pt x="335767" y="513314"/>
                  </a:lnTo>
                  <a:lnTo>
                    <a:pt x="328628" y="511649"/>
                  </a:lnTo>
                  <a:close/>
                </a:path>
                <a:path w="406400" h="1939289">
                  <a:moveTo>
                    <a:pt x="244604" y="368869"/>
                  </a:moveTo>
                  <a:lnTo>
                    <a:pt x="243639" y="372413"/>
                  </a:lnTo>
                  <a:lnTo>
                    <a:pt x="242808" y="375946"/>
                  </a:lnTo>
                  <a:lnTo>
                    <a:pt x="283892" y="394658"/>
                  </a:lnTo>
                  <a:lnTo>
                    <a:pt x="313888" y="426425"/>
                  </a:lnTo>
                  <a:lnTo>
                    <a:pt x="329799" y="466876"/>
                  </a:lnTo>
                  <a:lnTo>
                    <a:pt x="328631" y="511638"/>
                  </a:lnTo>
                  <a:lnTo>
                    <a:pt x="335766" y="513303"/>
                  </a:lnTo>
                  <a:lnTo>
                    <a:pt x="337019" y="465563"/>
                  </a:lnTo>
                  <a:lnTo>
                    <a:pt x="320070" y="422484"/>
                  </a:lnTo>
                  <a:lnTo>
                    <a:pt x="288148" y="388696"/>
                  </a:lnTo>
                  <a:lnTo>
                    <a:pt x="244604" y="368869"/>
                  </a:lnTo>
                  <a:close/>
                </a:path>
                <a:path w="406400" h="1939289">
                  <a:moveTo>
                    <a:pt x="243638" y="372413"/>
                  </a:moveTo>
                  <a:lnTo>
                    <a:pt x="242683" y="375915"/>
                  </a:lnTo>
                  <a:lnTo>
                    <a:pt x="243638" y="372413"/>
                  </a:lnTo>
                  <a:close/>
                </a:path>
                <a:path w="406400" h="1939289">
                  <a:moveTo>
                    <a:pt x="242682" y="375914"/>
                  </a:moveTo>
                  <a:close/>
                </a:path>
                <a:path w="406400" h="1939289">
                  <a:moveTo>
                    <a:pt x="206814" y="358540"/>
                  </a:moveTo>
                  <a:lnTo>
                    <a:pt x="206724" y="361434"/>
                  </a:lnTo>
                  <a:lnTo>
                    <a:pt x="203030" y="361434"/>
                  </a:lnTo>
                  <a:lnTo>
                    <a:pt x="202097" y="364858"/>
                  </a:lnTo>
                  <a:lnTo>
                    <a:pt x="242682" y="375914"/>
                  </a:lnTo>
                  <a:lnTo>
                    <a:pt x="243648" y="372376"/>
                  </a:lnTo>
                  <a:lnTo>
                    <a:pt x="244495" y="368815"/>
                  </a:lnTo>
                  <a:lnTo>
                    <a:pt x="217425" y="361434"/>
                  </a:lnTo>
                  <a:lnTo>
                    <a:pt x="206724" y="361434"/>
                  </a:lnTo>
                  <a:lnTo>
                    <a:pt x="203061" y="361318"/>
                  </a:lnTo>
                  <a:lnTo>
                    <a:pt x="217003" y="361318"/>
                  </a:lnTo>
                  <a:lnTo>
                    <a:pt x="206814" y="358540"/>
                  </a:lnTo>
                  <a:close/>
                </a:path>
                <a:path w="406400" h="1939289">
                  <a:moveTo>
                    <a:pt x="244485" y="368815"/>
                  </a:moveTo>
                  <a:lnTo>
                    <a:pt x="243646" y="372381"/>
                  </a:lnTo>
                  <a:lnTo>
                    <a:pt x="244604" y="368869"/>
                  </a:lnTo>
                  <a:close/>
                </a:path>
                <a:path w="406400" h="1939289">
                  <a:moveTo>
                    <a:pt x="244495" y="368815"/>
                  </a:moveTo>
                  <a:close/>
                </a:path>
                <a:path w="406400" h="1939289">
                  <a:moveTo>
                    <a:pt x="199398" y="361203"/>
                  </a:moveTo>
                  <a:lnTo>
                    <a:pt x="199345" y="362899"/>
                  </a:lnTo>
                  <a:lnTo>
                    <a:pt x="200461" y="364407"/>
                  </a:lnTo>
                  <a:lnTo>
                    <a:pt x="202097" y="364858"/>
                  </a:lnTo>
                  <a:lnTo>
                    <a:pt x="203060" y="361318"/>
                  </a:lnTo>
                  <a:lnTo>
                    <a:pt x="199398" y="361203"/>
                  </a:lnTo>
                  <a:close/>
                </a:path>
                <a:path w="406400" h="1939289">
                  <a:moveTo>
                    <a:pt x="204025" y="357779"/>
                  </a:moveTo>
                  <a:lnTo>
                    <a:pt x="203061" y="361318"/>
                  </a:lnTo>
                  <a:lnTo>
                    <a:pt x="206724" y="361434"/>
                  </a:lnTo>
                  <a:lnTo>
                    <a:pt x="206814" y="358540"/>
                  </a:lnTo>
                  <a:lnTo>
                    <a:pt x="204025" y="357779"/>
                  </a:lnTo>
                  <a:close/>
                </a:path>
                <a:path w="406400" h="1939289">
                  <a:moveTo>
                    <a:pt x="199398" y="361203"/>
                  </a:moveTo>
                  <a:lnTo>
                    <a:pt x="203061" y="361318"/>
                  </a:lnTo>
                  <a:lnTo>
                    <a:pt x="199398" y="361203"/>
                  </a:lnTo>
                  <a:close/>
                </a:path>
                <a:path w="406400" h="1939289">
                  <a:moveTo>
                    <a:pt x="210466" y="3591"/>
                  </a:moveTo>
                  <a:lnTo>
                    <a:pt x="199398" y="361203"/>
                  </a:lnTo>
                  <a:lnTo>
                    <a:pt x="203061" y="361318"/>
                  </a:lnTo>
                  <a:lnTo>
                    <a:pt x="204025" y="357779"/>
                  </a:lnTo>
                  <a:lnTo>
                    <a:pt x="206837" y="357779"/>
                  </a:lnTo>
                  <a:lnTo>
                    <a:pt x="217677" y="7557"/>
                  </a:lnTo>
                  <a:lnTo>
                    <a:pt x="213947" y="7371"/>
                  </a:lnTo>
                  <a:lnTo>
                    <a:pt x="214129" y="3706"/>
                  </a:lnTo>
                  <a:lnTo>
                    <a:pt x="210466" y="3591"/>
                  </a:lnTo>
                  <a:close/>
                </a:path>
                <a:path w="406400" h="1939289">
                  <a:moveTo>
                    <a:pt x="206837" y="357779"/>
                  </a:moveTo>
                  <a:lnTo>
                    <a:pt x="204025" y="357779"/>
                  </a:lnTo>
                  <a:lnTo>
                    <a:pt x="206814" y="358540"/>
                  </a:lnTo>
                  <a:lnTo>
                    <a:pt x="206837" y="357779"/>
                  </a:lnTo>
                  <a:close/>
                </a:path>
                <a:path w="406400" h="1939289">
                  <a:moveTo>
                    <a:pt x="405947" y="128948"/>
                  </a:moveTo>
                  <a:lnTo>
                    <a:pt x="398639" y="128948"/>
                  </a:lnTo>
                  <a:lnTo>
                    <a:pt x="405966" y="129158"/>
                  </a:lnTo>
                  <a:lnTo>
                    <a:pt x="405947" y="128948"/>
                  </a:lnTo>
                  <a:close/>
                </a:path>
                <a:path w="406400" h="1939289">
                  <a:moveTo>
                    <a:pt x="398639" y="128948"/>
                  </a:moveTo>
                  <a:lnTo>
                    <a:pt x="402301" y="129053"/>
                  </a:lnTo>
                  <a:lnTo>
                    <a:pt x="403523" y="129088"/>
                  </a:lnTo>
                  <a:lnTo>
                    <a:pt x="398639" y="128948"/>
                  </a:lnTo>
                  <a:close/>
                </a:path>
                <a:path w="406400" h="1939289">
                  <a:moveTo>
                    <a:pt x="288126" y="3738"/>
                  </a:moveTo>
                  <a:lnTo>
                    <a:pt x="287740" y="11057"/>
                  </a:lnTo>
                  <a:lnTo>
                    <a:pt x="332236" y="21937"/>
                  </a:lnTo>
                  <a:lnTo>
                    <a:pt x="367343" y="47226"/>
                  </a:lnTo>
                  <a:lnTo>
                    <a:pt x="390368" y="83929"/>
                  </a:lnTo>
                  <a:lnTo>
                    <a:pt x="398636" y="129049"/>
                  </a:lnTo>
                  <a:lnTo>
                    <a:pt x="405947" y="128948"/>
                  </a:lnTo>
                  <a:lnTo>
                    <a:pt x="397171" y="81204"/>
                  </a:lnTo>
                  <a:lnTo>
                    <a:pt x="372692" y="42215"/>
                  </a:lnTo>
                  <a:lnTo>
                    <a:pt x="335390" y="15317"/>
                  </a:lnTo>
                  <a:lnTo>
                    <a:pt x="288126" y="3738"/>
                  </a:lnTo>
                  <a:close/>
                </a:path>
                <a:path w="406400" h="1939289">
                  <a:moveTo>
                    <a:pt x="287720" y="11056"/>
                  </a:moveTo>
                  <a:close/>
                </a:path>
                <a:path w="406400" h="1939289">
                  <a:moveTo>
                    <a:pt x="287925" y="7351"/>
                  </a:moveTo>
                  <a:lnTo>
                    <a:pt x="287720" y="11056"/>
                  </a:lnTo>
                  <a:lnTo>
                    <a:pt x="287925" y="7351"/>
                  </a:lnTo>
                  <a:close/>
                </a:path>
                <a:path w="406400" h="1939289">
                  <a:moveTo>
                    <a:pt x="214312" y="41"/>
                  </a:moveTo>
                  <a:lnTo>
                    <a:pt x="214130" y="3706"/>
                  </a:lnTo>
                  <a:lnTo>
                    <a:pt x="217793" y="3821"/>
                  </a:lnTo>
                  <a:lnTo>
                    <a:pt x="217677" y="7557"/>
                  </a:lnTo>
                  <a:lnTo>
                    <a:pt x="287720" y="11056"/>
                  </a:lnTo>
                  <a:lnTo>
                    <a:pt x="288106" y="3727"/>
                  </a:lnTo>
                  <a:lnTo>
                    <a:pt x="214312" y="41"/>
                  </a:lnTo>
                  <a:close/>
                </a:path>
                <a:path w="406400" h="1939289">
                  <a:moveTo>
                    <a:pt x="214130" y="3706"/>
                  </a:moveTo>
                  <a:lnTo>
                    <a:pt x="213947" y="7371"/>
                  </a:lnTo>
                  <a:lnTo>
                    <a:pt x="217677" y="7557"/>
                  </a:lnTo>
                  <a:lnTo>
                    <a:pt x="217793" y="3821"/>
                  </a:lnTo>
                  <a:lnTo>
                    <a:pt x="214130" y="3706"/>
                  </a:lnTo>
                  <a:close/>
                </a:path>
                <a:path w="406400" h="1939289">
                  <a:moveTo>
                    <a:pt x="288106" y="3727"/>
                  </a:moveTo>
                  <a:lnTo>
                    <a:pt x="287928" y="7301"/>
                  </a:lnTo>
                  <a:lnTo>
                    <a:pt x="288121" y="3821"/>
                  </a:lnTo>
                  <a:close/>
                </a:path>
                <a:path w="406400" h="1939289">
                  <a:moveTo>
                    <a:pt x="214130" y="3706"/>
                  </a:moveTo>
                  <a:close/>
                </a:path>
                <a:path w="406400" h="1939289">
                  <a:moveTo>
                    <a:pt x="213330" y="0"/>
                  </a:moveTo>
                  <a:lnTo>
                    <a:pt x="212369" y="345"/>
                  </a:lnTo>
                  <a:lnTo>
                    <a:pt x="210922" y="1675"/>
                  </a:lnTo>
                  <a:lnTo>
                    <a:pt x="210498" y="2607"/>
                  </a:lnTo>
                  <a:lnTo>
                    <a:pt x="210466" y="3591"/>
                  </a:lnTo>
                  <a:lnTo>
                    <a:pt x="214130" y="3706"/>
                  </a:lnTo>
                  <a:lnTo>
                    <a:pt x="214312" y="41"/>
                  </a:lnTo>
                  <a:lnTo>
                    <a:pt x="213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FF15C44-1242-DF7D-2932-54316EE19B8F}"/>
                </a:ext>
              </a:extLst>
            </p:cNvPr>
            <p:cNvSpPr/>
            <p:nvPr/>
          </p:nvSpPr>
          <p:spPr>
            <a:xfrm>
              <a:off x="18689902" y="4155538"/>
              <a:ext cx="996315" cy="1397635"/>
            </a:xfrm>
            <a:custGeom>
              <a:avLst/>
              <a:gdLst/>
              <a:ahLst/>
              <a:cxnLst/>
              <a:rect l="l" t="t" r="r" b="b"/>
              <a:pathLst>
                <a:path w="996315" h="1397635">
                  <a:moveTo>
                    <a:pt x="84862" y="0"/>
                  </a:moveTo>
                  <a:lnTo>
                    <a:pt x="65325" y="47358"/>
                  </a:lnTo>
                  <a:lnTo>
                    <a:pt x="48253" y="95451"/>
                  </a:lnTo>
                  <a:lnTo>
                    <a:pt x="33689" y="144323"/>
                  </a:lnTo>
                  <a:lnTo>
                    <a:pt x="21676" y="194015"/>
                  </a:lnTo>
                  <a:lnTo>
                    <a:pt x="12258" y="244571"/>
                  </a:lnTo>
                  <a:lnTo>
                    <a:pt x="5476" y="296035"/>
                  </a:lnTo>
                  <a:lnTo>
                    <a:pt x="1376" y="348448"/>
                  </a:lnTo>
                  <a:lnTo>
                    <a:pt x="0" y="401854"/>
                  </a:lnTo>
                  <a:lnTo>
                    <a:pt x="1149" y="450048"/>
                  </a:lnTo>
                  <a:lnTo>
                    <a:pt x="4564" y="497653"/>
                  </a:lnTo>
                  <a:lnTo>
                    <a:pt x="10191" y="544617"/>
                  </a:lnTo>
                  <a:lnTo>
                    <a:pt x="17978" y="590889"/>
                  </a:lnTo>
                  <a:lnTo>
                    <a:pt x="27873" y="636416"/>
                  </a:lnTo>
                  <a:lnTo>
                    <a:pt x="39823" y="681145"/>
                  </a:lnTo>
                  <a:lnTo>
                    <a:pt x="53777" y="725025"/>
                  </a:lnTo>
                  <a:lnTo>
                    <a:pt x="69680" y="768002"/>
                  </a:lnTo>
                  <a:lnTo>
                    <a:pt x="87482" y="810025"/>
                  </a:lnTo>
                  <a:lnTo>
                    <a:pt x="107129" y="851040"/>
                  </a:lnTo>
                  <a:lnTo>
                    <a:pt x="128570" y="890997"/>
                  </a:lnTo>
                  <a:lnTo>
                    <a:pt x="151752" y="929842"/>
                  </a:lnTo>
                  <a:lnTo>
                    <a:pt x="176623" y="967523"/>
                  </a:lnTo>
                  <a:lnTo>
                    <a:pt x="203129" y="1003988"/>
                  </a:lnTo>
                  <a:lnTo>
                    <a:pt x="231220" y="1039185"/>
                  </a:lnTo>
                  <a:lnTo>
                    <a:pt x="260842" y="1073060"/>
                  </a:lnTo>
                  <a:lnTo>
                    <a:pt x="291943" y="1105562"/>
                  </a:lnTo>
                  <a:lnTo>
                    <a:pt x="324471" y="1136639"/>
                  </a:lnTo>
                  <a:lnTo>
                    <a:pt x="358373" y="1166238"/>
                  </a:lnTo>
                  <a:lnTo>
                    <a:pt x="393598" y="1194306"/>
                  </a:lnTo>
                  <a:lnTo>
                    <a:pt x="430091" y="1220792"/>
                  </a:lnTo>
                  <a:lnTo>
                    <a:pt x="467802" y="1245643"/>
                  </a:lnTo>
                  <a:lnTo>
                    <a:pt x="506678" y="1268807"/>
                  </a:lnTo>
                  <a:lnTo>
                    <a:pt x="546666" y="1290231"/>
                  </a:lnTo>
                  <a:lnTo>
                    <a:pt x="587714" y="1309863"/>
                  </a:lnTo>
                  <a:lnTo>
                    <a:pt x="629770" y="1327651"/>
                  </a:lnTo>
                  <a:lnTo>
                    <a:pt x="672781" y="1343542"/>
                  </a:lnTo>
                  <a:lnTo>
                    <a:pt x="716695" y="1357484"/>
                  </a:lnTo>
                  <a:lnTo>
                    <a:pt x="761459" y="1369425"/>
                  </a:lnTo>
                  <a:lnTo>
                    <a:pt x="807022" y="1379312"/>
                  </a:lnTo>
                  <a:lnTo>
                    <a:pt x="853330" y="1387093"/>
                  </a:lnTo>
                  <a:lnTo>
                    <a:pt x="900332" y="1392715"/>
                  </a:lnTo>
                  <a:lnTo>
                    <a:pt x="947975" y="1396127"/>
                  </a:lnTo>
                  <a:lnTo>
                    <a:pt x="996206" y="1397276"/>
                  </a:lnTo>
                  <a:lnTo>
                    <a:pt x="996206" y="401854"/>
                  </a:lnTo>
                  <a:lnTo>
                    <a:pt x="84862" y="0"/>
                  </a:lnTo>
                  <a:close/>
                </a:path>
              </a:pathLst>
            </a:custGeom>
            <a:solidFill>
              <a:srgbClr val="6DBA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C00833C9-C89D-6872-42EB-952B3AE655A7}"/>
                </a:ext>
              </a:extLst>
            </p:cNvPr>
            <p:cNvSpPr/>
            <p:nvPr/>
          </p:nvSpPr>
          <p:spPr>
            <a:xfrm>
              <a:off x="18686316" y="4151371"/>
              <a:ext cx="1003935" cy="1405255"/>
            </a:xfrm>
            <a:custGeom>
              <a:avLst/>
              <a:gdLst/>
              <a:ahLst/>
              <a:cxnLst/>
              <a:rect l="l" t="t" r="r" b="b"/>
              <a:pathLst>
                <a:path w="1003934" h="1405254">
                  <a:moveTo>
                    <a:pt x="85094" y="2680"/>
                  </a:moveTo>
                  <a:lnTo>
                    <a:pt x="65487" y="50213"/>
                  </a:lnTo>
                  <a:lnTo>
                    <a:pt x="48352" y="98483"/>
                  </a:lnTo>
                  <a:lnTo>
                    <a:pt x="33735" y="147535"/>
                  </a:lnTo>
                  <a:lnTo>
                    <a:pt x="21677" y="197411"/>
                  </a:lnTo>
                  <a:lnTo>
                    <a:pt x="12224" y="248155"/>
                  </a:lnTo>
                  <a:lnTo>
                    <a:pt x="5417" y="299808"/>
                  </a:lnTo>
                  <a:lnTo>
                    <a:pt x="1301" y="352416"/>
                  </a:lnTo>
                  <a:lnTo>
                    <a:pt x="6" y="402667"/>
                  </a:lnTo>
                  <a:lnTo>
                    <a:pt x="0" y="409373"/>
                  </a:lnTo>
                  <a:lnTo>
                    <a:pt x="1074" y="454391"/>
                  </a:lnTo>
                  <a:lnTo>
                    <a:pt x="4501" y="502171"/>
                  </a:lnTo>
                  <a:lnTo>
                    <a:pt x="10149" y="549309"/>
                  </a:lnTo>
                  <a:lnTo>
                    <a:pt x="17965" y="595752"/>
                  </a:lnTo>
                  <a:lnTo>
                    <a:pt x="27896" y="641446"/>
                  </a:lnTo>
                  <a:lnTo>
                    <a:pt x="39890" y="686340"/>
                  </a:lnTo>
                  <a:lnTo>
                    <a:pt x="53894" y="730381"/>
                  </a:lnTo>
                  <a:lnTo>
                    <a:pt x="69856" y="773517"/>
                  </a:lnTo>
                  <a:lnTo>
                    <a:pt x="87724" y="815694"/>
                  </a:lnTo>
                  <a:lnTo>
                    <a:pt x="107444" y="856861"/>
                  </a:lnTo>
                  <a:lnTo>
                    <a:pt x="128963" y="896965"/>
                  </a:lnTo>
                  <a:lnTo>
                    <a:pt x="152231" y="935953"/>
                  </a:lnTo>
                  <a:lnTo>
                    <a:pt x="177193" y="973773"/>
                  </a:lnTo>
                  <a:lnTo>
                    <a:pt x="203797" y="1010372"/>
                  </a:lnTo>
                  <a:lnTo>
                    <a:pt x="231991" y="1045698"/>
                  </a:lnTo>
                  <a:lnTo>
                    <a:pt x="261722" y="1079698"/>
                  </a:lnTo>
                  <a:lnTo>
                    <a:pt x="292938" y="1112320"/>
                  </a:lnTo>
                  <a:lnTo>
                    <a:pt x="325585" y="1143511"/>
                  </a:lnTo>
                  <a:lnTo>
                    <a:pt x="359612" y="1173219"/>
                  </a:lnTo>
                  <a:lnTo>
                    <a:pt x="394966" y="1201390"/>
                  </a:lnTo>
                  <a:lnTo>
                    <a:pt x="431594" y="1227974"/>
                  </a:lnTo>
                  <a:lnTo>
                    <a:pt x="469443" y="1252916"/>
                  </a:lnTo>
                  <a:lnTo>
                    <a:pt x="508462" y="1276165"/>
                  </a:lnTo>
                  <a:lnTo>
                    <a:pt x="548597" y="1297667"/>
                  </a:lnTo>
                  <a:lnTo>
                    <a:pt x="589796" y="1317372"/>
                  </a:lnTo>
                  <a:lnTo>
                    <a:pt x="632007" y="1335225"/>
                  </a:lnTo>
                  <a:lnTo>
                    <a:pt x="675176" y="1351174"/>
                  </a:lnTo>
                  <a:lnTo>
                    <a:pt x="719252" y="1365168"/>
                  </a:lnTo>
                  <a:lnTo>
                    <a:pt x="764181" y="1377152"/>
                  </a:lnTo>
                  <a:lnTo>
                    <a:pt x="809911" y="1387076"/>
                  </a:lnTo>
                  <a:lnTo>
                    <a:pt x="856390" y="1394885"/>
                  </a:lnTo>
                  <a:lnTo>
                    <a:pt x="903564" y="1400529"/>
                  </a:lnTo>
                  <a:lnTo>
                    <a:pt x="951382" y="1403953"/>
                  </a:lnTo>
                  <a:lnTo>
                    <a:pt x="999791" y="1405106"/>
                  </a:lnTo>
                  <a:lnTo>
                    <a:pt x="999791" y="1401441"/>
                  </a:lnTo>
                  <a:lnTo>
                    <a:pt x="996126" y="1401441"/>
                  </a:lnTo>
                  <a:lnTo>
                    <a:pt x="996126" y="1397689"/>
                  </a:lnTo>
                  <a:lnTo>
                    <a:pt x="951737" y="1396632"/>
                  </a:lnTo>
                  <a:lnTo>
                    <a:pt x="904269" y="1393232"/>
                  </a:lnTo>
                  <a:lnTo>
                    <a:pt x="857440" y="1387630"/>
                  </a:lnTo>
                  <a:lnTo>
                    <a:pt x="811302" y="1379878"/>
                  </a:lnTo>
                  <a:lnTo>
                    <a:pt x="765907" y="1370027"/>
                  </a:lnTo>
                  <a:lnTo>
                    <a:pt x="721307" y="1358130"/>
                  </a:lnTo>
                  <a:lnTo>
                    <a:pt x="677555" y="1344239"/>
                  </a:lnTo>
                  <a:lnTo>
                    <a:pt x="634702" y="1328407"/>
                  </a:lnTo>
                  <a:lnTo>
                    <a:pt x="592801" y="1310684"/>
                  </a:lnTo>
                  <a:lnTo>
                    <a:pt x="551904" y="1291124"/>
                  </a:lnTo>
                  <a:lnTo>
                    <a:pt x="512063" y="1269779"/>
                  </a:lnTo>
                  <a:lnTo>
                    <a:pt x="473330" y="1246701"/>
                  </a:lnTo>
                  <a:lnTo>
                    <a:pt x="435758" y="1221941"/>
                  </a:lnTo>
                  <a:lnTo>
                    <a:pt x="399399" y="1195553"/>
                  </a:lnTo>
                  <a:lnTo>
                    <a:pt x="364304" y="1167587"/>
                  </a:lnTo>
                  <a:lnTo>
                    <a:pt x="330527" y="1138097"/>
                  </a:lnTo>
                  <a:lnTo>
                    <a:pt x="298118" y="1107135"/>
                  </a:lnTo>
                  <a:lnTo>
                    <a:pt x="267132" y="1074752"/>
                  </a:lnTo>
                  <a:lnTo>
                    <a:pt x="237619" y="1041001"/>
                  </a:lnTo>
                  <a:lnTo>
                    <a:pt x="209631" y="1005935"/>
                  </a:lnTo>
                  <a:lnTo>
                    <a:pt x="183222" y="969604"/>
                  </a:lnTo>
                  <a:lnTo>
                    <a:pt x="158443" y="932061"/>
                  </a:lnTo>
                  <a:lnTo>
                    <a:pt x="135347" y="893359"/>
                  </a:lnTo>
                  <a:lnTo>
                    <a:pt x="113985" y="853550"/>
                  </a:lnTo>
                  <a:lnTo>
                    <a:pt x="94409" y="812685"/>
                  </a:lnTo>
                  <a:lnTo>
                    <a:pt x="76673" y="770817"/>
                  </a:lnTo>
                  <a:lnTo>
                    <a:pt x="60828" y="727998"/>
                  </a:lnTo>
                  <a:lnTo>
                    <a:pt x="46926" y="684281"/>
                  </a:lnTo>
                  <a:lnTo>
                    <a:pt x="35020" y="639716"/>
                  </a:lnTo>
                  <a:lnTo>
                    <a:pt x="25162" y="594357"/>
                  </a:lnTo>
                  <a:lnTo>
                    <a:pt x="17403" y="548256"/>
                  </a:lnTo>
                  <a:lnTo>
                    <a:pt x="11797" y="501465"/>
                  </a:lnTo>
                  <a:lnTo>
                    <a:pt x="8395" y="454035"/>
                  </a:lnTo>
                  <a:lnTo>
                    <a:pt x="7329" y="409373"/>
                  </a:lnTo>
                  <a:lnTo>
                    <a:pt x="7335" y="402667"/>
                  </a:lnTo>
                  <a:lnTo>
                    <a:pt x="8620" y="352806"/>
                  </a:lnTo>
                  <a:lnTo>
                    <a:pt x="12705" y="300585"/>
                  </a:lnTo>
                  <a:lnTo>
                    <a:pt x="19461" y="249312"/>
                  </a:lnTo>
                  <a:lnTo>
                    <a:pt x="28845" y="198944"/>
                  </a:lnTo>
                  <a:lnTo>
                    <a:pt x="40813" y="149437"/>
                  </a:lnTo>
                  <a:lnTo>
                    <a:pt x="55324" y="100746"/>
                  </a:lnTo>
                  <a:lnTo>
                    <a:pt x="72333" y="52830"/>
                  </a:lnTo>
                  <a:lnTo>
                    <a:pt x="90401" y="9032"/>
                  </a:lnTo>
                  <a:lnTo>
                    <a:pt x="86968" y="7518"/>
                  </a:lnTo>
                  <a:lnTo>
                    <a:pt x="88437" y="4163"/>
                  </a:lnTo>
                  <a:lnTo>
                    <a:pt x="85094" y="2680"/>
                  </a:lnTo>
                  <a:close/>
                </a:path>
                <a:path w="1003934" h="1405254">
                  <a:moveTo>
                    <a:pt x="996126" y="408409"/>
                  </a:moveTo>
                  <a:lnTo>
                    <a:pt x="996126" y="1397689"/>
                  </a:lnTo>
                  <a:lnTo>
                    <a:pt x="999791" y="1397777"/>
                  </a:lnTo>
                  <a:lnTo>
                    <a:pt x="999791" y="1405106"/>
                  </a:lnTo>
                  <a:lnTo>
                    <a:pt x="1001815" y="1405106"/>
                  </a:lnTo>
                  <a:lnTo>
                    <a:pt x="1003455" y="1403465"/>
                  </a:lnTo>
                  <a:lnTo>
                    <a:pt x="1003455" y="409373"/>
                  </a:lnTo>
                  <a:lnTo>
                    <a:pt x="998312" y="409373"/>
                  </a:lnTo>
                  <a:lnTo>
                    <a:pt x="996126" y="408409"/>
                  </a:lnTo>
                  <a:close/>
                </a:path>
                <a:path w="1003934" h="1405254">
                  <a:moveTo>
                    <a:pt x="996126" y="1397689"/>
                  </a:moveTo>
                  <a:lnTo>
                    <a:pt x="996126" y="1401441"/>
                  </a:lnTo>
                  <a:lnTo>
                    <a:pt x="999791" y="1401441"/>
                  </a:lnTo>
                  <a:lnTo>
                    <a:pt x="999791" y="1397777"/>
                  </a:lnTo>
                  <a:lnTo>
                    <a:pt x="996126" y="1397689"/>
                  </a:lnTo>
                  <a:close/>
                </a:path>
                <a:path w="1003934" h="1405254">
                  <a:moveTo>
                    <a:pt x="999791" y="406020"/>
                  </a:moveTo>
                  <a:lnTo>
                    <a:pt x="996126" y="406020"/>
                  </a:lnTo>
                  <a:lnTo>
                    <a:pt x="996126" y="408409"/>
                  </a:lnTo>
                  <a:lnTo>
                    <a:pt x="998312" y="409373"/>
                  </a:lnTo>
                  <a:lnTo>
                    <a:pt x="999791" y="406020"/>
                  </a:lnTo>
                  <a:close/>
                </a:path>
                <a:path w="1003934" h="1405254">
                  <a:moveTo>
                    <a:pt x="1001269" y="402667"/>
                  </a:moveTo>
                  <a:lnTo>
                    <a:pt x="998312" y="409373"/>
                  </a:lnTo>
                  <a:lnTo>
                    <a:pt x="1003455" y="409373"/>
                  </a:lnTo>
                  <a:lnTo>
                    <a:pt x="1003455" y="404567"/>
                  </a:lnTo>
                  <a:lnTo>
                    <a:pt x="1002598" y="403252"/>
                  </a:lnTo>
                  <a:lnTo>
                    <a:pt x="1001269" y="402667"/>
                  </a:lnTo>
                  <a:close/>
                </a:path>
                <a:path w="1003934" h="1405254">
                  <a:moveTo>
                    <a:pt x="89925" y="816"/>
                  </a:moveTo>
                  <a:lnTo>
                    <a:pt x="88458" y="4167"/>
                  </a:lnTo>
                  <a:lnTo>
                    <a:pt x="91799" y="5643"/>
                  </a:lnTo>
                  <a:lnTo>
                    <a:pt x="90401" y="9032"/>
                  </a:lnTo>
                  <a:lnTo>
                    <a:pt x="996126" y="408409"/>
                  </a:lnTo>
                  <a:lnTo>
                    <a:pt x="996126" y="406020"/>
                  </a:lnTo>
                  <a:lnTo>
                    <a:pt x="999791" y="406020"/>
                  </a:lnTo>
                  <a:lnTo>
                    <a:pt x="1001269" y="402667"/>
                  </a:lnTo>
                  <a:lnTo>
                    <a:pt x="89925" y="816"/>
                  </a:lnTo>
                  <a:close/>
                </a:path>
                <a:path w="1003934" h="1405254">
                  <a:moveTo>
                    <a:pt x="88448" y="4163"/>
                  </a:moveTo>
                  <a:lnTo>
                    <a:pt x="86968" y="7518"/>
                  </a:lnTo>
                  <a:lnTo>
                    <a:pt x="90401" y="9032"/>
                  </a:lnTo>
                  <a:lnTo>
                    <a:pt x="91799" y="5643"/>
                  </a:lnTo>
                  <a:lnTo>
                    <a:pt x="88448" y="4163"/>
                  </a:lnTo>
                  <a:close/>
                </a:path>
                <a:path w="1003934" h="1405254">
                  <a:moveTo>
                    <a:pt x="88074" y="0"/>
                  </a:moveTo>
                  <a:lnTo>
                    <a:pt x="85911" y="837"/>
                  </a:lnTo>
                  <a:lnTo>
                    <a:pt x="85094" y="2680"/>
                  </a:lnTo>
                  <a:lnTo>
                    <a:pt x="88448" y="4163"/>
                  </a:lnTo>
                  <a:lnTo>
                    <a:pt x="89925" y="816"/>
                  </a:lnTo>
                  <a:lnTo>
                    <a:pt x="880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3394A5F-CBF8-B89B-D546-D4931F7C1E6C}"/>
                </a:ext>
              </a:extLst>
            </p:cNvPr>
            <p:cNvSpPr/>
            <p:nvPr/>
          </p:nvSpPr>
          <p:spPr>
            <a:xfrm>
              <a:off x="18774716" y="3561978"/>
              <a:ext cx="1329690" cy="995680"/>
            </a:xfrm>
            <a:custGeom>
              <a:avLst/>
              <a:gdLst/>
              <a:ahLst/>
              <a:cxnLst/>
              <a:rect l="l" t="t" r="r" b="b"/>
              <a:pathLst>
                <a:path w="1329690" h="995679">
                  <a:moveTo>
                    <a:pt x="915034" y="0"/>
                  </a:moveTo>
                  <a:lnTo>
                    <a:pt x="864599" y="1257"/>
                  </a:lnTo>
                  <a:lnTo>
                    <a:pt x="814802" y="4988"/>
                  </a:lnTo>
                  <a:lnTo>
                    <a:pt x="765704" y="11132"/>
                  </a:lnTo>
                  <a:lnTo>
                    <a:pt x="717364" y="19628"/>
                  </a:lnTo>
                  <a:lnTo>
                    <a:pt x="669844" y="30416"/>
                  </a:lnTo>
                  <a:lnTo>
                    <a:pt x="623205" y="43434"/>
                  </a:lnTo>
                  <a:lnTo>
                    <a:pt x="577508" y="58622"/>
                  </a:lnTo>
                  <a:lnTo>
                    <a:pt x="532813" y="75919"/>
                  </a:lnTo>
                  <a:lnTo>
                    <a:pt x="489181" y="95265"/>
                  </a:lnTo>
                  <a:lnTo>
                    <a:pt x="446674" y="116597"/>
                  </a:lnTo>
                  <a:lnTo>
                    <a:pt x="405352" y="139856"/>
                  </a:lnTo>
                  <a:lnTo>
                    <a:pt x="365275" y="164982"/>
                  </a:lnTo>
                  <a:lnTo>
                    <a:pt x="326506" y="191912"/>
                  </a:lnTo>
                  <a:lnTo>
                    <a:pt x="289104" y="220586"/>
                  </a:lnTo>
                  <a:lnTo>
                    <a:pt x="253130" y="250943"/>
                  </a:lnTo>
                  <a:lnTo>
                    <a:pt x="218646" y="282923"/>
                  </a:lnTo>
                  <a:lnTo>
                    <a:pt x="185712" y="316465"/>
                  </a:lnTo>
                  <a:lnTo>
                    <a:pt x="154388" y="351508"/>
                  </a:lnTo>
                  <a:lnTo>
                    <a:pt x="124737" y="387991"/>
                  </a:lnTo>
                  <a:lnTo>
                    <a:pt x="96819" y="425853"/>
                  </a:lnTo>
                  <a:lnTo>
                    <a:pt x="70694" y="465034"/>
                  </a:lnTo>
                  <a:lnTo>
                    <a:pt x="46423" y="505472"/>
                  </a:lnTo>
                  <a:lnTo>
                    <a:pt x="24068" y="547107"/>
                  </a:lnTo>
                  <a:lnTo>
                    <a:pt x="3689" y="589879"/>
                  </a:lnTo>
                  <a:lnTo>
                    <a:pt x="0" y="589879"/>
                  </a:lnTo>
                  <a:lnTo>
                    <a:pt x="0" y="593566"/>
                  </a:lnTo>
                  <a:lnTo>
                    <a:pt x="911344" y="995422"/>
                  </a:lnTo>
                  <a:lnTo>
                    <a:pt x="1329383" y="685508"/>
                  </a:lnTo>
                  <a:lnTo>
                    <a:pt x="1329383" y="91388"/>
                  </a:lnTo>
                  <a:lnTo>
                    <a:pt x="1301723" y="78811"/>
                  </a:lnTo>
                  <a:lnTo>
                    <a:pt x="1256505" y="60866"/>
                  </a:lnTo>
                  <a:lnTo>
                    <a:pt x="1210260" y="45105"/>
                  </a:lnTo>
                  <a:lnTo>
                    <a:pt x="1163056" y="31591"/>
                  </a:lnTo>
                  <a:lnTo>
                    <a:pt x="1114962" y="20390"/>
                  </a:lnTo>
                  <a:lnTo>
                    <a:pt x="1066045" y="11566"/>
                  </a:lnTo>
                  <a:lnTo>
                    <a:pt x="1016373" y="5183"/>
                  </a:lnTo>
                  <a:lnTo>
                    <a:pt x="966013" y="1306"/>
                  </a:lnTo>
                  <a:lnTo>
                    <a:pt x="915034" y="0"/>
                  </a:lnTo>
                  <a:close/>
                </a:path>
              </a:pathLst>
            </a:custGeom>
            <a:solidFill>
              <a:srgbClr val="AF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06810829-FC5F-0E12-AFA3-1B4547450224}"/>
                </a:ext>
              </a:extLst>
            </p:cNvPr>
            <p:cNvSpPr/>
            <p:nvPr/>
          </p:nvSpPr>
          <p:spPr>
            <a:xfrm>
              <a:off x="18771051" y="3558313"/>
              <a:ext cx="1333500" cy="1003300"/>
            </a:xfrm>
            <a:custGeom>
              <a:avLst/>
              <a:gdLst/>
              <a:ahLst/>
              <a:cxnLst/>
              <a:rect l="l" t="t" r="r" b="b"/>
              <a:pathLst>
                <a:path w="1333500" h="1003300">
                  <a:moveTo>
                    <a:pt x="915008" y="999086"/>
                  </a:moveTo>
                  <a:lnTo>
                    <a:pt x="913530" y="1002440"/>
                  </a:lnTo>
                  <a:lnTo>
                    <a:pt x="914735" y="1002971"/>
                  </a:lnTo>
                  <a:lnTo>
                    <a:pt x="916133" y="1002815"/>
                  </a:lnTo>
                  <a:lnTo>
                    <a:pt x="917191" y="1002030"/>
                  </a:lnTo>
                  <a:lnTo>
                    <a:pt x="915008" y="999086"/>
                  </a:lnTo>
                  <a:close/>
                </a:path>
                <a:path w="1333500" h="1003300">
                  <a:moveTo>
                    <a:pt x="5143" y="593878"/>
                  </a:moveTo>
                  <a:lnTo>
                    <a:pt x="2186" y="600584"/>
                  </a:lnTo>
                  <a:lnTo>
                    <a:pt x="913530" y="1002440"/>
                  </a:lnTo>
                  <a:lnTo>
                    <a:pt x="915008" y="999086"/>
                  </a:lnTo>
                  <a:lnTo>
                    <a:pt x="912826" y="996142"/>
                  </a:lnTo>
                  <a:lnTo>
                    <a:pt x="914538" y="994873"/>
                  </a:lnTo>
                  <a:lnTo>
                    <a:pt x="12982" y="597334"/>
                  </a:lnTo>
                  <a:lnTo>
                    <a:pt x="7327" y="597334"/>
                  </a:lnTo>
                  <a:lnTo>
                    <a:pt x="7104" y="597269"/>
                  </a:lnTo>
                  <a:lnTo>
                    <a:pt x="7354" y="597103"/>
                  </a:lnTo>
                  <a:lnTo>
                    <a:pt x="7354" y="594853"/>
                  </a:lnTo>
                  <a:lnTo>
                    <a:pt x="5143" y="593878"/>
                  </a:lnTo>
                  <a:close/>
                </a:path>
                <a:path w="1333500" h="1003300">
                  <a:moveTo>
                    <a:pt x="1333048" y="684608"/>
                  </a:moveTo>
                  <a:lnTo>
                    <a:pt x="914538" y="994873"/>
                  </a:lnTo>
                  <a:lnTo>
                    <a:pt x="916487" y="995733"/>
                  </a:lnTo>
                  <a:lnTo>
                    <a:pt x="915009" y="999086"/>
                  </a:lnTo>
                  <a:lnTo>
                    <a:pt x="917191" y="1002030"/>
                  </a:lnTo>
                  <a:lnTo>
                    <a:pt x="1333048" y="693734"/>
                  </a:lnTo>
                  <a:lnTo>
                    <a:pt x="1333048" y="684608"/>
                  </a:lnTo>
                  <a:close/>
                </a:path>
                <a:path w="1333500" h="1003300">
                  <a:moveTo>
                    <a:pt x="914538" y="994873"/>
                  </a:moveTo>
                  <a:lnTo>
                    <a:pt x="912826" y="996142"/>
                  </a:lnTo>
                  <a:lnTo>
                    <a:pt x="915008" y="999086"/>
                  </a:lnTo>
                  <a:lnTo>
                    <a:pt x="916487" y="995733"/>
                  </a:lnTo>
                  <a:lnTo>
                    <a:pt x="914538" y="994873"/>
                  </a:lnTo>
                  <a:close/>
                </a:path>
                <a:path w="1333500" h="1003300">
                  <a:moveTo>
                    <a:pt x="3664" y="597231"/>
                  </a:moveTo>
                  <a:lnTo>
                    <a:pt x="0" y="597232"/>
                  </a:lnTo>
                  <a:lnTo>
                    <a:pt x="0" y="598683"/>
                  </a:lnTo>
                  <a:lnTo>
                    <a:pt x="857" y="599998"/>
                  </a:lnTo>
                  <a:lnTo>
                    <a:pt x="2186" y="600584"/>
                  </a:lnTo>
                  <a:lnTo>
                    <a:pt x="3664" y="597231"/>
                  </a:lnTo>
                  <a:close/>
                </a:path>
                <a:path w="1333500" h="1003300">
                  <a:moveTo>
                    <a:pt x="7355" y="597231"/>
                  </a:moveTo>
                  <a:close/>
                </a:path>
                <a:path w="1333500" h="1003300">
                  <a:moveTo>
                    <a:pt x="9119" y="597001"/>
                  </a:moveTo>
                  <a:lnTo>
                    <a:pt x="7416" y="597001"/>
                  </a:lnTo>
                  <a:lnTo>
                    <a:pt x="7327" y="597334"/>
                  </a:lnTo>
                  <a:lnTo>
                    <a:pt x="12982" y="597334"/>
                  </a:lnTo>
                  <a:lnTo>
                    <a:pt x="12697" y="597209"/>
                  </a:lnTo>
                  <a:lnTo>
                    <a:pt x="8799" y="597209"/>
                  </a:lnTo>
                  <a:lnTo>
                    <a:pt x="9119" y="597001"/>
                  </a:lnTo>
                  <a:close/>
                </a:path>
                <a:path w="1333500" h="1003300">
                  <a:moveTo>
                    <a:pt x="7354" y="597103"/>
                  </a:moveTo>
                  <a:lnTo>
                    <a:pt x="7104" y="597269"/>
                  </a:lnTo>
                  <a:lnTo>
                    <a:pt x="7328" y="597269"/>
                  </a:lnTo>
                  <a:lnTo>
                    <a:pt x="7354" y="597103"/>
                  </a:lnTo>
                  <a:close/>
                </a:path>
                <a:path w="1333500" h="1003300">
                  <a:moveTo>
                    <a:pt x="4925" y="590124"/>
                  </a:moveTo>
                  <a:lnTo>
                    <a:pt x="0" y="597216"/>
                  </a:lnTo>
                  <a:lnTo>
                    <a:pt x="3664" y="597231"/>
                  </a:lnTo>
                  <a:lnTo>
                    <a:pt x="5143" y="593878"/>
                  </a:lnTo>
                  <a:lnTo>
                    <a:pt x="7354" y="593878"/>
                  </a:lnTo>
                  <a:lnTo>
                    <a:pt x="7352" y="593544"/>
                  </a:lnTo>
                  <a:lnTo>
                    <a:pt x="4008" y="592048"/>
                  </a:lnTo>
                  <a:lnTo>
                    <a:pt x="4925" y="590124"/>
                  </a:lnTo>
                  <a:close/>
                </a:path>
                <a:path w="1333500" h="1003300">
                  <a:moveTo>
                    <a:pt x="7195" y="597209"/>
                  </a:moveTo>
                  <a:close/>
                </a:path>
                <a:path w="1333500" h="1003300">
                  <a:moveTo>
                    <a:pt x="10218" y="596116"/>
                  </a:moveTo>
                  <a:lnTo>
                    <a:pt x="10109" y="596359"/>
                  </a:lnTo>
                  <a:lnTo>
                    <a:pt x="8799" y="597209"/>
                  </a:lnTo>
                  <a:lnTo>
                    <a:pt x="12697" y="597209"/>
                  </a:lnTo>
                  <a:lnTo>
                    <a:pt x="10218" y="596116"/>
                  </a:lnTo>
                  <a:close/>
                </a:path>
                <a:path w="1333500" h="1003300">
                  <a:moveTo>
                    <a:pt x="7354" y="594853"/>
                  </a:moveTo>
                  <a:lnTo>
                    <a:pt x="7354" y="597103"/>
                  </a:lnTo>
                  <a:lnTo>
                    <a:pt x="9119" y="597001"/>
                  </a:lnTo>
                  <a:lnTo>
                    <a:pt x="10109" y="596359"/>
                  </a:lnTo>
                  <a:lnTo>
                    <a:pt x="10218" y="596116"/>
                  </a:lnTo>
                  <a:lnTo>
                    <a:pt x="7354" y="594853"/>
                  </a:lnTo>
                  <a:close/>
                </a:path>
                <a:path w="1333500" h="1003300">
                  <a:moveTo>
                    <a:pt x="7354" y="593544"/>
                  </a:moveTo>
                  <a:lnTo>
                    <a:pt x="7354" y="594853"/>
                  </a:lnTo>
                  <a:lnTo>
                    <a:pt x="10218" y="596116"/>
                  </a:lnTo>
                  <a:lnTo>
                    <a:pt x="10699" y="595040"/>
                  </a:lnTo>
                  <a:lnTo>
                    <a:pt x="7354" y="593544"/>
                  </a:lnTo>
                  <a:close/>
                </a:path>
                <a:path w="1333500" h="1003300">
                  <a:moveTo>
                    <a:pt x="13158" y="589879"/>
                  </a:moveTo>
                  <a:lnTo>
                    <a:pt x="7354" y="589879"/>
                  </a:lnTo>
                  <a:lnTo>
                    <a:pt x="7355" y="593544"/>
                  </a:lnTo>
                  <a:lnTo>
                    <a:pt x="10699" y="595040"/>
                  </a:lnTo>
                  <a:lnTo>
                    <a:pt x="13158" y="589879"/>
                  </a:lnTo>
                  <a:close/>
                </a:path>
                <a:path w="1333500" h="1003300">
                  <a:moveTo>
                    <a:pt x="7354" y="593878"/>
                  </a:moveTo>
                  <a:lnTo>
                    <a:pt x="5143" y="593878"/>
                  </a:lnTo>
                  <a:lnTo>
                    <a:pt x="7354" y="594853"/>
                  </a:lnTo>
                  <a:lnTo>
                    <a:pt x="7354" y="593878"/>
                  </a:lnTo>
                  <a:close/>
                </a:path>
                <a:path w="1333500" h="1003300">
                  <a:moveTo>
                    <a:pt x="7354" y="589879"/>
                  </a:moveTo>
                  <a:lnTo>
                    <a:pt x="5791" y="589879"/>
                  </a:lnTo>
                  <a:lnTo>
                    <a:pt x="4925" y="590124"/>
                  </a:lnTo>
                  <a:lnTo>
                    <a:pt x="4008" y="592048"/>
                  </a:lnTo>
                  <a:lnTo>
                    <a:pt x="7354" y="593544"/>
                  </a:lnTo>
                  <a:lnTo>
                    <a:pt x="7354" y="589879"/>
                  </a:lnTo>
                  <a:close/>
                </a:path>
                <a:path w="1333500" h="1003300">
                  <a:moveTo>
                    <a:pt x="918698" y="0"/>
                  </a:moveTo>
                  <a:lnTo>
                    <a:pt x="868078" y="1261"/>
                  </a:lnTo>
                  <a:lnTo>
                    <a:pt x="818098" y="5006"/>
                  </a:lnTo>
                  <a:lnTo>
                    <a:pt x="768819" y="11173"/>
                  </a:lnTo>
                  <a:lnTo>
                    <a:pt x="720301" y="19700"/>
                  </a:lnTo>
                  <a:lnTo>
                    <a:pt x="672607" y="30528"/>
                  </a:lnTo>
                  <a:lnTo>
                    <a:pt x="625797" y="43594"/>
                  </a:lnTo>
                  <a:lnTo>
                    <a:pt x="579931" y="58838"/>
                  </a:lnTo>
                  <a:lnTo>
                    <a:pt x="535073" y="76198"/>
                  </a:lnTo>
                  <a:lnTo>
                    <a:pt x="491281" y="95615"/>
                  </a:lnTo>
                  <a:lnTo>
                    <a:pt x="448618" y="117026"/>
                  </a:lnTo>
                  <a:lnTo>
                    <a:pt x="407144" y="140371"/>
                  </a:lnTo>
                  <a:lnTo>
                    <a:pt x="366920" y="165588"/>
                  </a:lnTo>
                  <a:lnTo>
                    <a:pt x="328008" y="192617"/>
                  </a:lnTo>
                  <a:lnTo>
                    <a:pt x="290469" y="221397"/>
                  </a:lnTo>
                  <a:lnTo>
                    <a:pt x="254364" y="251866"/>
                  </a:lnTo>
                  <a:lnTo>
                    <a:pt x="219753" y="283964"/>
                  </a:lnTo>
                  <a:lnTo>
                    <a:pt x="186698" y="317629"/>
                  </a:lnTo>
                  <a:lnTo>
                    <a:pt x="155260" y="352800"/>
                  </a:lnTo>
                  <a:lnTo>
                    <a:pt x="125500" y="389417"/>
                  </a:lnTo>
                  <a:lnTo>
                    <a:pt x="97480" y="427419"/>
                  </a:lnTo>
                  <a:lnTo>
                    <a:pt x="71259" y="466744"/>
                  </a:lnTo>
                  <a:lnTo>
                    <a:pt x="46899" y="507331"/>
                  </a:lnTo>
                  <a:lnTo>
                    <a:pt x="24462" y="549120"/>
                  </a:lnTo>
                  <a:lnTo>
                    <a:pt x="4925" y="590124"/>
                  </a:lnTo>
                  <a:lnTo>
                    <a:pt x="5791" y="589879"/>
                  </a:lnTo>
                  <a:lnTo>
                    <a:pt x="13158" y="589879"/>
                  </a:lnTo>
                  <a:lnTo>
                    <a:pt x="31003" y="552426"/>
                  </a:lnTo>
                  <a:lnTo>
                    <a:pt x="53276" y="510944"/>
                  </a:lnTo>
                  <a:lnTo>
                    <a:pt x="77458" y="470654"/>
                  </a:lnTo>
                  <a:lnTo>
                    <a:pt x="103487" y="431617"/>
                  </a:lnTo>
                  <a:lnTo>
                    <a:pt x="131303" y="393894"/>
                  </a:lnTo>
                  <a:lnTo>
                    <a:pt x="160846" y="357545"/>
                  </a:lnTo>
                  <a:lnTo>
                    <a:pt x="192054" y="322631"/>
                  </a:lnTo>
                  <a:lnTo>
                    <a:pt x="224867" y="289213"/>
                  </a:lnTo>
                  <a:lnTo>
                    <a:pt x="259225" y="257350"/>
                  </a:lnTo>
                  <a:lnTo>
                    <a:pt x="295067" y="227105"/>
                  </a:lnTo>
                  <a:lnTo>
                    <a:pt x="332332" y="198536"/>
                  </a:lnTo>
                  <a:lnTo>
                    <a:pt x="370959" y="171705"/>
                  </a:lnTo>
                  <a:lnTo>
                    <a:pt x="410889" y="146672"/>
                  </a:lnTo>
                  <a:lnTo>
                    <a:pt x="452059" y="123498"/>
                  </a:lnTo>
                  <a:lnTo>
                    <a:pt x="494411" y="102244"/>
                  </a:lnTo>
                  <a:lnTo>
                    <a:pt x="537882" y="82970"/>
                  </a:lnTo>
                  <a:lnTo>
                    <a:pt x="582413" y="65736"/>
                  </a:lnTo>
                  <a:lnTo>
                    <a:pt x="627943" y="50604"/>
                  </a:lnTo>
                  <a:lnTo>
                    <a:pt x="674410" y="37634"/>
                  </a:lnTo>
                  <a:lnTo>
                    <a:pt x="721755" y="26886"/>
                  </a:lnTo>
                  <a:lnTo>
                    <a:pt x="769918" y="18420"/>
                  </a:lnTo>
                  <a:lnTo>
                    <a:pt x="818836" y="12299"/>
                  </a:lnTo>
                  <a:lnTo>
                    <a:pt x="868450" y="8582"/>
                  </a:lnTo>
                  <a:lnTo>
                    <a:pt x="918698" y="7329"/>
                  </a:lnTo>
                  <a:lnTo>
                    <a:pt x="918698" y="0"/>
                  </a:lnTo>
                  <a:close/>
                </a:path>
                <a:path w="1333500" h="1003300">
                  <a:moveTo>
                    <a:pt x="918698" y="0"/>
                  </a:moveTo>
                  <a:lnTo>
                    <a:pt x="918698" y="7329"/>
                  </a:lnTo>
                  <a:lnTo>
                    <a:pt x="969488" y="8631"/>
                  </a:lnTo>
                  <a:lnTo>
                    <a:pt x="1019661" y="12494"/>
                  </a:lnTo>
                  <a:lnTo>
                    <a:pt x="1069150" y="18853"/>
                  </a:lnTo>
                  <a:lnTo>
                    <a:pt x="1117886" y="27644"/>
                  </a:lnTo>
                  <a:lnTo>
                    <a:pt x="1165802" y="38804"/>
                  </a:lnTo>
                  <a:lnTo>
                    <a:pt x="1212830" y="52267"/>
                  </a:lnTo>
                  <a:lnTo>
                    <a:pt x="1258904" y="67970"/>
                  </a:lnTo>
                  <a:lnTo>
                    <a:pt x="1303955" y="85848"/>
                  </a:lnTo>
                  <a:lnTo>
                    <a:pt x="1333048" y="99076"/>
                  </a:lnTo>
                  <a:lnTo>
                    <a:pt x="1333048" y="91027"/>
                  </a:lnTo>
                  <a:lnTo>
                    <a:pt x="1261439" y="61092"/>
                  </a:lnTo>
                  <a:lnTo>
                    <a:pt x="1215023" y="45273"/>
                  </a:lnTo>
                  <a:lnTo>
                    <a:pt x="1167644" y="31709"/>
                  </a:lnTo>
                  <a:lnTo>
                    <a:pt x="1119372" y="20466"/>
                  </a:lnTo>
                  <a:lnTo>
                    <a:pt x="1070273" y="11609"/>
                  </a:lnTo>
                  <a:lnTo>
                    <a:pt x="1020416" y="5203"/>
                  </a:lnTo>
                  <a:lnTo>
                    <a:pt x="969868" y="1311"/>
                  </a:lnTo>
                  <a:lnTo>
                    <a:pt x="918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8D666BDB-7162-069A-D215-BD45F70DE6A7}"/>
                </a:ext>
              </a:extLst>
            </p:cNvPr>
            <p:cNvSpPr/>
            <p:nvPr/>
          </p:nvSpPr>
          <p:spPr>
            <a:xfrm>
              <a:off x="19686102" y="4247509"/>
              <a:ext cx="418465" cy="1305560"/>
            </a:xfrm>
            <a:custGeom>
              <a:avLst/>
              <a:gdLst/>
              <a:ahLst/>
              <a:cxnLst/>
              <a:rect l="l" t="t" r="r" b="b"/>
              <a:pathLst>
                <a:path w="418465" h="1305560">
                  <a:moveTo>
                    <a:pt x="417997" y="0"/>
                  </a:moveTo>
                  <a:lnTo>
                    <a:pt x="0" y="309883"/>
                  </a:lnTo>
                  <a:lnTo>
                    <a:pt x="0" y="1305305"/>
                  </a:lnTo>
                  <a:lnTo>
                    <a:pt x="48231" y="1304156"/>
                  </a:lnTo>
                  <a:lnTo>
                    <a:pt x="95873" y="1300744"/>
                  </a:lnTo>
                  <a:lnTo>
                    <a:pt x="142875" y="1295121"/>
                  </a:lnTo>
                  <a:lnTo>
                    <a:pt x="189183" y="1287340"/>
                  </a:lnTo>
                  <a:lnTo>
                    <a:pt x="234746" y="1277453"/>
                  </a:lnTo>
                  <a:lnTo>
                    <a:pt x="279510" y="1265512"/>
                  </a:lnTo>
                  <a:lnTo>
                    <a:pt x="323424" y="1251570"/>
                  </a:lnTo>
                  <a:lnTo>
                    <a:pt x="366435" y="1235679"/>
                  </a:lnTo>
                  <a:lnTo>
                    <a:pt x="408491" y="1217891"/>
                  </a:lnTo>
                  <a:lnTo>
                    <a:pt x="417997" y="1213345"/>
                  </a:lnTo>
                  <a:lnTo>
                    <a:pt x="417997" y="0"/>
                  </a:lnTo>
                  <a:close/>
                </a:path>
              </a:pathLst>
            </a:custGeom>
            <a:solidFill>
              <a:srgbClr val="AF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438B07F3-1BBD-1C71-3FEB-298BB6871898}"/>
                </a:ext>
              </a:extLst>
            </p:cNvPr>
            <p:cNvSpPr/>
            <p:nvPr/>
          </p:nvSpPr>
          <p:spPr>
            <a:xfrm>
              <a:off x="19682437" y="4242951"/>
              <a:ext cx="422275" cy="1313815"/>
            </a:xfrm>
            <a:custGeom>
              <a:avLst/>
              <a:gdLst/>
              <a:ahLst/>
              <a:cxnLst/>
              <a:rect l="l" t="t" r="r" b="b"/>
              <a:pathLst>
                <a:path w="422275" h="1313814">
                  <a:moveTo>
                    <a:pt x="1482" y="311503"/>
                  </a:moveTo>
                  <a:lnTo>
                    <a:pt x="549" y="312194"/>
                  </a:lnTo>
                  <a:lnTo>
                    <a:pt x="0" y="313286"/>
                  </a:lnTo>
                  <a:lnTo>
                    <a:pt x="0" y="1311892"/>
                  </a:lnTo>
                  <a:lnTo>
                    <a:pt x="1640" y="1313533"/>
                  </a:lnTo>
                  <a:lnTo>
                    <a:pt x="3664" y="1313533"/>
                  </a:lnTo>
                  <a:lnTo>
                    <a:pt x="3664" y="1306203"/>
                  </a:lnTo>
                  <a:lnTo>
                    <a:pt x="7329" y="1306116"/>
                  </a:lnTo>
                  <a:lnTo>
                    <a:pt x="7329" y="317391"/>
                  </a:lnTo>
                  <a:lnTo>
                    <a:pt x="5847" y="317391"/>
                  </a:lnTo>
                  <a:lnTo>
                    <a:pt x="1482" y="311503"/>
                  </a:lnTo>
                  <a:close/>
                </a:path>
                <a:path w="422275" h="1313814">
                  <a:moveTo>
                    <a:pt x="7329" y="1306116"/>
                  </a:moveTo>
                  <a:lnTo>
                    <a:pt x="3664" y="1306203"/>
                  </a:lnTo>
                  <a:lnTo>
                    <a:pt x="3664" y="1313533"/>
                  </a:lnTo>
                  <a:lnTo>
                    <a:pt x="52073" y="1312380"/>
                  </a:lnTo>
                  <a:lnTo>
                    <a:pt x="87142" y="1309868"/>
                  </a:lnTo>
                  <a:lnTo>
                    <a:pt x="7329" y="1309868"/>
                  </a:lnTo>
                  <a:lnTo>
                    <a:pt x="7329" y="1306116"/>
                  </a:lnTo>
                  <a:close/>
                </a:path>
                <a:path w="422275" h="1313814">
                  <a:moveTo>
                    <a:pt x="421662" y="1213846"/>
                  </a:moveTo>
                  <a:lnTo>
                    <a:pt x="368753" y="1236833"/>
                  </a:lnTo>
                  <a:lnTo>
                    <a:pt x="325900" y="1252666"/>
                  </a:lnTo>
                  <a:lnTo>
                    <a:pt x="282147" y="1266557"/>
                  </a:lnTo>
                  <a:lnTo>
                    <a:pt x="237548" y="1278454"/>
                  </a:lnTo>
                  <a:lnTo>
                    <a:pt x="192153" y="1288305"/>
                  </a:lnTo>
                  <a:lnTo>
                    <a:pt x="146015" y="1296057"/>
                  </a:lnTo>
                  <a:lnTo>
                    <a:pt x="99186" y="1301659"/>
                  </a:lnTo>
                  <a:lnTo>
                    <a:pt x="51718" y="1305059"/>
                  </a:lnTo>
                  <a:lnTo>
                    <a:pt x="7329" y="1306116"/>
                  </a:lnTo>
                  <a:lnTo>
                    <a:pt x="7329" y="1309868"/>
                  </a:lnTo>
                  <a:lnTo>
                    <a:pt x="87142" y="1309868"/>
                  </a:lnTo>
                  <a:lnTo>
                    <a:pt x="99891" y="1308955"/>
                  </a:lnTo>
                  <a:lnTo>
                    <a:pt x="147065" y="1303312"/>
                  </a:lnTo>
                  <a:lnTo>
                    <a:pt x="193544" y="1295502"/>
                  </a:lnTo>
                  <a:lnTo>
                    <a:pt x="239274" y="1285579"/>
                  </a:lnTo>
                  <a:lnTo>
                    <a:pt x="284203" y="1273594"/>
                  </a:lnTo>
                  <a:lnTo>
                    <a:pt x="328279" y="1259601"/>
                  </a:lnTo>
                  <a:lnTo>
                    <a:pt x="371448" y="1243651"/>
                  </a:lnTo>
                  <a:lnTo>
                    <a:pt x="413658" y="1225798"/>
                  </a:lnTo>
                  <a:lnTo>
                    <a:pt x="421662" y="1221971"/>
                  </a:lnTo>
                  <a:lnTo>
                    <a:pt x="421662" y="1213846"/>
                  </a:lnTo>
                  <a:close/>
                </a:path>
                <a:path w="422275" h="1313814">
                  <a:moveTo>
                    <a:pt x="7329" y="314446"/>
                  </a:moveTo>
                  <a:lnTo>
                    <a:pt x="3664" y="314446"/>
                  </a:lnTo>
                  <a:lnTo>
                    <a:pt x="5847" y="317391"/>
                  </a:lnTo>
                  <a:lnTo>
                    <a:pt x="7329" y="316292"/>
                  </a:lnTo>
                  <a:lnTo>
                    <a:pt x="7329" y="314446"/>
                  </a:lnTo>
                  <a:close/>
                </a:path>
                <a:path w="422275" h="1313814">
                  <a:moveTo>
                    <a:pt x="7329" y="316292"/>
                  </a:moveTo>
                  <a:lnTo>
                    <a:pt x="5847" y="317391"/>
                  </a:lnTo>
                  <a:lnTo>
                    <a:pt x="7329" y="317391"/>
                  </a:lnTo>
                  <a:lnTo>
                    <a:pt x="7329" y="316292"/>
                  </a:lnTo>
                  <a:close/>
                </a:path>
                <a:path w="422275" h="1313814">
                  <a:moveTo>
                    <a:pt x="421662" y="0"/>
                  </a:moveTo>
                  <a:lnTo>
                    <a:pt x="1482" y="311503"/>
                  </a:lnTo>
                  <a:lnTo>
                    <a:pt x="3664" y="314446"/>
                  </a:lnTo>
                  <a:lnTo>
                    <a:pt x="7329" y="314446"/>
                  </a:lnTo>
                  <a:lnTo>
                    <a:pt x="7329" y="316292"/>
                  </a:lnTo>
                  <a:lnTo>
                    <a:pt x="421662" y="9127"/>
                  </a:lnTo>
                  <a:lnTo>
                    <a:pt x="421662" y="0"/>
                  </a:lnTo>
                  <a:close/>
                </a:path>
                <a:path w="422275" h="1313814">
                  <a:moveTo>
                    <a:pt x="1482" y="311503"/>
                  </a:moveTo>
                  <a:lnTo>
                    <a:pt x="3664" y="314446"/>
                  </a:lnTo>
                  <a:lnTo>
                    <a:pt x="1482" y="3115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229420EB-CA95-4296-A950-3F7E9E6FB09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59031" y="4148189"/>
              <a:ext cx="191811" cy="191667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BF47EBC7-7860-F566-89D8-1C262585458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9031" y="4479991"/>
              <a:ext cx="191811" cy="191667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6EF0112-3647-8F50-E2D9-4206E4861EB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9031" y="4811803"/>
              <a:ext cx="191811" cy="191667"/>
            </a:xfrm>
            <a:prstGeom prst="rect">
              <a:avLst/>
            </a:prstGeom>
          </p:spPr>
        </p:pic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E5BC0822-1C84-B19C-9909-89A353D47EF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9031" y="5143604"/>
              <a:ext cx="191811" cy="191667"/>
            </a:xfrm>
            <a:prstGeom prst="rect">
              <a:avLst/>
            </a:prstGeom>
          </p:spPr>
        </p:pic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6A0D1DE-6BEC-9549-FCBD-59F0DA32D366}"/>
                </a:ext>
              </a:extLst>
            </p:cNvPr>
            <p:cNvSpPr/>
            <p:nvPr/>
          </p:nvSpPr>
          <p:spPr>
            <a:xfrm>
              <a:off x="14051108" y="1924189"/>
              <a:ext cx="1418590" cy="1569085"/>
            </a:xfrm>
            <a:custGeom>
              <a:avLst/>
              <a:gdLst/>
              <a:ahLst/>
              <a:cxnLst/>
              <a:rect l="l" t="t" r="r" b="b"/>
              <a:pathLst>
                <a:path w="1418590" h="1569085">
                  <a:moveTo>
                    <a:pt x="371156" y="0"/>
                  </a:moveTo>
                  <a:lnTo>
                    <a:pt x="331838" y="23162"/>
                  </a:lnTo>
                  <a:lnTo>
                    <a:pt x="864" y="1228552"/>
                  </a:lnTo>
                  <a:lnTo>
                    <a:pt x="0" y="1253034"/>
                  </a:lnTo>
                  <a:lnTo>
                    <a:pt x="7782" y="1275097"/>
                  </a:lnTo>
                  <a:lnTo>
                    <a:pt x="23175" y="1292321"/>
                  </a:lnTo>
                  <a:lnTo>
                    <a:pt x="45140" y="1302287"/>
                  </a:lnTo>
                  <a:lnTo>
                    <a:pt x="1022899" y="1567733"/>
                  </a:lnTo>
                  <a:lnTo>
                    <a:pt x="1047401" y="1568597"/>
                  </a:lnTo>
                  <a:lnTo>
                    <a:pt x="1069480" y="1560820"/>
                  </a:lnTo>
                  <a:lnTo>
                    <a:pt x="1086718" y="1545440"/>
                  </a:lnTo>
                  <a:lnTo>
                    <a:pt x="1096692" y="1523492"/>
                  </a:lnTo>
                  <a:lnTo>
                    <a:pt x="1417688" y="340045"/>
                  </a:lnTo>
                  <a:lnTo>
                    <a:pt x="1418554" y="315562"/>
                  </a:lnTo>
                  <a:lnTo>
                    <a:pt x="1410772" y="293498"/>
                  </a:lnTo>
                  <a:lnTo>
                    <a:pt x="1395380" y="276274"/>
                  </a:lnTo>
                  <a:lnTo>
                    <a:pt x="1373417" y="266309"/>
                  </a:lnTo>
                  <a:lnTo>
                    <a:pt x="395657" y="862"/>
                  </a:lnTo>
                  <a:lnTo>
                    <a:pt x="371156" y="0"/>
                  </a:lnTo>
                  <a:close/>
                </a:path>
              </a:pathLst>
            </a:custGeom>
            <a:solidFill>
              <a:srgbClr val="E2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7357466D-0A7E-6BEF-A6F9-65C36B72B397}"/>
                </a:ext>
              </a:extLst>
            </p:cNvPr>
            <p:cNvSpPr/>
            <p:nvPr/>
          </p:nvSpPr>
          <p:spPr>
            <a:xfrm>
              <a:off x="14047483" y="1920584"/>
              <a:ext cx="1426210" cy="1576070"/>
            </a:xfrm>
            <a:custGeom>
              <a:avLst/>
              <a:gdLst/>
              <a:ahLst/>
              <a:cxnLst/>
              <a:rect l="l" t="t" r="r" b="b"/>
              <a:pathLst>
                <a:path w="1426209" h="1576070">
                  <a:moveTo>
                    <a:pt x="1059789" y="786066"/>
                  </a:moveTo>
                  <a:lnTo>
                    <a:pt x="1055979" y="768096"/>
                  </a:lnTo>
                  <a:lnTo>
                    <a:pt x="1045946" y="752881"/>
                  </a:lnTo>
                  <a:lnTo>
                    <a:pt x="1031773" y="740448"/>
                  </a:lnTo>
                  <a:lnTo>
                    <a:pt x="1030274" y="739559"/>
                  </a:lnTo>
                  <a:lnTo>
                    <a:pt x="1030274" y="789749"/>
                  </a:lnTo>
                  <a:lnTo>
                    <a:pt x="1030211" y="800760"/>
                  </a:lnTo>
                  <a:lnTo>
                    <a:pt x="1029804" y="811415"/>
                  </a:lnTo>
                  <a:lnTo>
                    <a:pt x="1028712" y="821385"/>
                  </a:lnTo>
                  <a:lnTo>
                    <a:pt x="1024331" y="839762"/>
                  </a:lnTo>
                  <a:lnTo>
                    <a:pt x="1022426" y="850582"/>
                  </a:lnTo>
                  <a:lnTo>
                    <a:pt x="1019835" y="861415"/>
                  </a:lnTo>
                  <a:lnTo>
                    <a:pt x="1015504" y="870864"/>
                  </a:lnTo>
                  <a:lnTo>
                    <a:pt x="1004328" y="875931"/>
                  </a:lnTo>
                  <a:lnTo>
                    <a:pt x="989685" y="875474"/>
                  </a:lnTo>
                  <a:lnTo>
                    <a:pt x="986751" y="874547"/>
                  </a:lnTo>
                  <a:lnTo>
                    <a:pt x="975042" y="870864"/>
                  </a:lnTo>
                  <a:lnTo>
                    <a:pt x="963853" y="863485"/>
                  </a:lnTo>
                  <a:lnTo>
                    <a:pt x="957795" y="859980"/>
                  </a:lnTo>
                  <a:lnTo>
                    <a:pt x="951407" y="860259"/>
                  </a:lnTo>
                  <a:lnTo>
                    <a:pt x="945692" y="864006"/>
                  </a:lnTo>
                  <a:lnTo>
                    <a:pt x="941717" y="870864"/>
                  </a:lnTo>
                  <a:lnTo>
                    <a:pt x="922312" y="910551"/>
                  </a:lnTo>
                  <a:lnTo>
                    <a:pt x="894753" y="941501"/>
                  </a:lnTo>
                  <a:lnTo>
                    <a:pt x="860679" y="964260"/>
                  </a:lnTo>
                  <a:lnTo>
                    <a:pt x="821791" y="979373"/>
                  </a:lnTo>
                  <a:lnTo>
                    <a:pt x="779729" y="987386"/>
                  </a:lnTo>
                  <a:lnTo>
                    <a:pt x="736193" y="988834"/>
                  </a:lnTo>
                  <a:lnTo>
                    <a:pt x="692835" y="984288"/>
                  </a:lnTo>
                  <a:lnTo>
                    <a:pt x="651319" y="974267"/>
                  </a:lnTo>
                  <a:lnTo>
                    <a:pt x="613333" y="959345"/>
                  </a:lnTo>
                  <a:lnTo>
                    <a:pt x="575691" y="931519"/>
                  </a:lnTo>
                  <a:lnTo>
                    <a:pt x="550151" y="894372"/>
                  </a:lnTo>
                  <a:lnTo>
                    <a:pt x="534987" y="850988"/>
                  </a:lnTo>
                  <a:lnTo>
                    <a:pt x="528472" y="804506"/>
                  </a:lnTo>
                  <a:lnTo>
                    <a:pt x="528193" y="752017"/>
                  </a:lnTo>
                  <a:lnTo>
                    <a:pt x="531698" y="699884"/>
                  </a:lnTo>
                  <a:lnTo>
                    <a:pt x="537298" y="648449"/>
                  </a:lnTo>
                  <a:lnTo>
                    <a:pt x="543229" y="598043"/>
                  </a:lnTo>
                  <a:lnTo>
                    <a:pt x="542493" y="595439"/>
                  </a:lnTo>
                  <a:lnTo>
                    <a:pt x="614857" y="582625"/>
                  </a:lnTo>
                  <a:lnTo>
                    <a:pt x="666711" y="568236"/>
                  </a:lnTo>
                  <a:lnTo>
                    <a:pt x="716622" y="550125"/>
                  </a:lnTo>
                  <a:lnTo>
                    <a:pt x="756577" y="531977"/>
                  </a:lnTo>
                  <a:lnTo>
                    <a:pt x="768286" y="524319"/>
                  </a:lnTo>
                  <a:lnTo>
                    <a:pt x="779297" y="519010"/>
                  </a:lnTo>
                  <a:lnTo>
                    <a:pt x="787196" y="515099"/>
                  </a:lnTo>
                  <a:lnTo>
                    <a:pt x="795782" y="513943"/>
                  </a:lnTo>
                  <a:lnTo>
                    <a:pt x="808863" y="516940"/>
                  </a:lnTo>
                  <a:lnTo>
                    <a:pt x="817168" y="520344"/>
                  </a:lnTo>
                  <a:lnTo>
                    <a:pt x="825474" y="524776"/>
                  </a:lnTo>
                  <a:lnTo>
                    <a:pt x="833780" y="529907"/>
                  </a:lnTo>
                  <a:lnTo>
                    <a:pt x="842073" y="535381"/>
                  </a:lnTo>
                  <a:lnTo>
                    <a:pt x="875334" y="547814"/>
                  </a:lnTo>
                  <a:lnTo>
                    <a:pt x="908951" y="557491"/>
                  </a:lnTo>
                  <a:lnTo>
                    <a:pt x="943254" y="564413"/>
                  </a:lnTo>
                  <a:lnTo>
                    <a:pt x="963002" y="566724"/>
                  </a:lnTo>
                  <a:lnTo>
                    <a:pt x="960666" y="603402"/>
                  </a:lnTo>
                  <a:lnTo>
                    <a:pt x="960602" y="651967"/>
                  </a:lnTo>
                  <a:lnTo>
                    <a:pt x="969543" y="698461"/>
                  </a:lnTo>
                  <a:lnTo>
                    <a:pt x="993355" y="741832"/>
                  </a:lnTo>
                  <a:lnTo>
                    <a:pt x="995324" y="743064"/>
                  </a:lnTo>
                  <a:lnTo>
                    <a:pt x="994752" y="745286"/>
                  </a:lnTo>
                  <a:lnTo>
                    <a:pt x="1000747" y="752881"/>
                  </a:lnTo>
                  <a:lnTo>
                    <a:pt x="1011593" y="759167"/>
                  </a:lnTo>
                  <a:lnTo>
                    <a:pt x="1021041" y="767168"/>
                  </a:lnTo>
                  <a:lnTo>
                    <a:pt x="1027734" y="777252"/>
                  </a:lnTo>
                  <a:lnTo>
                    <a:pt x="1030274" y="789749"/>
                  </a:lnTo>
                  <a:lnTo>
                    <a:pt x="1030274" y="739559"/>
                  </a:lnTo>
                  <a:lnTo>
                    <a:pt x="1016622" y="731443"/>
                  </a:lnTo>
                  <a:lnTo>
                    <a:pt x="1015492" y="727087"/>
                  </a:lnTo>
                  <a:lnTo>
                    <a:pt x="995883" y="686473"/>
                  </a:lnTo>
                  <a:lnTo>
                    <a:pt x="988745" y="642747"/>
                  </a:lnTo>
                  <a:lnTo>
                    <a:pt x="988542" y="603402"/>
                  </a:lnTo>
                  <a:lnTo>
                    <a:pt x="988606" y="593128"/>
                  </a:lnTo>
                  <a:lnTo>
                    <a:pt x="989203" y="568553"/>
                  </a:lnTo>
                  <a:lnTo>
                    <a:pt x="989571" y="553808"/>
                  </a:lnTo>
                  <a:lnTo>
                    <a:pt x="989660" y="542747"/>
                  </a:lnTo>
                  <a:lnTo>
                    <a:pt x="982281" y="535381"/>
                  </a:lnTo>
                  <a:lnTo>
                    <a:pt x="974902" y="535381"/>
                  </a:lnTo>
                  <a:lnTo>
                    <a:pt x="934085" y="530542"/>
                  </a:lnTo>
                  <a:lnTo>
                    <a:pt x="894651" y="521550"/>
                  </a:lnTo>
                  <a:lnTo>
                    <a:pt x="872629" y="513943"/>
                  </a:lnTo>
                  <a:lnTo>
                    <a:pt x="856602" y="508419"/>
                  </a:lnTo>
                  <a:lnTo>
                    <a:pt x="819937" y="491134"/>
                  </a:lnTo>
                  <a:lnTo>
                    <a:pt x="809383" y="485838"/>
                  </a:lnTo>
                  <a:lnTo>
                    <a:pt x="799185" y="481914"/>
                  </a:lnTo>
                  <a:lnTo>
                    <a:pt x="788289" y="480771"/>
                  </a:lnTo>
                  <a:lnTo>
                    <a:pt x="775665" y="483755"/>
                  </a:lnTo>
                  <a:lnTo>
                    <a:pt x="762406" y="489864"/>
                  </a:lnTo>
                  <a:lnTo>
                    <a:pt x="737273" y="503466"/>
                  </a:lnTo>
                  <a:lnTo>
                    <a:pt x="724001" y="509574"/>
                  </a:lnTo>
                  <a:lnTo>
                    <a:pt x="680707" y="528015"/>
                  </a:lnTo>
                  <a:lnTo>
                    <a:pt x="635863" y="542886"/>
                  </a:lnTo>
                  <a:lnTo>
                    <a:pt x="589800" y="554266"/>
                  </a:lnTo>
                  <a:lnTo>
                    <a:pt x="542810" y="562279"/>
                  </a:lnTo>
                  <a:lnTo>
                    <a:pt x="495198" y="567004"/>
                  </a:lnTo>
                  <a:lnTo>
                    <a:pt x="447281" y="568553"/>
                  </a:lnTo>
                  <a:lnTo>
                    <a:pt x="443242" y="576846"/>
                  </a:lnTo>
                  <a:lnTo>
                    <a:pt x="442671" y="587908"/>
                  </a:lnTo>
                  <a:lnTo>
                    <a:pt x="446239" y="597585"/>
                  </a:lnTo>
                  <a:lnTo>
                    <a:pt x="454660" y="601738"/>
                  </a:lnTo>
                  <a:lnTo>
                    <a:pt x="508114" y="599554"/>
                  </a:lnTo>
                  <a:lnTo>
                    <a:pt x="512889" y="598982"/>
                  </a:lnTo>
                  <a:lnTo>
                    <a:pt x="509638" y="632269"/>
                  </a:lnTo>
                  <a:lnTo>
                    <a:pt x="504977" y="676643"/>
                  </a:lnTo>
                  <a:lnTo>
                    <a:pt x="501167" y="722566"/>
                  </a:lnTo>
                  <a:lnTo>
                    <a:pt x="499605" y="768807"/>
                  </a:lnTo>
                  <a:lnTo>
                    <a:pt x="501726" y="814184"/>
                  </a:lnTo>
                  <a:lnTo>
                    <a:pt x="508939" y="857440"/>
                  </a:lnTo>
                  <a:lnTo>
                    <a:pt x="522655" y="897394"/>
                  </a:lnTo>
                  <a:lnTo>
                    <a:pt x="544296" y="932802"/>
                  </a:lnTo>
                  <a:lnTo>
                    <a:pt x="575284" y="962456"/>
                  </a:lnTo>
                  <a:lnTo>
                    <a:pt x="617029" y="985151"/>
                  </a:lnTo>
                  <a:lnTo>
                    <a:pt x="659536" y="998715"/>
                  </a:lnTo>
                  <a:lnTo>
                    <a:pt x="704837" y="1007084"/>
                  </a:lnTo>
                  <a:lnTo>
                    <a:pt x="751357" y="1009726"/>
                  </a:lnTo>
                  <a:lnTo>
                    <a:pt x="797509" y="1006094"/>
                  </a:lnTo>
                  <a:lnTo>
                    <a:pt x="841717" y="995616"/>
                  </a:lnTo>
                  <a:lnTo>
                    <a:pt x="857186" y="988834"/>
                  </a:lnTo>
                  <a:lnTo>
                    <a:pt x="882408" y="977773"/>
                  </a:lnTo>
                  <a:lnTo>
                    <a:pt x="908875" y="958621"/>
                  </a:lnTo>
                  <a:lnTo>
                    <a:pt x="905433" y="967333"/>
                  </a:lnTo>
                  <a:lnTo>
                    <a:pt x="889736" y="1010196"/>
                  </a:lnTo>
                  <a:lnTo>
                    <a:pt x="877582" y="1053249"/>
                  </a:lnTo>
                  <a:lnTo>
                    <a:pt x="871359" y="1096568"/>
                  </a:lnTo>
                  <a:lnTo>
                    <a:pt x="873467" y="1140206"/>
                  </a:lnTo>
                  <a:lnTo>
                    <a:pt x="886294" y="1184236"/>
                  </a:lnTo>
                  <a:lnTo>
                    <a:pt x="894473" y="1191374"/>
                  </a:lnTo>
                  <a:lnTo>
                    <a:pt x="904735" y="1191615"/>
                  </a:lnTo>
                  <a:lnTo>
                    <a:pt x="912241" y="1186307"/>
                  </a:lnTo>
                  <a:lnTo>
                    <a:pt x="912114" y="1176858"/>
                  </a:lnTo>
                  <a:lnTo>
                    <a:pt x="899553" y="1127404"/>
                  </a:lnTo>
                  <a:lnTo>
                    <a:pt x="900099" y="1078547"/>
                  </a:lnTo>
                  <a:lnTo>
                    <a:pt x="910272" y="1030312"/>
                  </a:lnTo>
                  <a:lnTo>
                    <a:pt x="926604" y="982700"/>
                  </a:lnTo>
                  <a:lnTo>
                    <a:pt x="945603" y="935685"/>
                  </a:lnTo>
                  <a:lnTo>
                    <a:pt x="962469" y="892619"/>
                  </a:lnTo>
                  <a:lnTo>
                    <a:pt x="979538" y="899439"/>
                  </a:lnTo>
                  <a:lnTo>
                    <a:pt x="999363" y="902665"/>
                  </a:lnTo>
                  <a:lnTo>
                    <a:pt x="1019200" y="900353"/>
                  </a:lnTo>
                  <a:lnTo>
                    <a:pt x="1031646" y="892352"/>
                  </a:lnTo>
                  <a:lnTo>
                    <a:pt x="1041336" y="880541"/>
                  </a:lnTo>
                  <a:lnTo>
                    <a:pt x="1043635" y="875931"/>
                  </a:lnTo>
                  <a:lnTo>
                    <a:pt x="1048258" y="866660"/>
                  </a:lnTo>
                  <a:lnTo>
                    <a:pt x="1058862" y="819251"/>
                  </a:lnTo>
                  <a:lnTo>
                    <a:pt x="1059688" y="800760"/>
                  </a:lnTo>
                  <a:lnTo>
                    <a:pt x="1059789" y="786066"/>
                  </a:lnTo>
                  <a:close/>
                </a:path>
                <a:path w="1426209" h="1576070">
                  <a:moveTo>
                    <a:pt x="1425790" y="318630"/>
                  </a:moveTo>
                  <a:lnTo>
                    <a:pt x="1418564" y="298145"/>
                  </a:lnTo>
                  <a:lnTo>
                    <a:pt x="1418564" y="319735"/>
                  </a:lnTo>
                  <a:lnTo>
                    <a:pt x="1417739" y="342861"/>
                  </a:lnTo>
                  <a:lnTo>
                    <a:pt x="1096772" y="1526146"/>
                  </a:lnTo>
                  <a:lnTo>
                    <a:pt x="1096733" y="1526311"/>
                  </a:lnTo>
                  <a:lnTo>
                    <a:pt x="1087412" y="1546834"/>
                  </a:lnTo>
                  <a:lnTo>
                    <a:pt x="1071245" y="1561274"/>
                  </a:lnTo>
                  <a:lnTo>
                    <a:pt x="1050467" y="1568602"/>
                  </a:lnTo>
                  <a:lnTo>
                    <a:pt x="1027328" y="1567776"/>
                  </a:lnTo>
                  <a:lnTo>
                    <a:pt x="1027480" y="1567815"/>
                  </a:lnTo>
                  <a:lnTo>
                    <a:pt x="1027315" y="1567789"/>
                  </a:lnTo>
                  <a:lnTo>
                    <a:pt x="49720" y="1302372"/>
                  </a:lnTo>
                  <a:lnTo>
                    <a:pt x="14566" y="1276858"/>
                  </a:lnTo>
                  <a:lnTo>
                    <a:pt x="7239" y="1256106"/>
                  </a:lnTo>
                  <a:lnTo>
                    <a:pt x="8051" y="1233131"/>
                  </a:lnTo>
                  <a:lnTo>
                    <a:pt x="8064" y="1232979"/>
                  </a:lnTo>
                  <a:lnTo>
                    <a:pt x="8026" y="1233131"/>
                  </a:lnTo>
                  <a:lnTo>
                    <a:pt x="8064" y="1232966"/>
                  </a:lnTo>
                  <a:lnTo>
                    <a:pt x="329018" y="49682"/>
                  </a:lnTo>
                  <a:lnTo>
                    <a:pt x="329057" y="49517"/>
                  </a:lnTo>
                  <a:lnTo>
                    <a:pt x="338391" y="28994"/>
                  </a:lnTo>
                  <a:lnTo>
                    <a:pt x="354545" y="14554"/>
                  </a:lnTo>
                  <a:lnTo>
                    <a:pt x="375323" y="7239"/>
                  </a:lnTo>
                  <a:lnTo>
                    <a:pt x="398462" y="8064"/>
                  </a:lnTo>
                  <a:lnTo>
                    <a:pt x="1376070" y="273469"/>
                  </a:lnTo>
                  <a:lnTo>
                    <a:pt x="1377035" y="269925"/>
                  </a:lnTo>
                  <a:lnTo>
                    <a:pt x="1376070" y="273469"/>
                  </a:lnTo>
                  <a:lnTo>
                    <a:pt x="1376235" y="273507"/>
                  </a:lnTo>
                  <a:lnTo>
                    <a:pt x="1396784" y="282829"/>
                  </a:lnTo>
                  <a:lnTo>
                    <a:pt x="1411236" y="298970"/>
                  </a:lnTo>
                  <a:lnTo>
                    <a:pt x="1418564" y="319735"/>
                  </a:lnTo>
                  <a:lnTo>
                    <a:pt x="1418564" y="298145"/>
                  </a:lnTo>
                  <a:lnTo>
                    <a:pt x="1417548" y="295262"/>
                  </a:lnTo>
                  <a:lnTo>
                    <a:pt x="1401216" y="276961"/>
                  </a:lnTo>
                  <a:lnTo>
                    <a:pt x="1377988" y="266420"/>
                  </a:lnTo>
                  <a:lnTo>
                    <a:pt x="1377848" y="266344"/>
                  </a:lnTo>
                  <a:lnTo>
                    <a:pt x="400240" y="939"/>
                  </a:lnTo>
                  <a:lnTo>
                    <a:pt x="400075" y="901"/>
                  </a:lnTo>
                  <a:lnTo>
                    <a:pt x="374230" y="0"/>
                  </a:lnTo>
                  <a:lnTo>
                    <a:pt x="350837" y="8229"/>
                  </a:lnTo>
                  <a:lnTo>
                    <a:pt x="332524" y="24549"/>
                  </a:lnTo>
                  <a:lnTo>
                    <a:pt x="321983" y="47764"/>
                  </a:lnTo>
                  <a:lnTo>
                    <a:pt x="321906" y="47929"/>
                  </a:lnTo>
                  <a:lnTo>
                    <a:pt x="321945" y="47764"/>
                  </a:lnTo>
                  <a:lnTo>
                    <a:pt x="952" y="1231214"/>
                  </a:lnTo>
                  <a:lnTo>
                    <a:pt x="901" y="1231379"/>
                  </a:lnTo>
                  <a:lnTo>
                    <a:pt x="0" y="1257198"/>
                  </a:lnTo>
                  <a:lnTo>
                    <a:pt x="8242" y="1280566"/>
                  </a:lnTo>
                  <a:lnTo>
                    <a:pt x="24574" y="1298867"/>
                  </a:lnTo>
                  <a:lnTo>
                    <a:pt x="47802" y="1309408"/>
                  </a:lnTo>
                  <a:lnTo>
                    <a:pt x="47955" y="1309484"/>
                  </a:lnTo>
                  <a:lnTo>
                    <a:pt x="1025563" y="1574888"/>
                  </a:lnTo>
                  <a:lnTo>
                    <a:pt x="1026515" y="1571345"/>
                  </a:lnTo>
                  <a:lnTo>
                    <a:pt x="1025563" y="1574888"/>
                  </a:lnTo>
                  <a:lnTo>
                    <a:pt x="1025728" y="1574927"/>
                  </a:lnTo>
                  <a:lnTo>
                    <a:pt x="1051560" y="1575828"/>
                  </a:lnTo>
                  <a:lnTo>
                    <a:pt x="1064298" y="1571345"/>
                  </a:lnTo>
                  <a:lnTo>
                    <a:pt x="1072121" y="1568602"/>
                  </a:lnTo>
                  <a:lnTo>
                    <a:pt x="1103820" y="1528064"/>
                  </a:lnTo>
                  <a:lnTo>
                    <a:pt x="1424851" y="344614"/>
                  </a:lnTo>
                  <a:lnTo>
                    <a:pt x="1424952" y="342709"/>
                  </a:lnTo>
                  <a:lnTo>
                    <a:pt x="1425790" y="318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5">
              <a:extLst>
                <a:ext uri="{FF2B5EF4-FFF2-40B4-BE49-F238E27FC236}">
                  <a16:creationId xmlns:a16="http://schemas.microsoft.com/office/drawing/2014/main" id="{86DE33CF-2B5C-DD48-07AA-908AD190341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42735" y="2828313"/>
              <a:ext cx="67855" cy="188023"/>
            </a:xfrm>
            <a:prstGeom prst="rect">
              <a:avLst/>
            </a:prstGeom>
          </p:spPr>
        </p:pic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3A4A6F0B-A26A-30E5-2926-CAED4C3942D1}"/>
                </a:ext>
              </a:extLst>
            </p:cNvPr>
            <p:cNvSpPr/>
            <p:nvPr/>
          </p:nvSpPr>
          <p:spPr>
            <a:xfrm>
              <a:off x="14108265" y="2927859"/>
              <a:ext cx="1097280" cy="321945"/>
            </a:xfrm>
            <a:custGeom>
              <a:avLst/>
              <a:gdLst/>
              <a:ahLst/>
              <a:cxnLst/>
              <a:rect l="l" t="t" r="r" b="b"/>
              <a:pathLst>
                <a:path w="1097280" h="321944">
                  <a:moveTo>
                    <a:pt x="457352" y="78740"/>
                  </a:moveTo>
                  <a:lnTo>
                    <a:pt x="456145" y="69583"/>
                  </a:lnTo>
                  <a:lnTo>
                    <a:pt x="448703" y="62496"/>
                  </a:lnTo>
                  <a:lnTo>
                    <a:pt x="438150" y="62674"/>
                  </a:lnTo>
                  <a:lnTo>
                    <a:pt x="413194" y="70510"/>
                  </a:lnTo>
                  <a:lnTo>
                    <a:pt x="387883" y="72809"/>
                  </a:lnTo>
                  <a:lnTo>
                    <a:pt x="361886" y="70967"/>
                  </a:lnTo>
                  <a:lnTo>
                    <a:pt x="334848" y="66357"/>
                  </a:lnTo>
                  <a:lnTo>
                    <a:pt x="307746" y="62966"/>
                  </a:lnTo>
                  <a:lnTo>
                    <a:pt x="227838" y="47929"/>
                  </a:lnTo>
                  <a:lnTo>
                    <a:pt x="175260" y="36804"/>
                  </a:lnTo>
                  <a:lnTo>
                    <a:pt x="122682" y="25349"/>
                  </a:lnTo>
                  <a:lnTo>
                    <a:pt x="70104" y="13195"/>
                  </a:lnTo>
                  <a:lnTo>
                    <a:pt x="17526" y="0"/>
                  </a:lnTo>
                  <a:lnTo>
                    <a:pt x="6007" y="1955"/>
                  </a:lnTo>
                  <a:lnTo>
                    <a:pt x="0" y="10134"/>
                  </a:lnTo>
                  <a:lnTo>
                    <a:pt x="927" y="19697"/>
                  </a:lnTo>
                  <a:lnTo>
                    <a:pt x="10147" y="25806"/>
                  </a:lnTo>
                  <a:lnTo>
                    <a:pt x="57023" y="36842"/>
                  </a:lnTo>
                  <a:lnTo>
                    <a:pt x="104432" y="47688"/>
                  </a:lnTo>
                  <a:lnTo>
                    <a:pt x="152019" y="58191"/>
                  </a:lnTo>
                  <a:lnTo>
                    <a:pt x="199415" y="68160"/>
                  </a:lnTo>
                  <a:lnTo>
                    <a:pt x="246291" y="77419"/>
                  </a:lnTo>
                  <a:lnTo>
                    <a:pt x="297192" y="86868"/>
                  </a:lnTo>
                  <a:lnTo>
                    <a:pt x="349135" y="94932"/>
                  </a:lnTo>
                  <a:lnTo>
                    <a:pt x="400392" y="96088"/>
                  </a:lnTo>
                  <a:lnTo>
                    <a:pt x="449224" y="84797"/>
                  </a:lnTo>
                  <a:lnTo>
                    <a:pt x="457352" y="78740"/>
                  </a:lnTo>
                  <a:close/>
                </a:path>
                <a:path w="1097280" h="321944">
                  <a:moveTo>
                    <a:pt x="1097191" y="306235"/>
                  </a:moveTo>
                  <a:lnTo>
                    <a:pt x="1091196" y="298627"/>
                  </a:lnTo>
                  <a:lnTo>
                    <a:pt x="1017397" y="264985"/>
                  </a:lnTo>
                  <a:lnTo>
                    <a:pt x="980160" y="247307"/>
                  </a:lnTo>
                  <a:lnTo>
                    <a:pt x="943610" y="228587"/>
                  </a:lnTo>
                  <a:lnTo>
                    <a:pt x="916393" y="211988"/>
                  </a:lnTo>
                  <a:lnTo>
                    <a:pt x="903655" y="203695"/>
                  </a:lnTo>
                  <a:lnTo>
                    <a:pt x="891959" y="195402"/>
                  </a:lnTo>
                  <a:lnTo>
                    <a:pt x="880948" y="189242"/>
                  </a:lnTo>
                  <a:lnTo>
                    <a:pt x="870280" y="182041"/>
                  </a:lnTo>
                  <a:lnTo>
                    <a:pt x="860298" y="174142"/>
                  </a:lnTo>
                  <a:lnTo>
                    <a:pt x="851369" y="165912"/>
                  </a:lnTo>
                  <a:lnTo>
                    <a:pt x="839609" y="160489"/>
                  </a:lnTo>
                  <a:lnTo>
                    <a:pt x="829233" y="164058"/>
                  </a:lnTo>
                  <a:lnTo>
                    <a:pt x="824382" y="173164"/>
                  </a:lnTo>
                  <a:lnTo>
                    <a:pt x="829233" y="184340"/>
                  </a:lnTo>
                  <a:lnTo>
                    <a:pt x="869810" y="217525"/>
                  </a:lnTo>
                  <a:lnTo>
                    <a:pt x="925156" y="250698"/>
                  </a:lnTo>
                  <a:lnTo>
                    <a:pt x="961771" y="269430"/>
                  </a:lnTo>
                  <a:lnTo>
                    <a:pt x="999413" y="287108"/>
                  </a:lnTo>
                  <a:lnTo>
                    <a:pt x="1037755" y="304101"/>
                  </a:lnTo>
                  <a:lnTo>
                    <a:pt x="1076439" y="320751"/>
                  </a:lnTo>
                  <a:lnTo>
                    <a:pt x="1087043" y="321437"/>
                  </a:lnTo>
                  <a:lnTo>
                    <a:pt x="1094879" y="315226"/>
                  </a:lnTo>
                  <a:lnTo>
                    <a:pt x="1097191" y="30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7">
              <a:extLst>
                <a:ext uri="{FF2B5EF4-FFF2-40B4-BE49-F238E27FC236}">
                  <a16:creationId xmlns:a16="http://schemas.microsoft.com/office/drawing/2014/main" id="{4C3CBCB5-5309-2171-B173-903A915B59F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23443" y="1776"/>
              <a:ext cx="4480657" cy="11233484"/>
            </a:xfrm>
            <a:prstGeom prst="rect">
              <a:avLst/>
            </a:prstGeom>
          </p:spPr>
        </p:pic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7F560B82-E7D5-C7F5-5C60-A501A2969E76}"/>
                </a:ext>
              </a:extLst>
            </p:cNvPr>
            <p:cNvSpPr/>
            <p:nvPr/>
          </p:nvSpPr>
          <p:spPr>
            <a:xfrm>
              <a:off x="14487348" y="2120456"/>
              <a:ext cx="701675" cy="1043305"/>
            </a:xfrm>
            <a:custGeom>
              <a:avLst/>
              <a:gdLst/>
              <a:ahLst/>
              <a:cxnLst/>
              <a:rect l="l" t="t" r="r" b="b"/>
              <a:pathLst>
                <a:path w="701675" h="1043305">
                  <a:moveTo>
                    <a:pt x="472960" y="977455"/>
                  </a:moveTo>
                  <a:lnTo>
                    <a:pt x="466737" y="969619"/>
                  </a:lnTo>
                  <a:lnTo>
                    <a:pt x="457746" y="967308"/>
                  </a:lnTo>
                  <a:lnTo>
                    <a:pt x="450138" y="973302"/>
                  </a:lnTo>
                  <a:lnTo>
                    <a:pt x="439813" y="985177"/>
                  </a:lnTo>
                  <a:lnTo>
                    <a:pt x="422922" y="993584"/>
                  </a:lnTo>
                  <a:lnTo>
                    <a:pt x="403961" y="999223"/>
                  </a:lnTo>
                  <a:lnTo>
                    <a:pt x="356400" y="1009599"/>
                  </a:lnTo>
                  <a:lnTo>
                    <a:pt x="324688" y="1012939"/>
                  </a:lnTo>
                  <a:lnTo>
                    <a:pt x="292976" y="1012126"/>
                  </a:lnTo>
                  <a:lnTo>
                    <a:pt x="219392" y="993775"/>
                  </a:lnTo>
                  <a:lnTo>
                    <a:pt x="177368" y="973810"/>
                  </a:lnTo>
                  <a:lnTo>
                    <a:pt x="138163" y="947293"/>
                  </a:lnTo>
                  <a:lnTo>
                    <a:pt x="104101" y="914933"/>
                  </a:lnTo>
                  <a:lnTo>
                    <a:pt x="77482" y="877443"/>
                  </a:lnTo>
                  <a:lnTo>
                    <a:pt x="69354" y="873594"/>
                  </a:lnTo>
                  <a:lnTo>
                    <a:pt x="59486" y="876985"/>
                  </a:lnTo>
                  <a:lnTo>
                    <a:pt x="53098" y="885228"/>
                  </a:lnTo>
                  <a:lnTo>
                    <a:pt x="55346" y="895883"/>
                  </a:lnTo>
                  <a:lnTo>
                    <a:pt x="85394" y="937729"/>
                  </a:lnTo>
                  <a:lnTo>
                    <a:pt x="124828" y="974102"/>
                  </a:lnTo>
                  <a:lnTo>
                    <a:pt x="170637" y="1003922"/>
                  </a:lnTo>
                  <a:lnTo>
                    <a:pt x="219811" y="1026121"/>
                  </a:lnTo>
                  <a:lnTo>
                    <a:pt x="269341" y="1039660"/>
                  </a:lnTo>
                  <a:lnTo>
                    <a:pt x="303123" y="1043127"/>
                  </a:lnTo>
                  <a:lnTo>
                    <a:pt x="337604" y="1042428"/>
                  </a:lnTo>
                  <a:lnTo>
                    <a:pt x="405853" y="1028611"/>
                  </a:lnTo>
                  <a:lnTo>
                    <a:pt x="443217" y="1013853"/>
                  </a:lnTo>
                  <a:lnTo>
                    <a:pt x="472274" y="988047"/>
                  </a:lnTo>
                  <a:lnTo>
                    <a:pt x="472960" y="977455"/>
                  </a:lnTo>
                  <a:close/>
                </a:path>
                <a:path w="701675" h="1043305">
                  <a:moveTo>
                    <a:pt x="701446" y="340956"/>
                  </a:moveTo>
                  <a:lnTo>
                    <a:pt x="698017" y="289877"/>
                  </a:lnTo>
                  <a:lnTo>
                    <a:pt x="691489" y="238747"/>
                  </a:lnTo>
                  <a:lnTo>
                    <a:pt x="682586" y="188023"/>
                  </a:lnTo>
                  <a:lnTo>
                    <a:pt x="666673" y="141363"/>
                  </a:lnTo>
                  <a:lnTo>
                    <a:pt x="641083" y="105079"/>
                  </a:lnTo>
                  <a:lnTo>
                    <a:pt x="606234" y="77419"/>
                  </a:lnTo>
                  <a:lnTo>
                    <a:pt x="560832" y="55308"/>
                  </a:lnTo>
                  <a:lnTo>
                    <a:pt x="520242" y="47929"/>
                  </a:lnTo>
                  <a:lnTo>
                    <a:pt x="508889" y="50355"/>
                  </a:lnTo>
                  <a:lnTo>
                    <a:pt x="504101" y="50698"/>
                  </a:lnTo>
                  <a:lnTo>
                    <a:pt x="500011" y="46901"/>
                  </a:lnTo>
                  <a:lnTo>
                    <a:pt x="490728" y="36868"/>
                  </a:lnTo>
                  <a:lnTo>
                    <a:pt x="474002" y="21780"/>
                  </a:lnTo>
                  <a:lnTo>
                    <a:pt x="456590" y="10147"/>
                  </a:lnTo>
                  <a:lnTo>
                    <a:pt x="449656" y="7378"/>
                  </a:lnTo>
                  <a:lnTo>
                    <a:pt x="437794" y="2654"/>
                  </a:lnTo>
                  <a:lnTo>
                    <a:pt x="416928" y="0"/>
                  </a:lnTo>
                  <a:lnTo>
                    <a:pt x="409549" y="0"/>
                  </a:lnTo>
                  <a:lnTo>
                    <a:pt x="402170" y="7378"/>
                  </a:lnTo>
                  <a:lnTo>
                    <a:pt x="402170" y="18440"/>
                  </a:lnTo>
                  <a:lnTo>
                    <a:pt x="404812" y="26517"/>
                  </a:lnTo>
                  <a:lnTo>
                    <a:pt x="386067" y="21120"/>
                  </a:lnTo>
                  <a:lnTo>
                    <a:pt x="340588" y="13906"/>
                  </a:lnTo>
                  <a:lnTo>
                    <a:pt x="293433" y="12293"/>
                  </a:lnTo>
                  <a:lnTo>
                    <a:pt x="246468" y="17056"/>
                  </a:lnTo>
                  <a:lnTo>
                    <a:pt x="201561" y="28994"/>
                  </a:lnTo>
                  <a:lnTo>
                    <a:pt x="160604" y="48856"/>
                  </a:lnTo>
                  <a:lnTo>
                    <a:pt x="125450" y="77419"/>
                  </a:lnTo>
                  <a:lnTo>
                    <a:pt x="83019" y="141020"/>
                  </a:lnTo>
                  <a:lnTo>
                    <a:pt x="66294" y="175933"/>
                  </a:lnTo>
                  <a:lnTo>
                    <a:pt x="35801" y="254393"/>
                  </a:lnTo>
                  <a:lnTo>
                    <a:pt x="21678" y="298627"/>
                  </a:lnTo>
                  <a:lnTo>
                    <a:pt x="9626" y="342874"/>
                  </a:lnTo>
                  <a:lnTo>
                    <a:pt x="0" y="387108"/>
                  </a:lnTo>
                  <a:lnTo>
                    <a:pt x="1955" y="398627"/>
                  </a:lnTo>
                  <a:lnTo>
                    <a:pt x="10147" y="404622"/>
                  </a:lnTo>
                  <a:lnTo>
                    <a:pt x="19710" y="403707"/>
                  </a:lnTo>
                  <a:lnTo>
                    <a:pt x="25831" y="394487"/>
                  </a:lnTo>
                  <a:lnTo>
                    <a:pt x="36029" y="346354"/>
                  </a:lnTo>
                  <a:lnTo>
                    <a:pt x="48374" y="298221"/>
                  </a:lnTo>
                  <a:lnTo>
                    <a:pt x="63182" y="250698"/>
                  </a:lnTo>
                  <a:lnTo>
                    <a:pt x="80759" y="204419"/>
                  </a:lnTo>
                  <a:lnTo>
                    <a:pt x="101409" y="159969"/>
                  </a:lnTo>
                  <a:lnTo>
                    <a:pt x="125450" y="117983"/>
                  </a:lnTo>
                  <a:lnTo>
                    <a:pt x="155536" y="83947"/>
                  </a:lnTo>
                  <a:lnTo>
                    <a:pt x="193560" y="60172"/>
                  </a:lnTo>
                  <a:lnTo>
                    <a:pt x="237070" y="45618"/>
                  </a:lnTo>
                  <a:lnTo>
                    <a:pt x="283616" y="39255"/>
                  </a:lnTo>
                  <a:lnTo>
                    <a:pt x="330746" y="40055"/>
                  </a:lnTo>
                  <a:lnTo>
                    <a:pt x="375996" y="46977"/>
                  </a:lnTo>
                  <a:lnTo>
                    <a:pt x="416928" y="58991"/>
                  </a:lnTo>
                  <a:lnTo>
                    <a:pt x="424484" y="59220"/>
                  </a:lnTo>
                  <a:lnTo>
                    <a:pt x="430301" y="55308"/>
                  </a:lnTo>
                  <a:lnTo>
                    <a:pt x="432371" y="51612"/>
                  </a:lnTo>
                  <a:lnTo>
                    <a:pt x="434047" y="48628"/>
                  </a:lnTo>
                  <a:lnTo>
                    <a:pt x="435381" y="40563"/>
                  </a:lnTo>
                  <a:lnTo>
                    <a:pt x="432663" y="32258"/>
                  </a:lnTo>
                  <a:lnTo>
                    <a:pt x="432003" y="29908"/>
                  </a:lnTo>
                  <a:lnTo>
                    <a:pt x="438264" y="31280"/>
                  </a:lnTo>
                  <a:lnTo>
                    <a:pt x="455676" y="44704"/>
                  </a:lnTo>
                  <a:lnTo>
                    <a:pt x="470319" y="61582"/>
                  </a:lnTo>
                  <a:lnTo>
                    <a:pt x="487032" y="77419"/>
                  </a:lnTo>
                  <a:lnTo>
                    <a:pt x="498157" y="81572"/>
                  </a:lnTo>
                  <a:lnTo>
                    <a:pt x="509638" y="80187"/>
                  </a:lnTo>
                  <a:lnTo>
                    <a:pt x="521792" y="77419"/>
                  </a:lnTo>
                  <a:lnTo>
                    <a:pt x="535000" y="77419"/>
                  </a:lnTo>
                  <a:lnTo>
                    <a:pt x="581583" y="94475"/>
                  </a:lnTo>
                  <a:lnTo>
                    <a:pt x="619861" y="125349"/>
                  </a:lnTo>
                  <a:lnTo>
                    <a:pt x="643382" y="170053"/>
                  </a:lnTo>
                  <a:lnTo>
                    <a:pt x="653072" y="217525"/>
                  </a:lnTo>
                  <a:lnTo>
                    <a:pt x="661568" y="267716"/>
                  </a:lnTo>
                  <a:lnTo>
                    <a:pt x="667131" y="318389"/>
                  </a:lnTo>
                  <a:lnTo>
                    <a:pt x="668896" y="368973"/>
                  </a:lnTo>
                  <a:lnTo>
                    <a:pt x="665988" y="418909"/>
                  </a:lnTo>
                  <a:lnTo>
                    <a:pt x="657542" y="467639"/>
                  </a:lnTo>
                  <a:lnTo>
                    <a:pt x="642696" y="514591"/>
                  </a:lnTo>
                  <a:lnTo>
                    <a:pt x="620585" y="559219"/>
                  </a:lnTo>
                  <a:lnTo>
                    <a:pt x="590346" y="600938"/>
                  </a:lnTo>
                  <a:lnTo>
                    <a:pt x="591261" y="612178"/>
                  </a:lnTo>
                  <a:lnTo>
                    <a:pt x="597725" y="621677"/>
                  </a:lnTo>
                  <a:lnTo>
                    <a:pt x="606945" y="626351"/>
                  </a:lnTo>
                  <a:lnTo>
                    <a:pt x="616165" y="623062"/>
                  </a:lnTo>
                  <a:lnTo>
                    <a:pt x="646633" y="581075"/>
                  </a:lnTo>
                  <a:lnTo>
                    <a:pt x="669620" y="536511"/>
                  </a:lnTo>
                  <a:lnTo>
                    <a:pt x="685863" y="489800"/>
                  </a:lnTo>
                  <a:lnTo>
                    <a:pt x="696099" y="441350"/>
                  </a:lnTo>
                  <a:lnTo>
                    <a:pt x="701052" y="391591"/>
                  </a:lnTo>
                  <a:lnTo>
                    <a:pt x="701446" y="340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9">
              <a:extLst>
                <a:ext uri="{FF2B5EF4-FFF2-40B4-BE49-F238E27FC236}">
                  <a16:creationId xmlns:a16="http://schemas.microsoft.com/office/drawing/2014/main" id="{8BB9A8D8-C499-03F1-37E4-675E196D2AE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67774" y="5443813"/>
              <a:ext cx="1988787" cy="1114154"/>
            </a:xfrm>
            <a:prstGeom prst="rect">
              <a:avLst/>
            </a:prstGeom>
          </p:spPr>
        </p:pic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303EDCCA-27CD-51EB-49EB-49E98ECA237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0599" y="4723280"/>
              <a:ext cx="1879879" cy="47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8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25E367-FAC9-4152-84CD-938E83B5391C}"/>
              </a:ext>
            </a:extLst>
          </p:cNvPr>
          <p:cNvSpPr/>
          <p:nvPr/>
        </p:nvSpPr>
        <p:spPr>
          <a:xfrm>
            <a:off x="980067" y="5035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Nunito Medium"/>
                <a:ea typeface="Nunito Medium"/>
                <a:cs typeface="Nunito Medium"/>
                <a:sym typeface="Nunito Medium"/>
              </a:rPr>
              <a:t>описание групп пользователей сервиса и основных конкурентов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302D8-42FE-4046-A535-CD384EDF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17" y="1098957"/>
            <a:ext cx="3615127" cy="58391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57DD5B-AC16-47CB-9063-01B333AC716C}"/>
              </a:ext>
            </a:extLst>
          </p:cNvPr>
          <p:cNvSpPr/>
          <p:nvPr/>
        </p:nvSpPr>
        <p:spPr>
          <a:xfrm>
            <a:off x="3020344" y="375682"/>
            <a:ext cx="5186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Потребители и конкуренты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877A08-B549-450B-BFAA-421ABE991C6D}"/>
              </a:ext>
            </a:extLst>
          </p:cNvPr>
          <p:cNvSpPr/>
          <p:nvPr/>
        </p:nvSpPr>
        <p:spPr>
          <a:xfrm>
            <a:off x="811919" y="0"/>
            <a:ext cx="5186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343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46E7D-C656-9E1C-7646-774F28A1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027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B6D45-2FA5-ED41-AC40-F53C363E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88"/>
            <a:ext cx="4244788" cy="1087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Montserrat Medium" panose="00000600000000000000" pitchFamily="2" charset="-52"/>
              </a:rPr>
              <a:t>Тендерные специалисты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4082F1B-98EB-6138-0918-A611F9A1C180}"/>
              </a:ext>
            </a:extLst>
          </p:cNvPr>
          <p:cNvSpPr txBox="1">
            <a:spLocks/>
          </p:cNvSpPr>
          <p:nvPr/>
        </p:nvSpPr>
        <p:spPr>
          <a:xfrm>
            <a:off x="6096000" y="1074265"/>
            <a:ext cx="4244788" cy="49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 Medium" panose="00000600000000000000" pitchFamily="2" charset="-52"/>
              </a:rPr>
              <a:t>Заказчики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E182D1F-3676-C4CB-A398-7CE73D9DB31D}"/>
              </a:ext>
            </a:extLst>
          </p:cNvPr>
          <p:cNvSpPr txBox="1">
            <a:spLocks/>
          </p:cNvSpPr>
          <p:nvPr/>
        </p:nvSpPr>
        <p:spPr>
          <a:xfrm>
            <a:off x="838200" y="1899750"/>
            <a:ext cx="4244788" cy="108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Специалисты, занимающиеся различными аспектами тендерных процессов.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BA66767-F9BD-5B0B-7B9B-93AA1196EAE3}"/>
              </a:ext>
            </a:extLst>
          </p:cNvPr>
          <p:cNvSpPr txBox="1">
            <a:spLocks/>
          </p:cNvSpPr>
          <p:nvPr/>
        </p:nvSpPr>
        <p:spPr>
          <a:xfrm>
            <a:off x="6096000" y="1899749"/>
            <a:ext cx="5712311" cy="108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это компании и организации, которые нуждаются в помощи тендерных специалистов для участия в тендерах и управления тендерными процессами.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508C1B-BC86-2C34-D03A-4CEDA42A2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71" y="3602369"/>
            <a:ext cx="596697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B620F-9635-CA03-7689-150F5856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07FD6-D086-0506-87A6-AE89E059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027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 Medium" panose="00000600000000000000" pitchFamily="2" charset="-52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4384D-0123-5279-147B-B9D6DA81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053" y="1129360"/>
            <a:ext cx="1998205" cy="780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Montserrat Medium" panose="00000600000000000000" pitchFamily="2" charset="-52"/>
              </a:rPr>
              <a:t>Алена, 30 лет, город Москва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CD2747A-0AFD-1978-802C-5DFBACA744EC}"/>
              </a:ext>
            </a:extLst>
          </p:cNvPr>
          <p:cNvSpPr txBox="1">
            <a:spLocks/>
          </p:cNvSpPr>
          <p:nvPr/>
        </p:nvSpPr>
        <p:spPr>
          <a:xfrm>
            <a:off x="7022939" y="6151445"/>
            <a:ext cx="1754782" cy="49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Montserrat Medium" panose="00000600000000000000" pitchFamily="2" charset="-52"/>
              </a:rPr>
              <a:t>Антон, 40 лет, город Москва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4C1340-875D-8FAF-ED40-5BE8453955F6}"/>
              </a:ext>
            </a:extLst>
          </p:cNvPr>
          <p:cNvSpPr txBox="1">
            <a:spLocks/>
          </p:cNvSpPr>
          <p:nvPr/>
        </p:nvSpPr>
        <p:spPr>
          <a:xfrm>
            <a:off x="310933" y="3878239"/>
            <a:ext cx="5472554" cy="276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Опытный специалист с высшим образованием экономики и юриспруденции. Она имеет опыт более 5 лет в разных компаниях. Алена обладает глубоким пониманием законодательства, умеет работать с тендерной документацией и анализировать рынок. Она отличается внимательностью к деталям, аналитическим мышлением и стрессоустойчивостью.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В свободное время Алена занимается йогой, увлекается психологией, часто путешествует. Алена мотивирована желанием помогать компаниям успешно участвовать в тендерах и достигать их бизнес-целей.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9D03975-8FBD-D70A-EDE7-B1BFD57C96FB}"/>
              </a:ext>
            </a:extLst>
          </p:cNvPr>
          <p:cNvSpPr txBox="1">
            <a:spLocks/>
          </p:cNvSpPr>
          <p:nvPr/>
        </p:nvSpPr>
        <p:spPr>
          <a:xfrm>
            <a:off x="6809037" y="1129360"/>
            <a:ext cx="5072030" cy="2913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ontserrat" panose="00000500000000000000" pitchFamily="2" charset="-52"/>
              </a:rPr>
              <a:t>Более 20 лет имеет свой бизнес в сфере недвижимости. Он управляет собственной компанией, специализирующейся на строительстве и управлении коммерческой недвижимостью. Иван обладает глубокими знаниями в области бизнеса и стратегического планирования, но сталкивается с трудностями в участии в тендерах из-за недостатка специализированных знаний и ресурсов. В свободное время он ходит в спортивный зал, читает бизнес-литературу и путешествует с семьей. Иван обращается к тендерному специалисту, чтобы повысить эффективность участия в тендерах, увеличить количество выигранных контрактов и расширить свой бизнес на новые рынки.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ABF24D9-0E39-D69A-357F-F5B365B4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72" y="470864"/>
            <a:ext cx="3034515" cy="31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D6CB84-0DC1-A553-A8E4-04528A13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55" y="3878239"/>
            <a:ext cx="2928912" cy="29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6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2897</Words>
  <Application>Microsoft Macintosh PowerPoint</Application>
  <PresentationFormat>Широкоэкранный</PresentationFormat>
  <Paragraphs>373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Montserrat</vt:lpstr>
      <vt:lpstr>Montserrat Light</vt:lpstr>
      <vt:lpstr>Montserrat Medium</vt:lpstr>
      <vt:lpstr>Nunito</vt:lpstr>
      <vt:lpstr>Nunito Medium</vt:lpstr>
      <vt:lpstr>ui-sans-serif</vt:lpstr>
      <vt:lpstr>Wingdings</vt:lpstr>
      <vt:lpstr>Тема Office</vt:lpstr>
      <vt:lpstr>Презентация PowerPoint</vt:lpstr>
      <vt:lpstr>Презентация PowerPoint</vt:lpstr>
      <vt:lpstr>Обзор проекта</vt:lpstr>
      <vt:lpstr>Обзор проекта</vt:lpstr>
      <vt:lpstr>Обзор проекта</vt:lpstr>
      <vt:lpstr>Презентация PowerPoint</vt:lpstr>
      <vt:lpstr>Презентация PowerPoint</vt:lpstr>
      <vt:lpstr>Целевая аудитория</vt:lpstr>
      <vt:lpstr>Целевая аудитория</vt:lpstr>
      <vt:lpstr>Презентация PowerPoint</vt:lpstr>
      <vt:lpstr>Преимущества перед конкурентами </vt:lpstr>
      <vt:lpstr>Позиционирование</vt:lpstr>
      <vt:lpstr>SWOT</vt:lpstr>
      <vt:lpstr>STEPLЕ-анализ</vt:lpstr>
      <vt:lpstr>Презентация PowerPoint</vt:lpstr>
      <vt:lpstr>Функциональные требования</vt:lpstr>
      <vt:lpstr>Функциональные требования</vt:lpstr>
      <vt:lpstr>Пользовательские требования</vt:lpstr>
      <vt:lpstr>Пользовательские требования</vt:lpstr>
      <vt:lpstr>Технические требования</vt:lpstr>
      <vt:lpstr>Технические требования</vt:lpstr>
      <vt:lpstr>04</vt:lpstr>
      <vt:lpstr>Семантическое ядро</vt:lpstr>
      <vt:lpstr>Семантическое ядро</vt:lpstr>
      <vt:lpstr>Идентификация рисков</vt:lpstr>
      <vt:lpstr>Презентация PowerPoint</vt:lpstr>
      <vt:lpstr>Презентация PowerPoint</vt:lpstr>
      <vt:lpstr>Презентация PowerPoint</vt:lpstr>
      <vt:lpstr>06</vt:lpstr>
      <vt:lpstr>cash-flow</vt:lpstr>
      <vt:lpstr>финансовые показателим</vt:lpstr>
      <vt:lpstr>Презентация PowerPoint</vt:lpstr>
      <vt:lpstr>анализ чувствительности (объем сбыта)</vt:lpstr>
      <vt:lpstr>график окупаемости проекта</vt:lpstr>
      <vt:lpstr>07</vt:lpstr>
      <vt:lpstr>Сущность бренда</vt:lpstr>
      <vt:lpstr>Миссия </vt:lpstr>
      <vt:lpstr>Ценности бренда</vt:lpstr>
      <vt:lpstr>Характер бренда</vt:lpstr>
      <vt:lpstr>Эмоциональное восприятие </vt:lpstr>
      <vt:lpstr>Рациональное восприятие </vt:lpstr>
      <vt:lpstr>Логотип бренда</vt:lpstr>
      <vt:lpstr>Рекламные слоганы</vt:lpstr>
      <vt:lpstr>Элементы визуальной платформы</vt:lpstr>
      <vt:lpstr>Демонстрационный материал и сайт</vt:lpstr>
      <vt:lpstr>08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Сатаева</dc:creator>
  <cp:lastModifiedBy>Kirill Prochuhanov</cp:lastModifiedBy>
  <cp:revision>46</cp:revision>
  <dcterms:created xsi:type="dcterms:W3CDTF">2024-10-07T16:20:41Z</dcterms:created>
  <dcterms:modified xsi:type="dcterms:W3CDTF">2024-12-09T11:43:41Z</dcterms:modified>
</cp:coreProperties>
</file>