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8" r:id="rId2"/>
  </p:sldMasterIdLst>
  <p:notesMasterIdLst>
    <p:notesMasterId r:id="rId24"/>
  </p:notesMasterIdLst>
  <p:sldIdLst>
    <p:sldId id="541" r:id="rId3"/>
    <p:sldId id="542" r:id="rId4"/>
    <p:sldId id="544" r:id="rId5"/>
    <p:sldId id="546" r:id="rId6"/>
    <p:sldId id="558" r:id="rId7"/>
    <p:sldId id="556" r:id="rId8"/>
    <p:sldId id="257" r:id="rId9"/>
    <p:sldId id="561" r:id="rId10"/>
    <p:sldId id="562" r:id="rId11"/>
    <p:sldId id="563" r:id="rId12"/>
    <p:sldId id="566" r:id="rId13"/>
    <p:sldId id="567" r:id="rId14"/>
    <p:sldId id="579" r:id="rId15"/>
    <p:sldId id="573" r:id="rId16"/>
    <p:sldId id="574" r:id="rId17"/>
    <p:sldId id="575" r:id="rId18"/>
    <p:sldId id="576" r:id="rId19"/>
    <p:sldId id="577" r:id="rId20"/>
    <p:sldId id="554" r:id="rId21"/>
    <p:sldId id="578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33E"/>
    <a:srgbClr val="145494"/>
    <a:srgbClr val="1864B0"/>
    <a:srgbClr val="F8C690"/>
    <a:srgbClr val="F76968"/>
    <a:srgbClr val="000000"/>
    <a:srgbClr val="86BAEE"/>
    <a:srgbClr val="2080E0"/>
    <a:srgbClr val="AB1F03"/>
    <a:srgbClr val="2A8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29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xmlns="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D77F57-C215-44E1-B1F1-DB2568CB9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83D56C-EB2D-49CB-9B8E-B2CC82351F1C}"/>
              </a:ext>
            </a:extLst>
          </p:cNvPr>
          <p:cNvSpPr txBox="1"/>
          <p:nvPr/>
        </p:nvSpPr>
        <p:spPr>
          <a:xfrm>
            <a:off x="923925" y="4324350"/>
            <a:ext cx="9020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B2D50"/>
                </a:solidFill>
                <a:latin typeface="Montserrat ExtraBold" panose="00000900000000000000" pitchFamily="2" charset="0"/>
              </a:rPr>
              <a:t>LOREM IPSUM DOLOR SIT AMET, CONSECTETUR ADIPISCING ELIT</a:t>
            </a:r>
          </a:p>
        </p:txBody>
      </p:sp>
    </p:spTree>
    <p:extLst>
      <p:ext uri="{BB962C8B-B14F-4D97-AF65-F5344CB8AC3E}">
        <p14:creationId xmlns:p14="http://schemas.microsoft.com/office/powerpoint/2010/main" val="27099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79887A-9AD9-40B5-AF8F-E0DFF4CB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0C65C-F6C9-4EC0-A3B7-6B8EA77D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2C69C3-E356-4D44-99E4-38202C5A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4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A139E3-1977-44B2-9AD4-C16406D4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9A38C7-F060-4CA7-A188-F047DEA4F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89DA45-60CF-46C1-8503-8821B94A4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689C65F-DC5D-4A9B-9243-D8E95B970A51}"/>
              </a:ext>
            </a:extLst>
          </p:cNvPr>
          <p:cNvSpPr txBox="1">
            <a:spLocks/>
          </p:cNvSpPr>
          <p:nvPr/>
        </p:nvSpPr>
        <p:spPr>
          <a:xfrm>
            <a:off x="10715812" y="6356350"/>
            <a:ext cx="63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0BA7BE-2335-4F52-A40F-549BF6DC8F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A139E3-1977-44B2-9AD4-C16406D4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9A38C7-F060-4CA7-A188-F047DEA4F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89DA45-60CF-46C1-8503-8821B94A4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689C65F-DC5D-4A9B-9243-D8E95B970A51}"/>
              </a:ext>
            </a:extLst>
          </p:cNvPr>
          <p:cNvSpPr txBox="1">
            <a:spLocks/>
          </p:cNvSpPr>
          <p:nvPr/>
        </p:nvSpPr>
        <p:spPr>
          <a:xfrm>
            <a:off x="10715812" y="6356350"/>
            <a:ext cx="63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0BA7BE-2335-4F52-A40F-549BF6DC8F8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C536E29-3B8B-44A4-BF51-8372B6990651}"/>
              </a:ext>
            </a:extLst>
          </p:cNvPr>
          <p:cNvGrpSpPr/>
          <p:nvPr/>
        </p:nvGrpSpPr>
        <p:grpSpPr>
          <a:xfrm>
            <a:off x="1040407" y="2501689"/>
            <a:ext cx="2394101" cy="2088232"/>
            <a:chOff x="5248647" y="1608813"/>
            <a:chExt cx="970807" cy="84677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459740F-5758-4C2F-B8A5-75CB37A1430F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rgbClr val="0B2D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16FC0149-C81C-446C-B1E8-D41E6F6D9684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8DD1AE5-C20B-4174-B213-A027C8EA22B0}"/>
              </a:ext>
            </a:extLst>
          </p:cNvPr>
          <p:cNvGrpSpPr/>
          <p:nvPr/>
        </p:nvGrpSpPr>
        <p:grpSpPr>
          <a:xfrm>
            <a:off x="1675831" y="3707682"/>
            <a:ext cx="1601067" cy="647871"/>
            <a:chOff x="1391543" y="3698889"/>
            <a:chExt cx="1601067" cy="6478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60055D4-D2A3-4773-A7D5-56D389E33B59}"/>
                </a:ext>
              </a:extLst>
            </p:cNvPr>
            <p:cNvSpPr txBox="1"/>
            <p:nvPr/>
          </p:nvSpPr>
          <p:spPr>
            <a:xfrm>
              <a:off x="1391543" y="3698889"/>
              <a:ext cx="1591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Medium" panose="00000600000000000000" pitchFamily="2" charset="0"/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0D940A4-197A-47B7-B86F-16AAA7EDA57B}"/>
                </a:ext>
              </a:extLst>
            </p:cNvPr>
            <p:cNvSpPr txBox="1"/>
            <p:nvPr/>
          </p:nvSpPr>
          <p:spPr>
            <a:xfrm>
              <a:off x="1401068" y="3915873"/>
              <a:ext cx="15915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  <a:cs typeface="Arial" pitchFamily="34" charset="0"/>
                </a:rPr>
                <a:t>Simple PowerPoint Presentation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19BB83-D4AB-4456-9F33-5D07A57D0DE9}"/>
              </a:ext>
            </a:extLst>
          </p:cNvPr>
          <p:cNvSpPr txBox="1"/>
          <p:nvPr/>
        </p:nvSpPr>
        <p:spPr>
          <a:xfrm>
            <a:off x="1556252" y="2837921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0B2D50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rgbClr val="0B2D50"/>
              </a:solidFill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06B835F-92BB-4D79-B5D8-C88FC1DD3FBC}"/>
              </a:ext>
            </a:extLst>
          </p:cNvPr>
          <p:cNvGrpSpPr/>
          <p:nvPr/>
        </p:nvGrpSpPr>
        <p:grpSpPr>
          <a:xfrm>
            <a:off x="4806211" y="2128827"/>
            <a:ext cx="2394101" cy="2088232"/>
            <a:chOff x="5248647" y="1608813"/>
            <a:chExt cx="970807" cy="84677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6D9E530-090C-4DE0-8F3F-CC3BADFB3928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rgbClr val="81B9F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1F882F9-A579-4791-A10B-428E512BFD93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FF62AB-4124-42ED-B72A-0D645E751CB8}"/>
              </a:ext>
            </a:extLst>
          </p:cNvPr>
          <p:cNvGrpSpPr/>
          <p:nvPr/>
        </p:nvGrpSpPr>
        <p:grpSpPr>
          <a:xfrm>
            <a:off x="5358409" y="3326430"/>
            <a:ext cx="1601067" cy="647871"/>
            <a:chOff x="3233964" y="1954419"/>
            <a:chExt cx="1601067" cy="64787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0C2C3CA-7A2F-45D0-A1F9-8CB56A2DEE1C}"/>
                </a:ext>
              </a:extLst>
            </p:cNvPr>
            <p:cNvSpPr txBox="1"/>
            <p:nvPr/>
          </p:nvSpPr>
          <p:spPr>
            <a:xfrm>
              <a:off x="3233964" y="1954419"/>
              <a:ext cx="1591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Medium" panose="00000600000000000000" pitchFamily="2" charset="0"/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CF88474-7E6A-4473-A693-A6E40D79504E}"/>
                </a:ext>
              </a:extLst>
            </p:cNvPr>
            <p:cNvSpPr txBox="1"/>
            <p:nvPr/>
          </p:nvSpPr>
          <p:spPr>
            <a:xfrm>
              <a:off x="3243489" y="2171403"/>
              <a:ext cx="15915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  <a:cs typeface="Arial" pitchFamily="34" charset="0"/>
                </a:rPr>
                <a:t>Simple PowerPoint Presentation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D378EE-9526-4197-B5DF-354BE5FBFAFE}"/>
              </a:ext>
            </a:extLst>
          </p:cNvPr>
          <p:cNvSpPr txBox="1"/>
          <p:nvPr/>
        </p:nvSpPr>
        <p:spPr>
          <a:xfrm>
            <a:off x="5322056" y="2465059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81B9F0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rgbClr val="81B9F0"/>
              </a:solidFill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256E2CF-0565-4D88-9DC8-9E23029C7E23}"/>
              </a:ext>
            </a:extLst>
          </p:cNvPr>
          <p:cNvGrpSpPr/>
          <p:nvPr/>
        </p:nvGrpSpPr>
        <p:grpSpPr>
          <a:xfrm>
            <a:off x="8572015" y="1821088"/>
            <a:ext cx="2394101" cy="2088232"/>
            <a:chOff x="5248647" y="1608813"/>
            <a:chExt cx="970807" cy="84677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6F3CA80-32DB-4A5C-9D0C-CA85F2BA3887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rgbClr val="C7E0F8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333BBD9-7C88-4A29-B701-4424D7BF8DB2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1E40F26-E533-4CFC-8FE7-F3D436B78CDD}"/>
              </a:ext>
            </a:extLst>
          </p:cNvPr>
          <p:cNvGrpSpPr/>
          <p:nvPr/>
        </p:nvGrpSpPr>
        <p:grpSpPr>
          <a:xfrm>
            <a:off x="9175391" y="3010302"/>
            <a:ext cx="1601067" cy="647871"/>
            <a:chOff x="3233964" y="1954419"/>
            <a:chExt cx="1601067" cy="64787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4E52E22-F52A-409E-A48F-BE3678AB6EA8}"/>
                </a:ext>
              </a:extLst>
            </p:cNvPr>
            <p:cNvSpPr txBox="1"/>
            <p:nvPr/>
          </p:nvSpPr>
          <p:spPr>
            <a:xfrm>
              <a:off x="3233964" y="1954419"/>
              <a:ext cx="1591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Medium" panose="00000600000000000000" pitchFamily="2" charset="0"/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E667062-892C-4FA3-B2FF-C6D42F9ECE95}"/>
                </a:ext>
              </a:extLst>
            </p:cNvPr>
            <p:cNvSpPr txBox="1"/>
            <p:nvPr/>
          </p:nvSpPr>
          <p:spPr>
            <a:xfrm>
              <a:off x="3243489" y="2171403"/>
              <a:ext cx="15915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  <a:cs typeface="Arial" pitchFamily="34" charset="0"/>
                </a:rPr>
                <a:t>Simple PowerPoint Presentation</a:t>
              </a:r>
              <a:endPara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cs typeface="Arial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948C0DC-1158-4F04-BEA6-C629DF17800C}"/>
              </a:ext>
            </a:extLst>
          </p:cNvPr>
          <p:cNvSpPr txBox="1"/>
          <p:nvPr/>
        </p:nvSpPr>
        <p:spPr>
          <a:xfrm>
            <a:off x="9087860" y="2157320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7E0F8"/>
                </a:solidFill>
                <a:cs typeface="Arial" pitchFamily="34" charset="0"/>
              </a:rPr>
              <a:t>03</a:t>
            </a:r>
            <a:endParaRPr lang="ko-KR" altLang="en-US" sz="3600" b="1" dirty="0">
              <a:solidFill>
                <a:srgbClr val="C7E0F8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B80FA48-8BD9-4806-A612-99A820747EF7}"/>
              </a:ext>
            </a:extLst>
          </p:cNvPr>
          <p:cNvSpPr txBox="1"/>
          <p:nvPr/>
        </p:nvSpPr>
        <p:spPr>
          <a:xfrm>
            <a:off x="1028700" y="4953000"/>
            <a:ext cx="2405808" cy="16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sed do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eiusmod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incididunt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labore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et dolore magna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aliqua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 Ut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enim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ad minim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veniam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quis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nostrud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exercitation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ullamco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laboris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nisi 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1043E8-DC27-49F1-AAA9-16505AE650B6}"/>
              </a:ext>
            </a:extLst>
          </p:cNvPr>
          <p:cNvSpPr txBox="1"/>
          <p:nvPr/>
        </p:nvSpPr>
        <p:spPr>
          <a:xfrm>
            <a:off x="4794504" y="4574812"/>
            <a:ext cx="2405808" cy="16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sed do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eiusmod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incididunt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labore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et dolore magna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aliqua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 Ut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enim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ad minim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veniam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quis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nostrud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exercitation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ullamco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laboris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nisi 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288719E-6B85-4337-A8DC-83887091F588}"/>
              </a:ext>
            </a:extLst>
          </p:cNvPr>
          <p:cNvSpPr txBox="1"/>
          <p:nvPr/>
        </p:nvSpPr>
        <p:spPr>
          <a:xfrm>
            <a:off x="8560606" y="4200730"/>
            <a:ext cx="2405808" cy="16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Lorem ipsum dolor sit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amet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consectetur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adipiscing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elit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sed do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eiusmod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tempor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incididunt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labore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et dolore magna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aliqua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 Ut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enim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ad minim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veniam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quis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nostrud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exercitation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ullamco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laboris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nisi </a:t>
            </a:r>
            <a:endParaRPr lang="en-US" sz="1100" dirty="0"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007FC5F-FB94-40AC-A0F7-9357E29D3A68}"/>
              </a:ext>
            </a:extLst>
          </p:cNvPr>
          <p:cNvSpPr txBox="1"/>
          <p:nvPr/>
        </p:nvSpPr>
        <p:spPr>
          <a:xfrm>
            <a:off x="908750" y="1083343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</p:spTree>
    <p:extLst>
      <p:ext uri="{BB962C8B-B14F-4D97-AF65-F5344CB8AC3E}">
        <p14:creationId xmlns:p14="http://schemas.microsoft.com/office/powerpoint/2010/main" val="33481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0312A4-CFEF-4201-860B-CF9A496F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026649-55DA-4772-A804-776C528D7278}"/>
              </a:ext>
            </a:extLst>
          </p:cNvPr>
          <p:cNvSpPr txBox="1"/>
          <p:nvPr/>
        </p:nvSpPr>
        <p:spPr>
          <a:xfrm>
            <a:off x="7204448" y="2162825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D17A2F-2EF0-4064-AF71-8DEBA25AADE6}"/>
              </a:ext>
            </a:extLst>
          </p:cNvPr>
          <p:cNvSpPr txBox="1"/>
          <p:nvPr/>
        </p:nvSpPr>
        <p:spPr>
          <a:xfrm>
            <a:off x="7263063" y="4399980"/>
            <a:ext cx="3700212" cy="1794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latin typeface="Montserrat Medium" panose="00000600000000000000" pitchFamily="2" charset="0"/>
              </a:rPr>
              <a:t>Lorem ipsum dolor sit </a:t>
            </a:r>
            <a:r>
              <a:rPr lang="en-US" sz="1400" dirty="0" err="1">
                <a:latin typeface="Montserrat Medium" panose="00000600000000000000" pitchFamily="2" charset="0"/>
              </a:rPr>
              <a:t>amet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consectetur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adipiscing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elit</a:t>
            </a:r>
            <a:r>
              <a:rPr lang="en-US" sz="1400" dirty="0">
                <a:latin typeface="Montserrat Medium" panose="00000600000000000000" pitchFamily="2" charset="0"/>
              </a:rPr>
              <a:t>, sed do </a:t>
            </a:r>
            <a:r>
              <a:rPr lang="en-US" sz="1400" dirty="0" err="1">
                <a:latin typeface="Montserrat Medium" panose="00000600000000000000" pitchFamily="2" charset="0"/>
              </a:rPr>
              <a:t>eiusmod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tempor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incididunt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labore</a:t>
            </a:r>
            <a:r>
              <a:rPr lang="en-US" sz="1400" dirty="0">
                <a:latin typeface="Montserrat Medium" panose="00000600000000000000" pitchFamily="2" charset="0"/>
              </a:rPr>
              <a:t> et dolore magna </a:t>
            </a:r>
            <a:r>
              <a:rPr lang="en-US" sz="1400" dirty="0" err="1">
                <a:latin typeface="Montserrat Medium" panose="00000600000000000000" pitchFamily="2" charset="0"/>
              </a:rPr>
              <a:t>aliqua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  <a:r>
              <a:rPr lang="en-US" sz="1400" dirty="0" err="1">
                <a:latin typeface="Montserrat Medium" panose="00000600000000000000" pitchFamily="2" charset="0"/>
              </a:rPr>
              <a:t>Quis</a:t>
            </a:r>
            <a:r>
              <a:rPr lang="en-US" sz="1400" dirty="0">
                <a:latin typeface="Montserrat Medium" panose="00000600000000000000" pitchFamily="2" charset="0"/>
              </a:rPr>
              <a:t> ipsum </a:t>
            </a:r>
            <a:r>
              <a:rPr lang="en-US" sz="1400" dirty="0" err="1">
                <a:latin typeface="Montserrat Medium" panose="00000600000000000000" pitchFamily="2" charset="0"/>
              </a:rPr>
              <a:t>suspendisse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ultrices</a:t>
            </a:r>
            <a:r>
              <a:rPr lang="en-US" sz="1400" dirty="0">
                <a:latin typeface="Montserrat Medium" panose="00000600000000000000" pitchFamily="2" charset="0"/>
              </a:rPr>
              <a:t> gravida. </a:t>
            </a:r>
            <a:r>
              <a:rPr lang="en-US" sz="1400" dirty="0" err="1">
                <a:latin typeface="Montserrat Medium" panose="00000600000000000000" pitchFamily="2" charset="0"/>
              </a:rPr>
              <a:t>Risus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commodo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viverra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maecenas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accumsan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lacus</a:t>
            </a:r>
            <a:r>
              <a:rPr lang="en-US" sz="1400" dirty="0">
                <a:latin typeface="Montserrat Medium" panose="00000600000000000000" pitchFamily="2" charset="0"/>
              </a:rPr>
              <a:t> vel </a:t>
            </a:r>
            <a:r>
              <a:rPr lang="en-US" sz="1400" dirty="0" err="1">
                <a:latin typeface="Montserrat Medium" panose="00000600000000000000" pitchFamily="2" charset="0"/>
              </a:rPr>
              <a:t>facilisis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46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0312A4-CFEF-4201-860B-CF9A496FC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6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5C96F3-9CA9-4A89-9382-B23C01BA4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xmlns="" id="{7FF28399-D6F9-4E43-8489-7D4B35DB66D0}"/>
              </a:ext>
            </a:extLst>
          </p:cNvPr>
          <p:cNvSpPr/>
          <p:nvPr/>
        </p:nvSpPr>
        <p:spPr>
          <a:xfrm>
            <a:off x="627960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B595001-D5A7-48F0-A03C-8202D1FE43B1}"/>
              </a:ext>
            </a:extLst>
          </p:cNvPr>
          <p:cNvSpPr/>
          <p:nvPr/>
        </p:nvSpPr>
        <p:spPr>
          <a:xfrm>
            <a:off x="4287714" y="2031228"/>
            <a:ext cx="216118" cy="216118"/>
          </a:xfrm>
          <a:prstGeom prst="ellipse">
            <a:avLst/>
          </a:prstGeom>
          <a:solidFill>
            <a:srgbClr val="0B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651C0E4-E78E-41C7-888B-D2728948E2C9}"/>
              </a:ext>
            </a:extLst>
          </p:cNvPr>
          <p:cNvSpPr/>
          <p:nvPr/>
        </p:nvSpPr>
        <p:spPr>
          <a:xfrm>
            <a:off x="6214714" y="1888137"/>
            <a:ext cx="549613" cy="549613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13AB49A-6869-49B1-879A-7F6DA38FC32F}"/>
              </a:ext>
            </a:extLst>
          </p:cNvPr>
          <p:cNvGrpSpPr/>
          <p:nvPr/>
        </p:nvGrpSpPr>
        <p:grpSpPr>
          <a:xfrm>
            <a:off x="6924015" y="1804852"/>
            <a:ext cx="4616540" cy="705595"/>
            <a:chOff x="4716014" y="1639851"/>
            <a:chExt cx="3888434" cy="7052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1DCAF17-8312-4D05-9D72-FF34CFDFD088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9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b="0" i="0" dirty="0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, sed do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eiusmod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Montserrat" panose="00000500000000000000" pitchFamily="2" charset="0"/>
                </a:rPr>
                <a:t>tempor</a:t>
              </a:r>
              <a:endParaRPr lang="en-US" sz="1200" dirty="0">
                <a:latin typeface="Montserrat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296AC3-0C5A-4ADB-8BAD-7694A95F046A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0FC6D8C-3964-4080-8E42-77EEB4E4050C}"/>
              </a:ext>
            </a:extLst>
          </p:cNvPr>
          <p:cNvSpPr/>
          <p:nvPr/>
        </p:nvSpPr>
        <p:spPr>
          <a:xfrm>
            <a:off x="7160341" y="3724383"/>
            <a:ext cx="549613" cy="549613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86EB9D3-CEBF-420B-9D93-500F564CA01C}"/>
              </a:ext>
            </a:extLst>
          </p:cNvPr>
          <p:cNvGrpSpPr/>
          <p:nvPr/>
        </p:nvGrpSpPr>
        <p:grpSpPr>
          <a:xfrm>
            <a:off x="7869642" y="3641099"/>
            <a:ext cx="3484157" cy="483803"/>
            <a:chOff x="4716014" y="1639851"/>
            <a:chExt cx="3888434" cy="4835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763F02-D641-4ED2-AC27-7FDEFFF95DC4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description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F8AB2CA-C6A3-4668-902B-86398CA6B56F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366F6DF-023C-4A64-946D-4BD196F0A7FA}"/>
              </a:ext>
            </a:extLst>
          </p:cNvPr>
          <p:cNvSpPr/>
          <p:nvPr/>
        </p:nvSpPr>
        <p:spPr>
          <a:xfrm>
            <a:off x="6090887" y="5560629"/>
            <a:ext cx="549613" cy="549613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94E47FA-A3F0-41A1-8036-3C1942BC2A0C}"/>
              </a:ext>
            </a:extLst>
          </p:cNvPr>
          <p:cNvGrpSpPr/>
          <p:nvPr/>
        </p:nvGrpSpPr>
        <p:grpSpPr>
          <a:xfrm>
            <a:off x="6800188" y="5477345"/>
            <a:ext cx="4616540" cy="483803"/>
            <a:chOff x="4716014" y="1639851"/>
            <a:chExt cx="3888434" cy="4835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2818B1B-B4D1-4516-9059-9529D7E95EA4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description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CA6EA18-DD5A-474B-8258-DABE5CA6DAED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2D9E792-8264-45C3-9BF7-C8E18AAB6FF5}"/>
              </a:ext>
            </a:extLst>
          </p:cNvPr>
          <p:cNvSpPr/>
          <p:nvPr/>
        </p:nvSpPr>
        <p:spPr>
          <a:xfrm>
            <a:off x="6910409" y="2806260"/>
            <a:ext cx="549613" cy="549613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405A2EC-0DE7-4570-8092-C586A829F725}"/>
              </a:ext>
            </a:extLst>
          </p:cNvPr>
          <p:cNvGrpSpPr/>
          <p:nvPr/>
        </p:nvGrpSpPr>
        <p:grpSpPr>
          <a:xfrm>
            <a:off x="7619710" y="2722975"/>
            <a:ext cx="3734090" cy="483803"/>
            <a:chOff x="4716014" y="1639851"/>
            <a:chExt cx="3888434" cy="4835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1A76D7-38D7-49C3-976F-47A8F9AE7E72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description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2BB640-582D-43F9-AD39-5A181F809772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52F06A3-D99B-431F-B3A0-A0718FE3423A}"/>
              </a:ext>
            </a:extLst>
          </p:cNvPr>
          <p:cNvSpPr/>
          <p:nvPr/>
        </p:nvSpPr>
        <p:spPr>
          <a:xfrm>
            <a:off x="6934792" y="4642506"/>
            <a:ext cx="549613" cy="549613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FD5DD1E-A6ED-4963-9281-252BD5153CEC}"/>
              </a:ext>
            </a:extLst>
          </p:cNvPr>
          <p:cNvGrpSpPr/>
          <p:nvPr/>
        </p:nvGrpSpPr>
        <p:grpSpPr>
          <a:xfrm>
            <a:off x="7644093" y="4559221"/>
            <a:ext cx="3709705" cy="483803"/>
            <a:chOff x="4716014" y="1639851"/>
            <a:chExt cx="3888434" cy="4835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927763B-C7FE-4EEB-A745-05FC25AC2A77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description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F4670F6-A12F-4CF8-98CF-8A64934EA8F3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Add text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0EE65A0-FC36-422A-B38E-8B7870FC0C27}"/>
              </a:ext>
            </a:extLst>
          </p:cNvPr>
          <p:cNvSpPr/>
          <p:nvPr/>
        </p:nvSpPr>
        <p:spPr>
          <a:xfrm>
            <a:off x="5316770" y="2949352"/>
            <a:ext cx="216118" cy="216118"/>
          </a:xfrm>
          <a:prstGeom prst="ellipse">
            <a:avLst/>
          </a:prstGeom>
          <a:solidFill>
            <a:srgbClr val="81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5FAC2655-9C92-46C7-A19F-8E79BF1737B5}"/>
              </a:ext>
            </a:extLst>
          </p:cNvPr>
          <p:cNvSpPr/>
          <p:nvPr/>
        </p:nvSpPr>
        <p:spPr>
          <a:xfrm>
            <a:off x="5549646" y="3867474"/>
            <a:ext cx="216118" cy="216118"/>
          </a:xfrm>
          <a:prstGeom prst="ellipse">
            <a:avLst/>
          </a:prstGeom>
          <a:solidFill>
            <a:srgbClr val="C7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3472E0D-AE94-4C0C-B47B-4E0D21E91737}"/>
              </a:ext>
            </a:extLst>
          </p:cNvPr>
          <p:cNvSpPr/>
          <p:nvPr/>
        </p:nvSpPr>
        <p:spPr>
          <a:xfrm>
            <a:off x="5296318" y="4785598"/>
            <a:ext cx="216118" cy="216118"/>
          </a:xfrm>
          <a:prstGeom prst="ellipse">
            <a:avLst/>
          </a:prstGeom>
          <a:solidFill>
            <a:srgbClr val="81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419687C-7D90-43D2-B3CC-3B7F19149B5C}"/>
              </a:ext>
            </a:extLst>
          </p:cNvPr>
          <p:cNvSpPr/>
          <p:nvPr/>
        </p:nvSpPr>
        <p:spPr>
          <a:xfrm>
            <a:off x="4287714" y="5703720"/>
            <a:ext cx="216118" cy="216118"/>
          </a:xfrm>
          <a:prstGeom prst="ellipse">
            <a:avLst/>
          </a:prstGeom>
          <a:solidFill>
            <a:srgbClr val="0B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A8793A0-64D4-400B-8248-99EC6716BFE7}"/>
              </a:ext>
            </a:extLst>
          </p:cNvPr>
          <p:cNvCxnSpPr>
            <a:cxnSpLocks/>
          </p:cNvCxnSpPr>
          <p:nvPr/>
        </p:nvCxnSpPr>
        <p:spPr>
          <a:xfrm>
            <a:off x="4819226" y="213933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27293F5-0905-4531-BF2C-3B5E575B9E96}"/>
              </a:ext>
            </a:extLst>
          </p:cNvPr>
          <p:cNvCxnSpPr>
            <a:cxnSpLocks/>
          </p:cNvCxnSpPr>
          <p:nvPr/>
        </p:nvCxnSpPr>
        <p:spPr>
          <a:xfrm>
            <a:off x="5681602" y="3057458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DBD294F-5836-446A-988F-9A2FC7E3BD86}"/>
              </a:ext>
            </a:extLst>
          </p:cNvPr>
          <p:cNvCxnSpPr>
            <a:cxnSpLocks/>
          </p:cNvCxnSpPr>
          <p:nvPr/>
        </p:nvCxnSpPr>
        <p:spPr>
          <a:xfrm>
            <a:off x="5923006" y="3975581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C89AEF2-45A9-4227-82B6-AAC36D8BBE55}"/>
              </a:ext>
            </a:extLst>
          </p:cNvPr>
          <p:cNvCxnSpPr>
            <a:cxnSpLocks/>
          </p:cNvCxnSpPr>
          <p:nvPr/>
        </p:nvCxnSpPr>
        <p:spPr>
          <a:xfrm>
            <a:off x="5683568" y="4893704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78B200C-4A01-41A9-B8BA-C3C0ACA9447E}"/>
              </a:ext>
            </a:extLst>
          </p:cNvPr>
          <p:cNvCxnSpPr>
            <a:cxnSpLocks/>
          </p:cNvCxnSpPr>
          <p:nvPr/>
        </p:nvCxnSpPr>
        <p:spPr>
          <a:xfrm>
            <a:off x="4757312" y="5811827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E53B03E-342B-43C5-B994-4D9A644105CA}"/>
              </a:ext>
            </a:extLst>
          </p:cNvPr>
          <p:cNvSpPr/>
          <p:nvPr/>
        </p:nvSpPr>
        <p:spPr>
          <a:xfrm>
            <a:off x="1975230" y="2819855"/>
            <a:ext cx="2504715" cy="2504715"/>
          </a:xfrm>
          <a:prstGeom prst="ellipse">
            <a:avLst/>
          </a:prstGeom>
          <a:solidFill>
            <a:srgbClr val="81B9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83BBE73-9967-49A7-9F5F-9EBFCCF1CEDA}"/>
              </a:ext>
            </a:extLst>
          </p:cNvPr>
          <p:cNvSpPr/>
          <p:nvPr/>
        </p:nvSpPr>
        <p:spPr>
          <a:xfrm>
            <a:off x="1029603" y="3605527"/>
            <a:ext cx="2504715" cy="2504715"/>
          </a:xfrm>
          <a:prstGeom prst="ellipse">
            <a:avLst/>
          </a:prstGeom>
          <a:solidFill>
            <a:srgbClr val="C7E0F8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7544D-CCFF-4265-B923-589A8D41BDC6}"/>
              </a:ext>
            </a:extLst>
          </p:cNvPr>
          <p:cNvSpPr/>
          <p:nvPr/>
        </p:nvSpPr>
        <p:spPr>
          <a:xfrm>
            <a:off x="1273216" y="2728186"/>
            <a:ext cx="2504715" cy="2504715"/>
          </a:xfrm>
          <a:prstGeom prst="ellipse">
            <a:avLst/>
          </a:prstGeom>
          <a:solidFill>
            <a:srgbClr val="2784E1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2B7FCE6-B2A0-47A4-B602-03EBDD3FD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60" y="3631753"/>
            <a:ext cx="1125615" cy="10581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D1C2208-2C55-4795-BE7A-D9AD975FD86F}"/>
              </a:ext>
            </a:extLst>
          </p:cNvPr>
          <p:cNvSpPr txBox="1"/>
          <p:nvPr/>
        </p:nvSpPr>
        <p:spPr>
          <a:xfrm>
            <a:off x="904777" y="674077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</p:spTree>
    <p:extLst>
      <p:ext uri="{BB962C8B-B14F-4D97-AF65-F5344CB8AC3E}">
        <p14:creationId xmlns:p14="http://schemas.microsoft.com/office/powerpoint/2010/main" val="4233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6951ED-0D5E-40F8-BBA7-D3B3A49A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4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0DD353-FB05-4DAD-81F8-09B6AF91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0BCEB4-AC67-4635-AB85-4354CDD4A18B}"/>
              </a:ext>
            </a:extLst>
          </p:cNvPr>
          <p:cNvSpPr txBox="1"/>
          <p:nvPr/>
        </p:nvSpPr>
        <p:spPr>
          <a:xfrm>
            <a:off x="908750" y="2112043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216CC-1D6B-4F30-995E-9630E051806A}"/>
              </a:ext>
            </a:extLst>
          </p:cNvPr>
          <p:cNvSpPr txBox="1"/>
          <p:nvPr/>
        </p:nvSpPr>
        <p:spPr>
          <a:xfrm>
            <a:off x="908750" y="3339710"/>
            <a:ext cx="3700212" cy="1794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latin typeface="Montserrat Medium" panose="00000600000000000000" pitchFamily="2" charset="0"/>
              </a:rPr>
              <a:t>Lorem ipsum dolor sit </a:t>
            </a:r>
            <a:r>
              <a:rPr lang="en-US" sz="1400" dirty="0" err="1">
                <a:latin typeface="Montserrat Medium" panose="00000600000000000000" pitchFamily="2" charset="0"/>
              </a:rPr>
              <a:t>amet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consectetur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adipiscing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elit</a:t>
            </a:r>
            <a:r>
              <a:rPr lang="en-US" sz="1400" dirty="0">
                <a:latin typeface="Montserrat Medium" panose="00000600000000000000" pitchFamily="2" charset="0"/>
              </a:rPr>
              <a:t>, sed do </a:t>
            </a:r>
            <a:r>
              <a:rPr lang="en-US" sz="1400" dirty="0" err="1">
                <a:latin typeface="Montserrat Medium" panose="00000600000000000000" pitchFamily="2" charset="0"/>
              </a:rPr>
              <a:t>eiusmod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tempor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incididunt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labore</a:t>
            </a:r>
            <a:r>
              <a:rPr lang="en-US" sz="1400" dirty="0">
                <a:latin typeface="Montserrat Medium" panose="00000600000000000000" pitchFamily="2" charset="0"/>
              </a:rPr>
              <a:t> et dolore magna </a:t>
            </a:r>
            <a:r>
              <a:rPr lang="en-US" sz="1400" dirty="0" err="1">
                <a:latin typeface="Montserrat Medium" panose="00000600000000000000" pitchFamily="2" charset="0"/>
              </a:rPr>
              <a:t>aliqua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  <a:r>
              <a:rPr lang="en-US" sz="1400" dirty="0" err="1">
                <a:latin typeface="Montserrat Medium" panose="00000600000000000000" pitchFamily="2" charset="0"/>
              </a:rPr>
              <a:t>Quis</a:t>
            </a:r>
            <a:r>
              <a:rPr lang="en-US" sz="1400" dirty="0">
                <a:latin typeface="Montserrat Medium" panose="00000600000000000000" pitchFamily="2" charset="0"/>
              </a:rPr>
              <a:t> ipsum </a:t>
            </a:r>
            <a:r>
              <a:rPr lang="en-US" sz="1400" dirty="0" err="1">
                <a:latin typeface="Montserrat Medium" panose="00000600000000000000" pitchFamily="2" charset="0"/>
              </a:rPr>
              <a:t>suspendisse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ultrices</a:t>
            </a:r>
            <a:r>
              <a:rPr lang="en-US" sz="1400" dirty="0">
                <a:latin typeface="Montserrat Medium" panose="00000600000000000000" pitchFamily="2" charset="0"/>
              </a:rPr>
              <a:t> gravida. </a:t>
            </a:r>
            <a:r>
              <a:rPr lang="en-US" sz="1400" dirty="0" err="1">
                <a:latin typeface="Montserrat Medium" panose="00000600000000000000" pitchFamily="2" charset="0"/>
              </a:rPr>
              <a:t>Risus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commodo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viverra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maecenas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accumsan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lacus</a:t>
            </a:r>
            <a:r>
              <a:rPr lang="en-US" sz="1400" dirty="0">
                <a:latin typeface="Montserrat Medium" panose="00000600000000000000" pitchFamily="2" charset="0"/>
              </a:rPr>
              <a:t> vel </a:t>
            </a:r>
            <a:r>
              <a:rPr lang="en-US" sz="1400" dirty="0" err="1">
                <a:latin typeface="Montserrat Medium" panose="00000600000000000000" pitchFamily="2" charset="0"/>
              </a:rPr>
              <a:t>facilisis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23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B492E-1D41-4F00-9BD8-3802C43B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EB2DB2-6262-475C-88B5-DB740F56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27F222-3587-478A-9B0C-D15BA7396DD2}"/>
              </a:ext>
            </a:extLst>
          </p:cNvPr>
          <p:cNvSpPr/>
          <p:nvPr/>
        </p:nvSpPr>
        <p:spPr>
          <a:xfrm>
            <a:off x="4667250" y="5714999"/>
            <a:ext cx="6300537" cy="371475"/>
          </a:xfrm>
          <a:prstGeom prst="rect">
            <a:avLst/>
          </a:prstGeom>
          <a:solidFill>
            <a:srgbClr val="0B2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240C79-37B9-4DBB-8E60-24A3E3A2C76A}"/>
              </a:ext>
            </a:extLst>
          </p:cNvPr>
          <p:cNvSpPr txBox="1"/>
          <p:nvPr/>
        </p:nvSpPr>
        <p:spPr>
          <a:xfrm>
            <a:off x="4667250" y="5715000"/>
            <a:ext cx="6300536" cy="32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, sed do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eius</a:t>
            </a:r>
            <a:endParaRPr lang="en-US" sz="14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7F91C8-A130-486A-B0F1-6D6AEBF7AB54}"/>
              </a:ext>
            </a:extLst>
          </p:cNvPr>
          <p:cNvSpPr txBox="1"/>
          <p:nvPr/>
        </p:nvSpPr>
        <p:spPr>
          <a:xfrm>
            <a:off x="4538913" y="3339710"/>
            <a:ext cx="6300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Medium" panose="00000600000000000000" pitchFamily="2" charset="0"/>
              </a:rPr>
              <a:t>Lorem ipsum dolor sit </a:t>
            </a:r>
            <a:r>
              <a:rPr lang="en-US" sz="1400" dirty="0" err="1">
                <a:latin typeface="Montserrat Medium" panose="00000600000000000000" pitchFamily="2" charset="0"/>
              </a:rPr>
              <a:t>amet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consectetur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adipiscing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elit</a:t>
            </a:r>
            <a:r>
              <a:rPr lang="en-US" sz="1400" dirty="0">
                <a:latin typeface="Montserrat Medium" panose="00000600000000000000" pitchFamily="2" charset="0"/>
              </a:rPr>
              <a:t>, sed do </a:t>
            </a:r>
            <a:r>
              <a:rPr lang="en-US" sz="1400" dirty="0" err="1">
                <a:latin typeface="Montserrat Medium" panose="00000600000000000000" pitchFamily="2" charset="0"/>
              </a:rPr>
              <a:t>eiusmod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tempor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incididunt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labore</a:t>
            </a:r>
            <a:r>
              <a:rPr lang="en-US" sz="1400" dirty="0">
                <a:latin typeface="Montserrat Medium" panose="00000600000000000000" pitchFamily="2" charset="0"/>
              </a:rPr>
              <a:t> et dolore magna </a:t>
            </a:r>
            <a:r>
              <a:rPr lang="en-US" sz="1400" dirty="0" err="1">
                <a:latin typeface="Montserrat Medium" panose="00000600000000000000" pitchFamily="2" charset="0"/>
              </a:rPr>
              <a:t>aliqua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  <a:r>
              <a:rPr lang="en-US" sz="1400" dirty="0" err="1">
                <a:latin typeface="Montserrat Medium" panose="00000600000000000000" pitchFamily="2" charset="0"/>
              </a:rPr>
              <a:t>Quis</a:t>
            </a:r>
            <a:r>
              <a:rPr lang="en-US" sz="1400" dirty="0">
                <a:latin typeface="Montserrat Medium" panose="00000600000000000000" pitchFamily="2" charset="0"/>
              </a:rPr>
              <a:t> ipsum </a:t>
            </a:r>
            <a:r>
              <a:rPr lang="en-US" sz="1400" dirty="0" err="1">
                <a:latin typeface="Montserrat Medium" panose="00000600000000000000" pitchFamily="2" charset="0"/>
              </a:rPr>
              <a:t>suspendisse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ultrices</a:t>
            </a:r>
            <a:r>
              <a:rPr lang="en-US" sz="1400" dirty="0">
                <a:latin typeface="Montserrat Medium" panose="00000600000000000000" pitchFamily="2" charset="0"/>
              </a:rPr>
              <a:t> gravida. </a:t>
            </a:r>
            <a:r>
              <a:rPr lang="en-US" sz="1400" dirty="0" err="1">
                <a:latin typeface="Montserrat Medium" panose="00000600000000000000" pitchFamily="2" charset="0"/>
              </a:rPr>
              <a:t>Risus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commodo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viverra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maecenas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accumsan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lacus</a:t>
            </a:r>
            <a:r>
              <a:rPr lang="en-US" sz="1400" dirty="0">
                <a:latin typeface="Montserrat Medium" panose="00000600000000000000" pitchFamily="2" charset="0"/>
              </a:rPr>
              <a:t> vel </a:t>
            </a:r>
            <a:r>
              <a:rPr lang="en-US" sz="1400" dirty="0" err="1">
                <a:latin typeface="Montserrat Medium" panose="00000600000000000000" pitchFamily="2" charset="0"/>
              </a:rPr>
              <a:t>facilisis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CCF284-A2F7-4092-839E-09971B97FF3C}"/>
              </a:ext>
            </a:extLst>
          </p:cNvPr>
          <p:cNvSpPr txBox="1"/>
          <p:nvPr/>
        </p:nvSpPr>
        <p:spPr>
          <a:xfrm>
            <a:off x="4538913" y="2102518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</p:spTree>
    <p:extLst>
      <p:ext uri="{BB962C8B-B14F-4D97-AF65-F5344CB8AC3E}">
        <p14:creationId xmlns:p14="http://schemas.microsoft.com/office/powerpoint/2010/main" val="20546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B35F3B-7F25-4C6C-84D5-B2FA816CE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952285-E2ED-4E1C-B242-E5B7C20B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1350D-1361-4E81-9FC6-34B8084B2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320FE7-94B9-4F9F-ADFF-83E1080AFF38}"/>
              </a:ext>
            </a:extLst>
          </p:cNvPr>
          <p:cNvGrpSpPr/>
          <p:nvPr/>
        </p:nvGrpSpPr>
        <p:grpSpPr>
          <a:xfrm>
            <a:off x="1418397" y="2247072"/>
            <a:ext cx="2287656" cy="2287656"/>
            <a:chOff x="2437572" y="2237547"/>
            <a:chExt cx="2287656" cy="2287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BB2DD99-1204-4813-96DB-7FE5EB35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572" y="2237547"/>
              <a:ext cx="2287656" cy="228765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4A799E75-9D73-42A5-868F-19BBD42B05F9}"/>
                </a:ext>
              </a:extLst>
            </p:cNvPr>
            <p:cNvSpPr/>
            <p:nvPr/>
          </p:nvSpPr>
          <p:spPr>
            <a:xfrm>
              <a:off x="2524125" y="2324100"/>
              <a:ext cx="2114550" cy="2114550"/>
            </a:xfrm>
            <a:prstGeom prst="ellipse">
              <a:avLst/>
            </a:prstGeom>
            <a:noFill/>
            <a:ln w="19050">
              <a:solidFill>
                <a:srgbClr val="0B2D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3826FCB-2322-485B-8030-043348C5F485}"/>
              </a:ext>
            </a:extLst>
          </p:cNvPr>
          <p:cNvGrpSpPr/>
          <p:nvPr/>
        </p:nvGrpSpPr>
        <p:grpSpPr>
          <a:xfrm>
            <a:off x="4062205" y="2247072"/>
            <a:ext cx="2287656" cy="2287656"/>
            <a:chOff x="2437572" y="2237547"/>
            <a:chExt cx="2287656" cy="22876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9E29ECE-3D4E-49AA-BF2F-24CCE934E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572" y="2237547"/>
              <a:ext cx="2287656" cy="228765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EE81D022-C41C-4739-86B6-5CFF6C9C9967}"/>
                </a:ext>
              </a:extLst>
            </p:cNvPr>
            <p:cNvSpPr/>
            <p:nvPr/>
          </p:nvSpPr>
          <p:spPr>
            <a:xfrm>
              <a:off x="2524125" y="2324100"/>
              <a:ext cx="2114550" cy="2114550"/>
            </a:xfrm>
            <a:prstGeom prst="ellipse">
              <a:avLst/>
            </a:prstGeom>
            <a:noFill/>
            <a:ln w="19050">
              <a:solidFill>
                <a:srgbClr val="0B2D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7E78486-F6DB-4167-A89C-1976D42BC711}"/>
              </a:ext>
            </a:extLst>
          </p:cNvPr>
          <p:cNvGrpSpPr/>
          <p:nvPr/>
        </p:nvGrpSpPr>
        <p:grpSpPr>
          <a:xfrm>
            <a:off x="6706013" y="2256597"/>
            <a:ext cx="2287656" cy="2287656"/>
            <a:chOff x="2437572" y="2237547"/>
            <a:chExt cx="2287656" cy="22876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08FAC61-4FC5-4E9A-A39A-458920EE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572" y="2237547"/>
              <a:ext cx="2287656" cy="2287656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49817395-BEA9-4D03-B536-173E76F0A93F}"/>
                </a:ext>
              </a:extLst>
            </p:cNvPr>
            <p:cNvSpPr/>
            <p:nvPr/>
          </p:nvSpPr>
          <p:spPr>
            <a:xfrm>
              <a:off x="2524125" y="2324100"/>
              <a:ext cx="2114550" cy="2114550"/>
            </a:xfrm>
            <a:prstGeom prst="ellipse">
              <a:avLst/>
            </a:prstGeom>
            <a:noFill/>
            <a:ln w="19050">
              <a:solidFill>
                <a:srgbClr val="0B2D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00BCCC-070C-4735-A9EF-1A65A08FD83A}"/>
              </a:ext>
            </a:extLst>
          </p:cNvPr>
          <p:cNvSpPr txBox="1"/>
          <p:nvPr/>
        </p:nvSpPr>
        <p:spPr>
          <a:xfrm>
            <a:off x="2415251" y="679463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F6C22B-A664-41C9-AF31-C9B920C0858F}"/>
              </a:ext>
            </a:extLst>
          </p:cNvPr>
          <p:cNvSpPr txBox="1"/>
          <p:nvPr/>
        </p:nvSpPr>
        <p:spPr>
          <a:xfrm>
            <a:off x="1396076" y="4906203"/>
            <a:ext cx="230997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 ExtraBold" panose="00000900000000000000" pitchFamily="2" charset="0"/>
              </a:rPr>
              <a:t>Add text</a:t>
            </a:r>
            <a:endParaRPr lang="ru-RU" sz="1600" dirty="0">
              <a:latin typeface="Montserrat ExtraBold" panose="00000900000000000000" pitchFamily="2" charset="0"/>
            </a:endParaRPr>
          </a:p>
          <a:p>
            <a:endParaRPr lang="ru-RU" sz="1600" dirty="0">
              <a:latin typeface="Montserrat ExtraBold" panose="00000900000000000000" pitchFamily="2" charset="0"/>
            </a:endParaRPr>
          </a:p>
          <a:p>
            <a:r>
              <a:rPr lang="en-US" sz="1100" dirty="0">
                <a:latin typeface="Montserrat Medium" panose="00000600000000000000" pitchFamily="2" charset="0"/>
              </a:rPr>
              <a:t>Add description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97924E6-80BF-4132-BA35-30EF4A23CC27}"/>
              </a:ext>
            </a:extLst>
          </p:cNvPr>
          <p:cNvGrpSpPr/>
          <p:nvPr/>
        </p:nvGrpSpPr>
        <p:grpSpPr>
          <a:xfrm>
            <a:off x="9372142" y="2256597"/>
            <a:ext cx="2287656" cy="2287656"/>
            <a:chOff x="2437572" y="2237547"/>
            <a:chExt cx="2287656" cy="22876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98BAB5B-0D5B-4F41-AB14-18DD1BE24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572" y="2237547"/>
              <a:ext cx="2287656" cy="228765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2C75A0E-0A68-471A-A892-4719BE81E6CB}"/>
                </a:ext>
              </a:extLst>
            </p:cNvPr>
            <p:cNvSpPr/>
            <p:nvPr/>
          </p:nvSpPr>
          <p:spPr>
            <a:xfrm>
              <a:off x="2524125" y="2324100"/>
              <a:ext cx="2114550" cy="2114550"/>
            </a:xfrm>
            <a:prstGeom prst="ellipse">
              <a:avLst/>
            </a:prstGeom>
            <a:noFill/>
            <a:ln w="19050">
              <a:solidFill>
                <a:srgbClr val="0B2D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06BED1-0249-4221-8C61-7EC75AA3D539}"/>
              </a:ext>
            </a:extLst>
          </p:cNvPr>
          <p:cNvSpPr txBox="1"/>
          <p:nvPr/>
        </p:nvSpPr>
        <p:spPr>
          <a:xfrm>
            <a:off x="4062205" y="4868100"/>
            <a:ext cx="230997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 ExtraBold" panose="00000900000000000000" pitchFamily="2" charset="0"/>
              </a:rPr>
              <a:t>Add text</a:t>
            </a:r>
            <a:endParaRPr lang="ru-RU" sz="1600" dirty="0">
              <a:latin typeface="Montserrat ExtraBold" panose="00000900000000000000" pitchFamily="2" charset="0"/>
            </a:endParaRPr>
          </a:p>
          <a:p>
            <a:endParaRPr lang="ru-RU" sz="1600" dirty="0">
              <a:latin typeface="Montserrat ExtraBold" panose="00000900000000000000" pitchFamily="2" charset="0"/>
            </a:endParaRPr>
          </a:p>
          <a:p>
            <a:r>
              <a:rPr lang="en-US" sz="1100" dirty="0">
                <a:latin typeface="Montserrat Medium" panose="00000600000000000000" pitchFamily="2" charset="0"/>
              </a:rPr>
              <a:t>Add description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AE474D0-FCBC-4FDB-8B84-84E783126D74}"/>
              </a:ext>
            </a:extLst>
          </p:cNvPr>
          <p:cNvSpPr txBox="1"/>
          <p:nvPr/>
        </p:nvSpPr>
        <p:spPr>
          <a:xfrm>
            <a:off x="6706013" y="4906203"/>
            <a:ext cx="230997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 ExtraBold" panose="00000900000000000000" pitchFamily="2" charset="0"/>
              </a:rPr>
              <a:t>Add text</a:t>
            </a:r>
            <a:endParaRPr lang="ru-RU" sz="1600" dirty="0">
              <a:latin typeface="Montserrat ExtraBold" panose="00000900000000000000" pitchFamily="2" charset="0"/>
            </a:endParaRPr>
          </a:p>
          <a:p>
            <a:endParaRPr lang="ru-RU" sz="1600" dirty="0">
              <a:latin typeface="Montserrat ExtraBold" panose="00000900000000000000" pitchFamily="2" charset="0"/>
            </a:endParaRPr>
          </a:p>
          <a:p>
            <a:r>
              <a:rPr lang="en-US" sz="1100" dirty="0">
                <a:latin typeface="Montserrat Medium" panose="00000600000000000000" pitchFamily="2" charset="0"/>
              </a:rPr>
              <a:t>Add description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1388F37-C3FF-4EC5-AF7D-ADE9018A05C1}"/>
              </a:ext>
            </a:extLst>
          </p:cNvPr>
          <p:cNvSpPr txBox="1"/>
          <p:nvPr/>
        </p:nvSpPr>
        <p:spPr>
          <a:xfrm>
            <a:off x="9372142" y="4868101"/>
            <a:ext cx="230997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 ExtraBold" panose="00000900000000000000" pitchFamily="2" charset="0"/>
              </a:rPr>
              <a:t>Add text</a:t>
            </a:r>
            <a:endParaRPr lang="ru-RU" sz="1600" dirty="0">
              <a:latin typeface="Montserrat ExtraBold" panose="00000900000000000000" pitchFamily="2" charset="0"/>
            </a:endParaRPr>
          </a:p>
          <a:p>
            <a:endParaRPr lang="ru-RU" sz="1600" dirty="0">
              <a:latin typeface="Montserrat ExtraBold" panose="00000900000000000000" pitchFamily="2" charset="0"/>
            </a:endParaRPr>
          </a:p>
          <a:p>
            <a:r>
              <a:rPr lang="en-US" sz="1100" dirty="0">
                <a:latin typeface="Montserrat Medium" panose="00000600000000000000" pitchFamily="2" charset="0"/>
              </a:rPr>
              <a:t>Add description</a:t>
            </a:r>
          </a:p>
        </p:txBody>
      </p:sp>
    </p:spTree>
    <p:extLst>
      <p:ext uri="{BB962C8B-B14F-4D97-AF65-F5344CB8AC3E}">
        <p14:creationId xmlns:p14="http://schemas.microsoft.com/office/powerpoint/2010/main" val="35356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3DEA36-65C0-49A9-ABC8-D804B62A2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8FB2F8-5DF0-458F-9DB7-247275E8F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85753A-281B-4611-907E-FBAB2651DF59}"/>
              </a:ext>
            </a:extLst>
          </p:cNvPr>
          <p:cNvSpPr txBox="1"/>
          <p:nvPr/>
        </p:nvSpPr>
        <p:spPr>
          <a:xfrm>
            <a:off x="908750" y="1083343"/>
            <a:ext cx="530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B2D50"/>
                </a:solidFill>
                <a:latin typeface="Montserrat ExtraBold" panose="00000900000000000000" pitchFamily="2" charset="0"/>
              </a:rPr>
              <a:t>HEADER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7A4EB8-E189-4DBB-9C8C-CD7FAB22F9FD}"/>
              </a:ext>
            </a:extLst>
          </p:cNvPr>
          <p:cNvSpPr txBox="1"/>
          <p:nvPr/>
        </p:nvSpPr>
        <p:spPr>
          <a:xfrm>
            <a:off x="908750" y="4377935"/>
            <a:ext cx="3700212" cy="1794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latin typeface="Montserrat Medium" panose="00000600000000000000" pitchFamily="2" charset="0"/>
              </a:rPr>
              <a:t>Lorem ipsum dolor sit </a:t>
            </a:r>
            <a:r>
              <a:rPr lang="en-US" sz="1400" dirty="0" err="1">
                <a:latin typeface="Montserrat Medium" panose="00000600000000000000" pitchFamily="2" charset="0"/>
              </a:rPr>
              <a:t>amet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consectetur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adipiscing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elit</a:t>
            </a:r>
            <a:r>
              <a:rPr lang="en-US" sz="1400" dirty="0">
                <a:latin typeface="Montserrat Medium" panose="00000600000000000000" pitchFamily="2" charset="0"/>
              </a:rPr>
              <a:t>, sed do </a:t>
            </a:r>
            <a:r>
              <a:rPr lang="en-US" sz="1400" dirty="0" err="1">
                <a:latin typeface="Montserrat Medium" panose="00000600000000000000" pitchFamily="2" charset="0"/>
              </a:rPr>
              <a:t>eiusmod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tempor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incididunt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ut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labore</a:t>
            </a:r>
            <a:r>
              <a:rPr lang="en-US" sz="1400" dirty="0">
                <a:latin typeface="Montserrat Medium" panose="00000600000000000000" pitchFamily="2" charset="0"/>
              </a:rPr>
              <a:t> et dolore magna </a:t>
            </a:r>
            <a:r>
              <a:rPr lang="en-US" sz="1400" dirty="0" err="1">
                <a:latin typeface="Montserrat Medium" panose="00000600000000000000" pitchFamily="2" charset="0"/>
              </a:rPr>
              <a:t>aliqua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  <a:r>
              <a:rPr lang="en-US" sz="1400" dirty="0" err="1">
                <a:latin typeface="Montserrat Medium" panose="00000600000000000000" pitchFamily="2" charset="0"/>
              </a:rPr>
              <a:t>Quis</a:t>
            </a:r>
            <a:r>
              <a:rPr lang="en-US" sz="1400" dirty="0">
                <a:latin typeface="Montserrat Medium" panose="00000600000000000000" pitchFamily="2" charset="0"/>
              </a:rPr>
              <a:t> ipsum </a:t>
            </a:r>
            <a:r>
              <a:rPr lang="en-US" sz="1400" dirty="0" err="1">
                <a:latin typeface="Montserrat Medium" panose="00000600000000000000" pitchFamily="2" charset="0"/>
              </a:rPr>
              <a:t>suspendisse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ultrices</a:t>
            </a:r>
            <a:r>
              <a:rPr lang="en-US" sz="1400" dirty="0">
                <a:latin typeface="Montserrat Medium" panose="00000600000000000000" pitchFamily="2" charset="0"/>
              </a:rPr>
              <a:t> gravida. </a:t>
            </a:r>
            <a:r>
              <a:rPr lang="en-US" sz="1400" dirty="0" err="1">
                <a:latin typeface="Montserrat Medium" panose="00000600000000000000" pitchFamily="2" charset="0"/>
              </a:rPr>
              <a:t>Risus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commodo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viverra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maecenas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accumsan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lacus</a:t>
            </a:r>
            <a:r>
              <a:rPr lang="en-US" sz="1400" dirty="0">
                <a:latin typeface="Montserrat Medium" panose="00000600000000000000" pitchFamily="2" charset="0"/>
              </a:rPr>
              <a:t> vel </a:t>
            </a:r>
            <a:r>
              <a:rPr lang="en-US" sz="1400" dirty="0" err="1">
                <a:latin typeface="Montserrat Medium" panose="00000600000000000000" pitchFamily="2" charset="0"/>
              </a:rPr>
              <a:t>facilisis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5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43D1587A-FFE0-45EF-810B-63F0AE09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812" y="6356350"/>
            <a:ext cx="63798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D13611-722D-4EFB-B78A-3D2BBF243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xmlns="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12.07.2025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12.07.2025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12.07.2025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6F2DF4-0E00-4F4E-8995-7E0A01D2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61BBBF-34DB-4EF4-B965-6DE5B7951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827EB0-1665-4940-AE2F-01DF68811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9294" y="6356350"/>
            <a:ext cx="1014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8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Medium" panose="000006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ectangles">
            <a:extLst>
              <a:ext uri="{FF2B5EF4-FFF2-40B4-BE49-F238E27FC236}">
                <a16:creationId xmlns:a16="http://schemas.microsoft.com/office/drawing/2014/main" xmlns="" id="{69C43B0F-3A1A-463C-9ABE-BD1F46C1E9E8}"/>
              </a:ext>
            </a:extLst>
          </p:cNvPr>
          <p:cNvGrpSpPr/>
          <p:nvPr/>
        </p:nvGrpSpPr>
        <p:grpSpPr>
          <a:xfrm>
            <a:off x="-1" y="3240768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xmlns="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xmlns="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xmlns="" id="{45301019-CD8E-4D0C-8F0A-3563753F80FD}"/>
              </a:ext>
            </a:extLst>
          </p:cNvPr>
          <p:cNvSpPr txBox="1"/>
          <p:nvPr/>
        </p:nvSpPr>
        <p:spPr>
          <a:xfrm>
            <a:off x="562074" y="3806276"/>
            <a:ext cx="1105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Выпускная квалификационная работа в форме </a:t>
            </a:r>
            <a:r>
              <a:rPr lang="ru-RU" sz="2400" b="1" dirty="0" err="1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стартапа</a:t>
            </a:r>
            <a:r>
              <a:rPr lang="ru-RU" sz="2400" b="1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400" b="1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«Создание билингвального детского сада </a:t>
            </a:r>
            <a:r>
              <a:rPr lang="en-US" sz="2400" b="1" dirty="0" smtClean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English Stars</a:t>
            </a:r>
            <a:r>
              <a:rPr lang="ru-RU" sz="2400" b="1" dirty="0" smtClean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» </a:t>
            </a:r>
            <a:endParaRPr lang="ru-RU" sz="2400" b="1" dirty="0">
              <a:solidFill>
                <a:srgbClr val="0B2D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xmlns="" id="{0562C439-6C50-4CD4-B70B-E66918DCA807}"/>
              </a:ext>
            </a:extLst>
          </p:cNvPr>
          <p:cNvSpPr/>
          <p:nvPr/>
        </p:nvSpPr>
        <p:spPr>
          <a:xfrm>
            <a:off x="0" y="5096573"/>
            <a:ext cx="12192000" cy="1291781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xmlns="" id="{10AA219B-B775-4C7F-808E-0F513973DB18}"/>
              </a:ext>
            </a:extLst>
          </p:cNvPr>
          <p:cNvSpPr txBox="1"/>
          <p:nvPr/>
        </p:nvSpPr>
        <p:spPr>
          <a:xfrm>
            <a:off x="4478918" y="5197977"/>
            <a:ext cx="328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Вытнова Мария Алексеевна</a:t>
            </a:r>
            <a:endParaRPr lang="ru-RU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xmlns="" id="{8D84D0A7-7D75-4A85-928D-33DA1C5E41FA}"/>
              </a:ext>
            </a:extLst>
          </p:cNvPr>
          <p:cNvSpPr txBox="1"/>
          <p:nvPr/>
        </p:nvSpPr>
        <p:spPr>
          <a:xfrm>
            <a:off x="1839890" y="5552381"/>
            <a:ext cx="8496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2 курса магистратуры </a:t>
            </a:r>
          </a:p>
          <a:p>
            <a:pPr algn="ctr"/>
            <a:r>
              <a:rPr lang="ru-RU" sz="1600" dirty="0" smtClean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«Менеджмент», профиль «Менеджмент коммерческой деятельности»</a:t>
            </a:r>
          </a:p>
          <a:p>
            <a:pPr algn="ctr"/>
            <a:r>
              <a:rPr lang="ru-RU" sz="1600" dirty="0" smtClean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руководитель: </a:t>
            </a:r>
            <a:r>
              <a:rPr lang="ru-RU" sz="16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городникова Е.П., к.э.н., доцент</a:t>
            </a:r>
            <a:endParaRPr lang="ru-RU" sz="16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xmlns="" id="{38CC3F05-C484-4357-8EE2-EA1028CEEE77}"/>
              </a:ext>
            </a:extLst>
          </p:cNvPr>
          <p:cNvSpPr txBox="1"/>
          <p:nvPr/>
        </p:nvSpPr>
        <p:spPr>
          <a:xfrm>
            <a:off x="5371597" y="6460462"/>
            <a:ext cx="14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</a:t>
            </a:r>
            <a:r>
              <a:rPr lang="ru-RU" sz="1400" smtClean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  <a:endParaRPr lang="ru-RU" sz="1400" dirty="0">
              <a:solidFill>
                <a:srgbClr val="D2D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EEC4318-6A31-4D53-519B-7B9C2FF1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35021" y="5988097"/>
            <a:ext cx="5731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a typeface="Calibri" panose="020F0502020204030204" pitchFamily="34" charset="0"/>
                <a:cs typeface="Arial" panose="020B0604020202020204" pitchFamily="34" charset="0"/>
              </a:rPr>
              <a:t>Рисунок 3,4 - Примеры </a:t>
            </a:r>
            <a:r>
              <a:rPr lang="ru-RU" b="1" dirty="0">
                <a:ea typeface="Calibri" panose="020F0502020204030204" pitchFamily="34" charset="0"/>
                <a:cs typeface="Arial" panose="020B0604020202020204" pitchFamily="34" charset="0"/>
              </a:rPr>
              <a:t>оформления </a:t>
            </a:r>
            <a:r>
              <a:rPr lang="ru-RU" b="1" dirty="0" smtClean="0">
                <a:ea typeface="Calibri" panose="020F0502020204030204" pitchFamily="34" charset="0"/>
                <a:cs typeface="Arial" panose="020B0604020202020204" pitchFamily="34" charset="0"/>
              </a:rPr>
              <a:t>групп </a:t>
            </a:r>
            <a:r>
              <a:rPr lang="ru-RU" b="1" dirty="0">
                <a:ea typeface="Calibri" panose="020F0502020204030204" pitchFamily="34" charset="0"/>
                <a:cs typeface="Arial" panose="020B0604020202020204" pitchFamily="34" charset="0"/>
              </a:rPr>
              <a:t>билингвального детского сада «</a:t>
            </a:r>
            <a:r>
              <a:rPr lang="ru-RU" b="1" dirty="0" err="1"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r>
              <a:rPr lang="ru-RU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ea typeface="Calibri" panose="020F0502020204030204" pitchFamily="34" charset="0"/>
                <a:cs typeface="Arial" panose="020B0604020202020204" pitchFamily="34" charset="0"/>
              </a:rPr>
              <a:t>Stars</a:t>
            </a:r>
            <a:r>
              <a:rPr lang="ru-RU" b="1" dirty="0"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139654" y="77676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200285" y="72076"/>
            <a:ext cx="461677" cy="69056"/>
            <a:chOff x="762000" y="635794"/>
            <a:chExt cx="461677" cy="69056"/>
          </a:xfrm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814929"/>
              </p:ext>
            </p:extLst>
          </p:nvPr>
        </p:nvGraphicFramePr>
        <p:xfrm>
          <a:off x="661962" y="583378"/>
          <a:ext cx="3949692" cy="5291509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021085"/>
                <a:gridCol w="953037"/>
                <a:gridCol w="975570"/>
              </a:tblGrid>
              <a:tr h="8371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Помещение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err="1" smtClean="0">
                          <a:effectLst/>
                        </a:rPr>
                        <a:t>Кв.м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Кол-во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8811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Группа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3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3936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Комнаты для сна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18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3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5599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Гардероб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18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3993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Кухня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10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5599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Подсобное помещение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3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3993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Санузел</a:t>
                      </a:r>
                      <a:endParaRPr lang="ru-RU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3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  <a:tr h="7205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Кабинет для директора и педагогического состава 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12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3" marR="39373" marT="39373" marB="39373" anchor="ctr"/>
                </a:tc>
              </a:tr>
            </a:tbl>
          </a:graphicData>
        </a:graphic>
      </p:graphicFrame>
      <p:pic>
        <p:nvPicPr>
          <p:cNvPr id="4" name="Рисунок 3" descr="https://www.cristinasiopa.pt/media/wysiwyg/salas-de-aula/Wefi_4c_F_Kindergarten_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50" y="26407"/>
            <a:ext cx="4888657" cy="3654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0961611" y="6212063"/>
            <a:ext cx="784378" cy="365125"/>
            <a:chOff x="11422855" y="6242955"/>
            <a:chExt cx="457156" cy="365125"/>
          </a:xfrm>
        </p:grpSpPr>
        <p:sp>
          <p:nvSpPr>
            <p:cNvPr id="15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grpSp>
          <p:nvGrpSpPr>
            <p:cNvPr id="16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  <p:sp>
        <p:nvSpPr>
          <p:cNvPr id="21" name="Прямоугольник 20"/>
          <p:cNvSpPr/>
          <p:nvPr/>
        </p:nvSpPr>
        <p:spPr>
          <a:xfrm>
            <a:off x="200285" y="1820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ea typeface="Calibri" panose="020F0502020204030204" pitchFamily="34" charset="0"/>
              </a:rPr>
              <a:t>Таблица </a:t>
            </a:r>
            <a:r>
              <a:rPr lang="ru-RU" b="1" dirty="0" smtClean="0">
                <a:ea typeface="Calibri" panose="020F0502020204030204" pitchFamily="34" charset="0"/>
              </a:rPr>
              <a:t>3 </a:t>
            </a:r>
            <a:r>
              <a:rPr lang="ru-RU" b="1" dirty="0">
                <a:ea typeface="Calibri" panose="020F0502020204030204" pitchFamily="34" charset="0"/>
              </a:rPr>
              <a:t>– План </a:t>
            </a:r>
            <a:r>
              <a:rPr lang="ru-RU" b="1" dirty="0" smtClean="0">
                <a:ea typeface="Calibri" panose="020F0502020204030204" pitchFamily="34" charset="0"/>
              </a:rPr>
              <a:t>помещений детского сада</a:t>
            </a:r>
            <a:endParaRPr lang="ru-RU" b="1" dirty="0"/>
          </a:p>
        </p:txBody>
      </p:sp>
      <p:pic>
        <p:nvPicPr>
          <p:cNvPr id="3" name="Рисунок 2" descr="C:\Users\user\Downloads\5375129198915614539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"/>
          <a:stretch/>
        </p:blipFill>
        <p:spPr bwMode="auto">
          <a:xfrm>
            <a:off x="5596150" y="3557095"/>
            <a:ext cx="4888657" cy="3294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97" y="-161322"/>
            <a:ext cx="1992552" cy="10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924229"/>
              </p:ext>
            </p:extLst>
          </p:nvPr>
        </p:nvGraphicFramePr>
        <p:xfrm>
          <a:off x="231822" y="257577"/>
          <a:ext cx="5048516" cy="5447763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558479"/>
                <a:gridCol w="1131636"/>
                <a:gridCol w="1358401"/>
              </a:tblGrid>
              <a:tr h="1696500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Должность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Число сотрудников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Размер заработной платы </a:t>
                      </a:r>
                      <a:r>
                        <a:rPr lang="ru-RU" sz="1700" dirty="0" err="1">
                          <a:effectLst/>
                        </a:rPr>
                        <a:t>тыс.руб</a:t>
                      </a:r>
                      <a:r>
                        <a:rPr lang="ru-RU" sz="1700" dirty="0">
                          <a:effectLst/>
                        </a:rPr>
                        <a:t>./мес.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5009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 dirty="0">
                          <a:effectLst/>
                        </a:rPr>
                        <a:t>Директор (с исполнением обязанностей администратора)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</a:p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</a:p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80 000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8052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 dirty="0">
                          <a:effectLst/>
                        </a:rPr>
                        <a:t>Бухгалтер (аутсорсинг)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25 000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755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Педагог-воспитатель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3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65 000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5486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>
                          <a:effectLst/>
                        </a:rPr>
                        <a:t>Помощник воспитателя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3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45 000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8781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 dirty="0">
                          <a:effectLst/>
                        </a:rPr>
                        <a:t>Психолог-логопед (1</a:t>
                      </a:r>
                      <a:r>
                        <a:rPr lang="en-US" sz="1400" dirty="0">
                          <a:effectLst/>
                        </a:rPr>
                        <a:t>/2 </a:t>
                      </a:r>
                      <a:r>
                        <a:rPr lang="ru-RU" sz="1400" dirty="0">
                          <a:effectLst/>
                        </a:rPr>
                        <a:t>ставки)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>
                          <a:effectLst/>
                        </a:rPr>
                        <a:t> </a:t>
                      </a:r>
                    </a:p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>
                          <a:effectLst/>
                        </a:rPr>
                        <a:t>1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 </a:t>
                      </a:r>
                      <a:endParaRPr lang="ru-RU" sz="1700" dirty="0" smtClean="0">
                        <a:effectLst/>
                      </a:endParaRPr>
                    </a:p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 smtClean="0">
                          <a:effectLst/>
                        </a:rPr>
                        <a:t>25 </a:t>
                      </a:r>
                      <a:r>
                        <a:rPr lang="ru-RU" sz="1700" dirty="0">
                          <a:effectLst/>
                        </a:rPr>
                        <a:t>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546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>
                          <a:effectLst/>
                        </a:rPr>
                        <a:t>Повар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>
                          <a:effectLst/>
                        </a:rPr>
                        <a:t>1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40 000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7634"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400" dirty="0">
                          <a:effectLst/>
                        </a:rPr>
                        <a:t>Уборщица </a:t>
                      </a:r>
                      <a:r>
                        <a:rPr lang="en-US" sz="1400" dirty="0">
                          <a:effectLst/>
                        </a:rPr>
                        <a:t>/ </a:t>
                      </a:r>
                      <a:r>
                        <a:rPr lang="ru-RU" sz="1400" dirty="0">
                          <a:effectLst/>
                        </a:rPr>
                        <a:t>дворник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1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ru-RU" sz="1700" dirty="0">
                          <a:effectLst/>
                        </a:rPr>
                        <a:t>25 000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151329" y="5946867"/>
            <a:ext cx="7788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Таблица 4</a:t>
            </a:r>
            <a:r>
              <a:rPr lang="ru-RU" b="1" dirty="0" smtClean="0"/>
              <a:t> </a:t>
            </a:r>
            <a:r>
              <a:rPr lang="ru-RU" b="1" dirty="0"/>
              <a:t>– Заработная плата сотрудников </a:t>
            </a:r>
            <a:r>
              <a:rPr lang="ru-RU" b="1" dirty="0" err="1"/>
              <a:t>билингвального</a:t>
            </a:r>
            <a:r>
              <a:rPr lang="ru-RU" b="1" dirty="0"/>
              <a:t> детского сада «</a:t>
            </a:r>
            <a:r>
              <a:rPr lang="ru-RU" b="1" dirty="0" err="1"/>
              <a:t>English</a:t>
            </a:r>
            <a:r>
              <a:rPr lang="ru-RU" b="1" dirty="0"/>
              <a:t> </a:t>
            </a:r>
            <a:r>
              <a:rPr lang="ru-RU" b="1" dirty="0" err="1"/>
              <a:t>Stars</a:t>
            </a:r>
            <a:r>
              <a:rPr lang="ru-RU" b="1" dirty="0"/>
              <a:t>» в 2026 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46" r="1884"/>
          <a:stretch/>
        </p:blipFill>
        <p:spPr>
          <a:xfrm>
            <a:off x="5280338" y="862974"/>
            <a:ext cx="6911662" cy="43143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7800" y="5023537"/>
            <a:ext cx="6096000" cy="87203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215" algn="ctr">
              <a:lnSpc>
                <a:spcPct val="150000"/>
              </a:lnSpc>
            </a:pPr>
            <a:r>
              <a:rPr lang="ru-RU" b="1" dirty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Рисунок 5</a:t>
            </a:r>
            <a:r>
              <a:rPr lang="ru-RU" b="1" dirty="0" smtClean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Структура </a:t>
            </a:r>
            <a:r>
              <a:rPr lang="ru-RU" b="1" dirty="0" err="1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билингвального</a:t>
            </a:r>
            <a:r>
              <a:rPr lang="ru-RU" b="1" dirty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детского сада «</a:t>
            </a:r>
            <a:r>
              <a:rPr lang="ru-RU" b="1" dirty="0" err="1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ru-RU" b="1" dirty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Stars</a:t>
            </a:r>
            <a:r>
              <a:rPr lang="ru-RU" b="1" dirty="0">
                <a:solidFill>
                  <a:srgbClr val="0B2D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0B2D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255" y="-195076"/>
            <a:ext cx="2749745" cy="1510704"/>
          </a:xfrm>
          <a:prstGeom prst="rect">
            <a:avLst/>
          </a:prstGeom>
        </p:spPr>
      </p:pic>
      <p:grpSp>
        <p:nvGrpSpPr>
          <p:cNvPr id="8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063895" y="6270032"/>
            <a:ext cx="784378" cy="365125"/>
            <a:chOff x="11422855" y="6242955"/>
            <a:chExt cx="457156" cy="365125"/>
          </a:xfrm>
        </p:grpSpPr>
        <p:sp>
          <p:nvSpPr>
            <p:cNvPr id="9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grpSp>
          <p:nvGrpSpPr>
            <p:cNvPr id="10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8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3836"/>
              </p:ext>
            </p:extLst>
          </p:nvPr>
        </p:nvGraphicFramePr>
        <p:xfrm>
          <a:off x="500612" y="434708"/>
          <a:ext cx="9119906" cy="5754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6406"/>
                <a:gridCol w="2783500"/>
              </a:tblGrid>
              <a:tr h="381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Инвестиции на открытие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  <a:tr h="6732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Регистрация, включая получение всех разрешений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50 000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4562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Дизайн-проект помещения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25 000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381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Ремонт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1 000 000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381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Вывеска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25 000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6732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Рекламные материалы (создание сайта, соц. сетей и их раскрутка) 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45 000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381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Аренда на время ремонта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96 000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6732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Закупка оборудования (мебель, оргтехника, аппаратура, ККТ и др.)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4 000 000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9648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Установка видеонаблюдения, охранной сигнализации, пропускной системы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100 000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381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Прочее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+mn-lt"/>
                        </a:rPr>
                        <a:t>200 000</a:t>
                      </a:r>
                      <a:endParaRPr lang="ru-RU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  <a:tr h="381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Итого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5 541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000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42" marR="45342" marT="45342" marB="45342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7948" y="6258734"/>
            <a:ext cx="599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Таблица 5</a:t>
            </a:r>
            <a:r>
              <a:rPr lang="ru-RU" b="1" dirty="0" smtClean="0"/>
              <a:t> </a:t>
            </a:r>
            <a:r>
              <a:rPr lang="ru-RU" b="1" dirty="0"/>
              <a:t>– </a:t>
            </a:r>
            <a:r>
              <a:rPr lang="ru-RU" b="1" dirty="0" smtClean="0"/>
              <a:t>Первоначальные (разовые) вложения</a:t>
            </a:r>
            <a:endParaRPr lang="ru-RU" b="1" dirty="0"/>
          </a:p>
        </p:txBody>
      </p:sp>
      <p:cxnSp>
        <p:nvCxnSpPr>
          <p:cNvPr id="5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242687" y="156256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371824" y="196602"/>
            <a:ext cx="461677" cy="69056"/>
            <a:chOff x="762000" y="635794"/>
            <a:chExt cx="461677" cy="69056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20" name="Picture 4" descr="https://i.pinimgproxy.com/?url=aHR0cHM6Ly9jZG4taWNvbnMtcG5nLmZsYXRpY29uLmNvbS8yNTYvMzE3Ni8zMTc2Mjg0LnBuZw==&amp;ts=1752304957&amp;sig=372bec4553cae4a1258ca3af6468941e0758659594d5f8d884c1c75ea2f56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28" y="4121240"/>
            <a:ext cx="2151698" cy="215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430" y="-137563"/>
            <a:ext cx="2594570" cy="1425451"/>
          </a:xfrm>
          <a:prstGeom prst="rect">
            <a:avLst/>
          </a:prstGeom>
        </p:spPr>
      </p:pic>
      <p:grpSp>
        <p:nvGrpSpPr>
          <p:cNvPr id="14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023503" y="6357671"/>
            <a:ext cx="784378" cy="365125"/>
            <a:chOff x="11422855" y="6242955"/>
            <a:chExt cx="457156" cy="365125"/>
          </a:xfrm>
        </p:grpSpPr>
        <p:sp>
          <p:nvSpPr>
            <p:cNvPr id="15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grpSp>
          <p:nvGrpSpPr>
            <p:cNvPr id="16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7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25" y="0"/>
            <a:ext cx="2880575" cy="15825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2528" y="421960"/>
            <a:ext cx="7958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Варианты финансирования проекта 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9752" y="1595187"/>
            <a:ext cx="3185374" cy="369332"/>
          </a:xfrm>
          <a:prstGeom prst="rect">
            <a:avLst/>
          </a:prstGeom>
          <a:ln w="3810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Собственные сбережения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6081" y="3353190"/>
            <a:ext cx="94573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Личные средства </a:t>
            </a:r>
            <a:r>
              <a:rPr lang="ru-RU" dirty="0"/>
              <a:t>директора в размере 1 041 000 </a:t>
            </a:r>
            <a:r>
              <a:rPr lang="ru-RU" dirty="0" smtClean="0"/>
              <a:t>руб. -  стартовый капитал для </a:t>
            </a:r>
            <a:r>
              <a:rPr lang="ru-RU" dirty="0"/>
              <a:t>создания </a:t>
            </a:r>
            <a:r>
              <a:rPr lang="ru-RU" dirty="0" err="1"/>
              <a:t>билингвального</a:t>
            </a:r>
            <a:r>
              <a:rPr lang="ru-RU" dirty="0"/>
              <a:t> детского сада </a:t>
            </a:r>
            <a:r>
              <a:rPr lang="ru-RU" dirty="0" smtClean="0"/>
              <a:t>«</a:t>
            </a:r>
            <a:r>
              <a:rPr lang="ru-RU" dirty="0" err="1" smtClean="0"/>
              <a:t>English</a:t>
            </a:r>
            <a:r>
              <a:rPr lang="ru-RU" dirty="0" smtClean="0"/>
              <a:t> </a:t>
            </a:r>
            <a:r>
              <a:rPr lang="en-US" dirty="0" smtClean="0"/>
              <a:t>Stars</a:t>
            </a:r>
            <a:r>
              <a:rPr lang="ru-RU" dirty="0" smtClean="0"/>
              <a:t>». 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</a:t>
            </a:r>
            <a:r>
              <a:rPr lang="ru-RU" dirty="0" smtClean="0"/>
              <a:t>олучение </a:t>
            </a:r>
            <a:r>
              <a:rPr lang="ru-RU" dirty="0"/>
              <a:t>гранта в размере 500 000 </a:t>
            </a:r>
            <a:r>
              <a:rPr lang="ru-RU" dirty="0" smtClean="0"/>
              <a:t>руб.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К</a:t>
            </a:r>
            <a:r>
              <a:rPr lang="ru-RU" dirty="0" smtClean="0"/>
              <a:t>редит в размере </a:t>
            </a:r>
            <a:r>
              <a:rPr lang="ru-RU" dirty="0"/>
              <a:t>4 000 000 руб. на два года. (</a:t>
            </a:r>
            <a:r>
              <a:rPr lang="ru-RU" dirty="0" smtClean="0"/>
              <a:t>78 </a:t>
            </a:r>
            <a:r>
              <a:rPr lang="ru-RU" dirty="0"/>
              <a:t>904 руб. в </a:t>
            </a:r>
            <a:r>
              <a:rPr lang="ru-RU" dirty="0" smtClean="0"/>
              <a:t>месяц)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65645" y="1531951"/>
            <a:ext cx="4291559" cy="369332"/>
          </a:xfrm>
          <a:prstGeom prst="rect">
            <a:avLst/>
          </a:prstGeom>
          <a:ln w="3810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dirty="0"/>
              <a:t>Грантовая поддержка от </a:t>
            </a:r>
            <a:r>
              <a:rPr lang="ru-RU" dirty="0" smtClean="0"/>
              <a:t>государства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81765" y="2378955"/>
            <a:ext cx="1631492" cy="369332"/>
          </a:xfrm>
          <a:prstGeom prst="rect">
            <a:avLst/>
          </a:prstGeom>
          <a:ln w="38100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Кредит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292439" y="945180"/>
            <a:ext cx="425003" cy="5322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289272" y="1050361"/>
            <a:ext cx="8239" cy="11111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05599" y="945179"/>
            <a:ext cx="737692" cy="450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.pinimgproxy.com/?url=aHR0cHM6Ly9jZG4taWNvbnMtcG5nLmZsYXRpY29uLmNvbS8yNTYvMjgyMS8yODIxNjk0LnBuZw==&amp;ts=1752323859&amp;sig=0132e44ebecd45e8bdabcdcceb380804ab5e67a9ac61f8e48399b076d88bd9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137" y="2748287"/>
            <a:ext cx="3394936" cy="339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065015" y="6313624"/>
            <a:ext cx="784378" cy="365125"/>
            <a:chOff x="11422855" y="6242955"/>
            <a:chExt cx="457156" cy="365125"/>
          </a:xfrm>
        </p:grpSpPr>
        <p:sp>
          <p:nvSpPr>
            <p:cNvPr id="20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ru-RU" sz="1600" dirty="0" smtClean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5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44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178291" y="13760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281671" y="173694"/>
            <a:ext cx="461677" cy="69056"/>
            <a:chOff x="762000" y="635794"/>
            <a:chExt cx="461677" cy="69056"/>
          </a:xfrm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45" y="0"/>
            <a:ext cx="2413955" cy="132622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013309"/>
              </p:ext>
            </p:extLst>
          </p:nvPr>
        </p:nvGraphicFramePr>
        <p:xfrm>
          <a:off x="281671" y="385212"/>
          <a:ext cx="9622183" cy="54049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7960808"/>
                <a:gridCol w="1661375"/>
              </a:tblGrid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Статья затрат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руб./мес.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Постоянные расходы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руб./мес.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Аренда помещения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96 000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14822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Коммунальные </a:t>
                      </a:r>
                      <a:r>
                        <a:rPr lang="ru-RU" sz="1600" dirty="0" smtClean="0">
                          <a:effectLst/>
                        </a:rPr>
                        <a:t>платежи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r>
                        <a:rPr lang="ru-RU" sz="1600">
                          <a:effectLst/>
                        </a:rPr>
                        <a:t>5 </a:t>
                      </a:r>
                      <a:r>
                        <a:rPr lang="en-US" sz="1600">
                          <a:effectLst/>
                        </a:rPr>
                        <a:t>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Фонд оплаты труда (ФОТ)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500 000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Проценты по кредиту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78 904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Охранная кнопка тревоги, сигнализация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3 500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79201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Расчётно-кассовое обслуживание (РКО), сотовая связь, интернет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772733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Страховые взносы работников взносы на травматизм – 0,2 %, взносы ОПС в пределах 1,5 МРОТ - 30 %, свыше -  15%)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123 892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Услуги сторонней организации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823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Программы и методические </a:t>
                      </a:r>
                      <a:r>
                        <a:rPr lang="ru-RU" sz="1600" dirty="0" smtClean="0">
                          <a:effectLst/>
                        </a:rPr>
                        <a:t>материалы</a:t>
                      </a:r>
                      <a:endParaRPr lang="ru-RU" sz="16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15 000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12282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Реклама, </a:t>
                      </a:r>
                      <a:r>
                        <a:rPr lang="ru-RU" sz="1600" dirty="0" smtClean="0">
                          <a:effectLst/>
                        </a:rPr>
                        <a:t>маркетинг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 </a:t>
                      </a:r>
                      <a:r>
                        <a:rPr lang="en-US" sz="1600">
                          <a:effectLst/>
                        </a:rPr>
                        <a:t>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59159">
                <a:tc>
                  <a:txBody>
                    <a:bodyPr/>
                    <a:lstStyle/>
                    <a:p>
                      <a:pPr marL="90805"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ИТОГО ПОСТОЯННЫЕ РАСХОДЫ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887 296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6152" name="Picture 8" descr="https://i.pinimgproxy.com/?url=aHR0cHM6Ly9jZG4taWNvbnMtcG5nLmZsYXRpY29uLmNvbS8yNTYvNDM0MS80MzQxNTk4LnBuZw==&amp;ts=1752310135&amp;sig=8a3b89fe80a7acf96ceb101349e030eb20aba1313499fa99d3a21b5a25e78b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55" y="3939415"/>
            <a:ext cx="2288146" cy="22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19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5" name="Прямоугольник 24"/>
          <p:cNvSpPr/>
          <p:nvPr/>
        </p:nvSpPr>
        <p:spPr>
          <a:xfrm>
            <a:off x="1498771" y="6005053"/>
            <a:ext cx="775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Таблица 6 – </a:t>
            </a:r>
            <a:r>
              <a:rPr lang="ru-RU" b="1" dirty="0"/>
              <a:t>Расчет </a:t>
            </a:r>
            <a:r>
              <a:rPr lang="ru-RU" b="1" dirty="0" smtClean="0"/>
              <a:t>постоянных расходов в </a:t>
            </a:r>
            <a:r>
              <a:rPr lang="ru-RU" b="1" dirty="0"/>
              <a:t>месяц в детском саду </a:t>
            </a:r>
          </a:p>
        </p:txBody>
      </p:sp>
    </p:spTree>
    <p:extLst>
      <p:ext uri="{BB962C8B-B14F-4D97-AF65-F5344CB8AC3E}">
        <p14:creationId xmlns:p14="http://schemas.microsoft.com/office/powerpoint/2010/main" val="29608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75690"/>
              </p:ext>
            </p:extLst>
          </p:nvPr>
        </p:nvGraphicFramePr>
        <p:xfrm>
          <a:off x="226764" y="695777"/>
          <a:ext cx="9264966" cy="43261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7433124"/>
                <a:gridCol w="1831842"/>
              </a:tblGrid>
              <a:tr h="564009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Переменные расходы 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руб</a:t>
                      </a:r>
                      <a:r>
                        <a:rPr lang="en-US" sz="1800" dirty="0">
                          <a:effectLst/>
                        </a:rPr>
                        <a:t>./</a:t>
                      </a:r>
                      <a:r>
                        <a:rPr lang="en-US" sz="1800" dirty="0" err="1">
                          <a:effectLst/>
                        </a:rPr>
                        <a:t>мес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17007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Питание детей и сотрудников</a:t>
                      </a:r>
                      <a:r>
                        <a:rPr lang="ru-RU" sz="1800" dirty="0" smtClean="0">
                          <a:effectLst/>
                        </a:rPr>
                        <a:t>:</a:t>
                      </a:r>
                      <a:endParaRPr lang="ru-RU" sz="18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70 000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9484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Учебные и развивающие расходы: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15 000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0609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Развивающая </a:t>
                      </a:r>
                      <a:r>
                        <a:rPr lang="ru-RU" sz="1800" dirty="0" smtClean="0">
                          <a:effectLst/>
                        </a:rPr>
                        <a:t>среда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1321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Медицинское </a:t>
                      </a:r>
                      <a:r>
                        <a:rPr lang="ru-RU" sz="1800" dirty="0" err="1">
                          <a:effectLst/>
                        </a:rPr>
                        <a:t>обсл</a:t>
                      </a:r>
                      <a:r>
                        <a:rPr lang="en-US" sz="1800" dirty="0" err="1">
                          <a:effectLst/>
                        </a:rPr>
                        <a:t>уживание</a:t>
                      </a:r>
                      <a:r>
                        <a:rPr lang="en-US" sz="1800" dirty="0">
                          <a:effectLst/>
                        </a:rPr>
                        <a:t> и </a:t>
                      </a:r>
                      <a:r>
                        <a:rPr lang="en-US" sz="1800" dirty="0" err="1">
                          <a:effectLst/>
                        </a:rPr>
                        <a:t>медикаменты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1321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Бытовая химия, хозяйственные товары 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15654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Проведение мероприятий 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73487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Непредвиденные расходы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60 000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99245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ПЕРЕМЕННЫЕ РАСХОДЫ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217 000</a:t>
                      </a:r>
                      <a:endParaRPr lang="ru-RU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64009">
                <a:tc>
                  <a:txBody>
                    <a:bodyPr/>
                    <a:lstStyle/>
                    <a:p>
                      <a:pPr marL="90805" indent="450215" algn="l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Итого</a:t>
                      </a:r>
                      <a:r>
                        <a:rPr lang="ru-RU" sz="1800" dirty="0" smtClean="0">
                          <a:effectLst/>
                        </a:rPr>
                        <a:t> постоянные и </a:t>
                      </a:r>
                      <a:r>
                        <a:rPr lang="ru-RU" sz="1800" dirty="0" err="1" smtClean="0">
                          <a:effectLst/>
                        </a:rPr>
                        <a:t>перменные</a:t>
                      </a:r>
                      <a:r>
                        <a:rPr lang="ru-RU" sz="1800" dirty="0" smtClean="0">
                          <a:effectLst/>
                        </a:rPr>
                        <a:t> расходы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805" indent="45021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1 104 296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4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309092" y="310627"/>
            <a:ext cx="461677" cy="69056"/>
            <a:chOff x="762000" y="635794"/>
            <a:chExt cx="461677" cy="69056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191169" y="181838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72" y="-143677"/>
            <a:ext cx="2555128" cy="1403782"/>
          </a:xfrm>
          <a:prstGeom prst="rect">
            <a:avLst/>
          </a:prstGeom>
        </p:spPr>
      </p:pic>
      <p:pic>
        <p:nvPicPr>
          <p:cNvPr id="7170" name="Picture 2" descr="https://i.pinimgproxy.com/?url=aHR0cHM6Ly9jZG4taWNvbnMtcG5nLmZsYXRpY29uLmNvbS8yNTYvOTc3Ny85Nzc3NjU1LnBuZw==&amp;ts=1752305850&amp;sig=bda486d054ee17057747075de72d52f1eefb953418ef999a456a8d39764695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872" y="3856953"/>
            <a:ext cx="2417753" cy="241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0" name="Прямоугольник 19"/>
          <p:cNvSpPr/>
          <p:nvPr/>
        </p:nvSpPr>
        <p:spPr>
          <a:xfrm>
            <a:off x="904980" y="5338017"/>
            <a:ext cx="8445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Таблица 7 – </a:t>
            </a:r>
            <a:r>
              <a:rPr lang="ru-RU" b="1" dirty="0"/>
              <a:t>Расчет </a:t>
            </a:r>
            <a:r>
              <a:rPr lang="ru-RU" b="1" dirty="0" smtClean="0"/>
              <a:t>переменных расходов в </a:t>
            </a:r>
            <a:r>
              <a:rPr lang="ru-RU" b="1" dirty="0"/>
              <a:t>месяц в детском саду </a:t>
            </a:r>
          </a:p>
        </p:txBody>
      </p:sp>
    </p:spTree>
    <p:extLst>
      <p:ext uri="{BB962C8B-B14F-4D97-AF65-F5344CB8AC3E}">
        <p14:creationId xmlns:p14="http://schemas.microsoft.com/office/powerpoint/2010/main" val="30964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02354"/>
              </p:ext>
            </p:extLst>
          </p:nvPr>
        </p:nvGraphicFramePr>
        <p:xfrm>
          <a:off x="450761" y="463640"/>
          <a:ext cx="9259909" cy="504145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343793"/>
                <a:gridCol w="1716221"/>
                <a:gridCol w="1524106"/>
                <a:gridCol w="2010797"/>
                <a:gridCol w="1664992"/>
              </a:tblGrid>
              <a:tr h="443438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 </a:t>
                      </a:r>
                      <a:r>
                        <a:rPr lang="ru-RU" sz="1800" dirty="0" smtClean="0">
                          <a:effectLst/>
                        </a:rPr>
                        <a:t>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2026 г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2027 г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2028 г.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4585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Общий объем продаж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17 280 000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19 440 000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19 440 000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56 160 000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4585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Переменные расходы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10 647 552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11 500 000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11 500 000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33 647 552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5114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Постоянные расходы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2 604 000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2 810 000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2 810 000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8 224 000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1686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Прибыль до налогообложения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4 028 448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5 130 000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5 130 000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14 288 448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7672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УСН «Доходы минус Расходы 10%»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402 845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513 000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513 000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1 428 845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4376"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Чистая прибыль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3 625 603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4 617 000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l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4 617 000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805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12 859 603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28640" y="5746056"/>
            <a:ext cx="7474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Таблица 8</a:t>
            </a:r>
            <a:r>
              <a:rPr lang="ru-RU" b="1" dirty="0" smtClean="0"/>
              <a:t> </a:t>
            </a:r>
            <a:r>
              <a:rPr lang="ru-RU" b="1" dirty="0"/>
              <a:t>– План доходов и расходов 2026-2028 г., тыс. руб.</a:t>
            </a:r>
          </a:p>
        </p:txBody>
      </p:sp>
      <p:pic>
        <p:nvPicPr>
          <p:cNvPr id="8194" name="Picture 2" descr="https://i.pinimgproxy.com/?url=aHR0cHM6Ly9jZG4taWNvbnMtcG5nLmZsYXRpY29uLmNvbS8yNTYvMzIzNC8zMjM0Nzc1LnBuZw==&amp;ts=1752304788&amp;sig=4bb55821d8aadd56e33e960f74529ae828d4b7bded77ccb5c170852e4fc074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759" y="391795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23" y="-204010"/>
            <a:ext cx="2430477" cy="1335299"/>
          </a:xfrm>
          <a:prstGeom prst="rect">
            <a:avLst/>
          </a:prstGeom>
        </p:spPr>
      </p:pic>
      <p:grpSp>
        <p:nvGrpSpPr>
          <p:cNvPr id="8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9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15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242687" y="156256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309092" y="310627"/>
            <a:ext cx="461677" cy="69056"/>
            <a:chOff x="762000" y="635794"/>
            <a:chExt cx="461677" cy="69056"/>
          </a:xfrm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561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0423" y="14376"/>
            <a:ext cx="4616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Маркетинговый </a:t>
            </a:r>
            <a:r>
              <a:rPr lang="ru-RU" sz="2800" b="1" dirty="0">
                <a:latin typeface="Arial Black" panose="020B0A04020102020204" pitchFamily="34" charset="0"/>
                <a:ea typeface="Calibri" panose="020F0502020204030204" pitchFamily="34" charset="0"/>
              </a:rPr>
              <a:t>план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304" y="187997"/>
            <a:ext cx="9302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r>
              <a:rPr lang="ru-RU" b="1" dirty="0" smtClean="0"/>
              <a:t>1) </a:t>
            </a:r>
            <a:r>
              <a:rPr lang="ru-RU" dirty="0" smtClean="0"/>
              <a:t>Целевая </a:t>
            </a:r>
            <a:r>
              <a:rPr lang="ru-RU" dirty="0"/>
              <a:t>группа потенциальных клиентов имеет довольно сегментированную форму. 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2) </a:t>
            </a:r>
            <a:r>
              <a:rPr lang="ru-RU" dirty="0" smtClean="0"/>
              <a:t>Рекламная </a:t>
            </a:r>
            <a:r>
              <a:rPr lang="ru-RU" dirty="0"/>
              <a:t>кампания по услугам частного сада носит периодический </a:t>
            </a:r>
            <a:r>
              <a:rPr lang="ru-RU" dirty="0" smtClean="0"/>
              <a:t>характер. </a:t>
            </a:r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1" y="-143677"/>
            <a:ext cx="3292699" cy="1809002"/>
          </a:xfrm>
          <a:prstGeom prst="rect">
            <a:avLst/>
          </a:prstGeom>
        </p:spPr>
      </p:pic>
      <p:pic>
        <p:nvPicPr>
          <p:cNvPr id="10242" name="Picture 2" descr="https://i.pinimgproxy.com/?url=aHR0cHM6Ly9jZG4taWNvbnMtcG5nLmZsYXRpY29uLmNvbS8yNTYvNTk3OS81OTc5NjIwLnBuZw==&amp;ts=1752308354&amp;sig=81d85b76812e1442f6a99e1d26ca6c2aae50cd398422a9a7b535e943bcefc2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69">
            <a:off x="9762278" y="2958787"/>
            <a:ext cx="2601285" cy="26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770500"/>
              </p:ext>
            </p:extLst>
          </p:nvPr>
        </p:nvGraphicFramePr>
        <p:xfrm>
          <a:off x="224304" y="1675471"/>
          <a:ext cx="9586178" cy="48158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65429"/>
                <a:gridCol w="4345729"/>
                <a:gridCol w="2975020"/>
              </a:tblGrid>
              <a:tr h="354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</a:rPr>
                        <a:t>Примечание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</a:rPr>
                        <a:t>Сроки и бюджет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</a:tr>
              <a:tr h="673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1) Анализ конкурентов и потребителей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Целевая аудитория: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Конкурентный </a:t>
                      </a:r>
                      <a:r>
                        <a:rPr lang="ru-RU" sz="1550" dirty="0">
                          <a:effectLst/>
                        </a:rPr>
                        <a:t>анализ: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1 мес. – до начала создания 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</a:tr>
              <a:tr h="6041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2)Позиционирование и брэндинг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Название </a:t>
                      </a:r>
                      <a:r>
                        <a:rPr lang="ru-RU" sz="1550" dirty="0" smtClean="0">
                          <a:effectLst/>
                        </a:rPr>
                        <a:t>учреждения, слоган </a:t>
                      </a:r>
                      <a:r>
                        <a:rPr lang="ru-RU" sz="1550" dirty="0">
                          <a:effectLst/>
                        </a:rPr>
                        <a:t>и его </a:t>
                      </a:r>
                      <a:r>
                        <a:rPr lang="ru-RU" sz="1550" dirty="0" smtClean="0">
                          <a:effectLst/>
                        </a:rPr>
                        <a:t>логотип</a:t>
                      </a:r>
                      <a:endParaRPr lang="ru-RU" sz="1550" dirty="0">
                        <a:effectLst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10 дней. – задача директора (бюджет отсутствует) 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</a:tr>
              <a:tr h="6272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3)Пиар</a:t>
                      </a:r>
                      <a:r>
                        <a:rPr lang="ru-RU" sz="155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(онлайн </a:t>
                      </a:r>
                      <a:r>
                        <a:rPr lang="ru-RU" sz="1550" dirty="0">
                          <a:effectLst/>
                        </a:rPr>
                        <a:t>продвижение) 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Сайт</a:t>
                      </a:r>
                      <a:endParaRPr lang="ru-RU" sz="15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Социальные сети</a:t>
                      </a:r>
                      <a:endParaRPr lang="ru-RU" sz="1550" dirty="0">
                        <a:effectLst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39 000 р. – на этапе раскрутки, далее 20 000 р. постоянно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</a:tr>
              <a:tr h="9661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4) Пиар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(</a:t>
                      </a:r>
                      <a:r>
                        <a:rPr lang="ru-RU" sz="1550" dirty="0">
                          <a:effectLst/>
                        </a:rPr>
                        <a:t>офлайн продвижение)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Пробные дни и открытые </a:t>
                      </a:r>
                      <a:r>
                        <a:rPr lang="ru-RU" sz="1550" dirty="0" smtClean="0">
                          <a:effectLst/>
                        </a:rPr>
                        <a:t>занятия</a:t>
                      </a:r>
                      <a:endParaRPr lang="ru-RU" sz="155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Партнерства</a:t>
                      </a:r>
                      <a:r>
                        <a:rPr lang="ru-RU" sz="1550" dirty="0"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Размещение информации</a:t>
                      </a:r>
                      <a:r>
                        <a:rPr lang="ru-RU" sz="1550" baseline="0" dirty="0" smtClean="0">
                          <a:effectLst/>
                        </a:rPr>
                        <a:t> (</a:t>
                      </a:r>
                      <a:r>
                        <a:rPr lang="ru-RU" sz="1550" dirty="0" smtClean="0">
                          <a:effectLst/>
                        </a:rPr>
                        <a:t>салоны красоты, фитнес центры, магазины детских товаров</a:t>
                      </a:r>
                      <a:r>
                        <a:rPr lang="ru-RU" sz="1550" baseline="0" dirty="0" smtClean="0">
                          <a:effectLst/>
                        </a:rPr>
                        <a:t> и т.д.)</a:t>
                      </a:r>
                      <a:r>
                        <a:rPr lang="ru-RU" sz="1550" dirty="0" smtClean="0">
                          <a:effectLst/>
                        </a:rPr>
                        <a:t>.</a:t>
                      </a:r>
                      <a:r>
                        <a:rPr lang="ru-RU" sz="1550" baseline="0" dirty="0" smtClean="0">
                          <a:effectLst/>
                        </a:rPr>
                        <a:t> </a:t>
                      </a:r>
                      <a:endParaRPr lang="ru-RU" sz="155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6 000 - на этапе раскрутки, далее 5 000 р. разово. 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</a:tr>
              <a:tr h="8995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Итого 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 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Начальный бюджет на маркетинг - 45 000 рублей.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</a:rPr>
                        <a:t>Ежемесячные рекламные расходы -  25 000 </a:t>
                      </a:r>
                      <a:r>
                        <a:rPr lang="ru-RU" sz="1550" dirty="0" err="1">
                          <a:effectLst/>
                        </a:rPr>
                        <a:t>руб</a:t>
                      </a:r>
                      <a:endParaRPr lang="ru-RU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421" marR="16421" marT="0" marB="0"/>
                </a:tc>
              </a:tr>
            </a:tbl>
          </a:graphicData>
        </a:graphic>
      </p:graphicFrame>
      <p:grpSp>
        <p:nvGrpSpPr>
          <p:cNvPr id="13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1320973" y="6414087"/>
            <a:ext cx="94321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Таблица 9</a:t>
            </a:r>
            <a:r>
              <a:rPr lang="ru-RU" b="1" dirty="0" smtClean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Маркетинговый план </a:t>
            </a:r>
            <a:r>
              <a:rPr lang="ru-RU" b="1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билингвального</a:t>
            </a: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детского сада. </a:t>
            </a:r>
            <a:endParaRPr lang="ru-RU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82"/>
          <a:stretch/>
        </p:blipFill>
        <p:spPr>
          <a:xfrm>
            <a:off x="330269" y="395879"/>
            <a:ext cx="9650857" cy="5681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8027" y="6222028"/>
            <a:ext cx="91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Рисунок 6 –</a:t>
            </a:r>
            <a:r>
              <a:rPr lang="en-US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Возможные риски проекта</a:t>
            </a:r>
            <a:endParaRPr lang="ru-RU" b="1" dirty="0">
              <a:solidFill>
                <a:srgbClr val="08233E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1" y="-143677"/>
            <a:ext cx="3292699" cy="1809002"/>
          </a:xfrm>
          <a:prstGeom prst="rect">
            <a:avLst/>
          </a:prstGeom>
        </p:spPr>
      </p:pic>
      <p:pic>
        <p:nvPicPr>
          <p:cNvPr id="11272" name="Picture 8" descr="https://i.pinimgproxy.com/?url=aHR0cHM6Ly9jZG4taWNvbnMtcG5nLmZsYXRpY29uLmNvbS8yNTYvNTM0MS81MzQxODUxLnBuZw==&amp;ts=1752310914&amp;sig=2c72f7da4856ab536c4024eac9db44a52da0f79bfe77935b23d0de4936eb62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985">
            <a:off x="8659703" y="2751536"/>
            <a:ext cx="3532297" cy="353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24" name="line">
            <a:extLst>
              <a:ext uri="{FF2B5EF4-FFF2-40B4-BE49-F238E27FC236}">
                <a16:creationId xmlns:a16="http://schemas.microsoft.com/office/drawing/2014/main" xmlns="" id="{295BB422-C9FD-4684-A7D0-820E305493C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412682" y="278483"/>
            <a:ext cx="461677" cy="69056"/>
            <a:chOff x="762000" y="635794"/>
            <a:chExt cx="461677" cy="69056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185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058"/>
              </p:ext>
            </p:extLst>
          </p:nvPr>
        </p:nvGraphicFramePr>
        <p:xfrm>
          <a:off x="133482" y="864961"/>
          <a:ext cx="10110287" cy="523783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026394">
                  <a:extLst>
                    <a:ext uri="{9D8B030D-6E8A-4147-A177-3AD203B41FA5}">
                      <a16:colId xmlns:a16="http://schemas.microsoft.com/office/drawing/2014/main" xmlns="" val="4071164713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xmlns="" val="3777606473"/>
                    </a:ext>
                  </a:extLst>
                </a:gridCol>
                <a:gridCol w="4137106"/>
              </a:tblGrid>
              <a:tr h="458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62094276"/>
                  </a:ext>
                </a:extLst>
              </a:tr>
              <a:tr h="5914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инвестиций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541 000 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Начальные вложения в проект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8289932"/>
                  </a:ext>
                </a:extLst>
              </a:tr>
              <a:tr h="5914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Чистая прибыль за 1-й год (2026г.)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3 625 603 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Чисты денежный поток за первый год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2773181"/>
                  </a:ext>
                </a:extLst>
              </a:tr>
              <a:tr h="7568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 первого года (2026г.)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- 1 915 397 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Отрицательный результат, за первый год работы сад не окупится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68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Основные причины отрицательного результата в 1-й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Высокие затраты на создание сада.</a:t>
                      </a:r>
                    </a:p>
                  </a:txBody>
                  <a:tcPr marL="68580" marR="68580" marT="0" marB="0"/>
                </a:tc>
              </a:tr>
              <a:tr h="546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Чистая прибыль за 2-й год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4 617 000 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Чисты денежный поток за второй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14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Чистая прибыль за период январь-май 2027 года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384 750 руб.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Чисты денежный поток за 5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месяцев 2027 г.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29334970"/>
                  </a:ext>
                </a:extLst>
              </a:tr>
              <a:tr h="5914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Срок окупаемости,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1,5 года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6810210"/>
                  </a:ext>
                </a:extLst>
              </a:tr>
            </a:tbl>
          </a:graphicData>
        </a:graphic>
      </p:graphicFrame>
      <p:grpSp>
        <p:nvGrpSpPr>
          <p:cNvPr id="7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8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-665417" y="352173"/>
            <a:ext cx="10933112" cy="541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+mn-lt"/>
                <a:cs typeface="Times New Roman" panose="02020603050405020304" pitchFamily="18" charset="0"/>
              </a:rPr>
              <a:t>Таблица 10 – Расчет срока окупаемости</a:t>
            </a:r>
            <a:endParaRPr lang="ru-RU" sz="18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318" name="Picture 6" descr="https://i.pinimgproxy.com/?url=aHR0cHM6Ly9jZG4taWNvbnMtcG5nLmZsYXRpY29uLmNvbS8yNTYvNzc3My83NzczMjQ1LnBuZw==&amp;ts=1752317155&amp;sig=fb20d92f7e2a3e55c0baa4f8361d06bcf4ecd3e347200f8d6f6479dc7760d6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796" y="4256621"/>
            <a:ext cx="2049204" cy="2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98" y="-270879"/>
            <a:ext cx="3254212" cy="17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4474695" y="1713050"/>
            <a:ext cx="7322354" cy="45806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 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разрабатываемого </a:t>
            </a:r>
            <a:r>
              <a:rPr lang="ru-RU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стартапа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заключается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в том, что создание учреждения, где дети с раннего возраста погружаются в двуязычную среду являются необходимостью в современном мире. Данное учреждение — это намного больше, чем просто уроки иностранного языка в течение часа. В таких садах 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происходит активное общение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с детьми на иностранном языке в течение всего дня, что обеспечивает полноценное языковое погружение и развитие большого количества навыков.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658901" y="245660"/>
            <a:ext cx="1241946" cy="10508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89" y="0"/>
            <a:ext cx="3254212" cy="1787857"/>
          </a:xfrm>
          <a:prstGeom prst="rect">
            <a:avLst/>
          </a:prstGeom>
        </p:spPr>
      </p:pic>
      <p:grpSp>
        <p:nvGrpSpPr>
          <p:cNvPr id="5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0768084" y="6312572"/>
            <a:ext cx="784379" cy="365125"/>
            <a:chOff x="11422855" y="6242955"/>
            <a:chExt cx="457156" cy="365125"/>
          </a:xfrm>
        </p:grpSpPr>
        <p:sp>
          <p:nvSpPr>
            <p:cNvPr id="6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7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40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8185" y="5241701"/>
            <a:ext cx="10245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«Один язык приводит вас в коридор жизни.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Два </a:t>
            </a:r>
            <a:r>
              <a:rPr lang="ru-RU" sz="2400" b="1" i="1" dirty="0"/>
              <a:t>языка открывают все двери на </a:t>
            </a:r>
            <a:r>
              <a:rPr lang="ru-RU" sz="2400" b="1" i="1" dirty="0" smtClean="0"/>
              <a:t>этом пути</a:t>
            </a:r>
            <a:r>
              <a:rPr lang="ru-RU" sz="2400" b="1" i="1" dirty="0"/>
              <a:t>» (Фрэнк Смит</a:t>
            </a:r>
            <a:r>
              <a:rPr lang="ru-RU" sz="2400" b="1" i="1" dirty="0" smtClean="0">
                <a:solidFill>
                  <a:srgbClr val="333333"/>
                </a:solidFill>
              </a:rPr>
              <a:t>)</a:t>
            </a:r>
            <a:endParaRPr lang="ru-RU" sz="2400" b="1" i="1" dirty="0">
              <a:solidFill>
                <a:srgbClr val="33333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75" y="252560"/>
            <a:ext cx="8585554" cy="4989141"/>
          </a:xfrm>
          <a:prstGeom prst="rect">
            <a:avLst/>
          </a:prstGeom>
        </p:spPr>
      </p:pic>
      <p:grpSp>
        <p:nvGrpSpPr>
          <p:cNvPr id="7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8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25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xmlns="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xmlns="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xmlns="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xmlns="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xmlns="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xmlns="" id="{8A1E8062-5803-4264-83E2-CBFD1FAFAD4D}"/>
              </a:ext>
            </a:extLst>
          </p:cNvPr>
          <p:cNvSpPr txBox="1"/>
          <p:nvPr/>
        </p:nvSpPr>
        <p:spPr>
          <a:xfrm>
            <a:off x="3374742" y="5895879"/>
            <a:ext cx="5442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21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6852" y="0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7311" y="1955181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649817" y="666915"/>
            <a:ext cx="5020845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Roboto" panose="02000000000000000000" pitchFamily="2" charset="0"/>
              </a:rPr>
              <a:t>Цель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Roboto" panose="02000000000000000000" pitchFamily="2" charset="0"/>
              </a:rPr>
              <a:t>и задачи проекта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770958" y="1551481"/>
            <a:ext cx="109745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Целью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стартапа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разработка идеи по созданию билингвального детского сада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достижения указанной цели при разработке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стартапа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были выполнены следующие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 дошкольных образовательных организаций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обоснована актуальность идеи создания билингвального детского сада;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описаны юридические аспекты по созданию билингвального детского сада; 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 производственный, организационный, финансовый и маркетинговый план; </a:t>
            </a:r>
          </a:p>
          <a:p>
            <a:pPr marL="342900" lvl="0" indent="-342900" algn="just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проанализированы основные риски и рассчитаны ожидаемые сроки окупаемости проекта.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828" y="2081705"/>
            <a:ext cx="571500" cy="55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Рисунок 1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89" y="0"/>
            <a:ext cx="3254212" cy="17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xmlns="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xmlns="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xmlns="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xmlns="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xmlns="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xmlns="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xmlns="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7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762000" y="635794"/>
            <a:ext cx="461677" cy="69056"/>
            <a:chOff x="762000" y="635794"/>
            <a:chExt cx="461677" cy="69056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8720" y="6011644"/>
            <a:ext cx="10658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Рисунок 1 –</a:t>
            </a:r>
            <a:r>
              <a:rPr lang="en-US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Позиционируемые </a:t>
            </a:r>
            <a:r>
              <a:rPr lang="ru-RU" b="1" dirty="0" err="1" smtClean="0">
                <a:solidFill>
                  <a:srgbClr val="08233E"/>
                </a:solidFill>
                <a:cs typeface="Times New Roman" panose="02020603050405020304" pitchFamily="18" charset="0"/>
              </a:rPr>
              <a:t>билингвальные</a:t>
            </a:r>
            <a:r>
              <a:rPr lang="ru-RU" b="1" dirty="0" smtClean="0">
                <a:solidFill>
                  <a:srgbClr val="08233E"/>
                </a:solidFill>
                <a:cs typeface="Times New Roman" panose="02020603050405020304" pitchFamily="18" charset="0"/>
              </a:rPr>
              <a:t> сады в г. Оренбург</a:t>
            </a:r>
            <a:endParaRPr lang="ru-RU" b="1" dirty="0">
              <a:solidFill>
                <a:srgbClr val="08233E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89" y="0"/>
            <a:ext cx="3254212" cy="17878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2148"/>
          <a:stretch/>
        </p:blipFill>
        <p:spPr>
          <a:xfrm>
            <a:off x="260132" y="889957"/>
            <a:ext cx="8491802" cy="4781618"/>
          </a:xfrm>
          <a:prstGeom prst="rect">
            <a:avLst/>
          </a:prstGeom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929820" y="1150306"/>
            <a:ext cx="2908083" cy="1180769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</a:rPr>
              <a:t>Позиционируемые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rgbClr val="44546A"/>
                </a:solidFill>
                <a:effectLst/>
              </a:rPr>
              <a:t>билингвальные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</a:rPr>
              <a:t> сады г. Оренбурга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1272380" y="478315"/>
            <a:ext cx="5020845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Roboto" panose="02000000000000000000" pitchFamily="2" charset="0"/>
              </a:rPr>
              <a:t>Анализ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Roboto" panose="02000000000000000000" pitchFamily="2" charset="0"/>
              </a:rPr>
              <a:t> рынка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ne">
            <a:extLst>
              <a:ext uri="{FF2B5EF4-FFF2-40B4-BE49-F238E27FC236}">
                <a16:creationId xmlns:a16="http://schemas.microsoft.com/office/drawing/2014/main" xmlns="" id="{295BB422-C9FD-4684-A7D0-820E305493C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ellipses">
            <a:extLst>
              <a:ext uri="{FF2B5EF4-FFF2-40B4-BE49-F238E27FC236}">
                <a16:creationId xmlns:a16="http://schemas.microsoft.com/office/drawing/2014/main" xmlns="" id="{9347D5E7-7D89-493D-8656-7659D3DE9B68}"/>
              </a:ext>
            </a:extLst>
          </p:cNvPr>
          <p:cNvGrpSpPr/>
          <p:nvPr/>
        </p:nvGrpSpPr>
        <p:grpSpPr>
          <a:xfrm>
            <a:off x="-166511" y="850007"/>
            <a:ext cx="5794579" cy="5649484"/>
            <a:chOff x="170760" y="1699152"/>
            <a:chExt cx="3970151" cy="3970151"/>
          </a:xfrm>
        </p:grpSpPr>
        <p:sp>
          <p:nvSpPr>
            <p:cNvPr id="6" name="arc">
              <a:extLst>
                <a:ext uri="{FF2B5EF4-FFF2-40B4-BE49-F238E27FC236}">
                  <a16:creationId xmlns:a16="http://schemas.microsoft.com/office/drawing/2014/main" xmlns="" id="{73663D9A-E2ED-483B-92D4-F52D81827096}"/>
                </a:ext>
              </a:extLst>
            </p:cNvPr>
            <p:cNvSpPr/>
            <p:nvPr/>
          </p:nvSpPr>
          <p:spPr>
            <a:xfrm>
              <a:off x="170760" y="1699152"/>
              <a:ext cx="3970151" cy="3970151"/>
            </a:xfrm>
            <a:prstGeom prst="arc">
              <a:avLst>
                <a:gd name="adj1" fmla="val 16200000"/>
                <a:gd name="adj2" fmla="val 5433205"/>
              </a:avLst>
            </a:prstGeom>
            <a:ln w="53975">
              <a:gradFill>
                <a:gsLst>
                  <a:gs pos="82000">
                    <a:srgbClr val="D9D9D9"/>
                  </a:gs>
                  <a:gs pos="0">
                    <a:schemeClr val="bg1">
                      <a:lumMod val="85000"/>
                      <a:alpha val="0"/>
                    </a:schemeClr>
                  </a:gs>
                  <a:gs pos="20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B2D50"/>
                </a:solidFill>
              </a:endParaRPr>
            </a:p>
          </p:txBody>
        </p:sp>
        <p:sp>
          <p:nvSpPr>
            <p:cNvPr id="8" name="ellipse 3">
              <a:extLst>
                <a:ext uri="{FF2B5EF4-FFF2-40B4-BE49-F238E27FC236}">
                  <a16:creationId xmlns:a16="http://schemas.microsoft.com/office/drawing/2014/main" xmlns="" id="{3853C6DF-667A-4E6F-978A-15BADA21E1BB}"/>
                </a:ext>
              </a:extLst>
            </p:cNvPr>
            <p:cNvSpPr/>
            <p:nvPr/>
          </p:nvSpPr>
          <p:spPr>
            <a:xfrm>
              <a:off x="551142" y="2888363"/>
              <a:ext cx="2504715" cy="2504715"/>
            </a:xfrm>
            <a:prstGeom prst="ellipse">
              <a:avLst/>
            </a:prstGeom>
            <a:solidFill>
              <a:srgbClr val="C7E0F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ellipse 2">
              <a:extLst>
                <a:ext uri="{FF2B5EF4-FFF2-40B4-BE49-F238E27FC236}">
                  <a16:creationId xmlns:a16="http://schemas.microsoft.com/office/drawing/2014/main" xmlns="" id="{390F41F4-E352-44D7-888E-E0E01D72234D}"/>
                </a:ext>
              </a:extLst>
            </p:cNvPr>
            <p:cNvSpPr/>
            <p:nvPr/>
          </p:nvSpPr>
          <p:spPr>
            <a:xfrm>
              <a:off x="852995" y="1844662"/>
              <a:ext cx="2504715" cy="2504715"/>
            </a:xfrm>
            <a:prstGeom prst="ellipse">
              <a:avLst/>
            </a:prstGeom>
            <a:solidFill>
              <a:srgbClr val="2784E1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ellipse 1">
              <a:extLst>
                <a:ext uri="{FF2B5EF4-FFF2-40B4-BE49-F238E27FC236}">
                  <a16:creationId xmlns:a16="http://schemas.microsoft.com/office/drawing/2014/main" xmlns="" id="{3E6BF43C-B90A-4575-B653-3ED8584DE6B3}"/>
                </a:ext>
              </a:extLst>
            </p:cNvPr>
            <p:cNvSpPr/>
            <p:nvPr/>
          </p:nvSpPr>
          <p:spPr>
            <a:xfrm>
              <a:off x="1463873" y="2230354"/>
              <a:ext cx="2504715" cy="2504715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11085" r="-1108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592589" y="4240498"/>
            <a:ext cx="65467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B2D50"/>
                </a:solidFill>
                <a:cs typeface="Times New Roman" panose="02020603050405020304" pitchFamily="18" charset="0"/>
              </a:rPr>
              <a:t>Билингвальное </a:t>
            </a:r>
            <a:r>
              <a:rPr lang="ru-RU" sz="2000" b="1" dirty="0">
                <a:solidFill>
                  <a:srgbClr val="0B2D50"/>
                </a:solidFill>
                <a:cs typeface="Times New Roman" panose="02020603050405020304" pitchFamily="18" charset="0"/>
              </a:rPr>
              <a:t>обучение </a:t>
            </a:r>
            <a:r>
              <a:rPr lang="ru-RU" sz="2000" dirty="0">
                <a:solidFill>
                  <a:srgbClr val="0B2D50"/>
                </a:solidFill>
                <a:cs typeface="Times New Roman" panose="02020603050405020304" pitchFamily="18" charset="0"/>
              </a:rPr>
              <a:t>— </a:t>
            </a:r>
            <a:r>
              <a:rPr lang="ru-RU" sz="2000" dirty="0" smtClean="0">
                <a:solidFill>
                  <a:srgbClr val="0B2D50"/>
                </a:solidFill>
                <a:cs typeface="Times New Roman" panose="02020603050405020304" pitchFamily="18" charset="0"/>
              </a:rPr>
              <a:t>целенаправленный процесс изучение </a:t>
            </a:r>
            <a:r>
              <a:rPr lang="ru-RU" sz="2000" dirty="0">
                <a:solidFill>
                  <a:srgbClr val="0B2D50"/>
                </a:solidFill>
                <a:cs typeface="Times New Roman" panose="02020603050405020304" pitchFamily="18" charset="0"/>
              </a:rPr>
              <a:t>дисциплин сразу на двух языках: родном и иностранном. Цель — гармоничное владение двумя языками, развитие когнитивных и социальных </a:t>
            </a:r>
            <a:r>
              <a:rPr lang="ru-RU" sz="2000" dirty="0" smtClean="0">
                <a:solidFill>
                  <a:srgbClr val="0B2D50"/>
                </a:solidFill>
                <a:cs typeface="Times New Roman" panose="02020603050405020304" pitchFamily="18" charset="0"/>
              </a:rPr>
              <a:t>навыков. </a:t>
            </a:r>
            <a:endParaRPr lang="ru-RU" sz="2000" dirty="0">
              <a:solidFill>
                <a:srgbClr val="0B2D50"/>
              </a:solidFill>
              <a:cs typeface="Times New Roman" panose="02020603050405020304" pitchFamily="18" charset="0"/>
            </a:endParaRPr>
          </a:p>
        </p:txBody>
      </p:sp>
      <p:pic>
        <p:nvPicPr>
          <p:cNvPr id="61" name="Рисунок 6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89" y="0"/>
            <a:ext cx="3254212" cy="1787857"/>
          </a:xfrm>
          <a:prstGeom prst="rect">
            <a:avLst/>
          </a:prstGeom>
        </p:spPr>
      </p:pic>
      <p:pic>
        <p:nvPicPr>
          <p:cNvPr id="2050" name="Picture 2" descr="https://i.pinimg.com/736x/80/52/a1/8052a16573e80c790077165836125f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1" y="1530788"/>
            <a:ext cx="3672916" cy="36729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92589" y="164308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Билингвизм</a:t>
            </a:r>
            <a:r>
              <a:rPr lang="ru-RU" sz="2000" dirty="0"/>
              <a:t> – это способность владения двумя языками, причем степень владения тем или иным языком может быть весьма различной.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826809" y="2649134"/>
            <a:ext cx="795297" cy="472843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0121301" y="2669802"/>
            <a:ext cx="709831" cy="45217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06997" y="3168226"/>
            <a:ext cx="1932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Естественный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804099" y="3203328"/>
            <a:ext cx="2060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Искусственный</a:t>
            </a: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6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0768084" y="6312572"/>
            <a:ext cx="784379" cy="365125"/>
            <a:chOff x="11422855" y="6242955"/>
            <a:chExt cx="457156" cy="365125"/>
          </a:xfrm>
        </p:grpSpPr>
        <p:sp>
          <p:nvSpPr>
            <p:cNvPr id="17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8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45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 txBox="1">
            <a:spLocks/>
          </p:cNvSpPr>
          <p:nvPr/>
        </p:nvSpPr>
        <p:spPr>
          <a:xfrm>
            <a:off x="1188942" y="549147"/>
            <a:ext cx="5020845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Roboto" panose="02000000000000000000" pitchFamily="2" charset="0"/>
              </a:rPr>
              <a:t>Описание проекта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305" y="2537256"/>
            <a:ext cx="86073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Особенности </a:t>
            </a:r>
            <a:r>
              <a:rPr lang="ru-RU" sz="2000" b="1" i="1" dirty="0"/>
              <a:t>детского сада </a:t>
            </a:r>
            <a:r>
              <a:rPr lang="ru-RU" sz="2000" b="1" i="1" dirty="0" err="1"/>
              <a:t>English</a:t>
            </a:r>
            <a:r>
              <a:rPr lang="ru-RU" sz="2000" b="1" i="1" dirty="0"/>
              <a:t> </a:t>
            </a:r>
            <a:r>
              <a:rPr lang="ru-RU" sz="2000" b="1" i="1" dirty="0" err="1"/>
              <a:t>Stars</a:t>
            </a:r>
            <a:r>
              <a:rPr lang="ru-RU" sz="2000" b="1" i="1" dirty="0" smtClean="0"/>
              <a:t>:</a:t>
            </a:r>
          </a:p>
          <a:p>
            <a:r>
              <a:rPr lang="ru-RU" sz="2000" dirty="0" smtClean="0"/>
              <a:t>1. Двуязычная среда</a:t>
            </a:r>
          </a:p>
          <a:p>
            <a:r>
              <a:rPr lang="ru-RU" sz="2000" dirty="0" smtClean="0"/>
              <a:t>2</a:t>
            </a:r>
            <a:r>
              <a:rPr lang="ru-RU" sz="2000" dirty="0"/>
              <a:t>. Культурное </a:t>
            </a:r>
            <a:r>
              <a:rPr lang="ru-RU" sz="2000" dirty="0" smtClean="0"/>
              <a:t>вовлечение</a:t>
            </a:r>
          </a:p>
          <a:p>
            <a:r>
              <a:rPr lang="ru-RU" sz="2000" dirty="0"/>
              <a:t>3. Индивидуализированный </a:t>
            </a:r>
            <a:r>
              <a:rPr lang="ru-RU" sz="2000" dirty="0" smtClean="0"/>
              <a:t>подход</a:t>
            </a:r>
          </a:p>
          <a:p>
            <a:r>
              <a:rPr lang="ru-RU" sz="2000" dirty="0"/>
              <a:t>4. Игровое </a:t>
            </a:r>
            <a:r>
              <a:rPr lang="ru-RU" sz="2000" dirty="0" smtClean="0"/>
              <a:t>обучение</a:t>
            </a:r>
          </a:p>
          <a:p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dirty="0"/>
          </a:p>
        </p:txBody>
      </p:sp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15" y="-42557"/>
            <a:ext cx="3254212" cy="1787857"/>
          </a:xfrm>
          <a:prstGeom prst="rect">
            <a:avLst/>
          </a:prstGeom>
        </p:spPr>
      </p:pic>
      <p:cxnSp>
        <p:nvCxnSpPr>
          <p:cNvPr id="8" name="line">
            <a:extLst>
              <a:ext uri="{FF2B5EF4-FFF2-40B4-BE49-F238E27FC236}">
                <a16:creationId xmlns:a16="http://schemas.microsoft.com/office/drawing/2014/main" xmlns="" id="{295BB422-C9FD-4684-A7D0-820E305493C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1"/>
          <p:cNvGrpSpPr/>
          <p:nvPr/>
        </p:nvGrpSpPr>
        <p:grpSpPr>
          <a:xfrm>
            <a:off x="551126" y="371079"/>
            <a:ext cx="458165" cy="67611"/>
            <a:chOff x="11008409" y="6143528"/>
            <a:chExt cx="352370" cy="102724"/>
          </a:xfrm>
        </p:grpSpPr>
        <p:sp>
          <p:nvSpPr>
            <p:cNvPr id="10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4" name="ellipses">
            <a:extLst>
              <a:ext uri="{FF2B5EF4-FFF2-40B4-BE49-F238E27FC236}">
                <a16:creationId xmlns:a16="http://schemas.microsoft.com/office/drawing/2014/main" xmlns="" id="{9347D5E7-7D89-493D-8656-7659D3DE9B68}"/>
              </a:ext>
            </a:extLst>
          </p:cNvPr>
          <p:cNvGrpSpPr/>
          <p:nvPr/>
        </p:nvGrpSpPr>
        <p:grpSpPr>
          <a:xfrm rot="10800000">
            <a:off x="7084910" y="1255433"/>
            <a:ext cx="5794579" cy="5649484"/>
            <a:chOff x="170760" y="1699152"/>
            <a:chExt cx="3970151" cy="3970151"/>
          </a:xfrm>
        </p:grpSpPr>
        <p:sp>
          <p:nvSpPr>
            <p:cNvPr id="15" name="arc">
              <a:extLst>
                <a:ext uri="{FF2B5EF4-FFF2-40B4-BE49-F238E27FC236}">
                  <a16:creationId xmlns:a16="http://schemas.microsoft.com/office/drawing/2014/main" xmlns="" id="{73663D9A-E2ED-483B-92D4-F52D81827096}"/>
                </a:ext>
              </a:extLst>
            </p:cNvPr>
            <p:cNvSpPr/>
            <p:nvPr/>
          </p:nvSpPr>
          <p:spPr>
            <a:xfrm>
              <a:off x="170760" y="1699152"/>
              <a:ext cx="3970151" cy="3970151"/>
            </a:xfrm>
            <a:prstGeom prst="arc">
              <a:avLst>
                <a:gd name="adj1" fmla="val 16200000"/>
                <a:gd name="adj2" fmla="val 5433205"/>
              </a:avLst>
            </a:prstGeom>
            <a:ln w="53975">
              <a:gradFill>
                <a:gsLst>
                  <a:gs pos="82000">
                    <a:srgbClr val="D9D9D9"/>
                  </a:gs>
                  <a:gs pos="0">
                    <a:schemeClr val="bg1">
                      <a:lumMod val="85000"/>
                      <a:alpha val="0"/>
                    </a:schemeClr>
                  </a:gs>
                  <a:gs pos="20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0B2D50"/>
                </a:solidFill>
              </a:endParaRPr>
            </a:p>
          </p:txBody>
        </p:sp>
        <p:sp>
          <p:nvSpPr>
            <p:cNvPr id="16" name="ellipse 3">
              <a:extLst>
                <a:ext uri="{FF2B5EF4-FFF2-40B4-BE49-F238E27FC236}">
                  <a16:creationId xmlns:a16="http://schemas.microsoft.com/office/drawing/2014/main" xmlns="" id="{3853C6DF-667A-4E6F-978A-15BADA21E1BB}"/>
                </a:ext>
              </a:extLst>
            </p:cNvPr>
            <p:cNvSpPr/>
            <p:nvPr/>
          </p:nvSpPr>
          <p:spPr>
            <a:xfrm>
              <a:off x="551142" y="2888363"/>
              <a:ext cx="2504715" cy="2504715"/>
            </a:xfrm>
            <a:prstGeom prst="ellipse">
              <a:avLst/>
            </a:prstGeom>
            <a:solidFill>
              <a:srgbClr val="C7E0F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ellipse 2">
              <a:extLst>
                <a:ext uri="{FF2B5EF4-FFF2-40B4-BE49-F238E27FC236}">
                  <a16:creationId xmlns:a16="http://schemas.microsoft.com/office/drawing/2014/main" xmlns="" id="{390F41F4-E352-44D7-888E-E0E01D72234D}"/>
                </a:ext>
              </a:extLst>
            </p:cNvPr>
            <p:cNvSpPr/>
            <p:nvPr/>
          </p:nvSpPr>
          <p:spPr>
            <a:xfrm>
              <a:off x="852995" y="1844662"/>
              <a:ext cx="2504715" cy="2504715"/>
            </a:xfrm>
            <a:prstGeom prst="ellipse">
              <a:avLst/>
            </a:prstGeom>
            <a:solidFill>
              <a:srgbClr val="2784E1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ellipse 1">
              <a:extLst>
                <a:ext uri="{FF2B5EF4-FFF2-40B4-BE49-F238E27FC236}">
                  <a16:creationId xmlns:a16="http://schemas.microsoft.com/office/drawing/2014/main" xmlns="" id="{3E6BF43C-B90A-4575-B653-3ED8584DE6B3}"/>
                </a:ext>
              </a:extLst>
            </p:cNvPr>
            <p:cNvSpPr/>
            <p:nvPr/>
          </p:nvSpPr>
          <p:spPr>
            <a:xfrm>
              <a:off x="1463873" y="2230354"/>
              <a:ext cx="2504715" cy="250471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1085" r="-1108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11142" t="2010" r="6394"/>
          <a:stretch/>
        </p:blipFill>
        <p:spPr>
          <a:xfrm rot="1140646">
            <a:off x="7142237" y="2504396"/>
            <a:ext cx="4118508" cy="3833489"/>
          </a:xfrm>
          <a:prstGeom prst="ellipse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22305" y="4282872"/>
            <a:ext cx="86073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Преимущества: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Раннее </a:t>
            </a:r>
            <a:r>
              <a:rPr lang="ru-RU" sz="2000" dirty="0"/>
              <a:t>языковое </a:t>
            </a:r>
            <a:r>
              <a:rPr lang="ru-RU" sz="2000" dirty="0" smtClean="0"/>
              <a:t>развитие 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Когнитивные навыки</a:t>
            </a:r>
          </a:p>
          <a:p>
            <a:pPr marL="457200" indent="-457200">
              <a:buAutoNum type="arabicPeriod"/>
            </a:pPr>
            <a:r>
              <a:rPr lang="ru-RU" sz="2000" dirty="0"/>
              <a:t>Культурный </a:t>
            </a:r>
            <a:r>
              <a:rPr lang="ru-RU" sz="2000" dirty="0" smtClean="0"/>
              <a:t>кругозор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Возможности</a:t>
            </a:r>
          </a:p>
          <a:p>
            <a:pPr marL="457200" indent="-457200">
              <a:buAutoNum type="arabicPeriod"/>
            </a:pPr>
            <a:r>
              <a:rPr lang="ru-RU" sz="2000" dirty="0"/>
              <a:t>Подготовка к школе</a:t>
            </a:r>
          </a:p>
          <a:p>
            <a:endParaRPr lang="ru-RU" sz="2000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dirty="0"/>
          </a:p>
        </p:txBody>
      </p:sp>
      <p:grpSp>
        <p:nvGrpSpPr>
          <p:cNvPr id="20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094105" y="6356839"/>
            <a:ext cx="784379" cy="365125"/>
            <a:chOff x="11422855" y="6242955"/>
            <a:chExt cx="457156" cy="365125"/>
          </a:xfrm>
        </p:grpSpPr>
        <p:sp>
          <p:nvSpPr>
            <p:cNvPr id="23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4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25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7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8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>
            <a:off x="537193" y="1131602"/>
            <a:ext cx="81051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Концепция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детского сада «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Stars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это создание уникального пространства, где дети с раннего возраста погружаются в двуязычную атмосферу, сочетая русский и английский языки в повседневной жизни.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ne">
            <a:extLst>
              <a:ext uri="{FF2B5EF4-FFF2-40B4-BE49-F238E27FC236}">
                <a16:creationId xmlns:a16="http://schemas.microsoft.com/office/drawing/2014/main" xmlns="" id="{295BB422-C9FD-4684-A7D0-820E305493CB}"/>
              </a:ext>
            </a:extLst>
          </p:cNvPr>
          <p:cNvCxnSpPr/>
          <p:nvPr/>
        </p:nvCxnSpPr>
        <p:spPr>
          <a:xfrm>
            <a:off x="139656" y="130917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ellipses">
            <a:extLst>
              <a:ext uri="{FF2B5EF4-FFF2-40B4-BE49-F238E27FC236}">
                <a16:creationId xmlns:a16="http://schemas.microsoft.com/office/drawing/2014/main" xmlns="" id="{9347D5E7-7D89-493D-8656-7659D3DE9B68}"/>
              </a:ext>
            </a:extLst>
          </p:cNvPr>
          <p:cNvGrpSpPr/>
          <p:nvPr/>
        </p:nvGrpSpPr>
        <p:grpSpPr>
          <a:xfrm>
            <a:off x="8062175" y="1403797"/>
            <a:ext cx="4129825" cy="4354211"/>
            <a:chOff x="170760" y="1699152"/>
            <a:chExt cx="3970151" cy="3970151"/>
          </a:xfrm>
        </p:grpSpPr>
        <p:sp>
          <p:nvSpPr>
            <p:cNvPr id="6" name="arc">
              <a:extLst>
                <a:ext uri="{FF2B5EF4-FFF2-40B4-BE49-F238E27FC236}">
                  <a16:creationId xmlns:a16="http://schemas.microsoft.com/office/drawing/2014/main" xmlns="" id="{73663D9A-E2ED-483B-92D4-F52D81827096}"/>
                </a:ext>
              </a:extLst>
            </p:cNvPr>
            <p:cNvSpPr/>
            <p:nvPr/>
          </p:nvSpPr>
          <p:spPr>
            <a:xfrm>
              <a:off x="170760" y="1699152"/>
              <a:ext cx="3970151" cy="3970151"/>
            </a:xfrm>
            <a:prstGeom prst="arc">
              <a:avLst>
                <a:gd name="adj1" fmla="val 16200000"/>
                <a:gd name="adj2" fmla="val 5433205"/>
              </a:avLst>
            </a:prstGeom>
            <a:ln w="53975">
              <a:gradFill>
                <a:gsLst>
                  <a:gs pos="82000">
                    <a:srgbClr val="D9D9D9"/>
                  </a:gs>
                  <a:gs pos="0">
                    <a:schemeClr val="bg1">
                      <a:lumMod val="85000"/>
                      <a:alpha val="0"/>
                    </a:schemeClr>
                  </a:gs>
                  <a:gs pos="20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ellipse 3">
              <a:extLst>
                <a:ext uri="{FF2B5EF4-FFF2-40B4-BE49-F238E27FC236}">
                  <a16:creationId xmlns:a16="http://schemas.microsoft.com/office/drawing/2014/main" xmlns="" id="{3853C6DF-667A-4E6F-978A-15BADA21E1BB}"/>
                </a:ext>
              </a:extLst>
            </p:cNvPr>
            <p:cNvSpPr/>
            <p:nvPr/>
          </p:nvSpPr>
          <p:spPr>
            <a:xfrm>
              <a:off x="551142" y="2888363"/>
              <a:ext cx="2504715" cy="2504715"/>
            </a:xfrm>
            <a:prstGeom prst="ellipse">
              <a:avLst/>
            </a:prstGeom>
            <a:solidFill>
              <a:srgbClr val="C7E0F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ellipse 2">
              <a:extLst>
                <a:ext uri="{FF2B5EF4-FFF2-40B4-BE49-F238E27FC236}">
                  <a16:creationId xmlns:a16="http://schemas.microsoft.com/office/drawing/2014/main" xmlns="" id="{390F41F4-E352-44D7-888E-E0E01D72234D}"/>
                </a:ext>
              </a:extLst>
            </p:cNvPr>
            <p:cNvSpPr/>
            <p:nvPr/>
          </p:nvSpPr>
          <p:spPr>
            <a:xfrm>
              <a:off x="852995" y="1844662"/>
              <a:ext cx="2504715" cy="2504715"/>
            </a:xfrm>
            <a:prstGeom prst="ellipse">
              <a:avLst/>
            </a:prstGeom>
            <a:solidFill>
              <a:srgbClr val="2784E1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ellipse 1">
              <a:extLst>
                <a:ext uri="{FF2B5EF4-FFF2-40B4-BE49-F238E27FC236}">
                  <a16:creationId xmlns:a16="http://schemas.microsoft.com/office/drawing/2014/main" xmlns="" id="{3E6BF43C-B90A-4575-B653-3ED8584DE6B3}"/>
                </a:ext>
              </a:extLst>
            </p:cNvPr>
            <p:cNvSpPr/>
            <p:nvPr/>
          </p:nvSpPr>
          <p:spPr>
            <a:xfrm>
              <a:off x="1463873" y="2230354"/>
              <a:ext cx="2504715" cy="2504715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11085" r="-1108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Text Placeholder 4"/>
          <p:cNvSpPr txBox="1">
            <a:spLocks/>
          </p:cNvSpPr>
          <p:nvPr/>
        </p:nvSpPr>
        <p:spPr>
          <a:xfrm>
            <a:off x="583634" y="181687"/>
            <a:ext cx="5020845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2800" dirty="0" smtClean="0">
                <a:latin typeface="Arial Black" panose="020B0A04020102020204" pitchFamily="34" charset="0"/>
                <a:ea typeface="Roboto" panose="02000000000000000000" pitchFamily="2" charset="0"/>
              </a:rPr>
              <a:t>Юридические аспекты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Roboto" panose="02000000000000000000" pitchFamily="2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434562" y="1563383"/>
            <a:ext cx="3658700" cy="3923017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907786"/>
              </p:ext>
            </p:extLst>
          </p:nvPr>
        </p:nvGraphicFramePr>
        <p:xfrm>
          <a:off x="139656" y="814736"/>
          <a:ext cx="11237644" cy="5242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186"/>
                <a:gridCol w="10754458"/>
              </a:tblGrid>
              <a:tr h="3226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Законодательные и нормативно-правовые акты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3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Трудовой кодекс Российской Федерации от 30.12.2001 года № 197-ФЗ (ред. от 07.04.2025)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Гражданский кодекс Российской Федерации часть первая от 30 ноября 1994 г. № 51-ФЗ, часть вторая от 26 января 1996 г. № 14-ФЗ, часть третья от 26 ноября 2001 г. № 146-ФЗ и часть четвертая от 18 декабря 2006 г. № 230-ФЗ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9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Федеральный закон от 12.01.1996 года № 7-ФЗ «О некоммерческих организациях»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2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Федеральный закон Российской Федерации от 29 декабря 2012 г. № 273-ФЗ «Об образовании в Российской Федерации» (с 1.09.2013 г.)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7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Типовое положение о дошкольном образовательном учреждении, утвержденное постановлением Правительства РФ от 27 октября 2011 г. № 2562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5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Санитарно-эпидемиологические требования к устройству, содержанию и организации режима работы дошкольных образовательных учреждений. СанПиН 2.4.1.2660-10»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0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Федеральный закон от 8 августа 2001 г. № 129-ФЗ «О государственной регистрации юридических лиц и индивидуальных предпринимателей»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8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Закон Российской Федерации от 07.02.1992 № 2300-1 «О защите прав потребителей».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96182" y="6025310"/>
            <a:ext cx="9723091" cy="6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Таблица 1 - Законодательные </a:t>
            </a:r>
            <a:r>
              <a:rPr lang="ru-RU" b="1" dirty="0"/>
              <a:t>и нормативно-правовые акты РФ, регулирующие порядок и особенности открытия частного детского сада </a:t>
            </a:r>
          </a:p>
        </p:txBody>
      </p:sp>
      <p:pic>
        <p:nvPicPr>
          <p:cNvPr id="61" name="Рисунок 6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95" y="-296895"/>
            <a:ext cx="2785377" cy="1530280"/>
          </a:xfrm>
          <a:prstGeom prst="rect">
            <a:avLst/>
          </a:prstGeom>
        </p:spPr>
      </p:pic>
      <p:grpSp>
        <p:nvGrpSpPr>
          <p:cNvPr id="19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228367" y="6322693"/>
            <a:ext cx="784379" cy="365125"/>
            <a:chOff x="11422855" y="6242955"/>
            <a:chExt cx="457156" cy="365125"/>
          </a:xfrm>
        </p:grpSpPr>
        <p:sp>
          <p:nvSpPr>
            <p:cNvPr id="20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21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5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53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678" y="252032"/>
            <a:ext cx="9444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Этапы </a:t>
            </a:r>
            <a:r>
              <a:rPr lang="ru-RU" sz="2800" b="1" dirty="0">
                <a:latin typeface="Arial Black" panose="020B0A04020102020204" pitchFamily="34" charset="0"/>
              </a:rPr>
              <a:t>регистрации билингвального детского сада «</a:t>
            </a:r>
            <a:r>
              <a:rPr lang="ru-RU" sz="2800" b="1" dirty="0" err="1">
                <a:latin typeface="Arial Black" panose="020B0A04020102020204" pitchFamily="34" charset="0"/>
              </a:rPr>
              <a:t>English</a:t>
            </a:r>
            <a:r>
              <a:rPr lang="ru-RU" sz="2800" b="1" dirty="0"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latin typeface="Arial Black" panose="020B0A04020102020204" pitchFamily="34" charset="0"/>
              </a:rPr>
              <a:t>Stars</a:t>
            </a:r>
            <a:r>
              <a:rPr lang="ru-RU" sz="2800" b="1" dirty="0" smtClean="0">
                <a:latin typeface="Arial Black" panose="020B0A04020102020204" pitchFamily="34" charset="0"/>
              </a:rPr>
              <a:t>»: 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492527"/>
              </p:ext>
            </p:extLst>
          </p:nvPr>
        </p:nvGraphicFramePr>
        <p:xfrm>
          <a:off x="317678" y="1242811"/>
          <a:ext cx="11286187" cy="4891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07"/>
                <a:gridCol w="10740980"/>
              </a:tblGrid>
              <a:tr h="254480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и утверждение Устава</a:t>
                      </a:r>
                      <a:endParaRPr lang="ru-RU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Аренда, покупка, строительство помещения</a:t>
                      </a:r>
                      <a:endParaRPr lang="ru-RU" dirty="0"/>
                    </a:p>
                  </a:txBody>
                  <a:tcPr/>
                </a:tc>
              </a:tr>
              <a:tr h="554759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Регистрация частного детского сада в качестве юридического лица в территориально налоговом органе</a:t>
                      </a:r>
                      <a:endParaRPr lang="ru-RU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Получение Электронно-цифровой подписи (ЭЦП) </a:t>
                      </a:r>
                      <a:endParaRPr lang="ru-RU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Изготовление печати</a:t>
                      </a:r>
                      <a:endParaRPr lang="ru-RU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Открытие расчетного счета</a:t>
                      </a:r>
                      <a:endParaRPr lang="ru-RU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Приобретение оборудования,</a:t>
                      </a:r>
                      <a:r>
                        <a:rPr lang="ru-RU" baseline="0" dirty="0" smtClean="0"/>
                        <a:t> мебели и материалов </a:t>
                      </a:r>
                      <a:endParaRPr lang="ru-RU" dirty="0"/>
                    </a:p>
                  </a:txBody>
                  <a:tcPr/>
                </a:tc>
              </a:tr>
              <a:tr h="389708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образовательной программы в соответствии ФГОС ДО</a:t>
                      </a:r>
                      <a:endParaRPr lang="ru-RU" dirty="0"/>
                    </a:p>
                  </a:txBody>
                  <a:tcPr/>
                </a:tc>
              </a:tr>
              <a:tr h="317005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Комплектования</a:t>
                      </a:r>
                      <a:r>
                        <a:rPr lang="ru-RU" baseline="0" dirty="0" smtClean="0"/>
                        <a:t> кадров</a:t>
                      </a:r>
                      <a:endParaRPr lang="ru-RU" dirty="0"/>
                    </a:p>
                  </a:txBody>
                  <a:tcPr/>
                </a:tc>
              </a:tr>
              <a:tr h="554759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Получение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заключений </a:t>
                      </a:r>
                      <a:r>
                        <a:rPr lang="ru-RU" dirty="0" err="1" smtClean="0"/>
                        <a:t>Роспотребнадзора</a:t>
                      </a:r>
                      <a:r>
                        <a:rPr lang="ru-RU" dirty="0" smtClean="0"/>
                        <a:t> и Управления государственной противопожарной службы</a:t>
                      </a:r>
                      <a:endParaRPr lang="ru-RU" dirty="0"/>
                    </a:p>
                  </a:txBody>
                  <a:tcPr/>
                </a:tc>
              </a:tr>
              <a:tr h="406973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Получение лицензии для реализации образовательных услуг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97" y="-178277"/>
            <a:ext cx="2756403" cy="1514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9675" y="6238479"/>
            <a:ext cx="809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Таблица 2 – Этапы регистрации билингвального детского сада </a:t>
            </a:r>
            <a:endParaRPr lang="ru-RU" b="1" dirty="0"/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xmlns="" id="{295BB422-C9FD-4684-A7D0-820E305493CB}"/>
              </a:ext>
            </a:extLst>
          </p:cNvPr>
          <p:cNvCxnSpPr/>
          <p:nvPr/>
        </p:nvCxnSpPr>
        <p:spPr>
          <a:xfrm>
            <a:off x="152534" y="117937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1"/>
          <p:cNvGrpSpPr/>
          <p:nvPr/>
        </p:nvGrpSpPr>
        <p:grpSpPr>
          <a:xfrm>
            <a:off x="317678" y="117937"/>
            <a:ext cx="458165" cy="67611"/>
            <a:chOff x="11008409" y="6143528"/>
            <a:chExt cx="352370" cy="102724"/>
          </a:xfrm>
        </p:grpSpPr>
        <p:sp>
          <p:nvSpPr>
            <p:cNvPr id="10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9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094105" y="6356839"/>
            <a:ext cx="784379" cy="365125"/>
            <a:chOff x="11422855" y="6242955"/>
            <a:chExt cx="457156" cy="365125"/>
          </a:xfrm>
        </p:grpSpPr>
        <p:sp>
          <p:nvSpPr>
            <p:cNvPr id="20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21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5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6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66670" y="1344312"/>
            <a:ext cx="5494655" cy="3446780"/>
          </a:xfrm>
          <a:prstGeom prst="rect">
            <a:avLst/>
          </a:prstGeom>
        </p:spPr>
      </p:pic>
      <p:cxnSp>
        <p:nvCxnSpPr>
          <p:cNvPr id="4" name="line">
            <a:extLst>
              <a:ext uri="{FF2B5EF4-FFF2-40B4-BE49-F238E27FC236}">
                <a16:creationId xmlns:a16="http://schemas.microsoft.com/office/drawing/2014/main" xmlns="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rectangles">
            <a:extLst>
              <a:ext uri="{FF2B5EF4-FFF2-40B4-BE49-F238E27FC236}">
                <a16:creationId xmlns:a16="http://schemas.microsoft.com/office/drawing/2014/main" xmlns="" id="{C7D6965F-9067-4A6A-B4DB-37B370178E01}"/>
              </a:ext>
            </a:extLst>
          </p:cNvPr>
          <p:cNvGrpSpPr/>
          <p:nvPr/>
        </p:nvGrpSpPr>
        <p:grpSpPr>
          <a:xfrm>
            <a:off x="762000" y="635794"/>
            <a:ext cx="461677" cy="69056"/>
            <a:chOff x="762000" y="635794"/>
            <a:chExt cx="461677" cy="69056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xmlns="" id="{6370E1AF-ADA0-4814-8BAE-2DE79F71A59D}"/>
                </a:ext>
              </a:extLst>
            </p:cNvPr>
            <p:cNvSpPr/>
            <p:nvPr/>
          </p:nvSpPr>
          <p:spPr>
            <a:xfrm>
              <a:off x="762000" y="635794"/>
              <a:ext cx="78580" cy="69056"/>
            </a:xfrm>
            <a:prstGeom prst="rect">
              <a:avLst/>
            </a:prstGeom>
            <a:solidFill>
              <a:srgbClr val="2986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xmlns="" id="{0815BEA4-FB2C-4882-AE36-F030EB27FADA}"/>
                </a:ext>
              </a:extLst>
            </p:cNvPr>
            <p:cNvSpPr/>
            <p:nvPr/>
          </p:nvSpPr>
          <p:spPr>
            <a:xfrm>
              <a:off x="890531" y="635794"/>
              <a:ext cx="78580" cy="69056"/>
            </a:xfrm>
            <a:prstGeom prst="rect">
              <a:avLst/>
            </a:prstGeom>
            <a:solidFill>
              <a:srgbClr val="0A2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xmlns="" id="{D3949626-101E-42B5-B152-7325488C0CD8}"/>
                </a:ext>
              </a:extLst>
            </p:cNvPr>
            <p:cNvSpPr/>
            <p:nvPr/>
          </p:nvSpPr>
          <p:spPr>
            <a:xfrm>
              <a:off x="1017814" y="635794"/>
              <a:ext cx="78580" cy="69056"/>
            </a:xfrm>
            <a:prstGeom prst="rect">
              <a:avLst/>
            </a:prstGeom>
            <a:solidFill>
              <a:srgbClr val="86B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xmlns="" id="{884DC3D0-3F59-4F45-BAB6-277AC2D64E02}"/>
                </a:ext>
              </a:extLst>
            </p:cNvPr>
            <p:cNvSpPr/>
            <p:nvPr/>
          </p:nvSpPr>
          <p:spPr>
            <a:xfrm>
              <a:off x="1145097" y="635794"/>
              <a:ext cx="78580" cy="69056"/>
            </a:xfrm>
            <a:prstGeom prst="rect">
              <a:avLst/>
            </a:prstGeom>
            <a:solidFill>
              <a:srgbClr val="AB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756080" y="4926166"/>
            <a:ext cx="6933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Рисунок </a:t>
            </a:r>
            <a:r>
              <a:rPr lang="ru-RU" b="1" dirty="0" smtClean="0"/>
              <a:t>2 </a:t>
            </a:r>
            <a:r>
              <a:rPr lang="ru-RU" b="1" dirty="0"/>
              <a:t>– Месторасположение билингвального детского сада «</a:t>
            </a:r>
            <a:r>
              <a:rPr lang="ru-RU" b="1" dirty="0" err="1"/>
              <a:t>English</a:t>
            </a:r>
            <a:r>
              <a:rPr lang="ru-RU" b="1" dirty="0"/>
              <a:t> </a:t>
            </a:r>
            <a:r>
              <a:rPr lang="ru-RU" b="1" dirty="0" err="1"/>
              <a:t>Stars</a:t>
            </a:r>
            <a:r>
              <a:rPr lang="ru-RU" b="1" dirty="0"/>
              <a:t>» на карте города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452314" y="1344312"/>
            <a:ext cx="5082619" cy="344433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88" y="-189079"/>
            <a:ext cx="3254212" cy="178785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54411" y="316007"/>
            <a:ext cx="5242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  <a:ea typeface="Calibri" panose="020F0502020204030204" pitchFamily="34" charset="0"/>
              </a:rPr>
              <a:t>Производственный план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grpSp>
        <p:nvGrpSpPr>
          <p:cNvPr id="15" name="page number">
            <a:extLst>
              <a:ext uri="{FF2B5EF4-FFF2-40B4-BE49-F238E27FC236}">
                <a16:creationId xmlns:a16="http://schemas.microsoft.com/office/drawing/2014/main" xmlns="" id="{1EDF4B45-6154-4F2B-8437-69BB7CFA105A}"/>
              </a:ext>
            </a:extLst>
          </p:cNvPr>
          <p:cNvGrpSpPr/>
          <p:nvPr/>
        </p:nvGrpSpPr>
        <p:grpSpPr>
          <a:xfrm>
            <a:off x="11026005" y="6292850"/>
            <a:ext cx="784379" cy="365125"/>
            <a:chOff x="11422855" y="6242955"/>
            <a:chExt cx="457156" cy="365125"/>
          </a:xfrm>
        </p:grpSpPr>
        <p:sp>
          <p:nvSpPr>
            <p:cNvPr id="16" name="page number">
              <a:extLst>
                <a:ext uri="{FF2B5EF4-FFF2-40B4-BE49-F238E27FC236}">
                  <a16:creationId xmlns:a16="http://schemas.microsoft.com/office/drawing/2014/main" xmlns="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17" name="rectangles">
              <a:extLst>
                <a:ext uri="{FF2B5EF4-FFF2-40B4-BE49-F238E27FC236}">
                  <a16:creationId xmlns:a16="http://schemas.microsoft.com/office/drawing/2014/main" xmlns="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xmlns="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xmlns="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xmlns="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xmlns="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78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эу">
  <a:themeElements>
    <a:clrScheme name="Custom 4">
      <a:dk1>
        <a:srgbClr val="1F3864"/>
      </a:dk1>
      <a:lt1>
        <a:sysClr val="window" lastClr="FFFFFF"/>
      </a:lt1>
      <a:dk2>
        <a:srgbClr val="44546A"/>
      </a:dk2>
      <a:lt2>
        <a:srgbClr val="E7E6E6"/>
      </a:lt2>
      <a:accent1>
        <a:srgbClr val="F2B800"/>
      </a:accent1>
      <a:accent2>
        <a:srgbClr val="FFD965"/>
      </a:accent2>
      <a:accent3>
        <a:srgbClr val="D9E2F3"/>
      </a:accent3>
      <a:accent4>
        <a:srgbClr val="B4C6E7"/>
      </a:accent4>
      <a:accent5>
        <a:srgbClr val="8EAADB"/>
      </a:accent5>
      <a:accent6>
        <a:srgbClr val="1F3864"/>
      </a:accent6>
      <a:hlink>
        <a:srgbClr val="375623"/>
      </a:hlink>
      <a:folHlink>
        <a:srgbClr val="BF9000"/>
      </a:folHlink>
    </a:clrScheme>
    <a:fontScheme name="Custom 2">
      <a:majorFont>
        <a:latin typeface="Montserrat ExtraBold"/>
        <a:ea typeface=""/>
        <a:cs typeface=""/>
      </a:majorFont>
      <a:minorFont>
        <a:latin typeface="Montserrat Medium"/>
        <a:ea typeface=""/>
        <a:cs typeface=""/>
      </a:minorFont>
    </a:fontScheme>
    <a:fmtScheme name="Тонкие сплошные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рэу" id="{C4755365-C16E-42D3-9CEA-4D446F542D15}" vid="{EED4461E-31F6-4F8D-A6C5-B74F72EEC23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1451</Words>
  <Application>Microsoft Office PowerPoint</Application>
  <PresentationFormat>Широкоэкранный</PresentationFormat>
  <Paragraphs>347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Montserrat</vt:lpstr>
      <vt:lpstr>Montserrat ExtraBold</vt:lpstr>
      <vt:lpstr>Montserrat Light</vt:lpstr>
      <vt:lpstr>Montserrat Medium</vt:lpstr>
      <vt:lpstr>Open Sans</vt:lpstr>
      <vt:lpstr>Playfair Display</vt:lpstr>
      <vt:lpstr>Roboto</vt:lpstr>
      <vt:lpstr>Times New Roman</vt:lpstr>
      <vt:lpstr>Wingdings</vt:lpstr>
      <vt:lpstr>Тема Office</vt:lpstr>
      <vt:lpstr>рэу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user</cp:lastModifiedBy>
  <cp:revision>155</cp:revision>
  <dcterms:created xsi:type="dcterms:W3CDTF">2022-12-06T06:31:10Z</dcterms:created>
  <dcterms:modified xsi:type="dcterms:W3CDTF">2025-07-12T11:41:30Z</dcterms:modified>
</cp:coreProperties>
</file>