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90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2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3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6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3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1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0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AFC979B-DC96-4822-BAA7-F47934EEB0C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35A784-78BF-4F34-8074-921004EF2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" y="1324759"/>
            <a:ext cx="12192000" cy="6055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AeroFood</a:t>
            </a:r>
            <a:r>
              <a:rPr lang="en-US" dirty="0" smtClean="0"/>
              <a:t> </a:t>
            </a:r>
            <a:r>
              <a:rPr lang="en-US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технология распыления продуктов питания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 российской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989" y="2522298"/>
            <a:ext cx="7086484" cy="257056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Масштабирование бизнеса возможно за счет расширения линейки вкусов и применения в узко-специализированных сферах, а также возможно расширение сферы влияния в азиатском направлении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12" y="2269159"/>
            <a:ext cx="3143491" cy="31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389">
              <a:srgbClr val="7CDAF5">
                <a:alpha val="65000"/>
              </a:srgbClr>
            </a:gs>
            <a:gs pos="0">
              <a:schemeClr val="accent1">
                <a:lumMod val="5000"/>
                <a:lumOff val="95000"/>
              </a:schemeClr>
            </a:gs>
            <a:gs pos="46000">
              <a:schemeClr val="accent2"/>
            </a:gs>
            <a:gs pos="83000">
              <a:schemeClr val="accent2">
                <a:lumMod val="75000"/>
                <a:alpha val="47000"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Каналы продвижения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Основным каналом продвижения служит директивная реклама в интернет ресурсах. </a:t>
            </a:r>
            <a:endParaRPr lang="ru-RU" sz="2400" dirty="0" smtClean="0"/>
          </a:p>
          <a:p>
            <a:r>
              <a:rPr lang="ru-RU" sz="2400" dirty="0" smtClean="0"/>
              <a:t>Активное </a:t>
            </a:r>
            <a:r>
              <a:rPr lang="ru-RU" sz="2400" dirty="0"/>
              <a:t>применение SMM и реклама среди </a:t>
            </a:r>
            <a:r>
              <a:rPr lang="ru-RU" sz="2400" dirty="0" err="1"/>
              <a:t>медийных</a:t>
            </a:r>
            <a:r>
              <a:rPr lang="ru-RU" sz="2400" dirty="0"/>
              <a:t> личностей, чья аудитория преимущественно состоит из креативных людей, открытых к новинкам в мире технологий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Узко-направленным </a:t>
            </a:r>
            <a:r>
              <a:rPr lang="ru-RU" sz="2400" dirty="0"/>
              <a:t>специалистам через </a:t>
            </a:r>
            <a:r>
              <a:rPr lang="ru-RU" sz="2400" dirty="0" err="1"/>
              <a:t>специализованные</a:t>
            </a:r>
            <a:r>
              <a:rPr lang="ru-RU" sz="2400" dirty="0"/>
              <a:t> форумы и выставки, демонстрирующие новинки в конкретных сферах.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603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2"/>
            </a:gs>
            <a:gs pos="85000">
              <a:srgbClr val="CFEFF8">
                <a:alpha val="35000"/>
              </a:srgbClr>
            </a:gs>
            <a:gs pos="60000">
              <a:srgbClr val="DBF0F5">
                <a:alpha val="46667"/>
              </a:srgb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развития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71787"/>
              </p:ext>
            </p:extLst>
          </p:nvPr>
        </p:nvGraphicFramePr>
        <p:xfrm>
          <a:off x="1165185" y="2592730"/>
          <a:ext cx="9861629" cy="37038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41618">
                  <a:extLst>
                    <a:ext uri="{9D8B030D-6E8A-4147-A177-3AD203B41FA5}">
                      <a16:colId xmlns:a16="http://schemas.microsoft.com/office/drawing/2014/main" val="405919246"/>
                    </a:ext>
                  </a:extLst>
                </a:gridCol>
                <a:gridCol w="896128">
                  <a:extLst>
                    <a:ext uri="{9D8B030D-6E8A-4147-A177-3AD203B41FA5}">
                      <a16:colId xmlns:a16="http://schemas.microsoft.com/office/drawing/2014/main" val="946489889"/>
                    </a:ext>
                  </a:extLst>
                </a:gridCol>
                <a:gridCol w="6578636">
                  <a:extLst>
                    <a:ext uri="{9D8B030D-6E8A-4147-A177-3AD203B41FA5}">
                      <a16:colId xmlns:a16="http://schemas.microsoft.com/office/drawing/2014/main" val="3341256211"/>
                    </a:ext>
                  </a:extLst>
                </a:gridCol>
                <a:gridCol w="1345247">
                  <a:extLst>
                    <a:ext uri="{9D8B030D-6E8A-4147-A177-3AD203B41FA5}">
                      <a16:colId xmlns:a16="http://schemas.microsoft.com/office/drawing/2014/main" val="3744081639"/>
                    </a:ext>
                  </a:extLst>
                </a:gridCol>
              </a:tblGrid>
              <a:tr h="37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Месяц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Развитие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Затраты, руб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275639"/>
                  </a:ext>
                </a:extLst>
              </a:tr>
              <a:tr h="37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Октябрь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Сформировать проектную команду, выбор названия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131542"/>
                  </a:ext>
                </a:extLst>
              </a:tr>
              <a:tr h="37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Ноябрь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Тестовое создание аппарата, доработка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985661"/>
                  </a:ext>
                </a:extLst>
              </a:tr>
              <a:tr h="116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Декабрь-февраль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2023-2024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Проработка технологии создания концентратов из различных продуктов питания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8558129"/>
                  </a:ext>
                </a:extLst>
              </a:tr>
              <a:tr h="37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Март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Разработка дизайна продукта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805328"/>
                  </a:ext>
                </a:extLst>
              </a:tr>
              <a:tr h="64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Выбор помещения, договор аренды, построение технологических линий, найм сотрудников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815455"/>
                  </a:ext>
                </a:extLst>
              </a:tr>
              <a:tr h="37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Маркетинговая компания, производство, выход на рынок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29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3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800" dirty="0" err="1" smtClean="0"/>
              <a:t>Клюкина</a:t>
            </a:r>
            <a:r>
              <a:rPr lang="ru-RU" sz="2800" dirty="0" smtClean="0"/>
              <a:t> Дарья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800" dirty="0" smtClean="0"/>
              <a:t>Базаров Иван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800" dirty="0" smtClean="0"/>
              <a:t>Троицкая Елизавета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49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bg1"/>
              </a:buClr>
            </a:pPr>
            <a:r>
              <a:rPr lang="ru-RU" sz="2400" dirty="0"/>
              <a:t>Роторно-пленочный испаритель обрабатывает подготовленную вкусовую смесь с целью концентрирования (упаривания) растворов,</a:t>
            </a:r>
          </a:p>
          <a:p>
            <a:pPr algn="ctr">
              <a:buClr>
                <a:schemeClr val="bg1"/>
              </a:buClr>
            </a:pPr>
            <a:r>
              <a:rPr lang="ru-RU" sz="2400" dirty="0"/>
              <a:t>Устройство генерации "холодного тумана " (аэрозолей) переводит материал в состояние, возможное для вдыхания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566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2"/>
            </a:gs>
            <a:gs pos="83000">
              <a:schemeClr val="accent2">
                <a:lumMod val="75000"/>
                <a:alpha val="57000"/>
              </a:schemeClr>
            </a:gs>
            <a:gs pos="100000">
              <a:schemeClr val="accent2">
                <a:alpha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2468880"/>
            <a:ext cx="4570828" cy="3271147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ru-RU" sz="2000" dirty="0"/>
              <a:t>- медицинское применение (при физической неспособности употреблять пищу в стандартном виде) – альтернатива капельнице – получение необходимых полезных и питательных веществ дыхательным путем</a:t>
            </a:r>
          </a:p>
          <a:p>
            <a:pPr>
              <a:buClr>
                <a:schemeClr val="bg1"/>
              </a:buClr>
            </a:pPr>
            <a:endParaRPr lang="ru-RU" sz="2000" dirty="0"/>
          </a:p>
        </p:txBody>
      </p:sp>
      <p:pic>
        <p:nvPicPr>
          <p:cNvPr id="2052" name="Picture 4" descr="https://www.reference.com/wp-content/uploads/sites/2/2015/08/764944ffb087fe0421e5784a8f7bc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05" y="2468880"/>
            <a:ext cx="5222508" cy="29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2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2">
                <a:alpha val="86000"/>
              </a:schemeClr>
            </a:gs>
            <a:gs pos="78000">
              <a:schemeClr val="accent2">
                <a:lumMod val="75000"/>
                <a:alpha val="57000"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8160" y="2638044"/>
            <a:ext cx="3092704" cy="310198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dirty="0"/>
              <a:t>- военное применение (при сложных полевых условиях, когда невозможно организовать полноценный прием пищи для личного состава, в процессе марш-бросков или длительных боях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1" y="2353428"/>
            <a:ext cx="4124960" cy="36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5000"/>
                <a:lumOff val="95000"/>
              </a:schemeClr>
            </a:gs>
            <a:gs pos="73000">
              <a:schemeClr val="accent2"/>
            </a:gs>
            <a:gs pos="43000">
              <a:schemeClr val="accent2">
                <a:lumMod val="75000"/>
                <a:alpha val="57000"/>
              </a:schemeClr>
            </a:gs>
            <a:gs pos="18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2926080"/>
            <a:ext cx="3316224" cy="281394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dirty="0"/>
              <a:t>- общественное питание (элемент молекулярного шоу, когда газообразная часть является составным элементом гастрономического шоу или блюда)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468880"/>
            <a:ext cx="4687491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2"/>
            </a:gs>
            <a:gs pos="83000">
              <a:schemeClr val="accent2">
                <a:lumMod val="75000"/>
                <a:alpha val="57000"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3119" y="2638044"/>
            <a:ext cx="3430865" cy="310198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dirty="0"/>
              <a:t>- спасательные операции (применение газообразных смесей </a:t>
            </a:r>
            <a:r>
              <a:rPr lang="ru-RU" dirty="0" smtClean="0"/>
              <a:t>у </a:t>
            </a:r>
            <a:r>
              <a:rPr lang="ru-RU" dirty="0"/>
              <a:t>спасателей для повышения работоспособности пострадавших в экстремальных условиях </a:t>
            </a:r>
            <a:r>
              <a:rPr lang="ru-RU" dirty="0" smtClean="0"/>
              <a:t>(например испарение глюкозного сиропа для повышения </a:t>
            </a:r>
            <a:r>
              <a:rPr lang="ru-RU" dirty="0"/>
              <a:t>сахара в крови)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2478667"/>
            <a:ext cx="434848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2"/>
            </a:gs>
            <a:gs pos="47000">
              <a:schemeClr val="accent2">
                <a:lumMod val="75000"/>
                <a:alpha val="57000"/>
              </a:schemeClr>
            </a:gs>
            <a:gs pos="100000">
              <a:schemeClr val="accent2"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5958" y="2951544"/>
            <a:ext cx="2546431" cy="2788483"/>
          </a:xfrm>
        </p:spPr>
        <p:txBody>
          <a:bodyPr>
            <a:normAutofit/>
          </a:bodyPr>
          <a:lstStyle/>
          <a:p>
            <a:r>
              <a:rPr lang="ru-RU" dirty="0"/>
              <a:t>- повседневное применение (для контролирования диеты, употребления в качестве перекуса и соблюдения рациона и баланса </a:t>
            </a:r>
            <a:r>
              <a:rPr lang="ru-RU" dirty="0" err="1"/>
              <a:t>кбжу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5122" name="Picture 2" descr="https://4tololo.ru/sites/default/files/images/20152007114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60" y="2653424"/>
            <a:ext cx="4629904" cy="30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1270" y="2806321"/>
            <a:ext cx="4416591" cy="3101983"/>
          </a:xfrm>
        </p:spPr>
        <p:txBody>
          <a:bodyPr/>
          <a:lstStyle/>
          <a:p>
            <a:r>
              <a:rPr lang="ru-RU" dirty="0" smtClean="0"/>
              <a:t>Зарубежные представители успешно вывели на рынок вдыхаемые кофе, шоколад и витамины </a:t>
            </a:r>
            <a:endParaRPr lang="ru-RU" dirty="0"/>
          </a:p>
          <a:p>
            <a:r>
              <a:rPr lang="ru-RU" dirty="0" smtClean="0"/>
              <a:t>На российском рынке аналогов нет</a:t>
            </a:r>
          </a:p>
          <a:p>
            <a:endParaRPr lang="ru-RU" dirty="0"/>
          </a:p>
        </p:txBody>
      </p:sp>
      <p:pic>
        <p:nvPicPr>
          <p:cNvPr id="6146" name="Picture 2" descr="https://ansam518.com/wp-content/uploads/2011/08/LEWHIF-Brea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6" y="2638044"/>
            <a:ext cx="5203503" cy="34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249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Другая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C2EEFA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42</TotalTime>
  <Words>328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Times New Roman</vt:lpstr>
      <vt:lpstr>Parcel</vt:lpstr>
      <vt:lpstr>AeroFood – технология распыления продуктов питания</vt:lpstr>
      <vt:lpstr>Команда</vt:lpstr>
      <vt:lpstr>Разработка</vt:lpstr>
      <vt:lpstr>НАправления</vt:lpstr>
      <vt:lpstr>направления</vt:lpstr>
      <vt:lpstr>направления</vt:lpstr>
      <vt:lpstr>направления</vt:lpstr>
      <vt:lpstr>направления</vt:lpstr>
      <vt:lpstr>конкуренты</vt:lpstr>
      <vt:lpstr>Будущее российской разработки</vt:lpstr>
      <vt:lpstr>Каналы продвижения </vt:lpstr>
      <vt:lpstr>План развития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AeroFood – технология распыления продуктов питания</dc:title>
  <dc:creator>User</dc:creator>
  <cp:lastModifiedBy>User</cp:lastModifiedBy>
  <cp:revision>7</cp:revision>
  <dcterms:created xsi:type="dcterms:W3CDTF">2023-10-16T09:27:33Z</dcterms:created>
  <dcterms:modified xsi:type="dcterms:W3CDTF">2023-10-16T10:09:52Z</dcterms:modified>
</cp:coreProperties>
</file>