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2" r:id="rId1"/>
    <p:sldMasterId id="2147483663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5" r:id="rId13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66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300" cy="2300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00" cy="2683800"/>
          </a:xfrm>
          <a:prstGeom prst="rect">
            <a:avLst/>
          </a:prstGeom>
        </p:spPr>
        <p:txBody>
          <a:bodyPr spcFirstLastPara="1" wrap="square" lIns="48750" tIns="24375" rIns="48750" bIns="24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8226" y="566928"/>
            <a:ext cx="10849819" cy="116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"/>
          <p:cNvSpPr txBox="1">
            <a:spLocks noGrp="1"/>
          </p:cNvSpPr>
          <p:nvPr>
            <p:ph type="ctrTitle"/>
          </p:nvPr>
        </p:nvSpPr>
        <p:spPr>
          <a:xfrm>
            <a:off x="888112" y="3574472"/>
            <a:ext cx="7400100" cy="3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subTitle" idx="1"/>
          </p:nvPr>
        </p:nvSpPr>
        <p:spPr>
          <a:xfrm>
            <a:off x="888112" y="7242047"/>
            <a:ext cx="7400100" cy="24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body" idx="2"/>
          </p:nvPr>
        </p:nvSpPr>
        <p:spPr>
          <a:xfrm>
            <a:off x="910336" y="10374313"/>
            <a:ext cx="36783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D7C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9" name="Google Shape;5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976" y="740509"/>
            <a:ext cx="5432745" cy="197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9876" y="725488"/>
            <a:ext cx="6407295" cy="564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5">
          <p15:clr>
            <a:srgbClr val="FBAE40"/>
          </p15:clr>
        </p15:guide>
        <p15:guide id="2" orient="horz" pos="6535">
          <p15:clr>
            <a:srgbClr val="FBAE40"/>
          </p15:clr>
        </p15:guide>
        <p15:guide id="3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3346" y="-3760202"/>
            <a:ext cx="15445314" cy="1446412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2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42" name="Google Shape;14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 txBox="1">
            <a:spLocks noGrp="1"/>
          </p:cNvSpPr>
          <p:nvPr>
            <p:ph type="subTitle" idx="1"/>
          </p:nvPr>
        </p:nvSpPr>
        <p:spPr>
          <a:xfrm>
            <a:off x="906400" y="5923756"/>
            <a:ext cx="15078000" cy="27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12"/>
          <p:cNvSpPr txBox="1">
            <a:spLocks noGrp="1"/>
          </p:cNvSpPr>
          <p:nvPr>
            <p:ph type="title"/>
          </p:nvPr>
        </p:nvSpPr>
        <p:spPr>
          <a:xfrm>
            <a:off x="906400" y="3471862"/>
            <a:ext cx="173388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12"/>
          <p:cNvSpPr txBox="1">
            <a:spLocks noGrp="1"/>
          </p:cNvSpPr>
          <p:nvPr>
            <p:ph type="ftr" idx="11"/>
          </p:nvPr>
        </p:nvSpPr>
        <p:spPr>
          <a:xfrm>
            <a:off x="906400" y="10759710"/>
            <a:ext cx="64332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6" name="Google Shape;14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6400" y="714058"/>
            <a:ext cx="3177667" cy="1182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888112" y="5923756"/>
            <a:ext cx="15078000" cy="27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9" name="Google Shape;14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75391">
            <a:off x="5474784" y="-2762627"/>
            <a:ext cx="17590817" cy="1684095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3"/>
          <p:cNvSpPr txBox="1">
            <a:spLocks noGrp="1"/>
          </p:cNvSpPr>
          <p:nvPr>
            <p:ph type="title"/>
          </p:nvPr>
        </p:nvSpPr>
        <p:spPr>
          <a:xfrm>
            <a:off x="888112" y="3471862"/>
            <a:ext cx="173388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ftr" idx="11"/>
          </p:nvPr>
        </p:nvSpPr>
        <p:spPr>
          <a:xfrm>
            <a:off x="888112" y="10759710"/>
            <a:ext cx="64332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53" name="Google Shape;15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8112" y="714058"/>
            <a:ext cx="3177667" cy="118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Титульный слайд">
  <p:cSld name="3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"/>
          <p:cNvSpPr txBox="1">
            <a:spLocks noGrp="1"/>
          </p:cNvSpPr>
          <p:nvPr>
            <p:ph type="subTitle" idx="1"/>
          </p:nvPr>
        </p:nvSpPr>
        <p:spPr>
          <a:xfrm>
            <a:off x="941613" y="5923756"/>
            <a:ext cx="8769600" cy="27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14"/>
          <p:cNvSpPr txBox="1">
            <a:spLocks noGrp="1"/>
          </p:cNvSpPr>
          <p:nvPr>
            <p:ph type="title"/>
          </p:nvPr>
        </p:nvSpPr>
        <p:spPr>
          <a:xfrm>
            <a:off x="941613" y="3471862"/>
            <a:ext cx="8769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58" name="Google Shape;15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7805" y="-1758684"/>
            <a:ext cx="15018686" cy="1536487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4"/>
          <p:cNvSpPr txBox="1">
            <a:spLocks noGrp="1"/>
          </p:cNvSpPr>
          <p:nvPr>
            <p:ph type="ftr" idx="11"/>
          </p:nvPr>
        </p:nvSpPr>
        <p:spPr>
          <a:xfrm>
            <a:off x="941613" y="10759711"/>
            <a:ext cx="643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14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61" name="Google Shape;16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976" y="756372"/>
            <a:ext cx="3049855" cy="110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2" orient="horz" pos="6535">
          <p15:clr>
            <a:srgbClr val="FBAE40"/>
          </p15:clr>
        </p15:guide>
        <p15:guide id="3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итульный слайд">
  <p:cSld name="4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65" name="Google Shape;16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976" y="756372"/>
            <a:ext cx="3049855" cy="110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5"/>
          <p:cNvSpPr txBox="1">
            <a:spLocks noGrp="1"/>
          </p:cNvSpPr>
          <p:nvPr>
            <p:ph type="subTitle" idx="1"/>
          </p:nvPr>
        </p:nvSpPr>
        <p:spPr>
          <a:xfrm>
            <a:off x="941613" y="5923756"/>
            <a:ext cx="8769600" cy="27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941613" y="3471862"/>
            <a:ext cx="8769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ftr" idx="11"/>
          </p:nvPr>
        </p:nvSpPr>
        <p:spPr>
          <a:xfrm>
            <a:off x="941613" y="10759711"/>
            <a:ext cx="643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2" orient="horz" pos="6535">
          <p15:clr>
            <a:srgbClr val="FBAE40"/>
          </p15:clr>
        </p15:guide>
        <p15:guide id="3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слайд">
  <p:cSld name="2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6"/>
          <p:cNvPicPr preferRelativeResize="0"/>
          <p:nvPr/>
        </p:nvPicPr>
        <p:blipFill rotWithShape="1">
          <a:blip r:embed="rId3">
            <a:alphaModFix/>
          </a:blip>
          <a:srcRect l="9098" t="15718" r="12463" b="31480"/>
          <a:stretch/>
        </p:blipFill>
        <p:spPr>
          <a:xfrm>
            <a:off x="5163451" y="-2088439"/>
            <a:ext cx="18969644" cy="1340414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73" name="Google Shape;17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976" y="756372"/>
            <a:ext cx="3049855" cy="110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6"/>
          <p:cNvSpPr txBox="1">
            <a:spLocks noGrp="1"/>
          </p:cNvSpPr>
          <p:nvPr>
            <p:ph type="subTitle" idx="1"/>
          </p:nvPr>
        </p:nvSpPr>
        <p:spPr>
          <a:xfrm>
            <a:off x="941613" y="5923756"/>
            <a:ext cx="8769600" cy="27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941613" y="3471862"/>
            <a:ext cx="8769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ftr" idx="11"/>
          </p:nvPr>
        </p:nvSpPr>
        <p:spPr>
          <a:xfrm>
            <a:off x="941613" y="10759711"/>
            <a:ext cx="643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2" orient="horz" pos="6535">
          <p15:clr>
            <a:srgbClr val="FBAE40"/>
          </p15:clr>
        </p15:guide>
        <p15:guide id="3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Пользовательский макет">
  <p:cSld name="4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 rot="10800000">
            <a:off x="-2925211" y="4296693"/>
            <a:ext cx="10473265" cy="980448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"/>
          <p:cNvSpPr txBox="1">
            <a:spLocks noGrp="1"/>
          </p:cNvSpPr>
          <p:nvPr>
            <p:ph type="body" idx="1"/>
          </p:nvPr>
        </p:nvSpPr>
        <p:spPr>
          <a:xfrm>
            <a:off x="894588" y="1589088"/>
            <a:ext cx="9741300" cy="11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5" name="Google Shape;6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5317" y="496093"/>
            <a:ext cx="5977226" cy="52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05103" y="458194"/>
            <a:ext cx="1914136" cy="71223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"/>
          <p:cNvSpPr txBox="1">
            <a:spLocks noGrp="1"/>
          </p:cNvSpPr>
          <p:nvPr>
            <p:ph type="body" idx="2"/>
          </p:nvPr>
        </p:nvSpPr>
        <p:spPr>
          <a:xfrm>
            <a:off x="894588" y="2942400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sldNum" idx="12"/>
          </p:nvPr>
        </p:nvSpPr>
        <p:spPr>
          <a:xfrm>
            <a:off x="14703136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body" idx="3"/>
          </p:nvPr>
        </p:nvSpPr>
        <p:spPr>
          <a:xfrm>
            <a:off x="10544366" y="2942400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5317" y="496093"/>
            <a:ext cx="5977226" cy="52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5103" y="458194"/>
            <a:ext cx="1914136" cy="71223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4"/>
          <p:cNvSpPr txBox="1">
            <a:spLocks noGrp="1"/>
          </p:cNvSpPr>
          <p:nvPr>
            <p:ph type="sldNum" idx="12"/>
          </p:nvPr>
        </p:nvSpPr>
        <p:spPr>
          <a:xfrm>
            <a:off x="14703136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894589" y="1813822"/>
            <a:ext cx="8793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2"/>
          </p:nvPr>
        </p:nvSpPr>
        <p:spPr>
          <a:xfrm>
            <a:off x="894588" y="2942400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3"/>
          </p:nvPr>
        </p:nvSpPr>
        <p:spPr>
          <a:xfrm>
            <a:off x="10544366" y="2942400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4"/>
          </p:nvPr>
        </p:nvSpPr>
        <p:spPr>
          <a:xfrm>
            <a:off x="10495788" y="1813822"/>
            <a:ext cx="88416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Пользовательский макет">
  <p:cSld name="5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5317" y="496093"/>
            <a:ext cx="5977226" cy="52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5103" y="458194"/>
            <a:ext cx="1914136" cy="71223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703136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body" idx="1"/>
          </p:nvPr>
        </p:nvSpPr>
        <p:spPr>
          <a:xfrm>
            <a:off x="894589" y="1728887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894588" y="2942400"/>
            <a:ext cx="184248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6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>
            <a:off x="8650225" y="-2453964"/>
            <a:ext cx="14708923" cy="1376966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6"/>
          <p:cNvSpPr txBox="1">
            <a:spLocks noGrp="1"/>
          </p:cNvSpPr>
          <p:nvPr>
            <p:ph type="body" idx="1"/>
          </p:nvPr>
        </p:nvSpPr>
        <p:spPr>
          <a:xfrm>
            <a:off x="894588" y="1589088"/>
            <a:ext cx="9741300" cy="11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90" name="Google Shape;9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5317" y="496093"/>
            <a:ext cx="5977226" cy="52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05103" y="458194"/>
            <a:ext cx="1914136" cy="71223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6"/>
          <p:cNvSpPr txBox="1">
            <a:spLocks noGrp="1"/>
          </p:cNvSpPr>
          <p:nvPr>
            <p:ph type="body" idx="2"/>
          </p:nvPr>
        </p:nvSpPr>
        <p:spPr>
          <a:xfrm>
            <a:off x="894587" y="2942400"/>
            <a:ext cx="184326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sldNum" idx="12"/>
          </p:nvPr>
        </p:nvSpPr>
        <p:spPr>
          <a:xfrm>
            <a:off x="14703136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Пользовательский макет">
  <p:cSld name="6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5317" y="496093"/>
            <a:ext cx="5977226" cy="52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5103" y="458194"/>
            <a:ext cx="1914136" cy="71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27138" y="225635"/>
            <a:ext cx="16355821" cy="1563302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7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body" idx="1"/>
          </p:nvPr>
        </p:nvSpPr>
        <p:spPr>
          <a:xfrm>
            <a:off x="894588" y="1589088"/>
            <a:ext cx="9741300" cy="11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2"/>
          </p:nvPr>
        </p:nvSpPr>
        <p:spPr>
          <a:xfrm>
            <a:off x="894588" y="7261819"/>
            <a:ext cx="41346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7"/>
          <p:cNvSpPr>
            <a:spLocks noGrp="1"/>
          </p:cNvSpPr>
          <p:nvPr>
            <p:ph type="pic" idx="3"/>
          </p:nvPr>
        </p:nvSpPr>
        <p:spPr>
          <a:xfrm>
            <a:off x="895350" y="3949700"/>
            <a:ext cx="2139900" cy="21414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7"/>
          <p:cNvSpPr txBox="1">
            <a:spLocks noGrp="1"/>
          </p:cNvSpPr>
          <p:nvPr>
            <p:ph type="body" idx="4"/>
          </p:nvPr>
        </p:nvSpPr>
        <p:spPr>
          <a:xfrm>
            <a:off x="894588" y="6621739"/>
            <a:ext cx="4134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body" idx="5"/>
          </p:nvPr>
        </p:nvSpPr>
        <p:spPr>
          <a:xfrm>
            <a:off x="5644134" y="7261819"/>
            <a:ext cx="41346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7"/>
          <p:cNvSpPr>
            <a:spLocks noGrp="1"/>
          </p:cNvSpPr>
          <p:nvPr>
            <p:ph type="pic" idx="6"/>
          </p:nvPr>
        </p:nvSpPr>
        <p:spPr>
          <a:xfrm>
            <a:off x="5644896" y="3949700"/>
            <a:ext cx="2139900" cy="21414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7"/>
          <p:cNvSpPr txBox="1">
            <a:spLocks noGrp="1"/>
          </p:cNvSpPr>
          <p:nvPr>
            <p:ph type="body" idx="7"/>
          </p:nvPr>
        </p:nvSpPr>
        <p:spPr>
          <a:xfrm>
            <a:off x="5644134" y="6621739"/>
            <a:ext cx="4134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body" idx="8"/>
          </p:nvPr>
        </p:nvSpPr>
        <p:spPr>
          <a:xfrm>
            <a:off x="10393680" y="7261819"/>
            <a:ext cx="41346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>
            <a:spLocks noGrp="1"/>
          </p:cNvSpPr>
          <p:nvPr>
            <p:ph type="pic" idx="9"/>
          </p:nvPr>
        </p:nvSpPr>
        <p:spPr>
          <a:xfrm>
            <a:off x="10394442" y="3949700"/>
            <a:ext cx="2139900" cy="2141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7"/>
          <p:cNvSpPr txBox="1">
            <a:spLocks noGrp="1"/>
          </p:cNvSpPr>
          <p:nvPr>
            <p:ph type="body" idx="13"/>
          </p:nvPr>
        </p:nvSpPr>
        <p:spPr>
          <a:xfrm>
            <a:off x="10393680" y="6621739"/>
            <a:ext cx="4134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4"/>
          </p:nvPr>
        </p:nvSpPr>
        <p:spPr>
          <a:xfrm>
            <a:off x="15143226" y="7261819"/>
            <a:ext cx="41346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>
            <a:spLocks noGrp="1"/>
          </p:cNvSpPr>
          <p:nvPr>
            <p:ph type="pic" idx="15"/>
          </p:nvPr>
        </p:nvSpPr>
        <p:spPr>
          <a:xfrm>
            <a:off x="15143988" y="3949700"/>
            <a:ext cx="2139900" cy="21414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7"/>
          <p:cNvSpPr txBox="1">
            <a:spLocks noGrp="1"/>
          </p:cNvSpPr>
          <p:nvPr>
            <p:ph type="body" idx="16"/>
          </p:nvPr>
        </p:nvSpPr>
        <p:spPr>
          <a:xfrm>
            <a:off x="15143226" y="6621739"/>
            <a:ext cx="4134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5317" y="496093"/>
            <a:ext cx="5977226" cy="52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5103" y="458194"/>
            <a:ext cx="1914136" cy="71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27138" y="225635"/>
            <a:ext cx="16355821" cy="15633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8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894588" y="1589088"/>
            <a:ext cx="9741300" cy="11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2"/>
          </p:nvPr>
        </p:nvSpPr>
        <p:spPr>
          <a:xfrm>
            <a:off x="894588" y="2942400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8"/>
          <p:cNvSpPr txBox="1">
            <a:spLocks noGrp="1"/>
          </p:cNvSpPr>
          <p:nvPr>
            <p:ph type="body" idx="3"/>
          </p:nvPr>
        </p:nvSpPr>
        <p:spPr>
          <a:xfrm>
            <a:off x="10544366" y="2942400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9"/>
          <p:cNvPicPr preferRelativeResize="0"/>
          <p:nvPr/>
        </p:nvPicPr>
        <p:blipFill rotWithShape="1">
          <a:blip r:embed="rId3">
            <a:alphaModFix/>
          </a:blip>
          <a:srcRect l="-915" r="6522" b="8315"/>
          <a:stretch/>
        </p:blipFill>
        <p:spPr>
          <a:xfrm>
            <a:off x="0" y="0"/>
            <a:ext cx="20228510" cy="113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9"/>
          <p:cNvSpPr txBox="1">
            <a:spLocks noGrp="1"/>
          </p:cNvSpPr>
          <p:nvPr>
            <p:ph type="ctrTitle"/>
          </p:nvPr>
        </p:nvSpPr>
        <p:spPr>
          <a:xfrm>
            <a:off x="942976" y="3574472"/>
            <a:ext cx="7400100" cy="3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942976" y="6998407"/>
            <a:ext cx="7400100" cy="27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body" idx="2"/>
          </p:nvPr>
        </p:nvSpPr>
        <p:spPr>
          <a:xfrm>
            <a:off x="965200" y="10374313"/>
            <a:ext cx="36783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D7C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0D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7" name="Google Shape;12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538" y="725488"/>
            <a:ext cx="5432745" cy="197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5">
          <p15:clr>
            <a:srgbClr val="FBAE40"/>
          </p15:clr>
        </p15:guide>
        <p15:guide id="2" orient="horz" pos="6535">
          <p15:clr>
            <a:srgbClr val="FBAE40"/>
          </p15:clr>
        </p15:guide>
        <p15:guide id="3" orient="horz" pos="45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5317" y="496093"/>
            <a:ext cx="5977226" cy="52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5103" y="458194"/>
            <a:ext cx="1914136" cy="71223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1107925" y="3344736"/>
            <a:ext cx="821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11107925" y="2271023"/>
            <a:ext cx="821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body" idx="2"/>
          </p:nvPr>
        </p:nvSpPr>
        <p:spPr>
          <a:xfrm>
            <a:off x="11107925" y="4483209"/>
            <a:ext cx="8211300" cy="57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>
            <a:spLocks noGrp="1"/>
          </p:cNvSpPr>
          <p:nvPr>
            <p:ph type="pic" idx="3"/>
          </p:nvPr>
        </p:nvSpPr>
        <p:spPr>
          <a:xfrm>
            <a:off x="0" y="0"/>
            <a:ext cx="10202700" cy="11315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>
            <a:spLocks noGrp="1"/>
          </p:cNvSpPr>
          <p:nvPr>
            <p:ph type="ctrTitle"/>
          </p:nvPr>
        </p:nvSpPr>
        <p:spPr>
          <a:xfrm>
            <a:off x="888112" y="3574472"/>
            <a:ext cx="7400100" cy="3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dirty="0" err="1" smtClean="0"/>
              <a:t>PetGo</a:t>
            </a:r>
            <a:endParaRPr dirty="0"/>
          </a:p>
        </p:txBody>
      </p:sp>
      <p:sp>
        <p:nvSpPr>
          <p:cNvPr id="183" name="Google Shape;183;p17"/>
          <p:cNvSpPr txBox="1">
            <a:spLocks noGrp="1"/>
          </p:cNvSpPr>
          <p:nvPr>
            <p:ph type="subTitle" idx="1"/>
          </p:nvPr>
        </p:nvSpPr>
        <p:spPr>
          <a:xfrm>
            <a:off x="888112" y="7770817"/>
            <a:ext cx="7400100" cy="24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ПРИЛОЖЕНИЕ ДЛЯ ЛЮБИТЕЛЕЙ ЖИВОТНЫХ, СОЗДАННОЕ С ЦЕЛЬЮ ПОМОЩИ ВЛАДЕЛЬЦАМ ЖИВОТНЫХ В ВЫГУЛЕ И УХОДЕ ЗА ДОМАШНИМИ ЛЮБИМЦАМИ.</a:t>
            </a:r>
            <a:endParaRPr lang="ru-RU" sz="6000" b="1" dirty="0"/>
          </a:p>
        </p:txBody>
      </p:sp>
      <p:sp>
        <p:nvSpPr>
          <p:cNvPr id="184" name="Google Shape;184;p17"/>
          <p:cNvSpPr txBox="1">
            <a:spLocks noGrp="1"/>
          </p:cNvSpPr>
          <p:nvPr>
            <p:ph type="body" idx="2"/>
          </p:nvPr>
        </p:nvSpPr>
        <p:spPr>
          <a:xfrm>
            <a:off x="864050" y="9660527"/>
            <a:ext cx="6621432" cy="243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ru-RU" sz="2400" dirty="0" smtClean="0"/>
              <a:t>ТЕХНОЛОГИИ </a:t>
            </a:r>
            <a:r>
              <a:rPr lang="en-US" sz="2400" dirty="0" smtClean="0"/>
              <a:t>IT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05" y="5436650"/>
            <a:ext cx="2730380" cy="1716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b="1" dirty="0"/>
              <a:t>Планы развития</a:t>
            </a:r>
            <a:endParaRPr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2"/>
          </p:nvPr>
        </p:nvSpPr>
        <p:spPr>
          <a:xfrm>
            <a:off x="894588" y="1827364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3500" dirty="0"/>
              <a:t>4. Запуск и поддержка приложения: </a:t>
            </a:r>
            <a:endParaRPr lang="ru-RU" sz="3500" dirty="0" smtClean="0"/>
          </a:p>
          <a:p>
            <a:pPr marL="0" indent="0"/>
            <a:r>
              <a:rPr lang="ru-RU" sz="3500" dirty="0" smtClean="0"/>
              <a:t>-</a:t>
            </a:r>
            <a:r>
              <a:rPr lang="ru-RU" sz="3500" dirty="0"/>
              <a:t>Размещение приложения в соответствующих </a:t>
            </a:r>
            <a:r>
              <a:rPr lang="ru-RU" sz="3500" dirty="0" err="1"/>
              <a:t>маркетплейсах</a:t>
            </a:r>
            <a:r>
              <a:rPr lang="ru-RU" sz="3500" dirty="0"/>
              <a:t> </a:t>
            </a:r>
            <a:endParaRPr lang="ru-RU" sz="3500" dirty="0" smtClean="0"/>
          </a:p>
          <a:p>
            <a:pPr marL="0" indent="0"/>
            <a:r>
              <a:rPr lang="ru-RU" sz="3500" dirty="0" smtClean="0"/>
              <a:t>- Регулярное </a:t>
            </a:r>
            <a:r>
              <a:rPr lang="ru-RU" sz="3500" dirty="0"/>
              <a:t>обновление приложения с исправлением ошибок и добавлением новых </a:t>
            </a:r>
            <a:r>
              <a:rPr lang="ru-RU" sz="3500" dirty="0" smtClean="0"/>
              <a:t>функций</a:t>
            </a:r>
          </a:p>
          <a:p>
            <a:pPr marL="0" indent="0"/>
            <a:r>
              <a:rPr lang="ru-RU" sz="3500" dirty="0" smtClean="0"/>
              <a:t>- </a:t>
            </a:r>
            <a:r>
              <a:rPr lang="ru-RU" sz="3500" dirty="0"/>
              <a:t>Обратная связь с пользователями для улучшения приложения и удовлетворения их потребностей</a:t>
            </a:r>
          </a:p>
          <a:p>
            <a:endParaRPr lang="ru-RU" sz="3500" dirty="0"/>
          </a:p>
        </p:txBody>
      </p:sp>
      <p:sp>
        <p:nvSpPr>
          <p:cNvPr id="256" name="Google Shape;256;p25"/>
          <p:cNvSpPr txBox="1">
            <a:spLocks noGrp="1"/>
          </p:cNvSpPr>
          <p:nvPr>
            <p:ph type="body" idx="3"/>
          </p:nvPr>
        </p:nvSpPr>
        <p:spPr>
          <a:xfrm>
            <a:off x="10635888" y="1827364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3500" dirty="0" smtClean="0"/>
              <a:t>5</a:t>
            </a:r>
            <a:r>
              <a:rPr lang="ru-RU" sz="3500" dirty="0"/>
              <a:t>. Монетизация:</a:t>
            </a:r>
          </a:p>
          <a:p>
            <a:r>
              <a:rPr lang="ru-RU" sz="3500" dirty="0" smtClean="0"/>
              <a:t>- </a:t>
            </a:r>
            <a:r>
              <a:rPr lang="ru-RU" sz="3500" dirty="0"/>
              <a:t>Определение модели монетизации </a:t>
            </a:r>
            <a:r>
              <a:rPr lang="ru-RU" sz="3500" dirty="0" smtClean="0"/>
              <a:t>- </a:t>
            </a:r>
            <a:r>
              <a:rPr lang="ru-RU" sz="3500" dirty="0"/>
              <a:t>Анализ доходности и рентабельности проекта</a:t>
            </a:r>
          </a:p>
          <a:p>
            <a:r>
              <a:rPr lang="ru-RU" sz="3500" dirty="0" smtClean="0"/>
              <a:t>- </a:t>
            </a:r>
            <a:r>
              <a:rPr lang="ru-RU" sz="3500" dirty="0"/>
              <a:t>Привлечение инвестиций, если необходимо, для развития и масштабирования проекта (создание новых функций).</a:t>
            </a:r>
            <a:endParaRPr sz="3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1" y="9141516"/>
            <a:ext cx="2922977" cy="1837300"/>
          </a:xfrm>
          <a:prstGeom prst="rect">
            <a:avLst/>
          </a:prstGeom>
        </p:spPr>
      </p:pic>
      <p:pic>
        <p:nvPicPr>
          <p:cNvPr id="5122" name="Picture 2" descr="Создание мобильного приложения: куда приложить усилия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80166" y="7034204"/>
            <a:ext cx="7493033" cy="393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"/>
          <p:cNvSpPr txBox="1">
            <a:spLocks noGrp="1"/>
          </p:cNvSpPr>
          <p:nvPr>
            <p:ph type="subTitle" idx="1"/>
          </p:nvPr>
        </p:nvSpPr>
        <p:spPr>
          <a:xfrm>
            <a:off x="906463" y="7631892"/>
            <a:ext cx="9733800" cy="27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8600" algn="l" rtl="0">
              <a:lnSpc>
                <a:spcPct val="24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Сайт </a:t>
            </a:r>
            <a:endParaRPr/>
          </a:p>
          <a:p>
            <a:pPr marL="228600" marR="0" lvl="0" indent="-228600" algn="l" rtl="0">
              <a:lnSpc>
                <a:spcPct val="24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Телефон</a:t>
            </a:r>
            <a:endParaRPr/>
          </a:p>
          <a:p>
            <a:pPr marL="228600" marR="0" lvl="0" indent="-228600" algn="l" rtl="0">
              <a:lnSpc>
                <a:spcPct val="24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 txBox="1">
            <a:spLocks noGrp="1"/>
          </p:cNvSpPr>
          <p:nvPr>
            <p:ph type="title"/>
          </p:nvPr>
        </p:nvSpPr>
        <p:spPr>
          <a:xfrm>
            <a:off x="906464" y="4564856"/>
            <a:ext cx="97338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ru-RU" b="1"/>
              <a:t>Контакты</a:t>
            </a:r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2668761" y="7631892"/>
            <a:ext cx="9733800" cy="27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@</a:t>
            </a:r>
            <a:r>
              <a:rPr lang="en-US" sz="2800" dirty="0" err="1" smtClean="0">
                <a:solidFill>
                  <a:schemeClr val="dk1"/>
                </a:solidFill>
              </a:rPr>
              <a:t>juwigs</a:t>
            </a:r>
            <a:endParaRPr dirty="0"/>
          </a:p>
          <a:p>
            <a:pPr lvl="0">
              <a:lnSpc>
                <a:spcPct val="155714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+7 </a:t>
            </a:r>
            <a:r>
              <a:rPr lang="ru-RU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920</a:t>
            </a:r>
            <a:r>
              <a:rPr lang="ru-RU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369</a:t>
            </a:r>
            <a:r>
              <a:rPr lang="ru-RU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r>
              <a:rPr lang="ru-RU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</a:t>
            </a:r>
            <a:endParaRPr lang="ru-RU" sz="28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5714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2800" dirty="0">
                <a:solidFill>
                  <a:schemeClr val="dk1"/>
                </a:solidFill>
              </a:rPr>
              <a:t>l</a:t>
            </a:r>
            <a:r>
              <a:rPr lang="en-US" sz="2800" dirty="0" smtClean="0">
                <a:solidFill>
                  <a:schemeClr val="dk1"/>
                </a:solidFill>
              </a:rPr>
              <a:t>arisa_abs11@mail.ru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b="1"/>
              <a:t>Актуальность проекта</a:t>
            </a:r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body" idx="2"/>
          </p:nvPr>
        </p:nvSpPr>
        <p:spPr>
          <a:xfrm>
            <a:off x="894588" y="2511960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>
              <a:spcBef>
                <a:spcPts val="0"/>
              </a:spcBef>
            </a:pPr>
            <a:r>
              <a:rPr lang="ru-RU" sz="3600" dirty="0"/>
              <a:t>Приложение </a:t>
            </a:r>
            <a:r>
              <a:rPr lang="ru-RU" sz="3600" dirty="0" err="1"/>
              <a:t>Pet</a:t>
            </a:r>
            <a:r>
              <a:rPr lang="ru-RU" sz="3600" dirty="0"/>
              <a:t> </a:t>
            </a:r>
            <a:r>
              <a:rPr lang="ru-RU" sz="3600" dirty="0" err="1"/>
              <a:t>Go</a:t>
            </a:r>
            <a:r>
              <a:rPr lang="ru-RU" sz="3600" dirty="0"/>
              <a:t> -это мобильное приложение, разработанное для облегчения процесса выгула домашних животных. Основная цель приложения - помочь владельцам животных, которые не могут уделить время своим питомцам, найти человека, который способен взять временно на себя эту ответственность, и не только выгулять это домашнее животное, но и сводить на определенный услуги, оказываемые нашим пушистым друзьям, за определенную плату. </a:t>
            </a:r>
            <a:endParaRPr sz="3600" dirty="0"/>
          </a:p>
        </p:txBody>
      </p:sp>
      <p:sp>
        <p:nvSpPr>
          <p:cNvPr id="192" name="Google Shape;192;p18"/>
          <p:cNvSpPr txBox="1">
            <a:spLocks noGrp="1"/>
          </p:cNvSpPr>
          <p:nvPr>
            <p:ph type="body" idx="3"/>
          </p:nvPr>
        </p:nvSpPr>
        <p:spPr>
          <a:xfrm>
            <a:off x="10424051" y="2511960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3600" dirty="0" smtClean="0"/>
              <a:t>Особенностью </a:t>
            </a:r>
            <a:r>
              <a:rPr lang="en-US" sz="3600" dirty="0" err="1" smtClean="0"/>
              <a:t>PetGo</a:t>
            </a:r>
            <a:r>
              <a:rPr lang="ru-RU" sz="3600" dirty="0" smtClean="0"/>
              <a:t> является то, что услуги будут оказывать не профессиональные </a:t>
            </a:r>
            <a:r>
              <a:rPr lang="ru-RU" sz="3600" dirty="0" err="1" smtClean="0"/>
              <a:t>выгульщики</a:t>
            </a:r>
            <a:r>
              <a:rPr lang="ru-RU" sz="3600" dirty="0" smtClean="0"/>
              <a:t>, а любители. </a:t>
            </a:r>
            <a:r>
              <a:rPr lang="ru-RU" sz="3600" dirty="0"/>
              <a:t>Э</a:t>
            </a:r>
            <a:r>
              <a:rPr lang="ru-RU" sz="3600" dirty="0" smtClean="0"/>
              <a:t>то поможет экономить средства тем, кто ищет </a:t>
            </a:r>
            <a:r>
              <a:rPr lang="ru-RU" sz="3600" dirty="0" err="1" smtClean="0"/>
              <a:t>выгульщика</a:t>
            </a:r>
            <a:r>
              <a:rPr lang="ru-RU" sz="3600" dirty="0" smtClean="0"/>
              <a:t>, поскольку плата у профессиональных </a:t>
            </a:r>
            <a:r>
              <a:rPr lang="ru-RU" sz="3600" dirty="0" err="1" smtClean="0"/>
              <a:t>выгульщиков</a:t>
            </a:r>
            <a:r>
              <a:rPr lang="ru-RU" sz="3600" dirty="0" smtClean="0"/>
              <a:t> и любителей разнится, а также зарабатывать тем, кто осуществляет выгу</a:t>
            </a:r>
            <a:r>
              <a:rPr lang="ru-RU" sz="3600" dirty="0"/>
              <a:t>л</a:t>
            </a:r>
            <a:r>
              <a:rPr lang="ru-RU" sz="3600" dirty="0" smtClean="0"/>
              <a:t>. Также при помощи приложения владельцы животных могут решать проблему записи на различного рода услуги.</a:t>
            </a:r>
            <a:endParaRPr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1" y="9141516"/>
            <a:ext cx="2922977" cy="1837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 r="3390"/>
          <a:stretch/>
        </p:blipFill>
        <p:spPr>
          <a:xfrm rot="2746999">
            <a:off x="1167482" y="6662350"/>
            <a:ext cx="6763559" cy="7220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7" t="5615" r="7569" b="41344"/>
          <a:stretch/>
        </p:blipFill>
        <p:spPr>
          <a:xfrm rot="2746999">
            <a:off x="9792967" y="8222867"/>
            <a:ext cx="3770982" cy="40165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1" r="43306" b="20823"/>
          <a:stretch/>
        </p:blipFill>
        <p:spPr>
          <a:xfrm rot="2746999">
            <a:off x="13661887" y="9976869"/>
            <a:ext cx="3969099" cy="1554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b="1"/>
              <a:t>Проблема</a:t>
            </a:r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body" idx="2"/>
          </p:nvPr>
        </p:nvSpPr>
        <p:spPr>
          <a:xfrm>
            <a:off x="791289" y="1586616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>
              <a:spcBef>
                <a:spcPts val="0"/>
              </a:spcBef>
            </a:pPr>
            <a:r>
              <a:rPr lang="ru-RU" sz="3600" dirty="0"/>
              <a:t>Приложение </a:t>
            </a:r>
            <a:r>
              <a:rPr lang="ru-RU" sz="3600" dirty="0" err="1" smtClean="0"/>
              <a:t>PetGo</a:t>
            </a:r>
            <a:r>
              <a:rPr lang="ru-RU" sz="3600" dirty="0"/>
              <a:t>, созданное для владельцев домашних </a:t>
            </a:r>
            <a:r>
              <a:rPr lang="ru-RU" sz="3600" dirty="0" smtClean="0"/>
              <a:t>животных, </a:t>
            </a:r>
            <a:r>
              <a:rPr lang="ru-RU" sz="3600" dirty="0"/>
              <a:t>может решать различные проблемы людей, имеющих зверушек, и облегчать уход за питомцами. </a:t>
            </a:r>
            <a:r>
              <a:rPr lang="ru-RU" sz="3600" dirty="0" smtClean="0"/>
              <a:t>Например: может </a:t>
            </a:r>
            <a:r>
              <a:rPr lang="ru-RU" sz="3600" dirty="0"/>
              <a:t>помочь с организацией и записью на ветеринарные </a:t>
            </a:r>
            <a:r>
              <a:rPr lang="ru-RU" sz="3600" dirty="0" smtClean="0"/>
              <a:t>приемы; предоставить </a:t>
            </a:r>
            <a:r>
              <a:rPr lang="ru-RU" sz="3600" dirty="0"/>
              <a:t>информацию о ближайших ветеринарных клиниках или аварийных </a:t>
            </a:r>
            <a:r>
              <a:rPr lang="ru-RU" sz="3600" dirty="0" smtClean="0"/>
              <a:t>службах; может уведомлять </a:t>
            </a:r>
            <a:r>
              <a:rPr lang="ru-RU" sz="3600" dirty="0"/>
              <a:t>о том, сможет ли кто-то сводить ваше животное туда, куда </a:t>
            </a:r>
            <a:r>
              <a:rPr lang="ru-RU" sz="3600" dirty="0" smtClean="0"/>
              <a:t>требуется; предлагает </a:t>
            </a:r>
            <a:r>
              <a:rPr lang="ru-RU" sz="3600" dirty="0"/>
              <a:t>советы по уходу за разными видами </a:t>
            </a:r>
            <a:r>
              <a:rPr lang="ru-RU" sz="3600" dirty="0" smtClean="0"/>
              <a:t>животных; </a:t>
            </a:r>
            <a:r>
              <a:rPr lang="ru-RU" sz="3600" dirty="0"/>
              <a:t>предоставлять возможность заказа доставки еды и медицинских препаратов для </a:t>
            </a:r>
            <a:r>
              <a:rPr lang="ru-RU" sz="3600" dirty="0" smtClean="0"/>
              <a:t>животных</a:t>
            </a:r>
            <a:r>
              <a:rPr lang="ru-RU" sz="3600" dirty="0"/>
              <a:t>;</a:t>
            </a:r>
            <a:r>
              <a:rPr lang="ru-RU" sz="3600" dirty="0" smtClean="0"/>
              <a:t> предлагает </a:t>
            </a:r>
            <a:r>
              <a:rPr lang="ru-RU" sz="3600" dirty="0"/>
              <a:t>тренировки и развивающие игры для животных</a:t>
            </a:r>
            <a:r>
              <a:rPr lang="ru-RU" sz="4000" dirty="0"/>
              <a:t>. </a:t>
            </a:r>
            <a:endParaRPr sz="4000" dirty="0"/>
          </a:p>
        </p:txBody>
      </p:sp>
      <p:sp>
        <p:nvSpPr>
          <p:cNvPr id="200" name="Google Shape;200;p19"/>
          <p:cNvSpPr txBox="1">
            <a:spLocks noGrp="1"/>
          </p:cNvSpPr>
          <p:nvPr>
            <p:ph type="body" idx="3"/>
          </p:nvPr>
        </p:nvSpPr>
        <p:spPr>
          <a:xfrm>
            <a:off x="10736851" y="1586616"/>
            <a:ext cx="8793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3600" dirty="0" smtClean="0"/>
              <a:t>Существующих вариантов решения данной проблемы не достаточно, поскольку в других подобных приложениях предлагаются лишь услуги профессиональных </a:t>
            </a:r>
            <a:r>
              <a:rPr lang="ru-RU" sz="3600" dirty="0" err="1" smtClean="0"/>
              <a:t>выгульщиков</a:t>
            </a:r>
            <a:r>
              <a:rPr lang="ru-RU" sz="3600" dirty="0" smtClean="0"/>
              <a:t>, в то время как в нашем приложении выгул будут осуществлять любители.</a:t>
            </a:r>
            <a:endParaRPr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1" y="9141516"/>
            <a:ext cx="2922977" cy="1837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489" y="5883203"/>
            <a:ext cx="7010400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b="1"/>
              <a:t>Решение</a:t>
            </a:r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body" idx="2"/>
          </p:nvPr>
        </p:nvSpPr>
        <p:spPr>
          <a:xfrm>
            <a:off x="894588" y="1930393"/>
            <a:ext cx="97413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indent="0">
              <a:spcBef>
                <a:spcPts val="0"/>
              </a:spcBef>
            </a:pPr>
            <a:r>
              <a:rPr lang="ru-RU" sz="4000" dirty="0"/>
              <a:t>Мы разрабатываем мобильное приложение, которое поможет владельцам собак и кошек  быстро и удобно находить надежных </a:t>
            </a:r>
            <a:r>
              <a:rPr lang="ru-RU" sz="4000" dirty="0" err="1"/>
              <a:t>выгульщиков</a:t>
            </a:r>
            <a:r>
              <a:rPr lang="ru-RU" sz="4000" dirty="0"/>
              <a:t> для своих питомцев. Приложение обеспечивает безопасное соединение между владельцами собак и </a:t>
            </a:r>
            <a:r>
              <a:rPr lang="ru-RU" sz="4000" dirty="0" err="1"/>
              <a:t>выгульщиками</a:t>
            </a:r>
            <a:r>
              <a:rPr lang="ru-RU" sz="4000" dirty="0"/>
              <a:t>, позволяя пользователям контролировать процесс выгула и оценивать работу </a:t>
            </a:r>
            <a:r>
              <a:rPr lang="ru-RU" sz="4000" dirty="0" err="1"/>
              <a:t>выгульщика</a:t>
            </a:r>
            <a:r>
              <a:rPr lang="ru-RU" sz="4000" dirty="0"/>
              <a:t>. Проект также предоставляет услуги по обучению и консультации для владельцев собак, помогая им лучше понимать потребности своих питомцев и находить наилучшие способы их выгула</a:t>
            </a:r>
            <a:r>
              <a:rPr lang="ru-RU" sz="4000" dirty="0" smtClean="0"/>
              <a:t>.</a:t>
            </a:r>
            <a:endParaRPr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1" y="9141516"/>
            <a:ext cx="2922977" cy="1837300"/>
          </a:xfrm>
          <a:prstGeom prst="rect">
            <a:avLst/>
          </a:prstGeom>
        </p:spPr>
      </p:pic>
      <p:pic>
        <p:nvPicPr>
          <p:cNvPr id="6" name="Picture 2" descr="Выгул собак – Бесплатные иконки: животны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464" y="3064328"/>
            <a:ext cx="6280484" cy="528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b="1"/>
              <a:t>Рынок</a:t>
            </a:r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body" idx="2"/>
          </p:nvPr>
        </p:nvSpPr>
        <p:spPr>
          <a:xfrm>
            <a:off x="894588" y="2090339"/>
            <a:ext cx="9485355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>
              <a:spcBef>
                <a:spcPts val="0"/>
              </a:spcBef>
            </a:pPr>
            <a:r>
              <a:rPr lang="ru-RU" sz="4000" dirty="0" smtClean="0"/>
              <a:t>Разработанное приложение будет предлагаться на различных </a:t>
            </a:r>
            <a:r>
              <a:rPr lang="ru-RU" sz="4000" dirty="0" err="1" smtClean="0"/>
              <a:t>маркетплейсах</a:t>
            </a:r>
            <a:r>
              <a:rPr lang="ru-RU" sz="4000" dirty="0" smtClean="0"/>
              <a:t> (</a:t>
            </a:r>
            <a:r>
              <a:rPr lang="ru-RU" sz="4000" dirty="0" err="1"/>
              <a:t>App</a:t>
            </a:r>
            <a:r>
              <a:rPr lang="ru-RU" sz="4000" dirty="0"/>
              <a:t> </a:t>
            </a:r>
            <a:r>
              <a:rPr lang="ru-RU" sz="4000" dirty="0" err="1"/>
              <a:t>Store</a:t>
            </a:r>
            <a:r>
              <a:rPr lang="ru-RU" sz="4000" dirty="0"/>
              <a:t>, </a:t>
            </a:r>
            <a:r>
              <a:rPr lang="ru-RU" sz="4000" dirty="0" err="1"/>
              <a:t>Google</a:t>
            </a:r>
            <a:r>
              <a:rPr lang="ru-RU" sz="4000" dirty="0"/>
              <a:t> </a:t>
            </a:r>
            <a:r>
              <a:rPr lang="ru-RU" sz="4000" dirty="0" err="1" smtClean="0"/>
              <a:t>Play</a:t>
            </a:r>
            <a:r>
              <a:rPr lang="ru-RU" sz="4000" dirty="0" smtClean="0"/>
              <a:t>). Также подразумевается </a:t>
            </a:r>
            <a:r>
              <a:rPr lang="ru-RU" sz="4000" dirty="0"/>
              <a:t>п</a:t>
            </a:r>
            <a:r>
              <a:rPr lang="ru-RU" sz="4000" dirty="0" smtClean="0"/>
              <a:t>артнерства </a:t>
            </a:r>
            <a:r>
              <a:rPr lang="ru-RU" sz="4000" dirty="0"/>
              <a:t>с другими компаниями: сотрудничество с другими компаниями, например, производителями аксессуаров или поставщиками услуг, для расширения ассортимента и привлечения новых клиентов.</a:t>
            </a:r>
            <a:r>
              <a:rPr lang="ru-RU" sz="4000" dirty="0" smtClean="0"/>
              <a:t> Уровень конкуренции нашего уникального приложения довольно низкий, поскольку в нем предлагаются услуги, которых нет в других приложениях.</a:t>
            </a:r>
            <a:endParaRPr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1" y="9141516"/>
            <a:ext cx="2922977" cy="18373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591" y="3247667"/>
            <a:ext cx="10058400" cy="56252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b="1"/>
              <a:t>Бизнес-модель</a:t>
            </a:r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body" idx="2"/>
          </p:nvPr>
        </p:nvSpPr>
        <p:spPr>
          <a:xfrm>
            <a:off x="894588" y="2144319"/>
            <a:ext cx="1842480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sz="3600" dirty="0"/>
              <a:t>Бизнес-модель </a:t>
            </a:r>
            <a:r>
              <a:rPr lang="ru-RU" sz="3600" dirty="0" err="1"/>
              <a:t>стартапа</a:t>
            </a:r>
            <a:r>
              <a:rPr lang="ru-RU" sz="3600" dirty="0"/>
              <a:t> </a:t>
            </a:r>
            <a:r>
              <a:rPr lang="ru-RU" sz="3600" dirty="0" err="1"/>
              <a:t>Pet</a:t>
            </a:r>
            <a:r>
              <a:rPr lang="ru-RU" sz="3600" dirty="0"/>
              <a:t> </a:t>
            </a:r>
            <a:r>
              <a:rPr lang="ru-RU" sz="3600" dirty="0" err="1"/>
              <a:t>Go</a:t>
            </a:r>
            <a:r>
              <a:rPr lang="ru-RU" sz="3600" dirty="0"/>
              <a:t> основана на комиссионной плате с </a:t>
            </a:r>
            <a:r>
              <a:rPr lang="ru-RU" sz="3600" dirty="0" err="1"/>
              <a:t>выгульщиков</a:t>
            </a:r>
            <a:r>
              <a:rPr lang="ru-RU" sz="3600" dirty="0"/>
              <a:t> за каждое выполненное бронирование услуги. Это позволяет генерировать основной доход для компании</a:t>
            </a:r>
            <a:r>
              <a:rPr lang="ru-RU" sz="3600" dirty="0" smtClean="0"/>
              <a:t>.</a:t>
            </a:r>
          </a:p>
          <a:p>
            <a:pPr marL="0" indent="0"/>
            <a:endParaRPr lang="ru-RU" sz="3600" dirty="0" smtClean="0"/>
          </a:p>
          <a:p>
            <a:pPr marL="0" indent="0"/>
            <a:r>
              <a:rPr lang="ru-RU" sz="3600" dirty="0"/>
              <a:t>Будет реализована система продажи услуг, включающая 2 тарифа:</a:t>
            </a:r>
          </a:p>
          <a:p>
            <a:pPr marL="0" indent="0"/>
            <a:r>
              <a:rPr lang="ru-RU" sz="3600" dirty="0"/>
              <a:t>1) базовый - разовый выгул питомца без расписания прогулок / сопровождение к ветеринару/ </a:t>
            </a:r>
            <a:r>
              <a:rPr lang="ru-RU" sz="3600" dirty="0" err="1"/>
              <a:t>грумеру</a:t>
            </a:r>
            <a:endParaRPr lang="ru-RU" sz="3600" dirty="0"/>
          </a:p>
          <a:p>
            <a:pPr marL="0" indent="0"/>
            <a:r>
              <a:rPr lang="ru-RU" sz="3600" dirty="0"/>
              <a:t>2) </a:t>
            </a:r>
            <a:r>
              <a:rPr lang="ru-RU" sz="3600" dirty="0" err="1"/>
              <a:t>Premium</a:t>
            </a:r>
            <a:r>
              <a:rPr lang="ru-RU" sz="3600" dirty="0"/>
              <a:t> - прогулки с питомцем по расписанию, включающие поход к </a:t>
            </a:r>
            <a:r>
              <a:rPr lang="ru-RU" sz="3600" dirty="0" err="1"/>
              <a:t>грумеру</a:t>
            </a:r>
            <a:r>
              <a:rPr lang="ru-RU" sz="3600" dirty="0"/>
              <a:t>/ ветеринару по надобности.</a:t>
            </a:r>
          </a:p>
          <a:p>
            <a:pPr marL="0" indent="0"/>
            <a:r>
              <a:rPr lang="ru-RU" sz="3600" dirty="0"/>
              <a:t>Цена будет складываться из минимальной стоимости прогулки + дополнительные услуги (походы к специалистам) + доплата </a:t>
            </a:r>
            <a:r>
              <a:rPr lang="ru-RU" sz="3600" dirty="0" err="1"/>
              <a:t>выгульщику</a:t>
            </a:r>
            <a:r>
              <a:rPr lang="ru-RU" sz="3600" dirty="0"/>
              <a:t> от 5 до 15%</a:t>
            </a:r>
          </a:p>
          <a:p>
            <a:pPr marL="0" indent="0"/>
            <a:endParaRPr lang="ru-RU" sz="3500" dirty="0" smtClean="0"/>
          </a:p>
          <a:p>
            <a:endParaRPr sz="35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1" y="9141516"/>
            <a:ext cx="2922977" cy="1837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2"/>
          <a:stretch/>
        </p:blipFill>
        <p:spPr>
          <a:xfrm rot="5400000">
            <a:off x="1759287" y="7588388"/>
            <a:ext cx="2612942" cy="4791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2"/>
          <a:stretch/>
        </p:blipFill>
        <p:spPr>
          <a:xfrm rot="5400000">
            <a:off x="6039753" y="7684642"/>
            <a:ext cx="2612942" cy="4791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2"/>
          <a:stretch/>
        </p:blipFill>
        <p:spPr>
          <a:xfrm rot="5400000">
            <a:off x="10320219" y="7684643"/>
            <a:ext cx="2612942" cy="47910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b="1" dirty="0"/>
              <a:t>Текущие результаты</a:t>
            </a:r>
            <a:endParaRPr dirty="0"/>
          </a:p>
        </p:txBody>
      </p:sp>
      <p:sp>
        <p:nvSpPr>
          <p:cNvPr id="229" name="Google Shape;229;p23"/>
          <p:cNvSpPr txBox="1">
            <a:spLocks noGrp="1"/>
          </p:cNvSpPr>
          <p:nvPr>
            <p:ph type="body" idx="2"/>
          </p:nvPr>
        </p:nvSpPr>
        <p:spPr>
          <a:xfrm>
            <a:off x="894588" y="4255155"/>
            <a:ext cx="8995370" cy="7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3600" dirty="0" smtClean="0"/>
              <a:t>Так как наш проект находится на стадии разработки, конкретных результатов не имеется. На данный момент детально прорабатывается идея проекта. Также проводится поиск инвестиций в данный проект.</a:t>
            </a:r>
            <a:endParaRPr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1" y="9141516"/>
            <a:ext cx="2922977" cy="1837300"/>
          </a:xfrm>
          <a:prstGeom prst="rect">
            <a:avLst/>
          </a:prstGeom>
        </p:spPr>
      </p:pic>
      <p:pic>
        <p:nvPicPr>
          <p:cNvPr id="2050" name="Picture 2" descr="Разработка интерактивных презентаций для бизне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866" y="2128143"/>
            <a:ext cx="8098976" cy="686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 amt="48000"/>
          </a:blip>
          <a:srcRect l="12509" t="15044" r="19245" b="34925"/>
          <a:stretch/>
        </p:blipFill>
        <p:spPr>
          <a:xfrm>
            <a:off x="7370064" y="1096849"/>
            <a:ext cx="13331950" cy="1021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 txBox="1">
            <a:spLocks noGrp="1"/>
          </p:cNvSpPr>
          <p:nvPr>
            <p:ph type="title"/>
          </p:nvPr>
        </p:nvSpPr>
        <p:spPr>
          <a:xfrm>
            <a:off x="894588" y="515375"/>
            <a:ext cx="97413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b="1"/>
              <a:t>Команда</a:t>
            </a:r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body" idx="2"/>
          </p:nvPr>
        </p:nvSpPr>
        <p:spPr>
          <a:xfrm>
            <a:off x="4695288" y="7312221"/>
            <a:ext cx="3726817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800" dirty="0" smtClean="0"/>
              <a:t>Администратор, спикер, генератор идей</a:t>
            </a:r>
            <a:endParaRPr sz="2800" dirty="0"/>
          </a:p>
        </p:txBody>
      </p:sp>
      <p:sp>
        <p:nvSpPr>
          <p:cNvPr id="239" name="Google Shape;239;p24"/>
          <p:cNvSpPr txBox="1">
            <a:spLocks noGrp="1"/>
          </p:cNvSpPr>
          <p:nvPr>
            <p:ph type="body" idx="4"/>
          </p:nvPr>
        </p:nvSpPr>
        <p:spPr>
          <a:xfrm>
            <a:off x="4695288" y="6621739"/>
            <a:ext cx="4134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 err="1" smtClean="0"/>
              <a:t>Абсалямова</a:t>
            </a:r>
            <a:r>
              <a:rPr lang="ru-RU" dirty="0" smtClean="0"/>
              <a:t> Лариса</a:t>
            </a:r>
            <a:endParaRPr dirty="0"/>
          </a:p>
        </p:txBody>
      </p:sp>
      <p:sp>
        <p:nvSpPr>
          <p:cNvPr id="240" name="Google Shape;240;p24"/>
          <p:cNvSpPr txBox="1">
            <a:spLocks noGrp="1"/>
          </p:cNvSpPr>
          <p:nvPr>
            <p:ph type="body" idx="5"/>
          </p:nvPr>
        </p:nvSpPr>
        <p:spPr>
          <a:xfrm>
            <a:off x="12966089" y="7280627"/>
            <a:ext cx="41346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800" dirty="0" smtClean="0"/>
              <a:t>Спикер, мастер презентаций, маркетолог</a:t>
            </a:r>
            <a:endParaRPr sz="2800" dirty="0"/>
          </a:p>
        </p:txBody>
      </p:sp>
      <p:sp>
        <p:nvSpPr>
          <p:cNvPr id="242" name="Google Shape;242;p24"/>
          <p:cNvSpPr txBox="1">
            <a:spLocks noGrp="1"/>
          </p:cNvSpPr>
          <p:nvPr>
            <p:ph type="body" idx="7"/>
          </p:nvPr>
        </p:nvSpPr>
        <p:spPr>
          <a:xfrm>
            <a:off x="12966089" y="6621739"/>
            <a:ext cx="4134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 smtClean="0"/>
              <a:t>Васильева Юлия</a:t>
            </a:r>
            <a:endParaRPr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1" y="9141516"/>
            <a:ext cx="2922977" cy="1837300"/>
          </a:xfrm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0" b="12550"/>
          <a:stretch>
            <a:fillRect/>
          </a:stretch>
        </p:blipFill>
        <p:spPr>
          <a:xfrm>
            <a:off x="12966089" y="4064737"/>
            <a:ext cx="2139950" cy="2141537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idx="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8" b="8768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77992" y="1624404"/>
            <a:ext cx="9957896" cy="7554900"/>
          </a:xfrm>
        </p:spPr>
        <p:txBody>
          <a:bodyPr/>
          <a:lstStyle/>
          <a:p>
            <a:pPr marL="0" indent="0"/>
            <a:r>
              <a:rPr lang="ru-RU" sz="3500" dirty="0"/>
              <a:t>1. </a:t>
            </a:r>
            <a:r>
              <a:rPr lang="ru-RU" sz="3500" dirty="0" smtClean="0"/>
              <a:t>Разработка концепции </a:t>
            </a:r>
            <a:r>
              <a:rPr lang="ru-RU" sz="3500" dirty="0"/>
              <a:t>приложения:</a:t>
            </a:r>
          </a:p>
          <a:p>
            <a:pPr marL="0" indent="0"/>
            <a:r>
              <a:rPr lang="ru-RU" sz="3500" dirty="0" smtClean="0"/>
              <a:t>- </a:t>
            </a:r>
            <a:r>
              <a:rPr lang="ru-RU" sz="3500" dirty="0"/>
              <a:t>Определение основных функций и возможностей приложения </a:t>
            </a:r>
            <a:endParaRPr lang="ru-RU" sz="3500" dirty="0" smtClean="0"/>
          </a:p>
          <a:p>
            <a:pPr marL="0" indent="0"/>
            <a:r>
              <a:rPr lang="ru-RU" sz="3500" dirty="0" smtClean="0"/>
              <a:t>- </a:t>
            </a:r>
            <a:r>
              <a:rPr lang="ru-RU" sz="3500" dirty="0"/>
              <a:t>Создание дизайна пользовательского интерфейса и прототипа приложения</a:t>
            </a:r>
          </a:p>
          <a:p>
            <a:pPr marL="0" indent="0"/>
            <a:r>
              <a:rPr lang="ru-RU" sz="3500" dirty="0" smtClean="0"/>
              <a:t>- </a:t>
            </a:r>
            <a:r>
              <a:rPr lang="ru-RU" sz="3500" dirty="0"/>
              <a:t>Составление списка необходимых технических требований для разработки </a:t>
            </a:r>
            <a:r>
              <a:rPr lang="ru-RU" sz="3500" dirty="0" smtClean="0"/>
              <a:t>приложения </a:t>
            </a:r>
          </a:p>
          <a:p>
            <a:pPr marL="0" indent="0"/>
            <a:r>
              <a:rPr lang="ru-RU" sz="3500" dirty="0"/>
              <a:t>2. </a:t>
            </a:r>
            <a:r>
              <a:rPr lang="ru-RU" sz="3500" dirty="0" smtClean="0"/>
              <a:t>Разработка приложения: </a:t>
            </a:r>
          </a:p>
          <a:p>
            <a:pPr marL="0" indent="0"/>
            <a:r>
              <a:rPr lang="ru-RU" sz="3500" dirty="0" smtClean="0"/>
              <a:t>- </a:t>
            </a:r>
            <a:r>
              <a:rPr lang="ru-RU" sz="3500" dirty="0" err="1" smtClean="0"/>
              <a:t>Найм</a:t>
            </a:r>
            <a:r>
              <a:rPr lang="ru-RU" sz="3500" dirty="0" smtClean="0"/>
              <a:t> </a:t>
            </a:r>
            <a:r>
              <a:rPr lang="ru-RU" sz="3500" dirty="0"/>
              <a:t>команды разработчиков </a:t>
            </a:r>
          </a:p>
          <a:p>
            <a:pPr marL="0" indent="0"/>
            <a:r>
              <a:rPr lang="ru-RU" sz="3500" dirty="0"/>
              <a:t>- Создание серверной и клиентской частей приложения</a:t>
            </a:r>
          </a:p>
          <a:p>
            <a:pPr marL="0" indent="0"/>
            <a:r>
              <a:rPr lang="ru-RU" sz="3500" dirty="0" smtClean="0"/>
              <a:t>- </a:t>
            </a:r>
            <a:r>
              <a:rPr lang="ru-RU" sz="3500" dirty="0"/>
              <a:t>Разработка базы данных для хранения информации о животных, их здоровье, расписании и т.д.</a:t>
            </a:r>
          </a:p>
          <a:p>
            <a:pPr marL="0" indent="0"/>
            <a:r>
              <a:rPr lang="ru-RU" sz="3500" dirty="0" smtClean="0"/>
              <a:t>- </a:t>
            </a:r>
            <a:r>
              <a:rPr lang="ru-RU" sz="3500" dirty="0"/>
              <a:t>Тестирование и отладка приложения </a:t>
            </a:r>
          </a:p>
          <a:p>
            <a:endParaRPr lang="ru-RU" sz="35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1" y="9141516"/>
            <a:ext cx="2922977" cy="18373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230175" y="1624404"/>
            <a:ext cx="927208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/>
              <a:t>3. Маркетинговая стратегия:</a:t>
            </a:r>
          </a:p>
          <a:p>
            <a:r>
              <a:rPr lang="ru-RU" sz="3500" dirty="0"/>
              <a:t> - Создание бренда и логотипа</a:t>
            </a:r>
          </a:p>
          <a:p>
            <a:r>
              <a:rPr lang="ru-RU" sz="3500" dirty="0"/>
              <a:t> - Разработка маркетингового плана (каналы продвижения, привлечение пользователей, рекламные кампании) </a:t>
            </a:r>
          </a:p>
          <a:p>
            <a:r>
              <a:rPr lang="ru-RU" sz="3500" dirty="0"/>
              <a:t>- Создание демонстрационного видеоролика или презентации приложения </a:t>
            </a:r>
          </a:p>
          <a:p>
            <a:r>
              <a:rPr lang="ru-RU" sz="3500" dirty="0"/>
              <a:t>- Участие в выставках, конференциях и других мероприятиях для презентации приложения </a:t>
            </a:r>
          </a:p>
        </p:txBody>
      </p:sp>
    </p:spTree>
    <p:extLst>
      <p:ext uri="{BB962C8B-B14F-4D97-AF65-F5344CB8AC3E}">
        <p14:creationId xmlns:p14="http://schemas.microsoft.com/office/powerpoint/2010/main" val="2742979228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747</Words>
  <Application>Microsoft Office PowerPoint</Application>
  <PresentationFormat>Произвольный</PresentationFormat>
  <Paragraphs>57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ОБЛОЖКИ</vt:lpstr>
      <vt:lpstr>РАЗДЕЛИТЕЛИ</vt:lpstr>
      <vt:lpstr>PetGo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ujcnm</dc:creator>
  <cp:lastModifiedBy>larisa_abs11@mail.ru</cp:lastModifiedBy>
  <cp:revision>21</cp:revision>
  <dcterms:modified xsi:type="dcterms:W3CDTF">2023-10-19T20:34:54Z</dcterms:modified>
</cp:coreProperties>
</file>