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93" r:id="rId2"/>
    <p:sldId id="438" r:id="rId3"/>
    <p:sldId id="413" r:id="rId4"/>
    <p:sldId id="384" r:id="rId5"/>
    <p:sldId id="395" r:id="rId6"/>
    <p:sldId id="386" r:id="rId7"/>
    <p:sldId id="406" r:id="rId8"/>
    <p:sldId id="400" r:id="rId9"/>
    <p:sldId id="392" r:id="rId10"/>
    <p:sldId id="423" r:id="rId11"/>
    <p:sldId id="418" r:id="rId12"/>
    <p:sldId id="421" r:id="rId13"/>
    <p:sldId id="419" r:id="rId14"/>
    <p:sldId id="403" r:id="rId15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Montserrat Light" panose="00000400000000000000" pitchFamily="2" charset="-52"/>
      <p:regular r:id="rId26"/>
      <p:italic r:id="rId27"/>
    </p:embeddedFont>
    <p:embeddedFont>
      <p:font typeface="Montserrat Semi-Bold" panose="020B0604020202020204" charset="-52"/>
      <p:regular r:id="rId28"/>
    </p:embeddedFont>
    <p:embeddedFont>
      <p:font typeface="Montserrat Ultra-Bold" panose="020B0604020202020204" charset="-52"/>
      <p:regular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FD5E13-5088-68C2-E0F2-6DA93D956DBD}" name="Катя Кулакова" initials="КК" userId="1fc9f25fcfb84816" providerId="Windows Live"/>
  <p188:author id="{FAEA8DB5-A25B-F5B8-A247-28A21E5119F2}" name="Касимова Эмилия" initials="КЭ" userId="4242276d02e673e2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милия" initials="Э" lastIdx="2" clrIdx="0">
    <p:extLst>
      <p:ext uri="{19B8F6BF-5375-455C-9EA6-DF929625EA0E}">
        <p15:presenceInfo xmlns:p15="http://schemas.microsoft.com/office/powerpoint/2012/main" userId="4242276d02e673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27DED"/>
    <a:srgbClr val="3E4CCE"/>
    <a:srgbClr val="926CD3"/>
    <a:srgbClr val="9387E4"/>
    <a:srgbClr val="057A3A"/>
    <a:srgbClr val="215968"/>
    <a:srgbClr val="604A7B"/>
    <a:srgbClr val="ADE3FF"/>
    <a:srgbClr val="B6B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080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8/10/relationships/authors" Target="authors.xml"/><Relationship Id="rId21" Type="http://schemas.openxmlformats.org/officeDocument/2006/relationships/font" Target="fonts/font4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26625CF-F7CC-51CE-1AD8-418E3DF86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Бизнес-кейс ВШЭ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17459B-30A1-695B-48F7-94C7DA811F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1908F-4CBE-491E-B87A-607C2EF5AF3D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6FB2B4-F029-7550-1861-D6A762CBA3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2023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16E50F-DDAC-4367-7062-EF5CEFE11B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BEAE7-04D5-4541-9460-702D9EC0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00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Бизнес-кейс ВШЭ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51033-1E9D-46D3-9FA9-2B7C24C7F26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2023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9DF49-7BB2-4354-8D06-115185F3E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36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9DF49-7BB2-4354-8D06-115185F3EE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6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9DF49-7BB2-4354-8D06-115185F3EEF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CC07-A9CB-4A8D-BE3E-7E0D33A29E21}" type="datetime1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D14A-9E21-492D-BF9A-209CD27C339D}" type="datetime1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EC46-3495-44EB-8B96-ACB4BB8DC076}" type="datetime1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914400" y="1053556"/>
            <a:ext cx="16458480" cy="43088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2800" b="0" strike="noStrike" spc="-2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48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2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71429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145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145000" cy="758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9399587"/>
            <a:ext cx="5956300" cy="365125"/>
          </a:xfrm>
        </p:spPr>
        <p:txBody>
          <a:bodyPr/>
          <a:lstStyle>
            <a:lvl1pPr>
              <a:defRPr/>
            </a:lvl1pPr>
          </a:lstStyle>
          <a:p>
            <a:pPr algn="ctr">
              <a:lnSpc>
                <a:spcPts val="3060"/>
              </a:lnSpc>
            </a:pPr>
            <a:fld id="{33DA3CF3-415A-4961-996C-F6A5D36F0B65}" type="datetime1">
              <a:rPr lang="en-US" spc="127" smtClean="0">
                <a:solidFill>
                  <a:srgbClr val="FFFFFF"/>
                </a:solidFill>
                <a:cs typeface="Times New Roman"/>
              </a:rPr>
              <a:t>4/8/2024</a:t>
            </a:fld>
            <a:endParaRPr lang="en-US" spc="127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47650" y="274638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468600" y="936466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8DDF-88F0-4AEF-8F44-8A828A4BD2CC}" type="datetime1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35F1-A98D-45E8-A909-B06656A9C13A}" type="datetime1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F7C6-0A0C-4DBE-AA24-06FEF07E19D6}" type="datetime1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CDEB-6C67-468D-B894-E124916B5B2E}" type="datetime1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BF634-4027-A4A7-2FFC-1D9B82239C29}"/>
              </a:ext>
            </a:extLst>
          </p:cNvPr>
          <p:cNvSpPr txBox="1"/>
          <p:nvPr userDrawn="1"/>
        </p:nvSpPr>
        <p:spPr>
          <a:xfrm>
            <a:off x="4572000" y="4921535"/>
            <a:ext cx="9144000" cy="4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pc="127">
                <a:solidFill>
                  <a:srgbClr val="FFFFFF"/>
                </a:solidFill>
                <a:cs typeface="Times New Roman"/>
              </a:rPr>
              <a:t>КЕЙС-ЧЕМПИОНАТ ВЫСШЕЙ ШКОЛЫ ЭКОНОМИКИ </a:t>
            </a: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59F3-07C8-493D-AC7D-0922CE0DE151}" type="datetime1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97EA3D-DE12-F798-FB1A-AF5C83F90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9487011"/>
            <a:ext cx="7158446" cy="35247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E01B6-75C5-4389-8F47-F5C8E855E22A}" type="datetime1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358F2-EC08-416E-AF76-F3C4B9428C3F}" type="datetime1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F74D3A-EA07-326C-FDFE-9863623CA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848" y="9497988"/>
            <a:ext cx="7553678" cy="35247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EDAF2-6862-4C22-9B4F-394FB05B970F}" type="datetime1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01991A-F2E6-8872-06F2-48AD365C126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386262" y="274638"/>
            <a:ext cx="1484135" cy="148413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1D83B-E31D-4421-D183-3170D14AD88A}"/>
              </a:ext>
            </a:extLst>
          </p:cNvPr>
          <p:cNvSpPr txBox="1"/>
          <p:nvPr userDrawn="1"/>
        </p:nvSpPr>
        <p:spPr>
          <a:xfrm>
            <a:off x="-3114776" y="9465799"/>
            <a:ext cx="14380368" cy="44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pc="127">
                <a:solidFill>
                  <a:srgbClr val="FFFFFF"/>
                </a:solidFill>
                <a:cs typeface="Times New Roman"/>
              </a:rPr>
              <a:t>КЕЙС-ЧЕМПИОНАТ ВЫСШЕЙ ШКОЛЫ ЭКОНОМИКИ 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3A8DC844-AF09-E621-454B-F3FA43390E11}"/>
              </a:ext>
            </a:extLst>
          </p:cNvPr>
          <p:cNvSpPr txBox="1"/>
          <p:nvPr userDrawn="1"/>
        </p:nvSpPr>
        <p:spPr>
          <a:xfrm>
            <a:off x="-641360" y="274638"/>
            <a:ext cx="3984837" cy="352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pc="127">
                <a:solidFill>
                  <a:srgbClr val="FFFFFF"/>
                </a:solidFill>
                <a:cs typeface="Times New Roman"/>
              </a:rPr>
              <a:t>АЛЬТКОИНЫ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C7A04E-E8B6-4A19-FBF9-345EE3924E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6322" y="9560883"/>
            <a:ext cx="8097964" cy="3524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8.wdp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svg"/><Relationship Id="rId7" Type="http://schemas.openxmlformats.org/officeDocument/2006/relationships/hyperlink" Target="mailto:Emilia15kasimova@yandex.ru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sv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hyperlink" Target="https://1drv.ms/x/s!AhZIuM9f8skfhM8oFym_5GpGzHsgCA?e=S0vxiN" TargetMode="External"/><Relationship Id="rId3" Type="http://schemas.openxmlformats.org/officeDocument/2006/relationships/image" Target="../media/image26.gif"/><Relationship Id="rId7" Type="http://schemas.openxmlformats.org/officeDocument/2006/relationships/image" Target="../media/image28.png"/><Relationship Id="rId12" Type="http://schemas.openxmlformats.org/officeDocument/2006/relationships/image" Target="../media/image30.gif"/><Relationship Id="rId2" Type="http://schemas.openxmlformats.org/officeDocument/2006/relationships/hyperlink" Target="https://1drv.ms/x/s!AhZIuM9f8skfhM8qUO5USF_Wqg4RpQ?e=B2Nvh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vgxkE0lsDM&amp;t=667s" TargetMode="External"/><Relationship Id="rId11" Type="http://schemas.microsoft.com/office/2007/relationships/hdphoto" Target="../media/hdphoto7.wdp"/><Relationship Id="rId5" Type="http://schemas.openxmlformats.org/officeDocument/2006/relationships/image" Target="../media/image27.gif"/><Relationship Id="rId10" Type="http://schemas.openxmlformats.org/officeDocument/2006/relationships/image" Target="../media/image29.png"/><Relationship Id="rId4" Type="http://schemas.openxmlformats.org/officeDocument/2006/relationships/hyperlink" Target="https://youtu.be/wWAxX62TvL4?si=cVSfumght18hrJ8G" TargetMode="External"/><Relationship Id="rId9" Type="http://schemas.openxmlformats.org/officeDocument/2006/relationships/hyperlink" Target="https://www.youtube.com/watch?v=wWAxX62TvL4&amp;t=23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1drv.ms/x/s!AhZIuM9f8skfhMNIJTG6EJh6Zu_8-A?e=SwoTa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826202">
            <a:off x="5762476" y="1723839"/>
            <a:ext cx="20418741" cy="15072744"/>
          </a:xfrm>
          <a:custGeom>
            <a:avLst/>
            <a:gdLst/>
            <a:ahLst/>
            <a:cxnLst/>
            <a:rect l="l" t="t" r="r" b="b"/>
            <a:pathLst>
              <a:path w="20418741" h="15072744">
                <a:moveTo>
                  <a:pt x="0" y="0"/>
                </a:moveTo>
                <a:lnTo>
                  <a:pt x="20418742" y="0"/>
                </a:lnTo>
                <a:lnTo>
                  <a:pt x="20418742" y="15072743"/>
                </a:lnTo>
                <a:lnTo>
                  <a:pt x="0" y="15072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1023784" y="4086553"/>
            <a:ext cx="16230600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0"/>
              </a:lnSpc>
            </a:pPr>
            <a:r>
              <a:rPr lang="en-US" sz="9425" err="1">
                <a:solidFill>
                  <a:srgbClr val="FFFFFF"/>
                </a:solidFill>
                <a:latin typeface="Montserrat Ultra-Bold"/>
              </a:rPr>
              <a:t>FitGame</a:t>
            </a:r>
            <a:endParaRPr lang="en-US" sz="9425">
              <a:solidFill>
                <a:srgbClr val="FFFFFF"/>
              </a:solidFill>
              <a:latin typeface="Montserrat Ultra-Bold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2949678" y="5904378"/>
            <a:ext cx="12078929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5CFB6-C58F-2436-FBEF-15CE4B4329C5}"/>
              </a:ext>
            </a:extLst>
          </p:cNvPr>
          <p:cNvSpPr txBox="1"/>
          <p:nvPr/>
        </p:nvSpPr>
        <p:spPr>
          <a:xfrm>
            <a:off x="4500716" y="5904378"/>
            <a:ext cx="9276736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600" err="1">
                <a:solidFill>
                  <a:schemeClr val="bg1"/>
                </a:solidFill>
              </a:rPr>
              <a:t>Фиджитал</a:t>
            </a:r>
            <a:r>
              <a:rPr lang="ru-RU" sz="2600">
                <a:solidFill>
                  <a:schemeClr val="bg1"/>
                </a:solidFill>
              </a:rPr>
              <a:t>-технологии на стыке спорта и видеоигр</a:t>
            </a:r>
            <a:endParaRPr lang="en-US" sz="2600">
              <a:solidFill>
                <a:schemeClr val="bg1"/>
              </a:solidFill>
            </a:endParaRPr>
          </a:p>
          <a:p>
            <a:pPr algn="ctr"/>
            <a:r>
              <a:rPr lang="ru-RU" sz="2600">
                <a:solidFill>
                  <a:schemeClr val="bg1"/>
                </a:solidFill>
              </a:rPr>
              <a:t>ЦФО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04649-3228-75D0-A15E-B5057638F870}"/>
              </a:ext>
            </a:extLst>
          </p:cNvPr>
          <p:cNvSpPr txBox="1"/>
          <p:nvPr/>
        </p:nvSpPr>
        <p:spPr>
          <a:xfrm>
            <a:off x="16540033" y="9743817"/>
            <a:ext cx="1505979" cy="3861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BE59AAC-0ED2-E9D2-3C6E-E1F06164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68600" y="9364662"/>
            <a:ext cx="2133600" cy="365125"/>
          </a:xfrm>
        </p:spPr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734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C2C03-CEB5-3742-0E03-FA29E79F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57" y="710066"/>
            <a:ext cx="171450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582C93AA-A950-8A54-E797-7C1B59C216DF}"/>
              </a:ext>
            </a:extLst>
          </p:cNvPr>
          <p:cNvSpPr/>
          <p:nvPr/>
        </p:nvSpPr>
        <p:spPr>
          <a:xfrm>
            <a:off x="5844504" y="182320"/>
            <a:ext cx="5658798" cy="950961"/>
          </a:xfrm>
          <a:custGeom>
            <a:avLst/>
            <a:gdLst/>
            <a:ahLst/>
            <a:cxnLst/>
            <a:rect l="l" t="t" r="r" b="b"/>
            <a:pathLst>
              <a:path w="1201420" h="166370">
                <a:moveTo>
                  <a:pt x="0" y="83057"/>
                </a:moveTo>
                <a:lnTo>
                  <a:pt x="6530" y="50738"/>
                </a:lnTo>
                <a:lnTo>
                  <a:pt x="24336" y="24336"/>
                </a:lnTo>
                <a:lnTo>
                  <a:pt x="50738" y="6530"/>
                </a:lnTo>
                <a:lnTo>
                  <a:pt x="83057" y="0"/>
                </a:lnTo>
                <a:lnTo>
                  <a:pt x="1117854" y="0"/>
                </a:lnTo>
                <a:lnTo>
                  <a:pt x="1150173" y="6530"/>
                </a:lnTo>
                <a:lnTo>
                  <a:pt x="1176575" y="24336"/>
                </a:lnTo>
                <a:lnTo>
                  <a:pt x="1194381" y="50738"/>
                </a:lnTo>
                <a:lnTo>
                  <a:pt x="1200912" y="83057"/>
                </a:lnTo>
                <a:lnTo>
                  <a:pt x="1194381" y="115377"/>
                </a:lnTo>
                <a:lnTo>
                  <a:pt x="1176575" y="141779"/>
                </a:lnTo>
                <a:lnTo>
                  <a:pt x="1150173" y="159585"/>
                </a:lnTo>
                <a:lnTo>
                  <a:pt x="1117854" y="166115"/>
                </a:lnTo>
                <a:lnTo>
                  <a:pt x="83057" y="166115"/>
                </a:lnTo>
                <a:lnTo>
                  <a:pt x="50738" y="159585"/>
                </a:lnTo>
                <a:lnTo>
                  <a:pt x="24336" y="141779"/>
                </a:lnTo>
                <a:lnTo>
                  <a:pt x="6530" y="115377"/>
                </a:lnTo>
                <a:lnTo>
                  <a:pt x="0" y="83057"/>
                </a:lnTo>
                <a:close/>
              </a:path>
            </a:pathLst>
          </a:custGeom>
          <a:ln w="12699">
            <a:solidFill>
              <a:srgbClr val="5471E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88" name="Объект 87">
            <a:extLst>
              <a:ext uri="{FF2B5EF4-FFF2-40B4-BE49-F238E27FC236}">
                <a16:creationId xmlns:a16="http://schemas.microsoft.com/office/drawing/2014/main" id="{83C6BF02-620B-6917-D3C8-E50C0EBEB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357596"/>
              </p:ext>
            </p:extLst>
          </p:nvPr>
        </p:nvGraphicFramePr>
        <p:xfrm>
          <a:off x="-127001" y="1451428"/>
          <a:ext cx="18528470" cy="86401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09756">
                  <a:extLst>
                    <a:ext uri="{9D8B030D-6E8A-4147-A177-3AD203B41FA5}">
                      <a16:colId xmlns:a16="http://schemas.microsoft.com/office/drawing/2014/main" val="472595565"/>
                    </a:ext>
                  </a:extLst>
                </a:gridCol>
                <a:gridCol w="2127533">
                  <a:extLst>
                    <a:ext uri="{9D8B030D-6E8A-4147-A177-3AD203B41FA5}">
                      <a16:colId xmlns:a16="http://schemas.microsoft.com/office/drawing/2014/main" val="1685545658"/>
                    </a:ext>
                  </a:extLst>
                </a:gridCol>
                <a:gridCol w="1945338">
                  <a:extLst>
                    <a:ext uri="{9D8B030D-6E8A-4147-A177-3AD203B41FA5}">
                      <a16:colId xmlns:a16="http://schemas.microsoft.com/office/drawing/2014/main" val="639407636"/>
                    </a:ext>
                  </a:extLst>
                </a:gridCol>
                <a:gridCol w="4912797">
                  <a:extLst>
                    <a:ext uri="{9D8B030D-6E8A-4147-A177-3AD203B41FA5}">
                      <a16:colId xmlns:a16="http://schemas.microsoft.com/office/drawing/2014/main" val="903100174"/>
                    </a:ext>
                  </a:extLst>
                </a:gridCol>
                <a:gridCol w="3771123">
                  <a:extLst>
                    <a:ext uri="{9D8B030D-6E8A-4147-A177-3AD203B41FA5}">
                      <a16:colId xmlns:a16="http://schemas.microsoft.com/office/drawing/2014/main" val="347251323"/>
                    </a:ext>
                  </a:extLst>
                </a:gridCol>
                <a:gridCol w="2761923">
                  <a:extLst>
                    <a:ext uri="{9D8B030D-6E8A-4147-A177-3AD203B41FA5}">
                      <a16:colId xmlns:a16="http://schemas.microsoft.com/office/drawing/2014/main" val="3053685279"/>
                    </a:ext>
                  </a:extLst>
                </a:gridCol>
              </a:tblGrid>
              <a:tr h="1800027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 panose="020B0604020202020204" charset="0"/>
                        </a:rPr>
                        <a:t>Название компании/ 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</a:endParaRPr>
                    </a:p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Критерии 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7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af-ZA" sz="2000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 panose="020B0604020202020204" charset="0"/>
                      </a:endParaRPr>
                    </a:p>
                    <a:p>
                      <a:pPr algn="ctr" rtl="0" fontAlgn="base"/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FitGame</a:t>
                      </a:r>
                      <a:endParaRPr lang="af-ZA" b="1" err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7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Тренировка по боксу: </a:t>
                      </a:r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Knockout</a:t>
                      </a:r>
                      <a:r>
                        <a:rPr lang="af-ZA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 </a:t>
                      </a:r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League</a:t>
                      </a:r>
                      <a:r>
                        <a:rPr lang="af-ZA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  </a:t>
                      </a:r>
                      <a:endParaRPr lang="af-ZA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77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 panose="020B0604020202020204" charset="0"/>
                      </a:endParaRPr>
                    </a:p>
                    <a:p>
                      <a:pPr algn="ctr"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Тренировка-соревнование </a:t>
                      </a:r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Sparc</a:t>
                      </a:r>
                      <a:endParaRPr lang="af-ZA" b="1" err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77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 panose="020B0604020202020204" charset="0"/>
                      </a:endParaRPr>
                    </a:p>
                    <a:p>
                      <a:pPr algn="ctr" rtl="0" fontAlgn="base"/>
                      <a:r>
                        <a:rPr lang="ru-RU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Кардиотренировки</a:t>
                      </a: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: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  <a:p>
                      <a:pPr algn="ctr" rtl="0" fontAlgn="base"/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Holopoint</a:t>
                      </a:r>
                      <a:endParaRPr lang="af-ZA" b="1" err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7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endParaRPr lang="ru-RU" sz="2000" b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 panose="020B0604020202020204" charset="0"/>
                      </a:endParaRPr>
                    </a:p>
                    <a:p>
                      <a:pPr algn="ctr" rtl="0" fontAlgn="base"/>
                      <a:r>
                        <a:rPr lang="ru-RU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Кардиотренировка</a:t>
                      </a: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: </a:t>
                      </a:r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Rom</a:t>
                      </a:r>
                      <a:r>
                        <a:rPr lang="af-ZA" sz="2000" b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: </a:t>
                      </a:r>
                      <a:r>
                        <a:rPr lang="af-ZA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1F2777"/>
                          </a:highlight>
                          <a:latin typeface="Montserrat Semi-Bold"/>
                        </a:rPr>
                        <a:t>Extraction</a:t>
                      </a:r>
                      <a:endParaRPr lang="af-ZA" b="1" err="1">
                        <a:solidFill>
                          <a:srgbClr val="FFFFFF"/>
                        </a:solidFill>
                        <a:effectLst/>
                        <a:highlight>
                          <a:srgbClr val="1F2777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2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844618"/>
                  </a:ext>
                </a:extLst>
              </a:tr>
              <a:tr h="765011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Качественная графика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25607"/>
                  </a:ext>
                </a:extLst>
              </a:tr>
              <a:tr h="1260019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Бесплатная сов-</a:t>
                      </a:r>
                      <a:r>
                        <a:rPr lang="ru-RU" sz="2000" b="1" err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сть</a:t>
                      </a:r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 с другими платформами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975670"/>
                  </a:ext>
                </a:extLst>
              </a:tr>
              <a:tr h="1260019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Веселый игровой процесс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099348"/>
                  </a:ext>
                </a:extLst>
              </a:tr>
              <a:tr h="720010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Система рейтинга 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540063"/>
                  </a:ext>
                </a:extLst>
              </a:tr>
              <a:tr h="720010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Обновления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295963"/>
                  </a:ext>
                </a:extLst>
              </a:tr>
              <a:tr h="855013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Обучения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96081"/>
                  </a:ext>
                </a:extLst>
              </a:tr>
              <a:tr h="1260019">
                <a:tc>
                  <a:txBody>
                    <a:bodyPr/>
                    <a:lstStyle/>
                    <a:p>
                      <a:pPr rtl="0" fontAlgn="base"/>
                      <a:r>
                        <a:rPr lang="ru-RU" sz="2000" b="1">
                          <a:solidFill>
                            <a:srgbClr val="FFFFFF"/>
                          </a:solidFill>
                          <a:effectLst/>
                          <a:highlight>
                            <a:srgbClr val="2B37A5"/>
                          </a:highlight>
                          <a:latin typeface="Montserrat Semi-Bold"/>
                        </a:rPr>
                        <a:t>Бесплатность приложения</a:t>
                      </a:r>
                      <a:endParaRPr lang="ru-RU" b="1">
                        <a:solidFill>
                          <a:srgbClr val="FFFFFF"/>
                        </a:solidFill>
                        <a:effectLst/>
                        <a:highlight>
                          <a:srgbClr val="2B37A5"/>
                        </a:highlight>
                        <a:latin typeface="Montserrat Semi-Bold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37A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endParaRPr lang="ru-RU" sz="200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28804" marR="2880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078432"/>
                  </a:ext>
                </a:extLst>
              </a:tr>
            </a:tbl>
          </a:graphicData>
        </a:graphic>
      </p:graphicFrame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7BF9E1B0-1565-57E4-4829-4BFAC53D98E3}"/>
              </a:ext>
            </a:extLst>
          </p:cNvPr>
          <p:cNvSpPr>
            <a:spLocks noGrp="1"/>
          </p:cNvSpPr>
          <p:nvPr/>
        </p:nvSpPr>
        <p:spPr>
          <a:xfrm>
            <a:off x="5577794" y="-232"/>
            <a:ext cx="61504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chemeClr val="bg1"/>
                </a:solidFill>
              </a:rPr>
              <a:t>Конкуренты</a:t>
            </a:r>
          </a:p>
        </p:txBody>
      </p:sp>
      <p:pic>
        <p:nvPicPr>
          <p:cNvPr id="50" name="Picture 91">
            <a:extLst>
              <a:ext uri="{FF2B5EF4-FFF2-40B4-BE49-F238E27FC236}">
                <a16:creationId xmlns:a16="http://schemas.microsoft.com/office/drawing/2014/main" id="{6C26924D-5CBA-E139-AC0B-938A8D4E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058" y="9063794"/>
            <a:ext cx="648070" cy="498622"/>
          </a:xfrm>
          <a:prstGeom prst="rect">
            <a:avLst/>
          </a:prstGeom>
        </p:spPr>
      </p:pic>
      <p:sp>
        <p:nvSpPr>
          <p:cNvPr id="51" name="Знак умножения 50">
            <a:extLst>
              <a:ext uri="{FF2B5EF4-FFF2-40B4-BE49-F238E27FC236}">
                <a16:creationId xmlns:a16="http://schemas.microsoft.com/office/drawing/2014/main" id="{E39EB355-6B4E-2CB7-37D2-A2F9275FEF0A}"/>
              </a:ext>
            </a:extLst>
          </p:cNvPr>
          <p:cNvSpPr/>
          <p:nvPr/>
        </p:nvSpPr>
        <p:spPr>
          <a:xfrm>
            <a:off x="8714832" y="8902602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52" name="Picture 91">
            <a:extLst>
              <a:ext uri="{FF2B5EF4-FFF2-40B4-BE49-F238E27FC236}">
                <a16:creationId xmlns:a16="http://schemas.microsoft.com/office/drawing/2014/main" id="{5EF3708A-8271-B89C-C20D-9C9502F94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058" y="7782085"/>
            <a:ext cx="648070" cy="498622"/>
          </a:xfrm>
          <a:prstGeom prst="rect">
            <a:avLst/>
          </a:prstGeom>
        </p:spPr>
      </p:pic>
      <p:pic>
        <p:nvPicPr>
          <p:cNvPr id="53" name="Picture 91">
            <a:extLst>
              <a:ext uri="{FF2B5EF4-FFF2-40B4-BE49-F238E27FC236}">
                <a16:creationId xmlns:a16="http://schemas.microsoft.com/office/drawing/2014/main" id="{3D2D913B-B28D-75D7-BB91-796BF5BC3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058" y="3437378"/>
            <a:ext cx="648070" cy="498622"/>
          </a:xfrm>
          <a:prstGeom prst="rect">
            <a:avLst/>
          </a:prstGeom>
        </p:spPr>
      </p:pic>
      <p:sp>
        <p:nvSpPr>
          <p:cNvPr id="54" name="Знак умножения 53">
            <a:extLst>
              <a:ext uri="{FF2B5EF4-FFF2-40B4-BE49-F238E27FC236}">
                <a16:creationId xmlns:a16="http://schemas.microsoft.com/office/drawing/2014/main" id="{6F85B941-ABF0-9E11-8C30-7CABD699D2C5}"/>
              </a:ext>
            </a:extLst>
          </p:cNvPr>
          <p:cNvSpPr/>
          <p:nvPr/>
        </p:nvSpPr>
        <p:spPr>
          <a:xfrm>
            <a:off x="13039695" y="8831905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5" name="Знак умножения 54">
            <a:extLst>
              <a:ext uri="{FF2B5EF4-FFF2-40B4-BE49-F238E27FC236}">
                <a16:creationId xmlns:a16="http://schemas.microsoft.com/office/drawing/2014/main" id="{5AF5E661-CFE2-BEBD-9163-B58D40105F31}"/>
              </a:ext>
            </a:extLst>
          </p:cNvPr>
          <p:cNvSpPr/>
          <p:nvPr/>
        </p:nvSpPr>
        <p:spPr>
          <a:xfrm>
            <a:off x="16168622" y="8838722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56" name="Picture 91">
            <a:extLst>
              <a:ext uri="{FF2B5EF4-FFF2-40B4-BE49-F238E27FC236}">
                <a16:creationId xmlns:a16="http://schemas.microsoft.com/office/drawing/2014/main" id="{01194073-8278-34DD-2CF1-29DF190D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3402" y="3437377"/>
            <a:ext cx="648070" cy="498622"/>
          </a:xfrm>
          <a:prstGeom prst="rect">
            <a:avLst/>
          </a:prstGeom>
        </p:spPr>
      </p:pic>
      <p:pic>
        <p:nvPicPr>
          <p:cNvPr id="57" name="Picture 91">
            <a:extLst>
              <a:ext uri="{FF2B5EF4-FFF2-40B4-BE49-F238E27FC236}">
                <a16:creationId xmlns:a16="http://schemas.microsoft.com/office/drawing/2014/main" id="{6D9344B6-5D50-58A3-7610-18925BE6A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4416" y="3427079"/>
            <a:ext cx="648070" cy="498622"/>
          </a:xfrm>
          <a:prstGeom prst="rect">
            <a:avLst/>
          </a:prstGeom>
        </p:spPr>
      </p:pic>
      <p:pic>
        <p:nvPicPr>
          <p:cNvPr id="58" name="Picture 91">
            <a:extLst>
              <a:ext uri="{FF2B5EF4-FFF2-40B4-BE49-F238E27FC236}">
                <a16:creationId xmlns:a16="http://schemas.microsoft.com/office/drawing/2014/main" id="{D58A0649-32DF-4605-5866-3EA8CBC68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1583" y="7781236"/>
            <a:ext cx="648070" cy="498622"/>
          </a:xfrm>
          <a:prstGeom prst="rect">
            <a:avLst/>
          </a:prstGeom>
        </p:spPr>
      </p:pic>
      <p:pic>
        <p:nvPicPr>
          <p:cNvPr id="59" name="Picture 91">
            <a:extLst>
              <a:ext uri="{FF2B5EF4-FFF2-40B4-BE49-F238E27FC236}">
                <a16:creationId xmlns:a16="http://schemas.microsoft.com/office/drawing/2014/main" id="{39897202-E437-F9BA-09D2-ADE07AF9F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27221" y="5173616"/>
            <a:ext cx="648070" cy="498622"/>
          </a:xfrm>
          <a:prstGeom prst="rect">
            <a:avLst/>
          </a:prstGeom>
        </p:spPr>
      </p:pic>
      <p:pic>
        <p:nvPicPr>
          <p:cNvPr id="60" name="Picture 91">
            <a:extLst>
              <a:ext uri="{FF2B5EF4-FFF2-40B4-BE49-F238E27FC236}">
                <a16:creationId xmlns:a16="http://schemas.microsoft.com/office/drawing/2014/main" id="{13D277E3-AFF6-6FB9-9FD5-4ECCC0DF2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056" y="5175546"/>
            <a:ext cx="648070" cy="498622"/>
          </a:xfrm>
          <a:prstGeom prst="rect">
            <a:avLst/>
          </a:prstGeom>
        </p:spPr>
      </p:pic>
      <p:pic>
        <p:nvPicPr>
          <p:cNvPr id="61" name="Picture 91">
            <a:extLst>
              <a:ext uri="{FF2B5EF4-FFF2-40B4-BE49-F238E27FC236}">
                <a16:creationId xmlns:a16="http://schemas.microsoft.com/office/drawing/2014/main" id="{E334D480-9626-DA08-BC54-CB7FC1F9B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056" y="5902424"/>
            <a:ext cx="648070" cy="498622"/>
          </a:xfrm>
          <a:prstGeom prst="rect">
            <a:avLst/>
          </a:prstGeom>
        </p:spPr>
      </p:pic>
      <p:pic>
        <p:nvPicPr>
          <p:cNvPr id="62" name="Picture 91">
            <a:extLst>
              <a:ext uri="{FF2B5EF4-FFF2-40B4-BE49-F238E27FC236}">
                <a16:creationId xmlns:a16="http://schemas.microsoft.com/office/drawing/2014/main" id="{9F48B4CA-14C6-1338-ACE5-64D550C87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673" y="6780393"/>
            <a:ext cx="648070" cy="498622"/>
          </a:xfrm>
          <a:prstGeom prst="rect">
            <a:avLst/>
          </a:prstGeom>
        </p:spPr>
      </p:pic>
      <p:pic>
        <p:nvPicPr>
          <p:cNvPr id="63" name="Picture 91">
            <a:extLst>
              <a:ext uri="{FF2B5EF4-FFF2-40B4-BE49-F238E27FC236}">
                <a16:creationId xmlns:a16="http://schemas.microsoft.com/office/drawing/2014/main" id="{754EEAF1-24F2-2E8B-FAE0-4858B138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3956" y="3423081"/>
            <a:ext cx="648070" cy="498622"/>
          </a:xfrm>
          <a:prstGeom prst="rect">
            <a:avLst/>
          </a:prstGeom>
        </p:spPr>
      </p:pic>
      <p:pic>
        <p:nvPicPr>
          <p:cNvPr id="64" name="Picture 91">
            <a:extLst>
              <a:ext uri="{FF2B5EF4-FFF2-40B4-BE49-F238E27FC236}">
                <a16:creationId xmlns:a16="http://schemas.microsoft.com/office/drawing/2014/main" id="{15B6F353-4DDF-036F-23A9-49B9118BF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1582" y="3378045"/>
            <a:ext cx="648070" cy="498622"/>
          </a:xfrm>
          <a:prstGeom prst="rect">
            <a:avLst/>
          </a:prstGeom>
        </p:spPr>
      </p:pic>
      <p:sp>
        <p:nvSpPr>
          <p:cNvPr id="65" name="Знак умножения 64">
            <a:extLst>
              <a:ext uri="{FF2B5EF4-FFF2-40B4-BE49-F238E27FC236}">
                <a16:creationId xmlns:a16="http://schemas.microsoft.com/office/drawing/2014/main" id="{E1958506-A000-E2AD-F16A-6D2768C4F343}"/>
              </a:ext>
            </a:extLst>
          </p:cNvPr>
          <p:cNvSpPr/>
          <p:nvPr/>
        </p:nvSpPr>
        <p:spPr>
          <a:xfrm>
            <a:off x="5401216" y="7627528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6" name="Знак умножения 65">
            <a:extLst>
              <a:ext uri="{FF2B5EF4-FFF2-40B4-BE49-F238E27FC236}">
                <a16:creationId xmlns:a16="http://schemas.microsoft.com/office/drawing/2014/main" id="{946425C5-6D70-7314-9072-D5185E2B5B45}"/>
              </a:ext>
            </a:extLst>
          </p:cNvPr>
          <p:cNvSpPr/>
          <p:nvPr/>
        </p:nvSpPr>
        <p:spPr>
          <a:xfrm>
            <a:off x="5401218" y="8897998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7" name="Знак умножения 66">
            <a:extLst>
              <a:ext uri="{FF2B5EF4-FFF2-40B4-BE49-F238E27FC236}">
                <a16:creationId xmlns:a16="http://schemas.microsoft.com/office/drawing/2014/main" id="{6A92349E-372B-EB5A-D0B6-8AE326404950}"/>
              </a:ext>
            </a:extLst>
          </p:cNvPr>
          <p:cNvSpPr/>
          <p:nvPr/>
        </p:nvSpPr>
        <p:spPr>
          <a:xfrm>
            <a:off x="16168622" y="7529763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8" name="Знак умножения 67">
            <a:extLst>
              <a:ext uri="{FF2B5EF4-FFF2-40B4-BE49-F238E27FC236}">
                <a16:creationId xmlns:a16="http://schemas.microsoft.com/office/drawing/2014/main" id="{C897A0C8-3566-9E3D-72DF-CBFA07A6EEF0}"/>
              </a:ext>
            </a:extLst>
          </p:cNvPr>
          <p:cNvSpPr/>
          <p:nvPr/>
        </p:nvSpPr>
        <p:spPr>
          <a:xfrm>
            <a:off x="8714832" y="7629735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9" name="Знак умножения 68">
            <a:extLst>
              <a:ext uri="{FF2B5EF4-FFF2-40B4-BE49-F238E27FC236}">
                <a16:creationId xmlns:a16="http://schemas.microsoft.com/office/drawing/2014/main" id="{D12BDC2A-C671-E13A-8BC2-7063FDE79A11}"/>
              </a:ext>
            </a:extLst>
          </p:cNvPr>
          <p:cNvSpPr/>
          <p:nvPr/>
        </p:nvSpPr>
        <p:spPr>
          <a:xfrm>
            <a:off x="16171623" y="6624604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70" name="Picture 91">
            <a:extLst>
              <a:ext uri="{FF2B5EF4-FFF2-40B4-BE49-F238E27FC236}">
                <a16:creationId xmlns:a16="http://schemas.microsoft.com/office/drawing/2014/main" id="{B0FDEB43-02D8-13D3-A72D-82A20031F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1582" y="6746899"/>
            <a:ext cx="648070" cy="498622"/>
          </a:xfrm>
          <a:prstGeom prst="rect">
            <a:avLst/>
          </a:prstGeom>
        </p:spPr>
      </p:pic>
      <p:pic>
        <p:nvPicPr>
          <p:cNvPr id="71" name="Picture 91">
            <a:extLst>
              <a:ext uri="{FF2B5EF4-FFF2-40B4-BE49-F238E27FC236}">
                <a16:creationId xmlns:a16="http://schemas.microsoft.com/office/drawing/2014/main" id="{EDEE912C-476C-9FFE-34ED-1226387A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6717" y="6774918"/>
            <a:ext cx="648070" cy="498622"/>
          </a:xfrm>
          <a:prstGeom prst="rect">
            <a:avLst/>
          </a:prstGeom>
        </p:spPr>
      </p:pic>
      <p:pic>
        <p:nvPicPr>
          <p:cNvPr id="72" name="Picture 91">
            <a:extLst>
              <a:ext uri="{FF2B5EF4-FFF2-40B4-BE49-F238E27FC236}">
                <a16:creationId xmlns:a16="http://schemas.microsoft.com/office/drawing/2014/main" id="{4385EE65-E27B-FD47-0DE0-0BB00EDD5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2351" y="6783759"/>
            <a:ext cx="648070" cy="498622"/>
          </a:xfrm>
          <a:prstGeom prst="rect">
            <a:avLst/>
          </a:prstGeom>
        </p:spPr>
      </p:pic>
      <p:pic>
        <p:nvPicPr>
          <p:cNvPr id="73" name="Picture 91">
            <a:extLst>
              <a:ext uri="{FF2B5EF4-FFF2-40B4-BE49-F238E27FC236}">
                <a16:creationId xmlns:a16="http://schemas.microsoft.com/office/drawing/2014/main" id="{BFCE6FFE-EA91-9ACC-FDAB-AF2148A3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1581" y="5906181"/>
            <a:ext cx="648070" cy="498622"/>
          </a:xfrm>
          <a:prstGeom prst="rect">
            <a:avLst/>
          </a:prstGeom>
        </p:spPr>
      </p:pic>
      <p:sp>
        <p:nvSpPr>
          <p:cNvPr id="74" name="Знак умножения 73">
            <a:extLst>
              <a:ext uri="{FF2B5EF4-FFF2-40B4-BE49-F238E27FC236}">
                <a16:creationId xmlns:a16="http://schemas.microsoft.com/office/drawing/2014/main" id="{035862DB-C526-3AC8-3B51-CA57C8C4C58E}"/>
              </a:ext>
            </a:extLst>
          </p:cNvPr>
          <p:cNvSpPr/>
          <p:nvPr/>
        </p:nvSpPr>
        <p:spPr>
          <a:xfrm>
            <a:off x="16171623" y="5750610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75" name="Picture 91">
            <a:extLst>
              <a:ext uri="{FF2B5EF4-FFF2-40B4-BE49-F238E27FC236}">
                <a16:creationId xmlns:a16="http://schemas.microsoft.com/office/drawing/2014/main" id="{5AD9F796-A92D-78E2-732E-6F66514D3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7530" y="4370980"/>
            <a:ext cx="658367" cy="498622"/>
          </a:xfrm>
          <a:prstGeom prst="rect">
            <a:avLst/>
          </a:prstGeom>
        </p:spPr>
      </p:pic>
      <p:sp>
        <p:nvSpPr>
          <p:cNvPr id="76" name="Знак умножения 75">
            <a:extLst>
              <a:ext uri="{FF2B5EF4-FFF2-40B4-BE49-F238E27FC236}">
                <a16:creationId xmlns:a16="http://schemas.microsoft.com/office/drawing/2014/main" id="{4308138D-20FF-5BCE-11C4-80104DBF375D}"/>
              </a:ext>
            </a:extLst>
          </p:cNvPr>
          <p:cNvSpPr/>
          <p:nvPr/>
        </p:nvSpPr>
        <p:spPr>
          <a:xfrm>
            <a:off x="16203087" y="5082781"/>
            <a:ext cx="820105" cy="67223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7" name="Знак умножения 76">
            <a:extLst>
              <a:ext uri="{FF2B5EF4-FFF2-40B4-BE49-F238E27FC236}">
                <a16:creationId xmlns:a16="http://schemas.microsoft.com/office/drawing/2014/main" id="{598501F6-E52E-DF21-8F7C-5B4FC48957A3}"/>
              </a:ext>
            </a:extLst>
          </p:cNvPr>
          <p:cNvSpPr/>
          <p:nvPr/>
        </p:nvSpPr>
        <p:spPr>
          <a:xfrm>
            <a:off x="8714830" y="5760376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78" name="Picture 91">
            <a:extLst>
              <a:ext uri="{FF2B5EF4-FFF2-40B4-BE49-F238E27FC236}">
                <a16:creationId xmlns:a16="http://schemas.microsoft.com/office/drawing/2014/main" id="{5803D378-42C4-564E-1E68-F181F414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3102" y="5130125"/>
            <a:ext cx="648070" cy="498622"/>
          </a:xfrm>
          <a:prstGeom prst="rect">
            <a:avLst/>
          </a:prstGeom>
        </p:spPr>
      </p:pic>
      <p:pic>
        <p:nvPicPr>
          <p:cNvPr id="79" name="Picture 91">
            <a:extLst>
              <a:ext uri="{FF2B5EF4-FFF2-40B4-BE49-F238E27FC236}">
                <a16:creationId xmlns:a16="http://schemas.microsoft.com/office/drawing/2014/main" id="{7E0DD60A-007D-1126-A257-1F3457D59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1580" y="5172281"/>
            <a:ext cx="648070" cy="498622"/>
          </a:xfrm>
          <a:prstGeom prst="rect">
            <a:avLst/>
          </a:prstGeom>
        </p:spPr>
      </p:pic>
      <p:pic>
        <p:nvPicPr>
          <p:cNvPr id="80" name="Picture 91">
            <a:extLst>
              <a:ext uri="{FF2B5EF4-FFF2-40B4-BE49-F238E27FC236}">
                <a16:creationId xmlns:a16="http://schemas.microsoft.com/office/drawing/2014/main" id="{8128F42B-CF8C-064A-00F3-6429839A7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3400" y="4426198"/>
            <a:ext cx="648070" cy="498622"/>
          </a:xfrm>
          <a:prstGeom prst="rect">
            <a:avLst/>
          </a:prstGeom>
        </p:spPr>
      </p:pic>
      <p:pic>
        <p:nvPicPr>
          <p:cNvPr id="81" name="Picture 91">
            <a:extLst>
              <a:ext uri="{FF2B5EF4-FFF2-40B4-BE49-F238E27FC236}">
                <a16:creationId xmlns:a16="http://schemas.microsoft.com/office/drawing/2014/main" id="{C6D8160F-CF1E-5F75-FE59-C5ECF8C44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6717" y="4415901"/>
            <a:ext cx="648070" cy="498622"/>
          </a:xfrm>
          <a:prstGeom prst="rect">
            <a:avLst/>
          </a:prstGeom>
        </p:spPr>
      </p:pic>
      <p:pic>
        <p:nvPicPr>
          <p:cNvPr id="82" name="Picture 91">
            <a:extLst>
              <a:ext uri="{FF2B5EF4-FFF2-40B4-BE49-F238E27FC236}">
                <a16:creationId xmlns:a16="http://schemas.microsoft.com/office/drawing/2014/main" id="{0E5355D0-127C-4FC4-E7E6-99DCB097A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1580" y="4370981"/>
            <a:ext cx="648070" cy="498622"/>
          </a:xfrm>
          <a:prstGeom prst="rect">
            <a:avLst/>
          </a:prstGeom>
        </p:spPr>
      </p:pic>
      <p:pic>
        <p:nvPicPr>
          <p:cNvPr id="83" name="Picture 91">
            <a:extLst>
              <a:ext uri="{FF2B5EF4-FFF2-40B4-BE49-F238E27FC236}">
                <a16:creationId xmlns:a16="http://schemas.microsoft.com/office/drawing/2014/main" id="{76AAF4DB-1104-1E07-6073-89D945A2E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6550" y="5913570"/>
            <a:ext cx="648070" cy="49862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BAAFF4FA-62C5-43DE-AA4F-32614E2A7C7B}"/>
              </a:ext>
            </a:extLst>
          </p:cNvPr>
          <p:cNvSpPr/>
          <p:nvPr/>
        </p:nvSpPr>
        <p:spPr>
          <a:xfrm>
            <a:off x="3052428" y="1450355"/>
            <a:ext cx="1782562" cy="8526539"/>
          </a:xfrm>
          <a:prstGeom prst="roundRect">
            <a:avLst/>
          </a:prstGeom>
          <a:noFill/>
          <a:ln w="57150">
            <a:solidFill>
              <a:srgbClr val="4C1C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5" name="TextBox 31">
            <a:extLst>
              <a:ext uri="{FF2B5EF4-FFF2-40B4-BE49-F238E27FC236}">
                <a16:creationId xmlns:a16="http://schemas.microsoft.com/office/drawing/2014/main" id="{9BEBA985-2051-D1F0-08EB-FA9AA6C1BD51}"/>
              </a:ext>
            </a:extLst>
          </p:cNvPr>
          <p:cNvSpPr txBox="1"/>
          <p:nvPr/>
        </p:nvSpPr>
        <p:spPr>
          <a:xfrm>
            <a:off x="17407703" y="9846177"/>
            <a:ext cx="102972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86" name="Знак умножения 85">
            <a:extLst>
              <a:ext uri="{FF2B5EF4-FFF2-40B4-BE49-F238E27FC236}">
                <a16:creationId xmlns:a16="http://schemas.microsoft.com/office/drawing/2014/main" id="{7CB8780E-5C36-2C90-ED74-C6ED2F4BB201}"/>
              </a:ext>
            </a:extLst>
          </p:cNvPr>
          <p:cNvSpPr/>
          <p:nvPr/>
        </p:nvSpPr>
        <p:spPr>
          <a:xfrm>
            <a:off x="3500872" y="4216843"/>
            <a:ext cx="872438" cy="81357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3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FE3B78A-9279-46B6-8B73-4565C7261409}"/>
              </a:ext>
            </a:extLst>
          </p:cNvPr>
          <p:cNvSpPr/>
          <p:nvPr/>
        </p:nvSpPr>
        <p:spPr>
          <a:xfrm>
            <a:off x="1052918" y="3436811"/>
            <a:ext cx="12533595" cy="876475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9F9B9DF2-D1BA-4AF4-9254-47CC33A5D2FA}"/>
              </a:ext>
            </a:extLst>
          </p:cNvPr>
          <p:cNvSpPr/>
          <p:nvPr/>
        </p:nvSpPr>
        <p:spPr>
          <a:xfrm>
            <a:off x="1469131" y="5504096"/>
            <a:ext cx="8075072" cy="89258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644EAF2-332B-4E74-98F2-AFCFFD8306E2}"/>
              </a:ext>
            </a:extLst>
          </p:cNvPr>
          <p:cNvSpPr/>
          <p:nvPr/>
        </p:nvSpPr>
        <p:spPr>
          <a:xfrm>
            <a:off x="1009624" y="1353910"/>
            <a:ext cx="11577664" cy="83251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09840EB-BDAD-4653-86FA-0FB416A57D7F}"/>
              </a:ext>
            </a:extLst>
          </p:cNvPr>
          <p:cNvSpPr/>
          <p:nvPr/>
        </p:nvSpPr>
        <p:spPr>
          <a:xfrm>
            <a:off x="4159795" y="4505696"/>
            <a:ext cx="12959764" cy="85630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16F6FC2-DFBC-41DB-B2C3-D1FE3904CCF7}"/>
              </a:ext>
            </a:extLst>
          </p:cNvPr>
          <p:cNvSpPr/>
          <p:nvPr/>
        </p:nvSpPr>
        <p:spPr>
          <a:xfrm>
            <a:off x="4057650" y="2439300"/>
            <a:ext cx="13177108" cy="83099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F79CB99-1644-691A-BA4F-9F1D7ADFC726}"/>
              </a:ext>
            </a:extLst>
          </p:cNvPr>
          <p:cNvGrpSpPr/>
          <p:nvPr/>
        </p:nvGrpSpPr>
        <p:grpSpPr>
          <a:xfrm>
            <a:off x="6747173" y="6808104"/>
            <a:ext cx="5468640" cy="3478896"/>
            <a:chOff x="5850745" y="5391001"/>
            <a:chExt cx="6728893" cy="4495800"/>
          </a:xfrm>
        </p:grpSpPr>
        <p:grpSp>
          <p:nvGrpSpPr>
            <p:cNvPr id="2339" name="Group 2"/>
            <p:cNvGrpSpPr/>
            <p:nvPr/>
          </p:nvGrpSpPr>
          <p:grpSpPr>
            <a:xfrm>
              <a:off x="5850745" y="5391001"/>
              <a:ext cx="6728893" cy="4495800"/>
              <a:chOff x="2649600" y="1642320"/>
              <a:chExt cx="3844440" cy="2568600"/>
            </a:xfrm>
          </p:grpSpPr>
          <p:sp>
            <p:nvSpPr>
              <p:cNvPr id="2340" name="CustomShape 3"/>
              <p:cNvSpPr/>
              <p:nvPr/>
            </p:nvSpPr>
            <p:spPr>
              <a:xfrm>
                <a:off x="4037400" y="2921400"/>
                <a:ext cx="428040" cy="58788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10187">
                    <a:moveTo>
                      <a:pt x="6705" y="1"/>
                    </a:moveTo>
                    <a:cubicBezTo>
                      <a:pt x="6653" y="1"/>
                      <a:pt x="6600" y="7"/>
                      <a:pt x="6548" y="20"/>
                    </a:cubicBezTo>
                    <a:cubicBezTo>
                      <a:pt x="6481" y="38"/>
                      <a:pt x="4897" y="447"/>
                      <a:pt x="3303" y="1831"/>
                    </a:cubicBezTo>
                    <a:cubicBezTo>
                      <a:pt x="1837" y="3102"/>
                      <a:pt x="75" y="5470"/>
                      <a:pt x="6" y="9532"/>
                    </a:cubicBezTo>
                    <a:cubicBezTo>
                      <a:pt x="0" y="9888"/>
                      <a:pt x="285" y="10181"/>
                      <a:pt x="640" y="10187"/>
                    </a:cubicBezTo>
                    <a:lnTo>
                      <a:pt x="651" y="10187"/>
                    </a:lnTo>
                    <a:cubicBezTo>
                      <a:pt x="1002" y="10187"/>
                      <a:pt x="1288" y="9905"/>
                      <a:pt x="1293" y="9553"/>
                    </a:cubicBezTo>
                    <a:cubicBezTo>
                      <a:pt x="1408" y="2757"/>
                      <a:pt x="6641" y="1326"/>
                      <a:pt x="6863" y="1269"/>
                    </a:cubicBezTo>
                    <a:cubicBezTo>
                      <a:pt x="7208" y="1180"/>
                      <a:pt x="7415" y="831"/>
                      <a:pt x="7328" y="487"/>
                    </a:cubicBezTo>
                    <a:cubicBezTo>
                      <a:pt x="7255" y="196"/>
                      <a:pt x="6993" y="1"/>
                      <a:pt x="6705" y="1"/>
                    </a:cubicBezTo>
                    <a:close/>
                  </a:path>
                </a:pathLst>
              </a:custGeom>
              <a:solidFill>
                <a:srgbClr val="FFFFFF">
                  <a:alpha val="29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2341" name="CustomShape 4"/>
              <p:cNvSpPr/>
              <p:nvPr/>
            </p:nvSpPr>
            <p:spPr>
              <a:xfrm>
                <a:off x="3832920" y="2733480"/>
                <a:ext cx="1477800" cy="1477440"/>
              </a:xfrm>
              <a:custGeom>
                <a:avLst/>
                <a:gdLst/>
                <a:ahLst/>
                <a:cxnLst/>
                <a:rect l="l" t="t" r="r" b="b"/>
                <a:pathLst>
                  <a:path w="25592" h="25591">
                    <a:moveTo>
                      <a:pt x="12973" y="0"/>
                    </a:moveTo>
                    <a:cubicBezTo>
                      <a:pt x="12937" y="0"/>
                      <a:pt x="12906" y="30"/>
                      <a:pt x="12906" y="66"/>
                    </a:cubicBezTo>
                    <a:cubicBezTo>
                      <a:pt x="12906" y="101"/>
                      <a:pt x="12936" y="132"/>
                      <a:pt x="12972" y="132"/>
                    </a:cubicBezTo>
                    <a:lnTo>
                      <a:pt x="13104" y="134"/>
                    </a:lnTo>
                    <a:lnTo>
                      <a:pt x="13105" y="134"/>
                    </a:lnTo>
                    <a:cubicBezTo>
                      <a:pt x="13141" y="134"/>
                      <a:pt x="13170" y="107"/>
                      <a:pt x="13171" y="71"/>
                    </a:cubicBezTo>
                    <a:cubicBezTo>
                      <a:pt x="13172" y="34"/>
                      <a:pt x="13145" y="4"/>
                      <a:pt x="13108" y="3"/>
                    </a:cubicBezTo>
                    <a:lnTo>
                      <a:pt x="12975" y="0"/>
                    </a:lnTo>
                    <a:close/>
                    <a:moveTo>
                      <a:pt x="12310" y="9"/>
                    </a:moveTo>
                    <a:lnTo>
                      <a:pt x="12178" y="15"/>
                    </a:lnTo>
                    <a:cubicBezTo>
                      <a:pt x="12142" y="16"/>
                      <a:pt x="12114" y="48"/>
                      <a:pt x="12115" y="84"/>
                    </a:cubicBezTo>
                    <a:cubicBezTo>
                      <a:pt x="12118" y="118"/>
                      <a:pt x="12147" y="146"/>
                      <a:pt x="12182" y="146"/>
                    </a:cubicBezTo>
                    <a:cubicBezTo>
                      <a:pt x="12183" y="146"/>
                      <a:pt x="12184" y="146"/>
                      <a:pt x="12183" y="148"/>
                    </a:cubicBezTo>
                    <a:lnTo>
                      <a:pt x="12315" y="142"/>
                    </a:lnTo>
                    <a:cubicBezTo>
                      <a:pt x="12352" y="141"/>
                      <a:pt x="12380" y="111"/>
                      <a:pt x="12378" y="74"/>
                    </a:cubicBezTo>
                    <a:cubicBezTo>
                      <a:pt x="12377" y="36"/>
                      <a:pt x="12350" y="12"/>
                      <a:pt x="12310" y="9"/>
                    </a:cubicBezTo>
                    <a:close/>
                    <a:moveTo>
                      <a:pt x="13766" y="36"/>
                    </a:moveTo>
                    <a:cubicBezTo>
                      <a:pt x="13735" y="36"/>
                      <a:pt x="13700" y="61"/>
                      <a:pt x="13697" y="97"/>
                    </a:cubicBezTo>
                    <a:cubicBezTo>
                      <a:pt x="13695" y="133"/>
                      <a:pt x="13723" y="166"/>
                      <a:pt x="13759" y="168"/>
                    </a:cubicBezTo>
                    <a:lnTo>
                      <a:pt x="13890" y="178"/>
                    </a:lnTo>
                    <a:lnTo>
                      <a:pt x="13896" y="178"/>
                    </a:lnTo>
                    <a:cubicBezTo>
                      <a:pt x="13931" y="178"/>
                      <a:pt x="13958" y="153"/>
                      <a:pt x="13959" y="118"/>
                    </a:cubicBezTo>
                    <a:cubicBezTo>
                      <a:pt x="13962" y="81"/>
                      <a:pt x="13936" y="49"/>
                      <a:pt x="13900" y="46"/>
                    </a:cubicBezTo>
                    <a:lnTo>
                      <a:pt x="13768" y="36"/>
                    </a:lnTo>
                    <a:cubicBezTo>
                      <a:pt x="13767" y="36"/>
                      <a:pt x="13767" y="36"/>
                      <a:pt x="13766" y="36"/>
                    </a:cubicBezTo>
                    <a:close/>
                    <a:moveTo>
                      <a:pt x="11525" y="61"/>
                    </a:moveTo>
                    <a:cubicBezTo>
                      <a:pt x="11523" y="61"/>
                      <a:pt x="11520" y="61"/>
                      <a:pt x="11518" y="62"/>
                    </a:cubicBezTo>
                    <a:lnTo>
                      <a:pt x="11386" y="76"/>
                    </a:lnTo>
                    <a:cubicBezTo>
                      <a:pt x="11349" y="80"/>
                      <a:pt x="11324" y="113"/>
                      <a:pt x="11328" y="149"/>
                    </a:cubicBezTo>
                    <a:cubicBezTo>
                      <a:pt x="11331" y="182"/>
                      <a:pt x="11359" y="208"/>
                      <a:pt x="11392" y="208"/>
                    </a:cubicBezTo>
                    <a:cubicBezTo>
                      <a:pt x="11395" y="208"/>
                      <a:pt x="11398" y="208"/>
                      <a:pt x="11400" y="207"/>
                    </a:cubicBezTo>
                    <a:lnTo>
                      <a:pt x="11531" y="193"/>
                    </a:lnTo>
                    <a:cubicBezTo>
                      <a:pt x="11567" y="189"/>
                      <a:pt x="11594" y="157"/>
                      <a:pt x="11590" y="121"/>
                    </a:cubicBezTo>
                    <a:cubicBezTo>
                      <a:pt x="11587" y="87"/>
                      <a:pt x="11558" y="61"/>
                      <a:pt x="11525" y="61"/>
                    </a:cubicBezTo>
                    <a:close/>
                    <a:moveTo>
                      <a:pt x="14551" y="119"/>
                    </a:moveTo>
                    <a:cubicBezTo>
                      <a:pt x="14519" y="119"/>
                      <a:pt x="14490" y="143"/>
                      <a:pt x="14485" y="176"/>
                    </a:cubicBezTo>
                    <a:cubicBezTo>
                      <a:pt x="14480" y="211"/>
                      <a:pt x="14506" y="245"/>
                      <a:pt x="14541" y="250"/>
                    </a:cubicBezTo>
                    <a:lnTo>
                      <a:pt x="14672" y="269"/>
                    </a:lnTo>
                    <a:cubicBezTo>
                      <a:pt x="14675" y="270"/>
                      <a:pt x="14679" y="270"/>
                      <a:pt x="14683" y="270"/>
                    </a:cubicBezTo>
                    <a:cubicBezTo>
                      <a:pt x="14714" y="270"/>
                      <a:pt x="14742" y="248"/>
                      <a:pt x="14745" y="214"/>
                    </a:cubicBezTo>
                    <a:cubicBezTo>
                      <a:pt x="14751" y="177"/>
                      <a:pt x="14726" y="143"/>
                      <a:pt x="14690" y="138"/>
                    </a:cubicBezTo>
                    <a:lnTo>
                      <a:pt x="14560" y="120"/>
                    </a:lnTo>
                    <a:cubicBezTo>
                      <a:pt x="14557" y="119"/>
                      <a:pt x="14554" y="119"/>
                      <a:pt x="14551" y="119"/>
                    </a:cubicBezTo>
                    <a:close/>
                    <a:moveTo>
                      <a:pt x="10739" y="165"/>
                    </a:moveTo>
                    <a:cubicBezTo>
                      <a:pt x="10735" y="165"/>
                      <a:pt x="10731" y="165"/>
                      <a:pt x="10727" y="166"/>
                    </a:cubicBezTo>
                    <a:lnTo>
                      <a:pt x="10597" y="187"/>
                    </a:lnTo>
                    <a:cubicBezTo>
                      <a:pt x="10561" y="194"/>
                      <a:pt x="10537" y="228"/>
                      <a:pt x="10544" y="264"/>
                    </a:cubicBezTo>
                    <a:cubicBezTo>
                      <a:pt x="10550" y="296"/>
                      <a:pt x="10577" y="319"/>
                      <a:pt x="10608" y="319"/>
                    </a:cubicBezTo>
                    <a:cubicBezTo>
                      <a:pt x="10612" y="319"/>
                      <a:pt x="10617" y="319"/>
                      <a:pt x="10619" y="317"/>
                    </a:cubicBezTo>
                    <a:lnTo>
                      <a:pt x="10747" y="296"/>
                    </a:lnTo>
                    <a:cubicBezTo>
                      <a:pt x="10785" y="291"/>
                      <a:pt x="10810" y="256"/>
                      <a:pt x="10803" y="220"/>
                    </a:cubicBezTo>
                    <a:cubicBezTo>
                      <a:pt x="10798" y="188"/>
                      <a:pt x="10770" y="165"/>
                      <a:pt x="10739" y="165"/>
                    </a:cubicBezTo>
                    <a:close/>
                    <a:moveTo>
                      <a:pt x="15331" y="252"/>
                    </a:moveTo>
                    <a:cubicBezTo>
                      <a:pt x="15301" y="252"/>
                      <a:pt x="15275" y="274"/>
                      <a:pt x="15268" y="305"/>
                    </a:cubicBezTo>
                    <a:cubicBezTo>
                      <a:pt x="15260" y="341"/>
                      <a:pt x="15283" y="375"/>
                      <a:pt x="15319" y="383"/>
                    </a:cubicBezTo>
                    <a:lnTo>
                      <a:pt x="15447" y="409"/>
                    </a:lnTo>
                    <a:cubicBezTo>
                      <a:pt x="15452" y="412"/>
                      <a:pt x="15456" y="412"/>
                      <a:pt x="15461" y="412"/>
                    </a:cubicBezTo>
                    <a:cubicBezTo>
                      <a:pt x="15492" y="412"/>
                      <a:pt x="15519" y="389"/>
                      <a:pt x="15527" y="358"/>
                    </a:cubicBezTo>
                    <a:cubicBezTo>
                      <a:pt x="15534" y="322"/>
                      <a:pt x="15511" y="288"/>
                      <a:pt x="15476" y="281"/>
                    </a:cubicBezTo>
                    <a:lnTo>
                      <a:pt x="15346" y="254"/>
                    </a:lnTo>
                    <a:cubicBezTo>
                      <a:pt x="15341" y="253"/>
                      <a:pt x="15336" y="252"/>
                      <a:pt x="15331" y="252"/>
                    </a:cubicBezTo>
                    <a:close/>
                    <a:moveTo>
                      <a:pt x="9961" y="315"/>
                    </a:moveTo>
                    <a:cubicBezTo>
                      <a:pt x="9957" y="315"/>
                      <a:pt x="9952" y="315"/>
                      <a:pt x="9947" y="316"/>
                    </a:cubicBezTo>
                    <a:lnTo>
                      <a:pt x="9818" y="347"/>
                    </a:lnTo>
                    <a:cubicBezTo>
                      <a:pt x="9783" y="355"/>
                      <a:pt x="9761" y="391"/>
                      <a:pt x="9769" y="427"/>
                    </a:cubicBezTo>
                    <a:cubicBezTo>
                      <a:pt x="9776" y="458"/>
                      <a:pt x="9804" y="478"/>
                      <a:pt x="9834" y="478"/>
                    </a:cubicBezTo>
                    <a:cubicBezTo>
                      <a:pt x="9839" y="478"/>
                      <a:pt x="9844" y="478"/>
                      <a:pt x="9849" y="475"/>
                    </a:cubicBezTo>
                    <a:lnTo>
                      <a:pt x="9977" y="445"/>
                    </a:lnTo>
                    <a:cubicBezTo>
                      <a:pt x="10013" y="437"/>
                      <a:pt x="10034" y="402"/>
                      <a:pt x="10027" y="366"/>
                    </a:cubicBezTo>
                    <a:cubicBezTo>
                      <a:pt x="10019" y="335"/>
                      <a:pt x="9992" y="315"/>
                      <a:pt x="9961" y="315"/>
                    </a:cubicBezTo>
                    <a:close/>
                    <a:moveTo>
                      <a:pt x="16102" y="433"/>
                    </a:moveTo>
                    <a:cubicBezTo>
                      <a:pt x="16072" y="433"/>
                      <a:pt x="16045" y="453"/>
                      <a:pt x="16038" y="483"/>
                    </a:cubicBezTo>
                    <a:cubicBezTo>
                      <a:pt x="16029" y="517"/>
                      <a:pt x="16050" y="554"/>
                      <a:pt x="16085" y="563"/>
                    </a:cubicBezTo>
                    <a:lnTo>
                      <a:pt x="16212" y="598"/>
                    </a:lnTo>
                    <a:cubicBezTo>
                      <a:pt x="16218" y="599"/>
                      <a:pt x="16224" y="601"/>
                      <a:pt x="16230" y="601"/>
                    </a:cubicBezTo>
                    <a:cubicBezTo>
                      <a:pt x="16259" y="601"/>
                      <a:pt x="16285" y="581"/>
                      <a:pt x="16292" y="552"/>
                    </a:cubicBezTo>
                    <a:cubicBezTo>
                      <a:pt x="16301" y="516"/>
                      <a:pt x="16282" y="480"/>
                      <a:pt x="16246" y="470"/>
                    </a:cubicBezTo>
                    <a:cubicBezTo>
                      <a:pt x="16204" y="459"/>
                      <a:pt x="16161" y="446"/>
                      <a:pt x="16118" y="435"/>
                    </a:cubicBezTo>
                    <a:cubicBezTo>
                      <a:pt x="16113" y="434"/>
                      <a:pt x="16108" y="433"/>
                      <a:pt x="16102" y="433"/>
                    </a:cubicBezTo>
                    <a:close/>
                    <a:moveTo>
                      <a:pt x="9195" y="516"/>
                    </a:moveTo>
                    <a:cubicBezTo>
                      <a:pt x="9189" y="516"/>
                      <a:pt x="9184" y="516"/>
                      <a:pt x="9178" y="518"/>
                    </a:cubicBezTo>
                    <a:lnTo>
                      <a:pt x="9051" y="557"/>
                    </a:lnTo>
                    <a:cubicBezTo>
                      <a:pt x="9016" y="567"/>
                      <a:pt x="8997" y="604"/>
                      <a:pt x="9007" y="639"/>
                    </a:cubicBezTo>
                    <a:cubicBezTo>
                      <a:pt x="9015" y="668"/>
                      <a:pt x="9042" y="686"/>
                      <a:pt x="9070" y="686"/>
                    </a:cubicBezTo>
                    <a:cubicBezTo>
                      <a:pt x="9077" y="686"/>
                      <a:pt x="9083" y="685"/>
                      <a:pt x="9089" y="682"/>
                    </a:cubicBezTo>
                    <a:cubicBezTo>
                      <a:pt x="9130" y="669"/>
                      <a:pt x="9173" y="658"/>
                      <a:pt x="9215" y="645"/>
                    </a:cubicBezTo>
                    <a:cubicBezTo>
                      <a:pt x="9250" y="635"/>
                      <a:pt x="9270" y="598"/>
                      <a:pt x="9260" y="563"/>
                    </a:cubicBezTo>
                    <a:cubicBezTo>
                      <a:pt x="9251" y="534"/>
                      <a:pt x="9224" y="516"/>
                      <a:pt x="9195" y="516"/>
                    </a:cubicBezTo>
                    <a:close/>
                    <a:moveTo>
                      <a:pt x="16863" y="662"/>
                    </a:moveTo>
                    <a:cubicBezTo>
                      <a:pt x="16835" y="662"/>
                      <a:pt x="16809" y="680"/>
                      <a:pt x="16799" y="708"/>
                    </a:cubicBezTo>
                    <a:cubicBezTo>
                      <a:pt x="16786" y="742"/>
                      <a:pt x="16806" y="780"/>
                      <a:pt x="16840" y="791"/>
                    </a:cubicBezTo>
                    <a:cubicBezTo>
                      <a:pt x="16880" y="805"/>
                      <a:pt x="16923" y="819"/>
                      <a:pt x="16964" y="833"/>
                    </a:cubicBezTo>
                    <a:cubicBezTo>
                      <a:pt x="16972" y="836"/>
                      <a:pt x="16978" y="837"/>
                      <a:pt x="16986" y="837"/>
                    </a:cubicBezTo>
                    <a:cubicBezTo>
                      <a:pt x="17012" y="837"/>
                      <a:pt x="17038" y="821"/>
                      <a:pt x="17049" y="793"/>
                    </a:cubicBezTo>
                    <a:cubicBezTo>
                      <a:pt x="17062" y="759"/>
                      <a:pt x="17043" y="721"/>
                      <a:pt x="17008" y="709"/>
                    </a:cubicBezTo>
                    <a:cubicBezTo>
                      <a:pt x="16966" y="694"/>
                      <a:pt x="16924" y="680"/>
                      <a:pt x="16883" y="665"/>
                    </a:cubicBezTo>
                    <a:cubicBezTo>
                      <a:pt x="16876" y="663"/>
                      <a:pt x="16869" y="662"/>
                      <a:pt x="16863" y="662"/>
                    </a:cubicBezTo>
                    <a:close/>
                    <a:moveTo>
                      <a:pt x="8444" y="764"/>
                    </a:moveTo>
                    <a:cubicBezTo>
                      <a:pt x="8437" y="764"/>
                      <a:pt x="8429" y="765"/>
                      <a:pt x="8422" y="768"/>
                    </a:cubicBezTo>
                    <a:lnTo>
                      <a:pt x="8297" y="814"/>
                    </a:lnTo>
                    <a:cubicBezTo>
                      <a:pt x="8263" y="827"/>
                      <a:pt x="8246" y="864"/>
                      <a:pt x="8259" y="899"/>
                    </a:cubicBezTo>
                    <a:cubicBezTo>
                      <a:pt x="8268" y="924"/>
                      <a:pt x="8294" y="940"/>
                      <a:pt x="8320" y="940"/>
                    </a:cubicBezTo>
                    <a:cubicBezTo>
                      <a:pt x="8329" y="940"/>
                      <a:pt x="8336" y="939"/>
                      <a:pt x="8343" y="938"/>
                    </a:cubicBezTo>
                    <a:lnTo>
                      <a:pt x="8466" y="892"/>
                    </a:lnTo>
                    <a:cubicBezTo>
                      <a:pt x="8501" y="879"/>
                      <a:pt x="8519" y="842"/>
                      <a:pt x="8506" y="807"/>
                    </a:cubicBezTo>
                    <a:cubicBezTo>
                      <a:pt x="8496" y="780"/>
                      <a:pt x="8471" y="764"/>
                      <a:pt x="8444" y="764"/>
                    </a:cubicBezTo>
                    <a:close/>
                    <a:moveTo>
                      <a:pt x="17604" y="940"/>
                    </a:moveTo>
                    <a:cubicBezTo>
                      <a:pt x="17578" y="940"/>
                      <a:pt x="17554" y="955"/>
                      <a:pt x="17543" y="981"/>
                    </a:cubicBezTo>
                    <a:cubicBezTo>
                      <a:pt x="17529" y="1015"/>
                      <a:pt x="17546" y="1053"/>
                      <a:pt x="17579" y="1067"/>
                    </a:cubicBezTo>
                    <a:cubicBezTo>
                      <a:pt x="17620" y="1083"/>
                      <a:pt x="17660" y="1100"/>
                      <a:pt x="17701" y="1118"/>
                    </a:cubicBezTo>
                    <a:cubicBezTo>
                      <a:pt x="17708" y="1121"/>
                      <a:pt x="17717" y="1123"/>
                      <a:pt x="17727" y="1123"/>
                    </a:cubicBezTo>
                    <a:cubicBezTo>
                      <a:pt x="17752" y="1123"/>
                      <a:pt x="17776" y="1106"/>
                      <a:pt x="17788" y="1084"/>
                    </a:cubicBezTo>
                    <a:cubicBezTo>
                      <a:pt x="17801" y="1049"/>
                      <a:pt x="17785" y="1011"/>
                      <a:pt x="17752" y="997"/>
                    </a:cubicBezTo>
                    <a:cubicBezTo>
                      <a:pt x="17710" y="979"/>
                      <a:pt x="17670" y="962"/>
                      <a:pt x="17629" y="946"/>
                    </a:cubicBezTo>
                    <a:cubicBezTo>
                      <a:pt x="17621" y="942"/>
                      <a:pt x="17612" y="940"/>
                      <a:pt x="17604" y="940"/>
                    </a:cubicBezTo>
                    <a:close/>
                    <a:moveTo>
                      <a:pt x="7710" y="1055"/>
                    </a:moveTo>
                    <a:cubicBezTo>
                      <a:pt x="7701" y="1055"/>
                      <a:pt x="7692" y="1057"/>
                      <a:pt x="7684" y="1060"/>
                    </a:cubicBezTo>
                    <a:lnTo>
                      <a:pt x="7563" y="1114"/>
                    </a:lnTo>
                    <a:cubicBezTo>
                      <a:pt x="7531" y="1130"/>
                      <a:pt x="7515" y="1168"/>
                      <a:pt x="7531" y="1201"/>
                    </a:cubicBezTo>
                    <a:cubicBezTo>
                      <a:pt x="7541" y="1227"/>
                      <a:pt x="7564" y="1241"/>
                      <a:pt x="7590" y="1241"/>
                    </a:cubicBezTo>
                    <a:cubicBezTo>
                      <a:pt x="7599" y="1241"/>
                      <a:pt x="7608" y="1240"/>
                      <a:pt x="7615" y="1234"/>
                    </a:cubicBezTo>
                    <a:lnTo>
                      <a:pt x="7736" y="1182"/>
                    </a:lnTo>
                    <a:cubicBezTo>
                      <a:pt x="7769" y="1169"/>
                      <a:pt x="7784" y="1129"/>
                      <a:pt x="7771" y="1095"/>
                    </a:cubicBezTo>
                    <a:cubicBezTo>
                      <a:pt x="7760" y="1069"/>
                      <a:pt x="7736" y="1055"/>
                      <a:pt x="7710" y="1055"/>
                    </a:cubicBezTo>
                    <a:close/>
                    <a:moveTo>
                      <a:pt x="18329" y="1263"/>
                    </a:moveTo>
                    <a:cubicBezTo>
                      <a:pt x="18305" y="1263"/>
                      <a:pt x="18281" y="1276"/>
                      <a:pt x="18270" y="1300"/>
                    </a:cubicBezTo>
                    <a:cubicBezTo>
                      <a:pt x="18255" y="1333"/>
                      <a:pt x="18267" y="1372"/>
                      <a:pt x="18301" y="1388"/>
                    </a:cubicBezTo>
                    <a:cubicBezTo>
                      <a:pt x="18340" y="1407"/>
                      <a:pt x="18378" y="1427"/>
                      <a:pt x="18418" y="1446"/>
                    </a:cubicBezTo>
                    <a:cubicBezTo>
                      <a:pt x="18426" y="1449"/>
                      <a:pt x="18438" y="1452"/>
                      <a:pt x="18448" y="1452"/>
                    </a:cubicBezTo>
                    <a:cubicBezTo>
                      <a:pt x="18472" y="1452"/>
                      <a:pt x="18495" y="1438"/>
                      <a:pt x="18506" y="1416"/>
                    </a:cubicBezTo>
                    <a:cubicBezTo>
                      <a:pt x="18523" y="1385"/>
                      <a:pt x="18510" y="1345"/>
                      <a:pt x="18477" y="1328"/>
                    </a:cubicBezTo>
                    <a:cubicBezTo>
                      <a:pt x="18438" y="1308"/>
                      <a:pt x="18398" y="1288"/>
                      <a:pt x="18358" y="1269"/>
                    </a:cubicBezTo>
                    <a:cubicBezTo>
                      <a:pt x="18349" y="1265"/>
                      <a:pt x="18339" y="1263"/>
                      <a:pt x="18329" y="1263"/>
                    </a:cubicBezTo>
                    <a:close/>
                    <a:moveTo>
                      <a:pt x="6998" y="1393"/>
                    </a:moveTo>
                    <a:cubicBezTo>
                      <a:pt x="6988" y="1393"/>
                      <a:pt x="6977" y="1395"/>
                      <a:pt x="6967" y="1400"/>
                    </a:cubicBezTo>
                    <a:cubicBezTo>
                      <a:pt x="6928" y="1420"/>
                      <a:pt x="6889" y="1441"/>
                      <a:pt x="6850" y="1461"/>
                    </a:cubicBezTo>
                    <a:cubicBezTo>
                      <a:pt x="6816" y="1479"/>
                      <a:pt x="6805" y="1519"/>
                      <a:pt x="6822" y="1550"/>
                    </a:cubicBezTo>
                    <a:cubicBezTo>
                      <a:pt x="6833" y="1574"/>
                      <a:pt x="6856" y="1586"/>
                      <a:pt x="6881" y="1586"/>
                    </a:cubicBezTo>
                    <a:cubicBezTo>
                      <a:pt x="6891" y="1586"/>
                      <a:pt x="6901" y="1584"/>
                      <a:pt x="6912" y="1576"/>
                    </a:cubicBezTo>
                    <a:cubicBezTo>
                      <a:pt x="6949" y="1555"/>
                      <a:pt x="6989" y="1535"/>
                      <a:pt x="7027" y="1517"/>
                    </a:cubicBezTo>
                    <a:cubicBezTo>
                      <a:pt x="7060" y="1501"/>
                      <a:pt x="7072" y="1460"/>
                      <a:pt x="7056" y="1428"/>
                    </a:cubicBezTo>
                    <a:cubicBezTo>
                      <a:pt x="7045" y="1405"/>
                      <a:pt x="7022" y="1393"/>
                      <a:pt x="6998" y="1393"/>
                    </a:cubicBezTo>
                    <a:close/>
                    <a:moveTo>
                      <a:pt x="19032" y="1629"/>
                    </a:moveTo>
                    <a:cubicBezTo>
                      <a:pt x="19008" y="1629"/>
                      <a:pt x="18985" y="1641"/>
                      <a:pt x="18973" y="1663"/>
                    </a:cubicBezTo>
                    <a:cubicBezTo>
                      <a:pt x="18955" y="1695"/>
                      <a:pt x="18967" y="1734"/>
                      <a:pt x="18998" y="1753"/>
                    </a:cubicBezTo>
                    <a:cubicBezTo>
                      <a:pt x="19037" y="1774"/>
                      <a:pt x="19074" y="1796"/>
                      <a:pt x="19113" y="1818"/>
                    </a:cubicBezTo>
                    <a:cubicBezTo>
                      <a:pt x="19123" y="1825"/>
                      <a:pt x="19135" y="1827"/>
                      <a:pt x="19146" y="1827"/>
                    </a:cubicBezTo>
                    <a:cubicBezTo>
                      <a:pt x="19168" y="1827"/>
                      <a:pt x="19191" y="1814"/>
                      <a:pt x="19202" y="1795"/>
                    </a:cubicBezTo>
                    <a:cubicBezTo>
                      <a:pt x="19220" y="1763"/>
                      <a:pt x="19210" y="1722"/>
                      <a:pt x="19178" y="1704"/>
                    </a:cubicBezTo>
                    <a:cubicBezTo>
                      <a:pt x="19140" y="1681"/>
                      <a:pt x="19101" y="1660"/>
                      <a:pt x="19063" y="1637"/>
                    </a:cubicBezTo>
                    <a:cubicBezTo>
                      <a:pt x="19053" y="1632"/>
                      <a:pt x="19042" y="1629"/>
                      <a:pt x="19032" y="1629"/>
                    </a:cubicBezTo>
                    <a:close/>
                    <a:moveTo>
                      <a:pt x="6306" y="1776"/>
                    </a:moveTo>
                    <a:cubicBezTo>
                      <a:pt x="6294" y="1776"/>
                      <a:pt x="6283" y="1779"/>
                      <a:pt x="6272" y="1786"/>
                    </a:cubicBezTo>
                    <a:lnTo>
                      <a:pt x="6157" y="1853"/>
                    </a:lnTo>
                    <a:cubicBezTo>
                      <a:pt x="6127" y="1873"/>
                      <a:pt x="6117" y="1914"/>
                      <a:pt x="6136" y="1944"/>
                    </a:cubicBezTo>
                    <a:cubicBezTo>
                      <a:pt x="6149" y="1965"/>
                      <a:pt x="6171" y="1976"/>
                      <a:pt x="6192" y="1976"/>
                    </a:cubicBezTo>
                    <a:cubicBezTo>
                      <a:pt x="6203" y="1976"/>
                      <a:pt x="6216" y="1973"/>
                      <a:pt x="6227" y="1968"/>
                    </a:cubicBezTo>
                    <a:lnTo>
                      <a:pt x="6340" y="1899"/>
                    </a:lnTo>
                    <a:cubicBezTo>
                      <a:pt x="6371" y="1881"/>
                      <a:pt x="6382" y="1841"/>
                      <a:pt x="6362" y="1809"/>
                    </a:cubicBezTo>
                    <a:cubicBezTo>
                      <a:pt x="6350" y="1788"/>
                      <a:pt x="6328" y="1776"/>
                      <a:pt x="6306" y="1776"/>
                    </a:cubicBezTo>
                    <a:close/>
                    <a:moveTo>
                      <a:pt x="19709" y="2040"/>
                    </a:moveTo>
                    <a:cubicBezTo>
                      <a:pt x="19688" y="2040"/>
                      <a:pt x="19666" y="2051"/>
                      <a:pt x="19653" y="2070"/>
                    </a:cubicBezTo>
                    <a:cubicBezTo>
                      <a:pt x="19633" y="2100"/>
                      <a:pt x="19642" y="2141"/>
                      <a:pt x="19673" y="2161"/>
                    </a:cubicBezTo>
                    <a:lnTo>
                      <a:pt x="19783" y="2233"/>
                    </a:lnTo>
                    <a:cubicBezTo>
                      <a:pt x="19794" y="2240"/>
                      <a:pt x="19807" y="2244"/>
                      <a:pt x="19820" y="2244"/>
                    </a:cubicBezTo>
                    <a:cubicBezTo>
                      <a:pt x="19842" y="2244"/>
                      <a:pt x="19862" y="2232"/>
                      <a:pt x="19875" y="2215"/>
                    </a:cubicBezTo>
                    <a:cubicBezTo>
                      <a:pt x="19894" y="2185"/>
                      <a:pt x="19887" y="2144"/>
                      <a:pt x="19856" y="2123"/>
                    </a:cubicBezTo>
                    <a:lnTo>
                      <a:pt x="19744" y="2051"/>
                    </a:lnTo>
                    <a:cubicBezTo>
                      <a:pt x="19734" y="2044"/>
                      <a:pt x="19721" y="2040"/>
                      <a:pt x="19709" y="2040"/>
                    </a:cubicBezTo>
                    <a:close/>
                    <a:moveTo>
                      <a:pt x="5638" y="2200"/>
                    </a:moveTo>
                    <a:cubicBezTo>
                      <a:pt x="5625" y="2200"/>
                      <a:pt x="5613" y="2204"/>
                      <a:pt x="5602" y="2211"/>
                    </a:cubicBezTo>
                    <a:lnTo>
                      <a:pt x="5492" y="2287"/>
                    </a:lnTo>
                    <a:cubicBezTo>
                      <a:pt x="5462" y="2307"/>
                      <a:pt x="5456" y="2350"/>
                      <a:pt x="5476" y="2379"/>
                    </a:cubicBezTo>
                    <a:cubicBezTo>
                      <a:pt x="5489" y="2398"/>
                      <a:pt x="5510" y="2408"/>
                      <a:pt x="5530" y="2408"/>
                    </a:cubicBezTo>
                    <a:cubicBezTo>
                      <a:pt x="5543" y="2408"/>
                      <a:pt x="5556" y="2404"/>
                      <a:pt x="5568" y="2395"/>
                    </a:cubicBezTo>
                    <a:lnTo>
                      <a:pt x="5676" y="2322"/>
                    </a:lnTo>
                    <a:cubicBezTo>
                      <a:pt x="5706" y="2301"/>
                      <a:pt x="5714" y="2260"/>
                      <a:pt x="5694" y="2230"/>
                    </a:cubicBezTo>
                    <a:cubicBezTo>
                      <a:pt x="5681" y="2210"/>
                      <a:pt x="5659" y="2200"/>
                      <a:pt x="5638" y="2200"/>
                    </a:cubicBezTo>
                    <a:close/>
                    <a:moveTo>
                      <a:pt x="20360" y="2490"/>
                    </a:moveTo>
                    <a:cubicBezTo>
                      <a:pt x="20340" y="2490"/>
                      <a:pt x="20320" y="2499"/>
                      <a:pt x="20307" y="2517"/>
                    </a:cubicBezTo>
                    <a:cubicBezTo>
                      <a:pt x="20286" y="2547"/>
                      <a:pt x="20292" y="2588"/>
                      <a:pt x="20321" y="2609"/>
                    </a:cubicBezTo>
                    <a:lnTo>
                      <a:pt x="20426" y="2689"/>
                    </a:lnTo>
                    <a:cubicBezTo>
                      <a:pt x="20438" y="2698"/>
                      <a:pt x="20451" y="2701"/>
                      <a:pt x="20466" y="2701"/>
                    </a:cubicBezTo>
                    <a:cubicBezTo>
                      <a:pt x="20486" y="2701"/>
                      <a:pt x="20506" y="2692"/>
                      <a:pt x="20518" y="2675"/>
                    </a:cubicBezTo>
                    <a:cubicBezTo>
                      <a:pt x="20539" y="2646"/>
                      <a:pt x="20535" y="2604"/>
                      <a:pt x="20506" y="2583"/>
                    </a:cubicBezTo>
                    <a:lnTo>
                      <a:pt x="20399" y="2503"/>
                    </a:lnTo>
                    <a:cubicBezTo>
                      <a:pt x="20387" y="2494"/>
                      <a:pt x="20374" y="2490"/>
                      <a:pt x="20360" y="2490"/>
                    </a:cubicBezTo>
                    <a:close/>
                    <a:moveTo>
                      <a:pt x="4999" y="2664"/>
                    </a:moveTo>
                    <a:cubicBezTo>
                      <a:pt x="4984" y="2664"/>
                      <a:pt x="4970" y="2669"/>
                      <a:pt x="4958" y="2679"/>
                    </a:cubicBezTo>
                    <a:cubicBezTo>
                      <a:pt x="4923" y="2705"/>
                      <a:pt x="4889" y="2734"/>
                      <a:pt x="4855" y="2761"/>
                    </a:cubicBezTo>
                    <a:cubicBezTo>
                      <a:pt x="4826" y="2783"/>
                      <a:pt x="4821" y="2825"/>
                      <a:pt x="4845" y="2854"/>
                    </a:cubicBezTo>
                    <a:cubicBezTo>
                      <a:pt x="4857" y="2870"/>
                      <a:pt x="4876" y="2879"/>
                      <a:pt x="4896" y="2879"/>
                    </a:cubicBezTo>
                    <a:cubicBezTo>
                      <a:pt x="4909" y="2879"/>
                      <a:pt x="4923" y="2874"/>
                      <a:pt x="4935" y="2863"/>
                    </a:cubicBezTo>
                    <a:lnTo>
                      <a:pt x="5039" y="2782"/>
                    </a:lnTo>
                    <a:cubicBezTo>
                      <a:pt x="5067" y="2761"/>
                      <a:pt x="5073" y="2719"/>
                      <a:pt x="5050" y="2690"/>
                    </a:cubicBezTo>
                    <a:cubicBezTo>
                      <a:pt x="5038" y="2673"/>
                      <a:pt x="5018" y="2664"/>
                      <a:pt x="4999" y="2664"/>
                    </a:cubicBezTo>
                    <a:close/>
                    <a:moveTo>
                      <a:pt x="20981" y="2980"/>
                    </a:moveTo>
                    <a:cubicBezTo>
                      <a:pt x="20963" y="2980"/>
                      <a:pt x="20944" y="2988"/>
                      <a:pt x="20931" y="3003"/>
                    </a:cubicBezTo>
                    <a:cubicBezTo>
                      <a:pt x="20907" y="3032"/>
                      <a:pt x="20911" y="3074"/>
                      <a:pt x="20939" y="3096"/>
                    </a:cubicBezTo>
                    <a:lnTo>
                      <a:pt x="21039" y="3182"/>
                    </a:lnTo>
                    <a:cubicBezTo>
                      <a:pt x="21052" y="3193"/>
                      <a:pt x="21067" y="3198"/>
                      <a:pt x="21083" y="3198"/>
                    </a:cubicBezTo>
                    <a:cubicBezTo>
                      <a:pt x="21101" y="3198"/>
                      <a:pt x="21120" y="3190"/>
                      <a:pt x="21134" y="3175"/>
                    </a:cubicBezTo>
                    <a:cubicBezTo>
                      <a:pt x="21156" y="3146"/>
                      <a:pt x="21153" y="3106"/>
                      <a:pt x="21126" y="3081"/>
                    </a:cubicBezTo>
                    <a:lnTo>
                      <a:pt x="21024" y="2996"/>
                    </a:lnTo>
                    <a:cubicBezTo>
                      <a:pt x="21012" y="2985"/>
                      <a:pt x="20997" y="2980"/>
                      <a:pt x="20981" y="2980"/>
                    </a:cubicBezTo>
                    <a:close/>
                    <a:moveTo>
                      <a:pt x="4390" y="3170"/>
                    </a:moveTo>
                    <a:cubicBezTo>
                      <a:pt x="4375" y="3170"/>
                      <a:pt x="4359" y="3175"/>
                      <a:pt x="4346" y="3186"/>
                    </a:cubicBezTo>
                    <a:lnTo>
                      <a:pt x="4247" y="3274"/>
                    </a:lnTo>
                    <a:cubicBezTo>
                      <a:pt x="4221" y="3299"/>
                      <a:pt x="4217" y="3341"/>
                      <a:pt x="4242" y="3367"/>
                    </a:cubicBezTo>
                    <a:cubicBezTo>
                      <a:pt x="4254" y="3382"/>
                      <a:pt x="4273" y="3390"/>
                      <a:pt x="4290" y="3390"/>
                    </a:cubicBezTo>
                    <a:cubicBezTo>
                      <a:pt x="4305" y="3390"/>
                      <a:pt x="4323" y="3385"/>
                      <a:pt x="4335" y="3373"/>
                    </a:cubicBezTo>
                    <a:cubicBezTo>
                      <a:pt x="4369" y="3344"/>
                      <a:pt x="4401" y="3314"/>
                      <a:pt x="4433" y="3286"/>
                    </a:cubicBezTo>
                    <a:cubicBezTo>
                      <a:pt x="4462" y="3262"/>
                      <a:pt x="4464" y="3220"/>
                      <a:pt x="4441" y="3193"/>
                    </a:cubicBezTo>
                    <a:cubicBezTo>
                      <a:pt x="4427" y="3178"/>
                      <a:pt x="4409" y="3170"/>
                      <a:pt x="4390" y="3170"/>
                    </a:cubicBezTo>
                    <a:close/>
                    <a:moveTo>
                      <a:pt x="21572" y="3509"/>
                    </a:moveTo>
                    <a:cubicBezTo>
                      <a:pt x="21555" y="3509"/>
                      <a:pt x="21538" y="3516"/>
                      <a:pt x="21525" y="3529"/>
                    </a:cubicBezTo>
                    <a:cubicBezTo>
                      <a:pt x="21500" y="3556"/>
                      <a:pt x="21500" y="3597"/>
                      <a:pt x="21528" y="3622"/>
                    </a:cubicBezTo>
                    <a:cubicBezTo>
                      <a:pt x="21559" y="3652"/>
                      <a:pt x="21591" y="3683"/>
                      <a:pt x="21622" y="3713"/>
                    </a:cubicBezTo>
                    <a:cubicBezTo>
                      <a:pt x="21635" y="3727"/>
                      <a:pt x="21652" y="3733"/>
                      <a:pt x="21668" y="3733"/>
                    </a:cubicBezTo>
                    <a:cubicBezTo>
                      <a:pt x="21684" y="3733"/>
                      <a:pt x="21701" y="3727"/>
                      <a:pt x="21715" y="3712"/>
                    </a:cubicBezTo>
                    <a:cubicBezTo>
                      <a:pt x="21741" y="3687"/>
                      <a:pt x="21740" y="3645"/>
                      <a:pt x="21714" y="3619"/>
                    </a:cubicBezTo>
                    <a:lnTo>
                      <a:pt x="21618" y="3527"/>
                    </a:lnTo>
                    <a:cubicBezTo>
                      <a:pt x="21605" y="3515"/>
                      <a:pt x="21589" y="3509"/>
                      <a:pt x="21572" y="3509"/>
                    </a:cubicBezTo>
                    <a:close/>
                    <a:moveTo>
                      <a:pt x="3810" y="3711"/>
                    </a:moveTo>
                    <a:cubicBezTo>
                      <a:pt x="3793" y="3711"/>
                      <a:pt x="3776" y="3717"/>
                      <a:pt x="3763" y="3730"/>
                    </a:cubicBezTo>
                    <a:cubicBezTo>
                      <a:pt x="3732" y="3762"/>
                      <a:pt x="3701" y="3793"/>
                      <a:pt x="3670" y="3825"/>
                    </a:cubicBezTo>
                    <a:cubicBezTo>
                      <a:pt x="3645" y="3850"/>
                      <a:pt x="3646" y="3892"/>
                      <a:pt x="3671" y="3918"/>
                    </a:cubicBezTo>
                    <a:cubicBezTo>
                      <a:pt x="3684" y="3931"/>
                      <a:pt x="3701" y="3937"/>
                      <a:pt x="3717" y="3937"/>
                    </a:cubicBezTo>
                    <a:cubicBezTo>
                      <a:pt x="3736" y="3937"/>
                      <a:pt x="3752" y="3931"/>
                      <a:pt x="3765" y="3917"/>
                    </a:cubicBezTo>
                    <a:cubicBezTo>
                      <a:pt x="3796" y="3885"/>
                      <a:pt x="3827" y="3855"/>
                      <a:pt x="3857" y="3824"/>
                    </a:cubicBezTo>
                    <a:cubicBezTo>
                      <a:pt x="3883" y="3798"/>
                      <a:pt x="3883" y="3755"/>
                      <a:pt x="3857" y="3730"/>
                    </a:cubicBezTo>
                    <a:cubicBezTo>
                      <a:pt x="3845" y="3717"/>
                      <a:pt x="3827" y="3711"/>
                      <a:pt x="3810" y="3711"/>
                    </a:cubicBezTo>
                    <a:close/>
                    <a:moveTo>
                      <a:pt x="22130" y="4073"/>
                    </a:moveTo>
                    <a:cubicBezTo>
                      <a:pt x="22114" y="4073"/>
                      <a:pt x="22098" y="4079"/>
                      <a:pt x="22085" y="4091"/>
                    </a:cubicBezTo>
                    <a:cubicBezTo>
                      <a:pt x="22058" y="4115"/>
                      <a:pt x="22057" y="4157"/>
                      <a:pt x="22081" y="4184"/>
                    </a:cubicBezTo>
                    <a:lnTo>
                      <a:pt x="22169" y="4280"/>
                    </a:lnTo>
                    <a:cubicBezTo>
                      <a:pt x="22183" y="4295"/>
                      <a:pt x="22200" y="4302"/>
                      <a:pt x="22218" y="4302"/>
                    </a:cubicBezTo>
                    <a:cubicBezTo>
                      <a:pt x="22234" y="4302"/>
                      <a:pt x="22249" y="4296"/>
                      <a:pt x="22262" y="4285"/>
                    </a:cubicBezTo>
                    <a:cubicBezTo>
                      <a:pt x="22290" y="4261"/>
                      <a:pt x="22292" y="4219"/>
                      <a:pt x="22268" y="4192"/>
                    </a:cubicBezTo>
                    <a:cubicBezTo>
                      <a:pt x="22239" y="4159"/>
                      <a:pt x="22209" y="4127"/>
                      <a:pt x="22179" y="4095"/>
                    </a:cubicBezTo>
                    <a:cubicBezTo>
                      <a:pt x="22165" y="4080"/>
                      <a:pt x="22147" y="4073"/>
                      <a:pt x="22130" y="4073"/>
                    </a:cubicBezTo>
                    <a:close/>
                    <a:moveTo>
                      <a:pt x="3266" y="4288"/>
                    </a:moveTo>
                    <a:cubicBezTo>
                      <a:pt x="3248" y="4288"/>
                      <a:pt x="3230" y="4295"/>
                      <a:pt x="3218" y="4310"/>
                    </a:cubicBezTo>
                    <a:cubicBezTo>
                      <a:pt x="3189" y="4343"/>
                      <a:pt x="3160" y="4376"/>
                      <a:pt x="3131" y="4409"/>
                    </a:cubicBezTo>
                    <a:cubicBezTo>
                      <a:pt x="3106" y="4438"/>
                      <a:pt x="3110" y="4479"/>
                      <a:pt x="3137" y="4502"/>
                    </a:cubicBezTo>
                    <a:cubicBezTo>
                      <a:pt x="3149" y="4514"/>
                      <a:pt x="3165" y="4520"/>
                      <a:pt x="3180" y="4520"/>
                    </a:cubicBezTo>
                    <a:cubicBezTo>
                      <a:pt x="3199" y="4520"/>
                      <a:pt x="3218" y="4510"/>
                      <a:pt x="3229" y="4496"/>
                    </a:cubicBezTo>
                    <a:cubicBezTo>
                      <a:pt x="3259" y="4463"/>
                      <a:pt x="3286" y="4431"/>
                      <a:pt x="3316" y="4398"/>
                    </a:cubicBezTo>
                    <a:cubicBezTo>
                      <a:pt x="3341" y="4371"/>
                      <a:pt x="3338" y="4328"/>
                      <a:pt x="3311" y="4305"/>
                    </a:cubicBezTo>
                    <a:cubicBezTo>
                      <a:pt x="3298" y="4293"/>
                      <a:pt x="3282" y="4288"/>
                      <a:pt x="3266" y="4288"/>
                    </a:cubicBezTo>
                    <a:close/>
                    <a:moveTo>
                      <a:pt x="22648" y="4668"/>
                    </a:moveTo>
                    <a:cubicBezTo>
                      <a:pt x="22633" y="4668"/>
                      <a:pt x="22618" y="4673"/>
                      <a:pt x="22605" y="4683"/>
                    </a:cubicBezTo>
                    <a:cubicBezTo>
                      <a:pt x="22578" y="4706"/>
                      <a:pt x="22573" y="4748"/>
                      <a:pt x="22596" y="4776"/>
                    </a:cubicBezTo>
                    <a:cubicBezTo>
                      <a:pt x="22625" y="4811"/>
                      <a:pt x="22652" y="4844"/>
                      <a:pt x="22680" y="4879"/>
                    </a:cubicBezTo>
                    <a:cubicBezTo>
                      <a:pt x="22692" y="4894"/>
                      <a:pt x="22712" y="4903"/>
                      <a:pt x="22731" y="4903"/>
                    </a:cubicBezTo>
                    <a:cubicBezTo>
                      <a:pt x="22746" y="4903"/>
                      <a:pt x="22761" y="4898"/>
                      <a:pt x="22772" y="4888"/>
                    </a:cubicBezTo>
                    <a:cubicBezTo>
                      <a:pt x="22800" y="4864"/>
                      <a:pt x="22805" y="4822"/>
                      <a:pt x="22782" y="4794"/>
                    </a:cubicBezTo>
                    <a:cubicBezTo>
                      <a:pt x="22755" y="4761"/>
                      <a:pt x="22727" y="4726"/>
                      <a:pt x="22698" y="4692"/>
                    </a:cubicBezTo>
                    <a:cubicBezTo>
                      <a:pt x="22685" y="4676"/>
                      <a:pt x="22667" y="4668"/>
                      <a:pt x="22648" y="4668"/>
                    </a:cubicBezTo>
                    <a:close/>
                    <a:moveTo>
                      <a:pt x="2761" y="4895"/>
                    </a:moveTo>
                    <a:cubicBezTo>
                      <a:pt x="2741" y="4895"/>
                      <a:pt x="2722" y="4904"/>
                      <a:pt x="2708" y="4921"/>
                    </a:cubicBezTo>
                    <a:cubicBezTo>
                      <a:pt x="2682" y="4955"/>
                      <a:pt x="2655" y="4991"/>
                      <a:pt x="2627" y="5025"/>
                    </a:cubicBezTo>
                    <a:cubicBezTo>
                      <a:pt x="2606" y="5054"/>
                      <a:pt x="2611" y="5096"/>
                      <a:pt x="2641" y="5118"/>
                    </a:cubicBezTo>
                    <a:cubicBezTo>
                      <a:pt x="2652" y="5128"/>
                      <a:pt x="2666" y="5131"/>
                      <a:pt x="2681" y="5131"/>
                    </a:cubicBezTo>
                    <a:cubicBezTo>
                      <a:pt x="2701" y="5131"/>
                      <a:pt x="2720" y="5124"/>
                      <a:pt x="2733" y="5106"/>
                    </a:cubicBezTo>
                    <a:lnTo>
                      <a:pt x="2814" y="5003"/>
                    </a:lnTo>
                    <a:cubicBezTo>
                      <a:pt x="2836" y="4973"/>
                      <a:pt x="2830" y="4932"/>
                      <a:pt x="2801" y="4909"/>
                    </a:cubicBezTo>
                    <a:cubicBezTo>
                      <a:pt x="2789" y="4899"/>
                      <a:pt x="2775" y="4895"/>
                      <a:pt x="2761" y="4895"/>
                    </a:cubicBezTo>
                    <a:close/>
                    <a:moveTo>
                      <a:pt x="23130" y="5295"/>
                    </a:moveTo>
                    <a:cubicBezTo>
                      <a:pt x="23116" y="5295"/>
                      <a:pt x="23103" y="5300"/>
                      <a:pt x="23091" y="5308"/>
                    </a:cubicBezTo>
                    <a:cubicBezTo>
                      <a:pt x="23063" y="5330"/>
                      <a:pt x="23054" y="5371"/>
                      <a:pt x="23076" y="5401"/>
                    </a:cubicBezTo>
                    <a:cubicBezTo>
                      <a:pt x="23101" y="5434"/>
                      <a:pt x="23127" y="5471"/>
                      <a:pt x="23153" y="5506"/>
                    </a:cubicBezTo>
                    <a:cubicBezTo>
                      <a:pt x="23166" y="5524"/>
                      <a:pt x="23186" y="5535"/>
                      <a:pt x="23207" y="5535"/>
                    </a:cubicBezTo>
                    <a:cubicBezTo>
                      <a:pt x="23221" y="5535"/>
                      <a:pt x="23233" y="5531"/>
                      <a:pt x="23245" y="5523"/>
                    </a:cubicBezTo>
                    <a:cubicBezTo>
                      <a:pt x="23274" y="5503"/>
                      <a:pt x="23280" y="5460"/>
                      <a:pt x="23260" y="5431"/>
                    </a:cubicBezTo>
                    <a:lnTo>
                      <a:pt x="23183" y="5324"/>
                    </a:lnTo>
                    <a:cubicBezTo>
                      <a:pt x="23170" y="5305"/>
                      <a:pt x="23150" y="5295"/>
                      <a:pt x="23130" y="5295"/>
                    </a:cubicBezTo>
                    <a:close/>
                    <a:moveTo>
                      <a:pt x="2292" y="5534"/>
                    </a:moveTo>
                    <a:cubicBezTo>
                      <a:pt x="2271" y="5534"/>
                      <a:pt x="2250" y="5544"/>
                      <a:pt x="2238" y="5562"/>
                    </a:cubicBezTo>
                    <a:cubicBezTo>
                      <a:pt x="2213" y="5599"/>
                      <a:pt x="2187" y="5636"/>
                      <a:pt x="2164" y="5673"/>
                    </a:cubicBezTo>
                    <a:cubicBezTo>
                      <a:pt x="2143" y="5703"/>
                      <a:pt x="2151" y="5744"/>
                      <a:pt x="2181" y="5765"/>
                    </a:cubicBezTo>
                    <a:cubicBezTo>
                      <a:pt x="2193" y="5773"/>
                      <a:pt x="2206" y="5776"/>
                      <a:pt x="2218" y="5776"/>
                    </a:cubicBezTo>
                    <a:cubicBezTo>
                      <a:pt x="2241" y="5776"/>
                      <a:pt x="2261" y="5766"/>
                      <a:pt x="2272" y="5747"/>
                    </a:cubicBezTo>
                    <a:cubicBezTo>
                      <a:pt x="2297" y="5710"/>
                      <a:pt x="2323" y="5674"/>
                      <a:pt x="2346" y="5638"/>
                    </a:cubicBezTo>
                    <a:cubicBezTo>
                      <a:pt x="2367" y="5607"/>
                      <a:pt x="2360" y="5566"/>
                      <a:pt x="2330" y="5546"/>
                    </a:cubicBezTo>
                    <a:cubicBezTo>
                      <a:pt x="2318" y="5538"/>
                      <a:pt x="2305" y="5534"/>
                      <a:pt x="2292" y="5534"/>
                    </a:cubicBezTo>
                    <a:close/>
                    <a:moveTo>
                      <a:pt x="23573" y="5953"/>
                    </a:moveTo>
                    <a:cubicBezTo>
                      <a:pt x="23561" y="5953"/>
                      <a:pt x="23549" y="5956"/>
                      <a:pt x="23538" y="5963"/>
                    </a:cubicBezTo>
                    <a:cubicBezTo>
                      <a:pt x="23508" y="5983"/>
                      <a:pt x="23498" y="6024"/>
                      <a:pt x="23518" y="6054"/>
                    </a:cubicBezTo>
                    <a:lnTo>
                      <a:pt x="23586" y="6165"/>
                    </a:lnTo>
                    <a:cubicBezTo>
                      <a:pt x="23600" y="6184"/>
                      <a:pt x="23621" y="6196"/>
                      <a:pt x="23643" y="6196"/>
                    </a:cubicBezTo>
                    <a:cubicBezTo>
                      <a:pt x="23654" y="6196"/>
                      <a:pt x="23667" y="6193"/>
                      <a:pt x="23677" y="6187"/>
                    </a:cubicBezTo>
                    <a:cubicBezTo>
                      <a:pt x="23709" y="6168"/>
                      <a:pt x="23718" y="6127"/>
                      <a:pt x="23699" y="6096"/>
                    </a:cubicBezTo>
                    <a:lnTo>
                      <a:pt x="23628" y="5984"/>
                    </a:lnTo>
                    <a:cubicBezTo>
                      <a:pt x="23617" y="5964"/>
                      <a:pt x="23595" y="5953"/>
                      <a:pt x="23573" y="5953"/>
                    </a:cubicBezTo>
                    <a:close/>
                    <a:moveTo>
                      <a:pt x="1865" y="6202"/>
                    </a:moveTo>
                    <a:cubicBezTo>
                      <a:pt x="1842" y="6202"/>
                      <a:pt x="1821" y="6213"/>
                      <a:pt x="1808" y="6234"/>
                    </a:cubicBezTo>
                    <a:cubicBezTo>
                      <a:pt x="1785" y="6271"/>
                      <a:pt x="1762" y="6309"/>
                      <a:pt x="1740" y="6348"/>
                    </a:cubicBezTo>
                    <a:cubicBezTo>
                      <a:pt x="1722" y="6380"/>
                      <a:pt x="1732" y="6421"/>
                      <a:pt x="1765" y="6439"/>
                    </a:cubicBezTo>
                    <a:cubicBezTo>
                      <a:pt x="1774" y="6445"/>
                      <a:pt x="1786" y="6448"/>
                      <a:pt x="1798" y="6448"/>
                    </a:cubicBezTo>
                    <a:cubicBezTo>
                      <a:pt x="1821" y="6448"/>
                      <a:pt x="1843" y="6436"/>
                      <a:pt x="1855" y="6415"/>
                    </a:cubicBezTo>
                    <a:cubicBezTo>
                      <a:pt x="1877" y="6378"/>
                      <a:pt x="1899" y="6339"/>
                      <a:pt x="1921" y="6302"/>
                    </a:cubicBezTo>
                    <a:cubicBezTo>
                      <a:pt x="1940" y="6270"/>
                      <a:pt x="1930" y="6230"/>
                      <a:pt x="1899" y="6211"/>
                    </a:cubicBezTo>
                    <a:cubicBezTo>
                      <a:pt x="1888" y="6205"/>
                      <a:pt x="1876" y="6202"/>
                      <a:pt x="1865" y="6202"/>
                    </a:cubicBezTo>
                    <a:close/>
                    <a:moveTo>
                      <a:pt x="23972" y="6634"/>
                    </a:moveTo>
                    <a:cubicBezTo>
                      <a:pt x="23961" y="6634"/>
                      <a:pt x="23951" y="6636"/>
                      <a:pt x="23940" y="6642"/>
                    </a:cubicBezTo>
                    <a:cubicBezTo>
                      <a:pt x="23909" y="6660"/>
                      <a:pt x="23897" y="6700"/>
                      <a:pt x="23915" y="6732"/>
                    </a:cubicBezTo>
                    <a:lnTo>
                      <a:pt x="23977" y="6846"/>
                    </a:lnTo>
                    <a:cubicBezTo>
                      <a:pt x="23990" y="6869"/>
                      <a:pt x="24012" y="6881"/>
                      <a:pt x="24036" y="6881"/>
                    </a:cubicBezTo>
                    <a:cubicBezTo>
                      <a:pt x="24047" y="6881"/>
                      <a:pt x="24057" y="6879"/>
                      <a:pt x="24066" y="6874"/>
                    </a:cubicBezTo>
                    <a:cubicBezTo>
                      <a:pt x="24098" y="6856"/>
                      <a:pt x="24110" y="6816"/>
                      <a:pt x="24093" y="6784"/>
                    </a:cubicBezTo>
                    <a:lnTo>
                      <a:pt x="24030" y="6667"/>
                    </a:lnTo>
                    <a:cubicBezTo>
                      <a:pt x="24018" y="6646"/>
                      <a:pt x="23995" y="6634"/>
                      <a:pt x="23972" y="6634"/>
                    </a:cubicBezTo>
                    <a:close/>
                    <a:moveTo>
                      <a:pt x="1479" y="6893"/>
                    </a:moveTo>
                    <a:cubicBezTo>
                      <a:pt x="1455" y="6893"/>
                      <a:pt x="1432" y="6906"/>
                      <a:pt x="1420" y="6929"/>
                    </a:cubicBezTo>
                    <a:cubicBezTo>
                      <a:pt x="1400" y="6968"/>
                      <a:pt x="1380" y="7008"/>
                      <a:pt x="1360" y="7048"/>
                    </a:cubicBezTo>
                    <a:cubicBezTo>
                      <a:pt x="1343" y="7080"/>
                      <a:pt x="1358" y="7120"/>
                      <a:pt x="1389" y="7136"/>
                    </a:cubicBezTo>
                    <a:cubicBezTo>
                      <a:pt x="1399" y="7141"/>
                      <a:pt x="1409" y="7143"/>
                      <a:pt x="1419" y="7143"/>
                    </a:cubicBezTo>
                    <a:cubicBezTo>
                      <a:pt x="1444" y="7143"/>
                      <a:pt x="1466" y="7131"/>
                      <a:pt x="1477" y="7108"/>
                    </a:cubicBezTo>
                    <a:cubicBezTo>
                      <a:pt x="1498" y="7068"/>
                      <a:pt x="1517" y="7028"/>
                      <a:pt x="1538" y="6990"/>
                    </a:cubicBezTo>
                    <a:cubicBezTo>
                      <a:pt x="1554" y="6957"/>
                      <a:pt x="1542" y="6917"/>
                      <a:pt x="1510" y="6901"/>
                    </a:cubicBezTo>
                    <a:cubicBezTo>
                      <a:pt x="1500" y="6896"/>
                      <a:pt x="1489" y="6893"/>
                      <a:pt x="1479" y="6893"/>
                    </a:cubicBezTo>
                    <a:close/>
                    <a:moveTo>
                      <a:pt x="24331" y="7337"/>
                    </a:moveTo>
                    <a:cubicBezTo>
                      <a:pt x="24322" y="7337"/>
                      <a:pt x="24312" y="7339"/>
                      <a:pt x="24303" y="7344"/>
                    </a:cubicBezTo>
                    <a:cubicBezTo>
                      <a:pt x="24270" y="7359"/>
                      <a:pt x="24256" y="7398"/>
                      <a:pt x="24271" y="7432"/>
                    </a:cubicBezTo>
                    <a:cubicBezTo>
                      <a:pt x="24290" y="7472"/>
                      <a:pt x="24308" y="7510"/>
                      <a:pt x="24326" y="7550"/>
                    </a:cubicBezTo>
                    <a:cubicBezTo>
                      <a:pt x="24337" y="7575"/>
                      <a:pt x="24360" y="7589"/>
                      <a:pt x="24386" y="7589"/>
                    </a:cubicBezTo>
                    <a:cubicBezTo>
                      <a:pt x="24395" y="7589"/>
                      <a:pt x="24404" y="7587"/>
                      <a:pt x="24412" y="7582"/>
                    </a:cubicBezTo>
                    <a:cubicBezTo>
                      <a:pt x="24446" y="7569"/>
                      <a:pt x="24461" y="7529"/>
                      <a:pt x="24446" y="7495"/>
                    </a:cubicBezTo>
                    <a:cubicBezTo>
                      <a:pt x="24427" y="7454"/>
                      <a:pt x="24410" y="7415"/>
                      <a:pt x="24391" y="7375"/>
                    </a:cubicBezTo>
                    <a:cubicBezTo>
                      <a:pt x="24380" y="7351"/>
                      <a:pt x="24356" y="7337"/>
                      <a:pt x="24331" y="7337"/>
                    </a:cubicBezTo>
                    <a:close/>
                    <a:moveTo>
                      <a:pt x="1138" y="7610"/>
                    </a:moveTo>
                    <a:cubicBezTo>
                      <a:pt x="1113" y="7610"/>
                      <a:pt x="1089" y="7624"/>
                      <a:pt x="1077" y="7649"/>
                    </a:cubicBezTo>
                    <a:cubicBezTo>
                      <a:pt x="1060" y="7689"/>
                      <a:pt x="1044" y="7730"/>
                      <a:pt x="1025" y="7771"/>
                    </a:cubicBezTo>
                    <a:cubicBezTo>
                      <a:pt x="1010" y="7806"/>
                      <a:pt x="1026" y="7845"/>
                      <a:pt x="1060" y="7858"/>
                    </a:cubicBezTo>
                    <a:cubicBezTo>
                      <a:pt x="1067" y="7862"/>
                      <a:pt x="1076" y="7863"/>
                      <a:pt x="1086" y="7863"/>
                    </a:cubicBezTo>
                    <a:cubicBezTo>
                      <a:pt x="1111" y="7863"/>
                      <a:pt x="1136" y="7848"/>
                      <a:pt x="1146" y="7822"/>
                    </a:cubicBezTo>
                    <a:cubicBezTo>
                      <a:pt x="1163" y="7783"/>
                      <a:pt x="1180" y="7743"/>
                      <a:pt x="1198" y="7703"/>
                    </a:cubicBezTo>
                    <a:cubicBezTo>
                      <a:pt x="1213" y="7669"/>
                      <a:pt x="1198" y="7630"/>
                      <a:pt x="1164" y="7616"/>
                    </a:cubicBezTo>
                    <a:cubicBezTo>
                      <a:pt x="1156" y="7612"/>
                      <a:pt x="1146" y="7610"/>
                      <a:pt x="1138" y="7610"/>
                    </a:cubicBezTo>
                    <a:close/>
                    <a:moveTo>
                      <a:pt x="24644" y="8062"/>
                    </a:moveTo>
                    <a:cubicBezTo>
                      <a:pt x="24636" y="8062"/>
                      <a:pt x="24627" y="8064"/>
                      <a:pt x="24619" y="8067"/>
                    </a:cubicBezTo>
                    <a:cubicBezTo>
                      <a:pt x="24585" y="8080"/>
                      <a:pt x="24569" y="8118"/>
                      <a:pt x="24582" y="8153"/>
                    </a:cubicBezTo>
                    <a:lnTo>
                      <a:pt x="24629" y="8276"/>
                    </a:lnTo>
                    <a:cubicBezTo>
                      <a:pt x="24639" y="8301"/>
                      <a:pt x="24664" y="8318"/>
                      <a:pt x="24690" y="8318"/>
                    </a:cubicBezTo>
                    <a:cubicBezTo>
                      <a:pt x="24698" y="8318"/>
                      <a:pt x="24707" y="8317"/>
                      <a:pt x="24715" y="8314"/>
                    </a:cubicBezTo>
                    <a:cubicBezTo>
                      <a:pt x="24749" y="8300"/>
                      <a:pt x="24766" y="8262"/>
                      <a:pt x="24753" y="8229"/>
                    </a:cubicBezTo>
                    <a:lnTo>
                      <a:pt x="24705" y="8104"/>
                    </a:lnTo>
                    <a:cubicBezTo>
                      <a:pt x="24695" y="8078"/>
                      <a:pt x="24670" y="8062"/>
                      <a:pt x="24644" y="8062"/>
                    </a:cubicBezTo>
                    <a:close/>
                    <a:moveTo>
                      <a:pt x="842" y="8346"/>
                    </a:moveTo>
                    <a:cubicBezTo>
                      <a:pt x="815" y="8346"/>
                      <a:pt x="790" y="8362"/>
                      <a:pt x="780" y="8389"/>
                    </a:cubicBezTo>
                    <a:cubicBezTo>
                      <a:pt x="764" y="8431"/>
                      <a:pt x="750" y="8472"/>
                      <a:pt x="735" y="8515"/>
                    </a:cubicBezTo>
                    <a:cubicBezTo>
                      <a:pt x="722" y="8549"/>
                      <a:pt x="740" y="8588"/>
                      <a:pt x="774" y="8599"/>
                    </a:cubicBezTo>
                    <a:cubicBezTo>
                      <a:pt x="781" y="8601"/>
                      <a:pt x="789" y="8603"/>
                      <a:pt x="796" y="8603"/>
                    </a:cubicBezTo>
                    <a:cubicBezTo>
                      <a:pt x="824" y="8603"/>
                      <a:pt x="849" y="8585"/>
                      <a:pt x="859" y="8558"/>
                    </a:cubicBezTo>
                    <a:cubicBezTo>
                      <a:pt x="873" y="8516"/>
                      <a:pt x="888" y="8475"/>
                      <a:pt x="903" y="8434"/>
                    </a:cubicBezTo>
                    <a:cubicBezTo>
                      <a:pt x="916" y="8401"/>
                      <a:pt x="898" y="8363"/>
                      <a:pt x="865" y="8349"/>
                    </a:cubicBezTo>
                    <a:cubicBezTo>
                      <a:pt x="857" y="8347"/>
                      <a:pt x="850" y="8346"/>
                      <a:pt x="842" y="8346"/>
                    </a:cubicBezTo>
                    <a:close/>
                    <a:moveTo>
                      <a:pt x="24912" y="8808"/>
                    </a:moveTo>
                    <a:cubicBezTo>
                      <a:pt x="24905" y="8808"/>
                      <a:pt x="24897" y="8809"/>
                      <a:pt x="24890" y="8812"/>
                    </a:cubicBezTo>
                    <a:cubicBezTo>
                      <a:pt x="24855" y="8823"/>
                      <a:pt x="24836" y="8860"/>
                      <a:pt x="24847" y="8895"/>
                    </a:cubicBezTo>
                    <a:cubicBezTo>
                      <a:pt x="24860" y="8937"/>
                      <a:pt x="24875" y="8978"/>
                      <a:pt x="24887" y="9020"/>
                    </a:cubicBezTo>
                    <a:cubicBezTo>
                      <a:pt x="24896" y="9048"/>
                      <a:pt x="24922" y="9066"/>
                      <a:pt x="24949" y="9066"/>
                    </a:cubicBezTo>
                    <a:cubicBezTo>
                      <a:pt x="24956" y="9066"/>
                      <a:pt x="24963" y="9065"/>
                      <a:pt x="24969" y="9064"/>
                    </a:cubicBezTo>
                    <a:cubicBezTo>
                      <a:pt x="25004" y="9052"/>
                      <a:pt x="25023" y="9014"/>
                      <a:pt x="25013" y="8981"/>
                    </a:cubicBezTo>
                    <a:cubicBezTo>
                      <a:pt x="24999" y="8938"/>
                      <a:pt x="24987" y="8896"/>
                      <a:pt x="24973" y="8854"/>
                    </a:cubicBezTo>
                    <a:cubicBezTo>
                      <a:pt x="24964" y="8826"/>
                      <a:pt x="24939" y="8808"/>
                      <a:pt x="24912" y="8808"/>
                    </a:cubicBezTo>
                    <a:close/>
                    <a:moveTo>
                      <a:pt x="592" y="9097"/>
                    </a:moveTo>
                    <a:cubicBezTo>
                      <a:pt x="564" y="9097"/>
                      <a:pt x="537" y="9116"/>
                      <a:pt x="529" y="9143"/>
                    </a:cubicBezTo>
                    <a:lnTo>
                      <a:pt x="492" y="9271"/>
                    </a:lnTo>
                    <a:cubicBezTo>
                      <a:pt x="482" y="9307"/>
                      <a:pt x="502" y="9343"/>
                      <a:pt x="537" y="9353"/>
                    </a:cubicBezTo>
                    <a:cubicBezTo>
                      <a:pt x="543" y="9355"/>
                      <a:pt x="548" y="9356"/>
                      <a:pt x="554" y="9356"/>
                    </a:cubicBezTo>
                    <a:cubicBezTo>
                      <a:pt x="584" y="9356"/>
                      <a:pt x="610" y="9337"/>
                      <a:pt x="619" y="9307"/>
                    </a:cubicBezTo>
                    <a:lnTo>
                      <a:pt x="656" y="9181"/>
                    </a:lnTo>
                    <a:cubicBezTo>
                      <a:pt x="666" y="9146"/>
                      <a:pt x="646" y="9110"/>
                      <a:pt x="611" y="9099"/>
                    </a:cubicBezTo>
                    <a:cubicBezTo>
                      <a:pt x="605" y="9098"/>
                      <a:pt x="598" y="9097"/>
                      <a:pt x="592" y="9097"/>
                    </a:cubicBezTo>
                    <a:close/>
                    <a:moveTo>
                      <a:pt x="25132" y="9568"/>
                    </a:moveTo>
                    <a:cubicBezTo>
                      <a:pt x="25126" y="9568"/>
                      <a:pt x="25120" y="9568"/>
                      <a:pt x="25114" y="9570"/>
                    </a:cubicBezTo>
                    <a:cubicBezTo>
                      <a:pt x="25079" y="9579"/>
                      <a:pt x="25058" y="9615"/>
                      <a:pt x="25066" y="9651"/>
                    </a:cubicBezTo>
                    <a:lnTo>
                      <a:pt x="25099" y="9779"/>
                    </a:lnTo>
                    <a:cubicBezTo>
                      <a:pt x="25106" y="9807"/>
                      <a:pt x="25132" y="9828"/>
                      <a:pt x="25162" y="9828"/>
                    </a:cubicBezTo>
                    <a:cubicBezTo>
                      <a:pt x="25167" y="9828"/>
                      <a:pt x="25172" y="9828"/>
                      <a:pt x="25177" y="9826"/>
                    </a:cubicBezTo>
                    <a:cubicBezTo>
                      <a:pt x="25213" y="9818"/>
                      <a:pt x="25235" y="9782"/>
                      <a:pt x="25227" y="9746"/>
                    </a:cubicBezTo>
                    <a:lnTo>
                      <a:pt x="25194" y="9617"/>
                    </a:lnTo>
                    <a:cubicBezTo>
                      <a:pt x="25187" y="9588"/>
                      <a:pt x="25161" y="9568"/>
                      <a:pt x="25132" y="9568"/>
                    </a:cubicBezTo>
                    <a:close/>
                    <a:moveTo>
                      <a:pt x="390" y="9862"/>
                    </a:moveTo>
                    <a:cubicBezTo>
                      <a:pt x="360" y="9862"/>
                      <a:pt x="333" y="9883"/>
                      <a:pt x="327" y="9914"/>
                    </a:cubicBezTo>
                    <a:lnTo>
                      <a:pt x="298" y="10043"/>
                    </a:lnTo>
                    <a:cubicBezTo>
                      <a:pt x="289" y="10079"/>
                      <a:pt x="312" y="10114"/>
                      <a:pt x="348" y="10123"/>
                    </a:cubicBezTo>
                    <a:cubicBezTo>
                      <a:pt x="353" y="10124"/>
                      <a:pt x="356" y="10124"/>
                      <a:pt x="361" y="10124"/>
                    </a:cubicBezTo>
                    <a:cubicBezTo>
                      <a:pt x="392" y="10124"/>
                      <a:pt x="419" y="10103"/>
                      <a:pt x="428" y="10071"/>
                    </a:cubicBezTo>
                    <a:lnTo>
                      <a:pt x="456" y="9944"/>
                    </a:lnTo>
                    <a:cubicBezTo>
                      <a:pt x="463" y="9908"/>
                      <a:pt x="442" y="9872"/>
                      <a:pt x="406" y="9864"/>
                    </a:cubicBezTo>
                    <a:cubicBezTo>
                      <a:pt x="401" y="9862"/>
                      <a:pt x="396" y="9862"/>
                      <a:pt x="390" y="9862"/>
                    </a:cubicBezTo>
                    <a:close/>
                    <a:moveTo>
                      <a:pt x="25301" y="10342"/>
                    </a:moveTo>
                    <a:cubicBezTo>
                      <a:pt x="25297" y="10342"/>
                      <a:pt x="25293" y="10342"/>
                      <a:pt x="25289" y="10343"/>
                    </a:cubicBezTo>
                    <a:cubicBezTo>
                      <a:pt x="25253" y="10349"/>
                      <a:pt x="25230" y="10384"/>
                      <a:pt x="25237" y="10419"/>
                    </a:cubicBezTo>
                    <a:cubicBezTo>
                      <a:pt x="25245" y="10462"/>
                      <a:pt x="25253" y="10505"/>
                      <a:pt x="25260" y="10548"/>
                    </a:cubicBezTo>
                    <a:cubicBezTo>
                      <a:pt x="25268" y="10580"/>
                      <a:pt x="25294" y="10603"/>
                      <a:pt x="25326" y="10603"/>
                    </a:cubicBezTo>
                    <a:cubicBezTo>
                      <a:pt x="25330" y="10603"/>
                      <a:pt x="25333" y="10603"/>
                      <a:pt x="25336" y="10602"/>
                    </a:cubicBezTo>
                    <a:cubicBezTo>
                      <a:pt x="25372" y="10595"/>
                      <a:pt x="25396" y="10562"/>
                      <a:pt x="25390" y="10526"/>
                    </a:cubicBezTo>
                    <a:cubicBezTo>
                      <a:pt x="25382" y="10482"/>
                      <a:pt x="25373" y="10439"/>
                      <a:pt x="25366" y="10395"/>
                    </a:cubicBezTo>
                    <a:cubicBezTo>
                      <a:pt x="25360" y="10363"/>
                      <a:pt x="25332" y="10342"/>
                      <a:pt x="25301" y="10342"/>
                    </a:cubicBezTo>
                    <a:close/>
                    <a:moveTo>
                      <a:pt x="236" y="10639"/>
                    </a:moveTo>
                    <a:cubicBezTo>
                      <a:pt x="204" y="10639"/>
                      <a:pt x="176" y="10663"/>
                      <a:pt x="171" y="10696"/>
                    </a:cubicBezTo>
                    <a:lnTo>
                      <a:pt x="150" y="10826"/>
                    </a:lnTo>
                    <a:cubicBezTo>
                      <a:pt x="144" y="10861"/>
                      <a:pt x="170" y="10896"/>
                      <a:pt x="206" y="10901"/>
                    </a:cubicBezTo>
                    <a:cubicBezTo>
                      <a:pt x="210" y="10902"/>
                      <a:pt x="212" y="10902"/>
                      <a:pt x="216" y="10902"/>
                    </a:cubicBezTo>
                    <a:cubicBezTo>
                      <a:pt x="248" y="10902"/>
                      <a:pt x="276" y="10878"/>
                      <a:pt x="281" y="10845"/>
                    </a:cubicBezTo>
                    <a:lnTo>
                      <a:pt x="302" y="10716"/>
                    </a:lnTo>
                    <a:cubicBezTo>
                      <a:pt x="306" y="10680"/>
                      <a:pt x="282" y="10646"/>
                      <a:pt x="246" y="10640"/>
                    </a:cubicBezTo>
                    <a:cubicBezTo>
                      <a:pt x="243" y="10640"/>
                      <a:pt x="239" y="10639"/>
                      <a:pt x="236" y="10639"/>
                    </a:cubicBezTo>
                    <a:close/>
                    <a:moveTo>
                      <a:pt x="25427" y="11122"/>
                    </a:moveTo>
                    <a:cubicBezTo>
                      <a:pt x="25424" y="11122"/>
                      <a:pt x="25421" y="11122"/>
                      <a:pt x="25418" y="11122"/>
                    </a:cubicBezTo>
                    <a:cubicBezTo>
                      <a:pt x="25381" y="11127"/>
                      <a:pt x="25356" y="11161"/>
                      <a:pt x="25361" y="11197"/>
                    </a:cubicBezTo>
                    <a:lnTo>
                      <a:pt x="25376" y="11327"/>
                    </a:lnTo>
                    <a:cubicBezTo>
                      <a:pt x="25380" y="11362"/>
                      <a:pt x="25408" y="11386"/>
                      <a:pt x="25441" y="11386"/>
                    </a:cubicBezTo>
                    <a:cubicBezTo>
                      <a:pt x="25444" y="11386"/>
                      <a:pt x="25447" y="11386"/>
                      <a:pt x="25452" y="11385"/>
                    </a:cubicBezTo>
                    <a:cubicBezTo>
                      <a:pt x="25488" y="11381"/>
                      <a:pt x="25513" y="11347"/>
                      <a:pt x="25509" y="11312"/>
                    </a:cubicBezTo>
                    <a:cubicBezTo>
                      <a:pt x="25503" y="11269"/>
                      <a:pt x="25498" y="11224"/>
                      <a:pt x="25493" y="11181"/>
                    </a:cubicBezTo>
                    <a:cubicBezTo>
                      <a:pt x="25487" y="11146"/>
                      <a:pt x="25459" y="11122"/>
                      <a:pt x="25427" y="11122"/>
                    </a:cubicBezTo>
                    <a:close/>
                    <a:moveTo>
                      <a:pt x="129" y="11426"/>
                    </a:moveTo>
                    <a:cubicBezTo>
                      <a:pt x="97" y="11426"/>
                      <a:pt x="69" y="11452"/>
                      <a:pt x="66" y="11484"/>
                    </a:cubicBezTo>
                    <a:lnTo>
                      <a:pt x="53" y="11616"/>
                    </a:lnTo>
                    <a:cubicBezTo>
                      <a:pt x="51" y="11652"/>
                      <a:pt x="78" y="11684"/>
                      <a:pt x="113" y="11688"/>
                    </a:cubicBezTo>
                    <a:lnTo>
                      <a:pt x="120" y="11688"/>
                    </a:lnTo>
                    <a:cubicBezTo>
                      <a:pt x="153" y="11688"/>
                      <a:pt x="182" y="11662"/>
                      <a:pt x="184" y="11628"/>
                    </a:cubicBezTo>
                    <a:lnTo>
                      <a:pt x="196" y="11498"/>
                    </a:lnTo>
                    <a:cubicBezTo>
                      <a:pt x="200" y="11462"/>
                      <a:pt x="174" y="11429"/>
                      <a:pt x="138" y="11426"/>
                    </a:cubicBezTo>
                    <a:cubicBezTo>
                      <a:pt x="135" y="11426"/>
                      <a:pt x="132" y="11426"/>
                      <a:pt x="129" y="11426"/>
                    </a:cubicBezTo>
                    <a:close/>
                    <a:moveTo>
                      <a:pt x="25503" y="11912"/>
                    </a:moveTo>
                    <a:cubicBezTo>
                      <a:pt x="25500" y="11912"/>
                      <a:pt x="25497" y="11912"/>
                      <a:pt x="25495" y="11912"/>
                    </a:cubicBezTo>
                    <a:cubicBezTo>
                      <a:pt x="25459" y="11914"/>
                      <a:pt x="25431" y="11946"/>
                      <a:pt x="25433" y="11982"/>
                    </a:cubicBezTo>
                    <a:lnTo>
                      <a:pt x="25441" y="12113"/>
                    </a:lnTo>
                    <a:cubicBezTo>
                      <a:pt x="25444" y="12149"/>
                      <a:pt x="25473" y="12175"/>
                      <a:pt x="25508" y="12175"/>
                    </a:cubicBezTo>
                    <a:lnTo>
                      <a:pt x="25510" y="12175"/>
                    </a:lnTo>
                    <a:cubicBezTo>
                      <a:pt x="25547" y="12174"/>
                      <a:pt x="25576" y="12141"/>
                      <a:pt x="25572" y="12106"/>
                    </a:cubicBezTo>
                    <a:cubicBezTo>
                      <a:pt x="25570" y="12062"/>
                      <a:pt x="25567" y="12017"/>
                      <a:pt x="25565" y="11974"/>
                    </a:cubicBezTo>
                    <a:cubicBezTo>
                      <a:pt x="25562" y="11940"/>
                      <a:pt x="25535" y="11912"/>
                      <a:pt x="25503" y="11912"/>
                    </a:cubicBezTo>
                    <a:close/>
                    <a:moveTo>
                      <a:pt x="80" y="12214"/>
                    </a:moveTo>
                    <a:cubicBezTo>
                      <a:pt x="46" y="12214"/>
                      <a:pt x="12" y="12242"/>
                      <a:pt x="11" y="12277"/>
                    </a:cubicBezTo>
                    <a:lnTo>
                      <a:pt x="6" y="12410"/>
                    </a:lnTo>
                    <a:cubicBezTo>
                      <a:pt x="5" y="12446"/>
                      <a:pt x="33" y="12477"/>
                      <a:pt x="69" y="12478"/>
                    </a:cubicBezTo>
                    <a:lnTo>
                      <a:pt x="73" y="12478"/>
                    </a:lnTo>
                    <a:cubicBezTo>
                      <a:pt x="108" y="12478"/>
                      <a:pt x="138" y="12449"/>
                      <a:pt x="139" y="12415"/>
                    </a:cubicBezTo>
                    <a:lnTo>
                      <a:pt x="144" y="12283"/>
                    </a:lnTo>
                    <a:cubicBezTo>
                      <a:pt x="145" y="12246"/>
                      <a:pt x="118" y="12215"/>
                      <a:pt x="80" y="12214"/>
                    </a:cubicBezTo>
                    <a:close/>
                    <a:moveTo>
                      <a:pt x="25525" y="12703"/>
                    </a:moveTo>
                    <a:cubicBezTo>
                      <a:pt x="25489" y="12703"/>
                      <a:pt x="25459" y="12733"/>
                      <a:pt x="25459" y="12770"/>
                    </a:cubicBezTo>
                    <a:lnTo>
                      <a:pt x="25458" y="12927"/>
                    </a:lnTo>
                    <a:cubicBezTo>
                      <a:pt x="25458" y="12963"/>
                      <a:pt x="25488" y="12994"/>
                      <a:pt x="25524" y="12994"/>
                    </a:cubicBezTo>
                    <a:cubicBezTo>
                      <a:pt x="25561" y="12994"/>
                      <a:pt x="25591" y="12964"/>
                      <a:pt x="25592" y="12928"/>
                    </a:cubicBezTo>
                    <a:lnTo>
                      <a:pt x="25592" y="12770"/>
                    </a:lnTo>
                    <a:cubicBezTo>
                      <a:pt x="25592" y="12733"/>
                      <a:pt x="25562" y="12703"/>
                      <a:pt x="25525" y="12703"/>
                    </a:cubicBezTo>
                    <a:close/>
                    <a:moveTo>
                      <a:pt x="70" y="13005"/>
                    </a:moveTo>
                    <a:cubicBezTo>
                      <a:pt x="69" y="13005"/>
                      <a:pt x="68" y="13005"/>
                      <a:pt x="67" y="13005"/>
                    </a:cubicBezTo>
                    <a:cubicBezTo>
                      <a:pt x="31" y="13007"/>
                      <a:pt x="1" y="13036"/>
                      <a:pt x="2" y="13073"/>
                    </a:cubicBezTo>
                    <a:cubicBezTo>
                      <a:pt x="3" y="13116"/>
                      <a:pt x="5" y="13161"/>
                      <a:pt x="6" y="13204"/>
                    </a:cubicBezTo>
                    <a:cubicBezTo>
                      <a:pt x="7" y="13240"/>
                      <a:pt x="37" y="13269"/>
                      <a:pt x="73" y="13269"/>
                    </a:cubicBezTo>
                    <a:lnTo>
                      <a:pt x="75" y="13269"/>
                    </a:lnTo>
                    <a:cubicBezTo>
                      <a:pt x="112" y="13268"/>
                      <a:pt x="140" y="13238"/>
                      <a:pt x="139" y="13201"/>
                    </a:cubicBezTo>
                    <a:lnTo>
                      <a:pt x="135" y="13070"/>
                    </a:lnTo>
                    <a:cubicBezTo>
                      <a:pt x="134" y="13034"/>
                      <a:pt x="110" y="13005"/>
                      <a:pt x="70" y="13005"/>
                    </a:cubicBezTo>
                    <a:close/>
                    <a:moveTo>
                      <a:pt x="25498" y="13521"/>
                    </a:moveTo>
                    <a:cubicBezTo>
                      <a:pt x="25464" y="13521"/>
                      <a:pt x="25437" y="13549"/>
                      <a:pt x="25434" y="13583"/>
                    </a:cubicBezTo>
                    <a:lnTo>
                      <a:pt x="25426" y="13714"/>
                    </a:lnTo>
                    <a:cubicBezTo>
                      <a:pt x="25423" y="13750"/>
                      <a:pt x="25452" y="13782"/>
                      <a:pt x="25488" y="13785"/>
                    </a:cubicBezTo>
                    <a:lnTo>
                      <a:pt x="25493" y="13785"/>
                    </a:lnTo>
                    <a:cubicBezTo>
                      <a:pt x="25526" y="13785"/>
                      <a:pt x="25556" y="13757"/>
                      <a:pt x="25557" y="13724"/>
                    </a:cubicBezTo>
                    <a:lnTo>
                      <a:pt x="25566" y="13592"/>
                    </a:lnTo>
                    <a:cubicBezTo>
                      <a:pt x="25569" y="13555"/>
                      <a:pt x="25542" y="13525"/>
                      <a:pt x="25505" y="13522"/>
                    </a:cubicBezTo>
                    <a:cubicBezTo>
                      <a:pt x="25503" y="13521"/>
                      <a:pt x="25500" y="13521"/>
                      <a:pt x="25498" y="13521"/>
                    </a:cubicBezTo>
                    <a:close/>
                    <a:moveTo>
                      <a:pt x="112" y="13795"/>
                    </a:moveTo>
                    <a:cubicBezTo>
                      <a:pt x="110" y="13795"/>
                      <a:pt x="108" y="13796"/>
                      <a:pt x="105" y="13796"/>
                    </a:cubicBezTo>
                    <a:cubicBezTo>
                      <a:pt x="69" y="13800"/>
                      <a:pt x="43" y="13832"/>
                      <a:pt x="46" y="13867"/>
                    </a:cubicBezTo>
                    <a:cubicBezTo>
                      <a:pt x="49" y="13910"/>
                      <a:pt x="53" y="13955"/>
                      <a:pt x="57" y="13998"/>
                    </a:cubicBezTo>
                    <a:cubicBezTo>
                      <a:pt x="59" y="14033"/>
                      <a:pt x="89" y="14059"/>
                      <a:pt x="123" y="14059"/>
                    </a:cubicBezTo>
                    <a:cubicBezTo>
                      <a:pt x="124" y="14059"/>
                      <a:pt x="126" y="14059"/>
                      <a:pt x="129" y="14058"/>
                    </a:cubicBezTo>
                    <a:cubicBezTo>
                      <a:pt x="166" y="14056"/>
                      <a:pt x="192" y="14022"/>
                      <a:pt x="188" y="13986"/>
                    </a:cubicBezTo>
                    <a:lnTo>
                      <a:pt x="177" y="13856"/>
                    </a:lnTo>
                    <a:cubicBezTo>
                      <a:pt x="174" y="13822"/>
                      <a:pt x="144" y="13795"/>
                      <a:pt x="112" y="13795"/>
                    </a:cubicBezTo>
                    <a:close/>
                    <a:moveTo>
                      <a:pt x="25428" y="14307"/>
                    </a:moveTo>
                    <a:cubicBezTo>
                      <a:pt x="25395" y="14307"/>
                      <a:pt x="25366" y="14332"/>
                      <a:pt x="25363" y="14365"/>
                    </a:cubicBezTo>
                    <a:lnTo>
                      <a:pt x="25346" y="14496"/>
                    </a:lnTo>
                    <a:cubicBezTo>
                      <a:pt x="25341" y="14532"/>
                      <a:pt x="25367" y="14564"/>
                      <a:pt x="25403" y="14569"/>
                    </a:cubicBezTo>
                    <a:cubicBezTo>
                      <a:pt x="25406" y="14570"/>
                      <a:pt x="25409" y="14570"/>
                      <a:pt x="25412" y="14570"/>
                    </a:cubicBezTo>
                    <a:cubicBezTo>
                      <a:pt x="25444" y="14570"/>
                      <a:pt x="25472" y="14548"/>
                      <a:pt x="25478" y="14513"/>
                    </a:cubicBezTo>
                    <a:lnTo>
                      <a:pt x="25495" y="14381"/>
                    </a:lnTo>
                    <a:cubicBezTo>
                      <a:pt x="25499" y="14344"/>
                      <a:pt x="25473" y="14313"/>
                      <a:pt x="25437" y="14307"/>
                    </a:cubicBezTo>
                    <a:cubicBezTo>
                      <a:pt x="25434" y="14307"/>
                      <a:pt x="25431" y="14307"/>
                      <a:pt x="25428" y="14307"/>
                    </a:cubicBezTo>
                    <a:close/>
                    <a:moveTo>
                      <a:pt x="199" y="14582"/>
                    </a:moveTo>
                    <a:cubicBezTo>
                      <a:pt x="196" y="14582"/>
                      <a:pt x="193" y="14582"/>
                      <a:pt x="190" y="14583"/>
                    </a:cubicBezTo>
                    <a:cubicBezTo>
                      <a:pt x="154" y="14588"/>
                      <a:pt x="129" y="14621"/>
                      <a:pt x="134" y="14656"/>
                    </a:cubicBezTo>
                    <a:cubicBezTo>
                      <a:pt x="141" y="14701"/>
                      <a:pt x="148" y="14744"/>
                      <a:pt x="154" y="14788"/>
                    </a:cubicBezTo>
                    <a:cubicBezTo>
                      <a:pt x="160" y="14821"/>
                      <a:pt x="187" y="14845"/>
                      <a:pt x="220" y="14845"/>
                    </a:cubicBezTo>
                    <a:cubicBezTo>
                      <a:pt x="223" y="14845"/>
                      <a:pt x="227" y="14845"/>
                      <a:pt x="230" y="14844"/>
                    </a:cubicBezTo>
                    <a:cubicBezTo>
                      <a:pt x="266" y="14838"/>
                      <a:pt x="289" y="14804"/>
                      <a:pt x="284" y="14768"/>
                    </a:cubicBezTo>
                    <a:cubicBezTo>
                      <a:pt x="278" y="14726"/>
                      <a:pt x="272" y="14682"/>
                      <a:pt x="266" y="14639"/>
                    </a:cubicBezTo>
                    <a:cubicBezTo>
                      <a:pt x="259" y="14605"/>
                      <a:pt x="229" y="14582"/>
                      <a:pt x="199" y="14582"/>
                    </a:cubicBezTo>
                    <a:close/>
                    <a:moveTo>
                      <a:pt x="25303" y="15090"/>
                    </a:moveTo>
                    <a:cubicBezTo>
                      <a:pt x="25273" y="15090"/>
                      <a:pt x="25245" y="15112"/>
                      <a:pt x="25240" y="15143"/>
                    </a:cubicBezTo>
                    <a:lnTo>
                      <a:pt x="25216" y="15273"/>
                    </a:lnTo>
                    <a:cubicBezTo>
                      <a:pt x="25209" y="15309"/>
                      <a:pt x="25233" y="15343"/>
                      <a:pt x="25269" y="15351"/>
                    </a:cubicBezTo>
                    <a:cubicBezTo>
                      <a:pt x="25273" y="15352"/>
                      <a:pt x="25278" y="15352"/>
                      <a:pt x="25281" y="15352"/>
                    </a:cubicBezTo>
                    <a:cubicBezTo>
                      <a:pt x="25312" y="15352"/>
                      <a:pt x="25340" y="15331"/>
                      <a:pt x="25344" y="15299"/>
                    </a:cubicBezTo>
                    <a:lnTo>
                      <a:pt x="25370" y="15168"/>
                    </a:lnTo>
                    <a:cubicBezTo>
                      <a:pt x="25376" y="15132"/>
                      <a:pt x="25352" y="15097"/>
                      <a:pt x="25317" y="15091"/>
                    </a:cubicBezTo>
                    <a:cubicBezTo>
                      <a:pt x="25312" y="15090"/>
                      <a:pt x="25308" y="15090"/>
                      <a:pt x="25303" y="15090"/>
                    </a:cubicBezTo>
                    <a:close/>
                    <a:moveTo>
                      <a:pt x="338" y="15362"/>
                    </a:moveTo>
                    <a:cubicBezTo>
                      <a:pt x="334" y="15362"/>
                      <a:pt x="330" y="15362"/>
                      <a:pt x="325" y="15363"/>
                    </a:cubicBezTo>
                    <a:cubicBezTo>
                      <a:pt x="289" y="15372"/>
                      <a:pt x="267" y="15406"/>
                      <a:pt x="274" y="15442"/>
                    </a:cubicBezTo>
                    <a:cubicBezTo>
                      <a:pt x="283" y="15484"/>
                      <a:pt x="294" y="15527"/>
                      <a:pt x="303" y="15571"/>
                    </a:cubicBezTo>
                    <a:cubicBezTo>
                      <a:pt x="309" y="15602"/>
                      <a:pt x="336" y="15622"/>
                      <a:pt x="366" y="15622"/>
                    </a:cubicBezTo>
                    <a:lnTo>
                      <a:pt x="382" y="15622"/>
                    </a:lnTo>
                    <a:cubicBezTo>
                      <a:pt x="417" y="15613"/>
                      <a:pt x="440" y="15578"/>
                      <a:pt x="432" y="15542"/>
                    </a:cubicBezTo>
                    <a:cubicBezTo>
                      <a:pt x="421" y="15500"/>
                      <a:pt x="412" y="15456"/>
                      <a:pt x="404" y="15415"/>
                    </a:cubicBezTo>
                    <a:cubicBezTo>
                      <a:pt x="397" y="15383"/>
                      <a:pt x="369" y="15362"/>
                      <a:pt x="338" y="15362"/>
                    </a:cubicBezTo>
                    <a:close/>
                    <a:moveTo>
                      <a:pt x="25136" y="15864"/>
                    </a:moveTo>
                    <a:cubicBezTo>
                      <a:pt x="25106" y="15864"/>
                      <a:pt x="25080" y="15884"/>
                      <a:pt x="25073" y="15914"/>
                    </a:cubicBezTo>
                    <a:lnTo>
                      <a:pt x="25039" y="16041"/>
                    </a:lnTo>
                    <a:cubicBezTo>
                      <a:pt x="25030" y="16074"/>
                      <a:pt x="25051" y="16111"/>
                      <a:pt x="25086" y="16121"/>
                    </a:cubicBezTo>
                    <a:cubicBezTo>
                      <a:pt x="25092" y="16122"/>
                      <a:pt x="25099" y="16124"/>
                      <a:pt x="25103" y="16124"/>
                    </a:cubicBezTo>
                    <a:cubicBezTo>
                      <a:pt x="25132" y="16124"/>
                      <a:pt x="25160" y="16104"/>
                      <a:pt x="25167" y="16074"/>
                    </a:cubicBezTo>
                    <a:cubicBezTo>
                      <a:pt x="25179" y="16033"/>
                      <a:pt x="25191" y="15991"/>
                      <a:pt x="25201" y="15947"/>
                    </a:cubicBezTo>
                    <a:cubicBezTo>
                      <a:pt x="25209" y="15911"/>
                      <a:pt x="25189" y="15875"/>
                      <a:pt x="25153" y="15866"/>
                    </a:cubicBezTo>
                    <a:cubicBezTo>
                      <a:pt x="25147" y="15864"/>
                      <a:pt x="25141" y="15864"/>
                      <a:pt x="25136" y="15864"/>
                    </a:cubicBezTo>
                    <a:close/>
                    <a:moveTo>
                      <a:pt x="527" y="16131"/>
                    </a:moveTo>
                    <a:cubicBezTo>
                      <a:pt x="521" y="16131"/>
                      <a:pt x="515" y="16132"/>
                      <a:pt x="508" y="16134"/>
                    </a:cubicBezTo>
                    <a:cubicBezTo>
                      <a:pt x="473" y="16143"/>
                      <a:pt x="452" y="16180"/>
                      <a:pt x="462" y="16215"/>
                    </a:cubicBezTo>
                    <a:cubicBezTo>
                      <a:pt x="474" y="16258"/>
                      <a:pt x="486" y="16300"/>
                      <a:pt x="498" y="16343"/>
                    </a:cubicBezTo>
                    <a:cubicBezTo>
                      <a:pt x="507" y="16370"/>
                      <a:pt x="534" y="16390"/>
                      <a:pt x="563" y="16390"/>
                    </a:cubicBezTo>
                    <a:cubicBezTo>
                      <a:pt x="568" y="16390"/>
                      <a:pt x="574" y="16390"/>
                      <a:pt x="581" y="16389"/>
                    </a:cubicBezTo>
                    <a:cubicBezTo>
                      <a:pt x="616" y="16378"/>
                      <a:pt x="636" y="16341"/>
                      <a:pt x="626" y="16307"/>
                    </a:cubicBezTo>
                    <a:lnTo>
                      <a:pt x="590" y="16180"/>
                    </a:lnTo>
                    <a:cubicBezTo>
                      <a:pt x="582" y="16151"/>
                      <a:pt x="556" y="16131"/>
                      <a:pt x="527" y="16131"/>
                    </a:cubicBezTo>
                    <a:close/>
                    <a:moveTo>
                      <a:pt x="24917" y="16625"/>
                    </a:moveTo>
                    <a:cubicBezTo>
                      <a:pt x="24889" y="16625"/>
                      <a:pt x="24864" y="16643"/>
                      <a:pt x="24855" y="16671"/>
                    </a:cubicBezTo>
                    <a:lnTo>
                      <a:pt x="24814" y="16796"/>
                    </a:lnTo>
                    <a:cubicBezTo>
                      <a:pt x="24803" y="16831"/>
                      <a:pt x="24821" y="16867"/>
                      <a:pt x="24856" y="16880"/>
                    </a:cubicBezTo>
                    <a:cubicBezTo>
                      <a:pt x="24862" y="16882"/>
                      <a:pt x="24871" y="16883"/>
                      <a:pt x="24877" y="16883"/>
                    </a:cubicBezTo>
                    <a:cubicBezTo>
                      <a:pt x="24905" y="16883"/>
                      <a:pt x="24931" y="16865"/>
                      <a:pt x="24939" y="16839"/>
                    </a:cubicBezTo>
                    <a:lnTo>
                      <a:pt x="24980" y="16712"/>
                    </a:lnTo>
                    <a:cubicBezTo>
                      <a:pt x="24992" y="16677"/>
                      <a:pt x="24973" y="16640"/>
                      <a:pt x="24938" y="16629"/>
                    </a:cubicBezTo>
                    <a:cubicBezTo>
                      <a:pt x="24931" y="16627"/>
                      <a:pt x="24924" y="16625"/>
                      <a:pt x="24917" y="16625"/>
                    </a:cubicBezTo>
                    <a:close/>
                    <a:moveTo>
                      <a:pt x="761" y="16886"/>
                    </a:moveTo>
                    <a:cubicBezTo>
                      <a:pt x="753" y="16886"/>
                      <a:pt x="746" y="16887"/>
                      <a:pt x="739" y="16890"/>
                    </a:cubicBezTo>
                    <a:cubicBezTo>
                      <a:pt x="704" y="16902"/>
                      <a:pt x="686" y="16939"/>
                      <a:pt x="698" y="16974"/>
                    </a:cubicBezTo>
                    <a:cubicBezTo>
                      <a:pt x="712" y="17016"/>
                      <a:pt x="726" y="17057"/>
                      <a:pt x="742" y="17100"/>
                    </a:cubicBezTo>
                    <a:cubicBezTo>
                      <a:pt x="752" y="17126"/>
                      <a:pt x="778" y="17143"/>
                      <a:pt x="804" y="17143"/>
                    </a:cubicBezTo>
                    <a:cubicBezTo>
                      <a:pt x="811" y="17143"/>
                      <a:pt x="819" y="17142"/>
                      <a:pt x="827" y="17139"/>
                    </a:cubicBezTo>
                    <a:cubicBezTo>
                      <a:pt x="861" y="17126"/>
                      <a:pt x="879" y="17089"/>
                      <a:pt x="867" y="17055"/>
                    </a:cubicBezTo>
                    <a:cubicBezTo>
                      <a:pt x="851" y="17014"/>
                      <a:pt x="837" y="16972"/>
                      <a:pt x="823" y="16931"/>
                    </a:cubicBezTo>
                    <a:cubicBezTo>
                      <a:pt x="813" y="16903"/>
                      <a:pt x="788" y="16886"/>
                      <a:pt x="761" y="16886"/>
                    </a:cubicBezTo>
                    <a:close/>
                    <a:moveTo>
                      <a:pt x="24650" y="17372"/>
                    </a:moveTo>
                    <a:cubicBezTo>
                      <a:pt x="24624" y="17372"/>
                      <a:pt x="24600" y="17388"/>
                      <a:pt x="24590" y="17414"/>
                    </a:cubicBezTo>
                    <a:cubicBezTo>
                      <a:pt x="24575" y="17455"/>
                      <a:pt x="24558" y="17496"/>
                      <a:pt x="24542" y="17537"/>
                    </a:cubicBezTo>
                    <a:cubicBezTo>
                      <a:pt x="24529" y="17570"/>
                      <a:pt x="24546" y="17608"/>
                      <a:pt x="24579" y="17623"/>
                    </a:cubicBezTo>
                    <a:cubicBezTo>
                      <a:pt x="24587" y="17627"/>
                      <a:pt x="24595" y="17628"/>
                      <a:pt x="24603" y="17628"/>
                    </a:cubicBezTo>
                    <a:cubicBezTo>
                      <a:pt x="24629" y="17628"/>
                      <a:pt x="24654" y="17612"/>
                      <a:pt x="24664" y="17587"/>
                    </a:cubicBezTo>
                    <a:cubicBezTo>
                      <a:pt x="24680" y="17546"/>
                      <a:pt x="24697" y="17504"/>
                      <a:pt x="24713" y="17463"/>
                    </a:cubicBezTo>
                    <a:cubicBezTo>
                      <a:pt x="24727" y="17428"/>
                      <a:pt x="24711" y="17389"/>
                      <a:pt x="24676" y="17377"/>
                    </a:cubicBezTo>
                    <a:cubicBezTo>
                      <a:pt x="24668" y="17373"/>
                      <a:pt x="24659" y="17372"/>
                      <a:pt x="24650" y="17372"/>
                    </a:cubicBezTo>
                    <a:close/>
                    <a:moveTo>
                      <a:pt x="1043" y="17625"/>
                    </a:moveTo>
                    <a:cubicBezTo>
                      <a:pt x="1034" y="17625"/>
                      <a:pt x="1026" y="17626"/>
                      <a:pt x="1018" y="17630"/>
                    </a:cubicBezTo>
                    <a:cubicBezTo>
                      <a:pt x="983" y="17644"/>
                      <a:pt x="968" y="17684"/>
                      <a:pt x="982" y="17717"/>
                    </a:cubicBezTo>
                    <a:lnTo>
                      <a:pt x="1033" y="17838"/>
                    </a:lnTo>
                    <a:cubicBezTo>
                      <a:pt x="1044" y="17863"/>
                      <a:pt x="1067" y="17878"/>
                      <a:pt x="1093" y="17878"/>
                    </a:cubicBezTo>
                    <a:cubicBezTo>
                      <a:pt x="1102" y="17878"/>
                      <a:pt x="1111" y="17875"/>
                      <a:pt x="1121" y="17873"/>
                    </a:cubicBezTo>
                    <a:cubicBezTo>
                      <a:pt x="1154" y="17859"/>
                      <a:pt x="1169" y="17819"/>
                      <a:pt x="1156" y="17786"/>
                    </a:cubicBezTo>
                    <a:lnTo>
                      <a:pt x="1105" y="17666"/>
                    </a:lnTo>
                    <a:cubicBezTo>
                      <a:pt x="1094" y="17640"/>
                      <a:pt x="1069" y="17625"/>
                      <a:pt x="1043" y="17625"/>
                    </a:cubicBezTo>
                    <a:close/>
                    <a:moveTo>
                      <a:pt x="24339" y="18101"/>
                    </a:moveTo>
                    <a:cubicBezTo>
                      <a:pt x="24315" y="18101"/>
                      <a:pt x="24291" y="18115"/>
                      <a:pt x="24280" y="18139"/>
                    </a:cubicBezTo>
                    <a:cubicBezTo>
                      <a:pt x="24261" y="18179"/>
                      <a:pt x="24242" y="18218"/>
                      <a:pt x="24224" y="18258"/>
                    </a:cubicBezTo>
                    <a:cubicBezTo>
                      <a:pt x="24206" y="18292"/>
                      <a:pt x="24221" y="18331"/>
                      <a:pt x="24255" y="18346"/>
                    </a:cubicBezTo>
                    <a:cubicBezTo>
                      <a:pt x="24263" y="18350"/>
                      <a:pt x="24272" y="18353"/>
                      <a:pt x="24282" y="18353"/>
                    </a:cubicBezTo>
                    <a:cubicBezTo>
                      <a:pt x="24307" y="18353"/>
                      <a:pt x="24331" y="18339"/>
                      <a:pt x="24343" y="18315"/>
                    </a:cubicBezTo>
                    <a:cubicBezTo>
                      <a:pt x="24361" y="18276"/>
                      <a:pt x="24380" y="18235"/>
                      <a:pt x="24400" y="18196"/>
                    </a:cubicBezTo>
                    <a:cubicBezTo>
                      <a:pt x="24415" y="18162"/>
                      <a:pt x="24401" y="18123"/>
                      <a:pt x="24368" y="18108"/>
                    </a:cubicBezTo>
                    <a:cubicBezTo>
                      <a:pt x="24359" y="18103"/>
                      <a:pt x="24349" y="18101"/>
                      <a:pt x="24339" y="18101"/>
                    </a:cubicBezTo>
                    <a:close/>
                    <a:moveTo>
                      <a:pt x="1368" y="18345"/>
                    </a:moveTo>
                    <a:cubicBezTo>
                      <a:pt x="1359" y="18345"/>
                      <a:pt x="1349" y="18347"/>
                      <a:pt x="1340" y="18351"/>
                    </a:cubicBezTo>
                    <a:cubicBezTo>
                      <a:pt x="1307" y="18368"/>
                      <a:pt x="1292" y="18406"/>
                      <a:pt x="1310" y="18440"/>
                    </a:cubicBezTo>
                    <a:cubicBezTo>
                      <a:pt x="1328" y="18479"/>
                      <a:pt x="1347" y="18519"/>
                      <a:pt x="1368" y="18559"/>
                    </a:cubicBezTo>
                    <a:cubicBezTo>
                      <a:pt x="1379" y="18581"/>
                      <a:pt x="1403" y="18595"/>
                      <a:pt x="1427" y="18595"/>
                    </a:cubicBezTo>
                    <a:cubicBezTo>
                      <a:pt x="1437" y="18595"/>
                      <a:pt x="1448" y="18592"/>
                      <a:pt x="1458" y="18586"/>
                    </a:cubicBezTo>
                    <a:cubicBezTo>
                      <a:pt x="1491" y="18571"/>
                      <a:pt x="1504" y="18532"/>
                      <a:pt x="1487" y="18498"/>
                    </a:cubicBezTo>
                    <a:cubicBezTo>
                      <a:pt x="1466" y="18461"/>
                      <a:pt x="1448" y="18422"/>
                      <a:pt x="1428" y="18382"/>
                    </a:cubicBezTo>
                    <a:cubicBezTo>
                      <a:pt x="1417" y="18358"/>
                      <a:pt x="1393" y="18345"/>
                      <a:pt x="1368" y="18345"/>
                    </a:cubicBezTo>
                    <a:close/>
                    <a:moveTo>
                      <a:pt x="23983" y="18809"/>
                    </a:moveTo>
                    <a:cubicBezTo>
                      <a:pt x="23959" y="18809"/>
                      <a:pt x="23936" y="18821"/>
                      <a:pt x="23924" y="18843"/>
                    </a:cubicBezTo>
                    <a:cubicBezTo>
                      <a:pt x="23903" y="18882"/>
                      <a:pt x="23882" y="18920"/>
                      <a:pt x="23861" y="18959"/>
                    </a:cubicBezTo>
                    <a:cubicBezTo>
                      <a:pt x="23842" y="18991"/>
                      <a:pt x="23853" y="19030"/>
                      <a:pt x="23886" y="19048"/>
                    </a:cubicBezTo>
                    <a:cubicBezTo>
                      <a:pt x="23896" y="19055"/>
                      <a:pt x="23907" y="19057"/>
                      <a:pt x="23918" y="19057"/>
                    </a:cubicBezTo>
                    <a:cubicBezTo>
                      <a:pt x="23940" y="19057"/>
                      <a:pt x="23964" y="19045"/>
                      <a:pt x="23976" y="19022"/>
                    </a:cubicBezTo>
                    <a:cubicBezTo>
                      <a:pt x="23999" y="18984"/>
                      <a:pt x="24019" y="18945"/>
                      <a:pt x="24041" y="18907"/>
                    </a:cubicBezTo>
                    <a:cubicBezTo>
                      <a:pt x="24057" y="18874"/>
                      <a:pt x="24046" y="18835"/>
                      <a:pt x="24014" y="18817"/>
                    </a:cubicBezTo>
                    <a:cubicBezTo>
                      <a:pt x="24004" y="18812"/>
                      <a:pt x="23993" y="18809"/>
                      <a:pt x="23983" y="18809"/>
                    </a:cubicBezTo>
                    <a:close/>
                    <a:moveTo>
                      <a:pt x="1738" y="19042"/>
                    </a:moveTo>
                    <a:cubicBezTo>
                      <a:pt x="1727" y="19042"/>
                      <a:pt x="1716" y="19045"/>
                      <a:pt x="1706" y="19051"/>
                    </a:cubicBezTo>
                    <a:cubicBezTo>
                      <a:pt x="1674" y="19068"/>
                      <a:pt x="1664" y="19108"/>
                      <a:pt x="1681" y="19140"/>
                    </a:cubicBezTo>
                    <a:lnTo>
                      <a:pt x="1748" y="19255"/>
                    </a:lnTo>
                    <a:cubicBezTo>
                      <a:pt x="1761" y="19276"/>
                      <a:pt x="1782" y="19287"/>
                      <a:pt x="1806" y="19287"/>
                    </a:cubicBezTo>
                    <a:cubicBezTo>
                      <a:pt x="1817" y="19287"/>
                      <a:pt x="1828" y="19285"/>
                      <a:pt x="1839" y="19280"/>
                    </a:cubicBezTo>
                    <a:cubicBezTo>
                      <a:pt x="1869" y="19261"/>
                      <a:pt x="1880" y="19221"/>
                      <a:pt x="1862" y="19189"/>
                    </a:cubicBezTo>
                    <a:lnTo>
                      <a:pt x="1797" y="19075"/>
                    </a:lnTo>
                    <a:cubicBezTo>
                      <a:pt x="1784" y="19054"/>
                      <a:pt x="1761" y="19042"/>
                      <a:pt x="1738" y="19042"/>
                    </a:cubicBezTo>
                    <a:close/>
                    <a:moveTo>
                      <a:pt x="23582" y="19494"/>
                    </a:moveTo>
                    <a:cubicBezTo>
                      <a:pt x="23559" y="19494"/>
                      <a:pt x="23538" y="19504"/>
                      <a:pt x="23525" y="19524"/>
                    </a:cubicBezTo>
                    <a:lnTo>
                      <a:pt x="23454" y="19635"/>
                    </a:lnTo>
                    <a:cubicBezTo>
                      <a:pt x="23435" y="19666"/>
                      <a:pt x="23444" y="19707"/>
                      <a:pt x="23475" y="19726"/>
                    </a:cubicBezTo>
                    <a:cubicBezTo>
                      <a:pt x="23487" y="19732"/>
                      <a:pt x="23498" y="19736"/>
                      <a:pt x="23511" y="19736"/>
                    </a:cubicBezTo>
                    <a:cubicBezTo>
                      <a:pt x="23533" y="19736"/>
                      <a:pt x="23554" y="19726"/>
                      <a:pt x="23565" y="19707"/>
                    </a:cubicBezTo>
                    <a:lnTo>
                      <a:pt x="23637" y="19594"/>
                    </a:lnTo>
                    <a:cubicBezTo>
                      <a:pt x="23656" y="19564"/>
                      <a:pt x="23647" y="19523"/>
                      <a:pt x="23616" y="19503"/>
                    </a:cubicBezTo>
                    <a:cubicBezTo>
                      <a:pt x="23605" y="19497"/>
                      <a:pt x="23593" y="19494"/>
                      <a:pt x="23582" y="19494"/>
                    </a:cubicBezTo>
                    <a:close/>
                    <a:moveTo>
                      <a:pt x="2154" y="19714"/>
                    </a:moveTo>
                    <a:cubicBezTo>
                      <a:pt x="2142" y="19714"/>
                      <a:pt x="2129" y="19718"/>
                      <a:pt x="2118" y="19725"/>
                    </a:cubicBezTo>
                    <a:cubicBezTo>
                      <a:pt x="2087" y="19746"/>
                      <a:pt x="2078" y="19787"/>
                      <a:pt x="2098" y="19817"/>
                    </a:cubicBezTo>
                    <a:lnTo>
                      <a:pt x="2171" y="19927"/>
                    </a:lnTo>
                    <a:cubicBezTo>
                      <a:pt x="2183" y="19946"/>
                      <a:pt x="2205" y="19956"/>
                      <a:pt x="2226" y="19956"/>
                    </a:cubicBezTo>
                    <a:cubicBezTo>
                      <a:pt x="2239" y="19956"/>
                      <a:pt x="2252" y="19954"/>
                      <a:pt x="2264" y="19945"/>
                    </a:cubicBezTo>
                    <a:cubicBezTo>
                      <a:pt x="2295" y="19925"/>
                      <a:pt x="2303" y="19884"/>
                      <a:pt x="2283" y="19853"/>
                    </a:cubicBezTo>
                    <a:lnTo>
                      <a:pt x="2209" y="19745"/>
                    </a:lnTo>
                    <a:cubicBezTo>
                      <a:pt x="2197" y="19725"/>
                      <a:pt x="2175" y="19714"/>
                      <a:pt x="2154" y="19714"/>
                    </a:cubicBezTo>
                    <a:close/>
                    <a:moveTo>
                      <a:pt x="23140" y="20152"/>
                    </a:moveTo>
                    <a:cubicBezTo>
                      <a:pt x="23119" y="20152"/>
                      <a:pt x="23098" y="20161"/>
                      <a:pt x="23085" y="20180"/>
                    </a:cubicBezTo>
                    <a:lnTo>
                      <a:pt x="23008" y="20285"/>
                    </a:lnTo>
                    <a:cubicBezTo>
                      <a:pt x="22987" y="20315"/>
                      <a:pt x="22993" y="20355"/>
                      <a:pt x="23023" y="20377"/>
                    </a:cubicBezTo>
                    <a:cubicBezTo>
                      <a:pt x="23034" y="20386"/>
                      <a:pt x="23046" y="20390"/>
                      <a:pt x="23061" y="20390"/>
                    </a:cubicBezTo>
                    <a:cubicBezTo>
                      <a:pt x="23081" y="20390"/>
                      <a:pt x="23101" y="20380"/>
                      <a:pt x="23115" y="20364"/>
                    </a:cubicBezTo>
                    <a:lnTo>
                      <a:pt x="23193" y="20256"/>
                    </a:lnTo>
                    <a:cubicBezTo>
                      <a:pt x="23213" y="20227"/>
                      <a:pt x="23207" y="20186"/>
                      <a:pt x="23177" y="20163"/>
                    </a:cubicBezTo>
                    <a:cubicBezTo>
                      <a:pt x="23166" y="20156"/>
                      <a:pt x="23153" y="20152"/>
                      <a:pt x="23140" y="20152"/>
                    </a:cubicBezTo>
                    <a:close/>
                    <a:moveTo>
                      <a:pt x="2607" y="20363"/>
                    </a:moveTo>
                    <a:cubicBezTo>
                      <a:pt x="2594" y="20363"/>
                      <a:pt x="2580" y="20367"/>
                      <a:pt x="2568" y="20376"/>
                    </a:cubicBezTo>
                    <a:cubicBezTo>
                      <a:pt x="2539" y="20397"/>
                      <a:pt x="2533" y="20438"/>
                      <a:pt x="2555" y="20468"/>
                    </a:cubicBezTo>
                    <a:cubicBezTo>
                      <a:pt x="2581" y="20504"/>
                      <a:pt x="2609" y="20540"/>
                      <a:pt x="2636" y="20574"/>
                    </a:cubicBezTo>
                    <a:cubicBezTo>
                      <a:pt x="2648" y="20591"/>
                      <a:pt x="2668" y="20600"/>
                      <a:pt x="2688" y="20600"/>
                    </a:cubicBezTo>
                    <a:cubicBezTo>
                      <a:pt x="2702" y="20600"/>
                      <a:pt x="2716" y="20595"/>
                      <a:pt x="2728" y="20585"/>
                    </a:cubicBezTo>
                    <a:cubicBezTo>
                      <a:pt x="2755" y="20563"/>
                      <a:pt x="2760" y="20522"/>
                      <a:pt x="2739" y="20493"/>
                    </a:cubicBezTo>
                    <a:cubicBezTo>
                      <a:pt x="2712" y="20458"/>
                      <a:pt x="2686" y="20423"/>
                      <a:pt x="2660" y="20389"/>
                    </a:cubicBezTo>
                    <a:cubicBezTo>
                      <a:pt x="2647" y="20372"/>
                      <a:pt x="2627" y="20363"/>
                      <a:pt x="2607" y="20363"/>
                    </a:cubicBezTo>
                    <a:close/>
                    <a:moveTo>
                      <a:pt x="22657" y="20779"/>
                    </a:moveTo>
                    <a:cubicBezTo>
                      <a:pt x="22638" y="20779"/>
                      <a:pt x="22618" y="20788"/>
                      <a:pt x="22605" y="20804"/>
                    </a:cubicBezTo>
                    <a:lnTo>
                      <a:pt x="22522" y="20904"/>
                    </a:lnTo>
                    <a:cubicBezTo>
                      <a:pt x="22500" y="20933"/>
                      <a:pt x="22503" y="20975"/>
                      <a:pt x="22532" y="20998"/>
                    </a:cubicBezTo>
                    <a:cubicBezTo>
                      <a:pt x="22544" y="21008"/>
                      <a:pt x="22558" y="21013"/>
                      <a:pt x="22573" y="21013"/>
                    </a:cubicBezTo>
                    <a:cubicBezTo>
                      <a:pt x="22592" y="21013"/>
                      <a:pt x="22610" y="21005"/>
                      <a:pt x="22624" y="20990"/>
                    </a:cubicBezTo>
                    <a:lnTo>
                      <a:pt x="22708" y="20888"/>
                    </a:lnTo>
                    <a:cubicBezTo>
                      <a:pt x="22731" y="20860"/>
                      <a:pt x="22727" y="20817"/>
                      <a:pt x="22699" y="20794"/>
                    </a:cubicBezTo>
                    <a:cubicBezTo>
                      <a:pt x="22687" y="20784"/>
                      <a:pt x="22672" y="20779"/>
                      <a:pt x="22657" y="20779"/>
                    </a:cubicBezTo>
                    <a:close/>
                    <a:moveTo>
                      <a:pt x="3102" y="20980"/>
                    </a:moveTo>
                    <a:cubicBezTo>
                      <a:pt x="3087" y="20980"/>
                      <a:pt x="3072" y="20985"/>
                      <a:pt x="3059" y="20995"/>
                    </a:cubicBezTo>
                    <a:cubicBezTo>
                      <a:pt x="3031" y="21020"/>
                      <a:pt x="3028" y="21060"/>
                      <a:pt x="3051" y="21088"/>
                    </a:cubicBezTo>
                    <a:cubicBezTo>
                      <a:pt x="3081" y="21123"/>
                      <a:pt x="3108" y="21157"/>
                      <a:pt x="3138" y="21189"/>
                    </a:cubicBezTo>
                    <a:cubicBezTo>
                      <a:pt x="3151" y="21205"/>
                      <a:pt x="3170" y="21213"/>
                      <a:pt x="3188" y="21213"/>
                    </a:cubicBezTo>
                    <a:cubicBezTo>
                      <a:pt x="3204" y="21213"/>
                      <a:pt x="3219" y="21208"/>
                      <a:pt x="3231" y="21196"/>
                    </a:cubicBezTo>
                    <a:cubicBezTo>
                      <a:pt x="3260" y="21172"/>
                      <a:pt x="3262" y="21129"/>
                      <a:pt x="3238" y="21102"/>
                    </a:cubicBezTo>
                    <a:cubicBezTo>
                      <a:pt x="3209" y="21070"/>
                      <a:pt x="3180" y="21036"/>
                      <a:pt x="3152" y="21003"/>
                    </a:cubicBezTo>
                    <a:cubicBezTo>
                      <a:pt x="3139" y="20987"/>
                      <a:pt x="3120" y="20980"/>
                      <a:pt x="3102" y="20980"/>
                    </a:cubicBezTo>
                    <a:close/>
                    <a:moveTo>
                      <a:pt x="22140" y="21377"/>
                    </a:moveTo>
                    <a:cubicBezTo>
                      <a:pt x="22122" y="21377"/>
                      <a:pt x="22104" y="21384"/>
                      <a:pt x="22091" y="21398"/>
                    </a:cubicBezTo>
                    <a:lnTo>
                      <a:pt x="22000" y="21494"/>
                    </a:lnTo>
                    <a:cubicBezTo>
                      <a:pt x="21975" y="21521"/>
                      <a:pt x="21976" y="21562"/>
                      <a:pt x="22004" y="21587"/>
                    </a:cubicBezTo>
                    <a:cubicBezTo>
                      <a:pt x="22016" y="21599"/>
                      <a:pt x="22031" y="21605"/>
                      <a:pt x="22048" y="21605"/>
                    </a:cubicBezTo>
                    <a:cubicBezTo>
                      <a:pt x="22065" y="21605"/>
                      <a:pt x="22082" y="21598"/>
                      <a:pt x="22097" y="21584"/>
                    </a:cubicBezTo>
                    <a:lnTo>
                      <a:pt x="22188" y="21487"/>
                    </a:lnTo>
                    <a:cubicBezTo>
                      <a:pt x="22211" y="21461"/>
                      <a:pt x="22210" y="21419"/>
                      <a:pt x="22184" y="21394"/>
                    </a:cubicBezTo>
                    <a:cubicBezTo>
                      <a:pt x="22171" y="21382"/>
                      <a:pt x="22155" y="21377"/>
                      <a:pt x="22140" y="21377"/>
                    </a:cubicBezTo>
                    <a:close/>
                    <a:moveTo>
                      <a:pt x="3634" y="21568"/>
                    </a:moveTo>
                    <a:cubicBezTo>
                      <a:pt x="3617" y="21568"/>
                      <a:pt x="3601" y="21574"/>
                      <a:pt x="3588" y="21586"/>
                    </a:cubicBezTo>
                    <a:cubicBezTo>
                      <a:pt x="3563" y="21612"/>
                      <a:pt x="3562" y="21654"/>
                      <a:pt x="3587" y="21680"/>
                    </a:cubicBezTo>
                    <a:cubicBezTo>
                      <a:pt x="3618" y="21711"/>
                      <a:pt x="3649" y="21742"/>
                      <a:pt x="3679" y="21774"/>
                    </a:cubicBezTo>
                    <a:cubicBezTo>
                      <a:pt x="3692" y="21787"/>
                      <a:pt x="3710" y="21793"/>
                      <a:pt x="3726" y="21793"/>
                    </a:cubicBezTo>
                    <a:cubicBezTo>
                      <a:pt x="3743" y="21793"/>
                      <a:pt x="3760" y="21787"/>
                      <a:pt x="3772" y="21776"/>
                    </a:cubicBezTo>
                    <a:cubicBezTo>
                      <a:pt x="3799" y="21750"/>
                      <a:pt x="3799" y="21707"/>
                      <a:pt x="3773" y="21682"/>
                    </a:cubicBezTo>
                    <a:cubicBezTo>
                      <a:pt x="3743" y="21650"/>
                      <a:pt x="3712" y="21619"/>
                      <a:pt x="3681" y="21587"/>
                    </a:cubicBezTo>
                    <a:cubicBezTo>
                      <a:pt x="3668" y="21574"/>
                      <a:pt x="3651" y="21568"/>
                      <a:pt x="3634" y="21568"/>
                    </a:cubicBezTo>
                    <a:close/>
                    <a:moveTo>
                      <a:pt x="21582" y="21941"/>
                    </a:moveTo>
                    <a:cubicBezTo>
                      <a:pt x="21566" y="21941"/>
                      <a:pt x="21549" y="21947"/>
                      <a:pt x="21536" y="21960"/>
                    </a:cubicBezTo>
                    <a:lnTo>
                      <a:pt x="21441" y="22049"/>
                    </a:lnTo>
                    <a:cubicBezTo>
                      <a:pt x="21415" y="22073"/>
                      <a:pt x="21413" y="22115"/>
                      <a:pt x="21438" y="22142"/>
                    </a:cubicBezTo>
                    <a:cubicBezTo>
                      <a:pt x="21451" y="22156"/>
                      <a:pt x="21468" y="22162"/>
                      <a:pt x="21487" y="22162"/>
                    </a:cubicBezTo>
                    <a:cubicBezTo>
                      <a:pt x="21502" y="22162"/>
                      <a:pt x="21519" y="22156"/>
                      <a:pt x="21531" y="22146"/>
                    </a:cubicBezTo>
                    <a:lnTo>
                      <a:pt x="21627" y="22055"/>
                    </a:lnTo>
                    <a:cubicBezTo>
                      <a:pt x="21654" y="22029"/>
                      <a:pt x="21656" y="21989"/>
                      <a:pt x="21630" y="21962"/>
                    </a:cubicBezTo>
                    <a:cubicBezTo>
                      <a:pt x="21617" y="21948"/>
                      <a:pt x="21600" y="21941"/>
                      <a:pt x="21582" y="21941"/>
                    </a:cubicBezTo>
                    <a:close/>
                    <a:moveTo>
                      <a:pt x="4201" y="22119"/>
                    </a:moveTo>
                    <a:cubicBezTo>
                      <a:pt x="4183" y="22119"/>
                      <a:pt x="4165" y="22126"/>
                      <a:pt x="4152" y="22140"/>
                    </a:cubicBezTo>
                    <a:cubicBezTo>
                      <a:pt x="4128" y="22167"/>
                      <a:pt x="4129" y="22208"/>
                      <a:pt x="4156" y="22233"/>
                    </a:cubicBezTo>
                    <a:cubicBezTo>
                      <a:pt x="4190" y="22264"/>
                      <a:pt x="4222" y="22293"/>
                      <a:pt x="4254" y="22323"/>
                    </a:cubicBezTo>
                    <a:cubicBezTo>
                      <a:pt x="4267" y="22334"/>
                      <a:pt x="4283" y="22339"/>
                      <a:pt x="4298" y="22339"/>
                    </a:cubicBezTo>
                    <a:cubicBezTo>
                      <a:pt x="4316" y="22339"/>
                      <a:pt x="4335" y="22331"/>
                      <a:pt x="4348" y="22318"/>
                    </a:cubicBezTo>
                    <a:cubicBezTo>
                      <a:pt x="4372" y="22290"/>
                      <a:pt x="4370" y="22248"/>
                      <a:pt x="4343" y="22224"/>
                    </a:cubicBezTo>
                    <a:cubicBezTo>
                      <a:pt x="4311" y="22195"/>
                      <a:pt x="4278" y="22166"/>
                      <a:pt x="4246" y="22136"/>
                    </a:cubicBezTo>
                    <a:cubicBezTo>
                      <a:pt x="4233" y="22124"/>
                      <a:pt x="4217" y="22119"/>
                      <a:pt x="4201" y="22119"/>
                    </a:cubicBezTo>
                    <a:close/>
                    <a:moveTo>
                      <a:pt x="20993" y="22466"/>
                    </a:moveTo>
                    <a:cubicBezTo>
                      <a:pt x="20978" y="22466"/>
                      <a:pt x="20963" y="22472"/>
                      <a:pt x="20951" y="22483"/>
                    </a:cubicBezTo>
                    <a:lnTo>
                      <a:pt x="20849" y="22567"/>
                    </a:lnTo>
                    <a:cubicBezTo>
                      <a:pt x="20822" y="22590"/>
                      <a:pt x="20818" y="22632"/>
                      <a:pt x="20840" y="22661"/>
                    </a:cubicBezTo>
                    <a:cubicBezTo>
                      <a:pt x="20853" y="22677"/>
                      <a:pt x="20873" y="22684"/>
                      <a:pt x="20891" y="22684"/>
                    </a:cubicBezTo>
                    <a:cubicBezTo>
                      <a:pt x="20906" y="22684"/>
                      <a:pt x="20921" y="22679"/>
                      <a:pt x="20935" y="22668"/>
                    </a:cubicBezTo>
                    <a:lnTo>
                      <a:pt x="21036" y="22584"/>
                    </a:lnTo>
                    <a:cubicBezTo>
                      <a:pt x="21064" y="22559"/>
                      <a:pt x="21067" y="22519"/>
                      <a:pt x="21044" y="22490"/>
                    </a:cubicBezTo>
                    <a:cubicBezTo>
                      <a:pt x="21030" y="22475"/>
                      <a:pt x="21012" y="22466"/>
                      <a:pt x="20993" y="22466"/>
                    </a:cubicBezTo>
                    <a:close/>
                    <a:moveTo>
                      <a:pt x="4802" y="22634"/>
                    </a:moveTo>
                    <a:cubicBezTo>
                      <a:pt x="4782" y="22634"/>
                      <a:pt x="4763" y="22643"/>
                      <a:pt x="4750" y="22659"/>
                    </a:cubicBezTo>
                    <a:cubicBezTo>
                      <a:pt x="4727" y="22688"/>
                      <a:pt x="4732" y="22729"/>
                      <a:pt x="4760" y="22753"/>
                    </a:cubicBezTo>
                    <a:lnTo>
                      <a:pt x="4863" y="22836"/>
                    </a:lnTo>
                    <a:cubicBezTo>
                      <a:pt x="4875" y="22845"/>
                      <a:pt x="4891" y="22850"/>
                      <a:pt x="4904" y="22850"/>
                    </a:cubicBezTo>
                    <a:cubicBezTo>
                      <a:pt x="4923" y="22850"/>
                      <a:pt x="4943" y="22841"/>
                      <a:pt x="4955" y="22824"/>
                    </a:cubicBezTo>
                    <a:cubicBezTo>
                      <a:pt x="4979" y="22795"/>
                      <a:pt x="4974" y="22754"/>
                      <a:pt x="4945" y="22730"/>
                    </a:cubicBezTo>
                    <a:lnTo>
                      <a:pt x="4843" y="22648"/>
                    </a:lnTo>
                    <a:cubicBezTo>
                      <a:pt x="4831" y="22639"/>
                      <a:pt x="4816" y="22634"/>
                      <a:pt x="4802" y="22634"/>
                    </a:cubicBezTo>
                    <a:close/>
                    <a:moveTo>
                      <a:pt x="20372" y="22959"/>
                    </a:moveTo>
                    <a:cubicBezTo>
                      <a:pt x="20358" y="22959"/>
                      <a:pt x="20345" y="22963"/>
                      <a:pt x="20333" y="22972"/>
                    </a:cubicBezTo>
                    <a:cubicBezTo>
                      <a:pt x="20298" y="22999"/>
                      <a:pt x="20264" y="23025"/>
                      <a:pt x="20228" y="23051"/>
                    </a:cubicBezTo>
                    <a:cubicBezTo>
                      <a:pt x="20198" y="23072"/>
                      <a:pt x="20190" y="23113"/>
                      <a:pt x="20213" y="23143"/>
                    </a:cubicBezTo>
                    <a:cubicBezTo>
                      <a:pt x="20225" y="23160"/>
                      <a:pt x="20246" y="23169"/>
                      <a:pt x="20266" y="23169"/>
                    </a:cubicBezTo>
                    <a:cubicBezTo>
                      <a:pt x="20279" y="23169"/>
                      <a:pt x="20293" y="23165"/>
                      <a:pt x="20303" y="23157"/>
                    </a:cubicBezTo>
                    <a:cubicBezTo>
                      <a:pt x="20339" y="23131"/>
                      <a:pt x="20375" y="23106"/>
                      <a:pt x="20410" y="23078"/>
                    </a:cubicBezTo>
                    <a:cubicBezTo>
                      <a:pt x="20440" y="23057"/>
                      <a:pt x="20446" y="23016"/>
                      <a:pt x="20425" y="22986"/>
                    </a:cubicBezTo>
                    <a:cubicBezTo>
                      <a:pt x="20412" y="22968"/>
                      <a:pt x="20392" y="22959"/>
                      <a:pt x="20372" y="22959"/>
                    </a:cubicBezTo>
                    <a:close/>
                    <a:moveTo>
                      <a:pt x="5431" y="23114"/>
                    </a:moveTo>
                    <a:cubicBezTo>
                      <a:pt x="5411" y="23114"/>
                      <a:pt x="5391" y="23124"/>
                      <a:pt x="5378" y="23142"/>
                    </a:cubicBezTo>
                    <a:cubicBezTo>
                      <a:pt x="5356" y="23170"/>
                      <a:pt x="5363" y="23211"/>
                      <a:pt x="5393" y="23234"/>
                    </a:cubicBezTo>
                    <a:lnTo>
                      <a:pt x="5502" y="23310"/>
                    </a:lnTo>
                    <a:cubicBezTo>
                      <a:pt x="5515" y="23318"/>
                      <a:pt x="5527" y="23322"/>
                      <a:pt x="5540" y="23322"/>
                    </a:cubicBezTo>
                    <a:cubicBezTo>
                      <a:pt x="5561" y="23322"/>
                      <a:pt x="5582" y="23311"/>
                      <a:pt x="5594" y="23293"/>
                    </a:cubicBezTo>
                    <a:cubicBezTo>
                      <a:pt x="5614" y="23264"/>
                      <a:pt x="5607" y="23221"/>
                      <a:pt x="5577" y="23201"/>
                    </a:cubicBezTo>
                    <a:lnTo>
                      <a:pt x="5470" y="23126"/>
                    </a:lnTo>
                    <a:cubicBezTo>
                      <a:pt x="5458" y="23118"/>
                      <a:pt x="5445" y="23114"/>
                      <a:pt x="5431" y="23114"/>
                    </a:cubicBezTo>
                    <a:close/>
                    <a:moveTo>
                      <a:pt x="19723" y="23412"/>
                    </a:moveTo>
                    <a:cubicBezTo>
                      <a:pt x="19710" y="23412"/>
                      <a:pt x="19697" y="23415"/>
                      <a:pt x="19686" y="23423"/>
                    </a:cubicBezTo>
                    <a:lnTo>
                      <a:pt x="19576" y="23493"/>
                    </a:lnTo>
                    <a:cubicBezTo>
                      <a:pt x="19545" y="23512"/>
                      <a:pt x="19536" y="23553"/>
                      <a:pt x="19555" y="23584"/>
                    </a:cubicBezTo>
                    <a:cubicBezTo>
                      <a:pt x="19568" y="23604"/>
                      <a:pt x="19590" y="23614"/>
                      <a:pt x="19611" y="23614"/>
                    </a:cubicBezTo>
                    <a:cubicBezTo>
                      <a:pt x="19625" y="23614"/>
                      <a:pt x="19636" y="23610"/>
                      <a:pt x="19646" y="23604"/>
                    </a:cubicBezTo>
                    <a:lnTo>
                      <a:pt x="19758" y="23532"/>
                    </a:lnTo>
                    <a:cubicBezTo>
                      <a:pt x="19788" y="23513"/>
                      <a:pt x="19797" y="23472"/>
                      <a:pt x="19776" y="23441"/>
                    </a:cubicBezTo>
                    <a:cubicBezTo>
                      <a:pt x="19765" y="23422"/>
                      <a:pt x="19744" y="23412"/>
                      <a:pt x="19723" y="23412"/>
                    </a:cubicBezTo>
                    <a:close/>
                    <a:moveTo>
                      <a:pt x="6092" y="23554"/>
                    </a:moveTo>
                    <a:cubicBezTo>
                      <a:pt x="6070" y="23554"/>
                      <a:pt x="6049" y="23565"/>
                      <a:pt x="6037" y="23585"/>
                    </a:cubicBezTo>
                    <a:cubicBezTo>
                      <a:pt x="6017" y="23615"/>
                      <a:pt x="6028" y="23656"/>
                      <a:pt x="6058" y="23676"/>
                    </a:cubicBezTo>
                    <a:lnTo>
                      <a:pt x="6171" y="23745"/>
                    </a:lnTo>
                    <a:cubicBezTo>
                      <a:pt x="6182" y="23751"/>
                      <a:pt x="6193" y="23754"/>
                      <a:pt x="6206" y="23754"/>
                    </a:cubicBezTo>
                    <a:cubicBezTo>
                      <a:pt x="6227" y="23754"/>
                      <a:pt x="6249" y="23742"/>
                      <a:pt x="6262" y="23723"/>
                    </a:cubicBezTo>
                    <a:cubicBezTo>
                      <a:pt x="6280" y="23692"/>
                      <a:pt x="6270" y="23651"/>
                      <a:pt x="6239" y="23632"/>
                    </a:cubicBezTo>
                    <a:lnTo>
                      <a:pt x="6127" y="23563"/>
                    </a:lnTo>
                    <a:cubicBezTo>
                      <a:pt x="6116" y="23557"/>
                      <a:pt x="6104" y="23554"/>
                      <a:pt x="6092" y="23554"/>
                    </a:cubicBezTo>
                    <a:close/>
                    <a:moveTo>
                      <a:pt x="19045" y="23821"/>
                    </a:moveTo>
                    <a:cubicBezTo>
                      <a:pt x="19034" y="23821"/>
                      <a:pt x="19023" y="23824"/>
                      <a:pt x="19013" y="23829"/>
                    </a:cubicBezTo>
                    <a:cubicBezTo>
                      <a:pt x="18976" y="23851"/>
                      <a:pt x="18937" y="23873"/>
                      <a:pt x="18899" y="23894"/>
                    </a:cubicBezTo>
                    <a:cubicBezTo>
                      <a:pt x="18867" y="23911"/>
                      <a:pt x="18855" y="23951"/>
                      <a:pt x="18874" y="23983"/>
                    </a:cubicBezTo>
                    <a:cubicBezTo>
                      <a:pt x="18885" y="24004"/>
                      <a:pt x="18908" y="24017"/>
                      <a:pt x="18931" y="24017"/>
                    </a:cubicBezTo>
                    <a:cubicBezTo>
                      <a:pt x="18942" y="24017"/>
                      <a:pt x="18954" y="24014"/>
                      <a:pt x="18962" y="24008"/>
                    </a:cubicBezTo>
                    <a:cubicBezTo>
                      <a:pt x="19001" y="23988"/>
                      <a:pt x="19038" y="23966"/>
                      <a:pt x="19077" y="23945"/>
                    </a:cubicBezTo>
                    <a:cubicBezTo>
                      <a:pt x="19109" y="23926"/>
                      <a:pt x="19120" y="23887"/>
                      <a:pt x="19103" y="23855"/>
                    </a:cubicBezTo>
                    <a:cubicBezTo>
                      <a:pt x="19090" y="23833"/>
                      <a:pt x="19068" y="23821"/>
                      <a:pt x="19045" y="23821"/>
                    </a:cubicBezTo>
                    <a:close/>
                    <a:moveTo>
                      <a:pt x="6778" y="23949"/>
                    </a:moveTo>
                    <a:cubicBezTo>
                      <a:pt x="6754" y="23949"/>
                      <a:pt x="6732" y="23961"/>
                      <a:pt x="6719" y="23983"/>
                    </a:cubicBezTo>
                    <a:cubicBezTo>
                      <a:pt x="6703" y="24014"/>
                      <a:pt x="6714" y="24054"/>
                      <a:pt x="6746" y="24073"/>
                    </a:cubicBezTo>
                    <a:cubicBezTo>
                      <a:pt x="6786" y="24094"/>
                      <a:pt x="6825" y="24115"/>
                      <a:pt x="6863" y="24135"/>
                    </a:cubicBezTo>
                    <a:cubicBezTo>
                      <a:pt x="6874" y="24140"/>
                      <a:pt x="6884" y="24142"/>
                      <a:pt x="6894" y="24142"/>
                    </a:cubicBezTo>
                    <a:cubicBezTo>
                      <a:pt x="6919" y="24142"/>
                      <a:pt x="6942" y="24130"/>
                      <a:pt x="6953" y="24107"/>
                    </a:cubicBezTo>
                    <a:cubicBezTo>
                      <a:pt x="6970" y="24074"/>
                      <a:pt x="6958" y="24034"/>
                      <a:pt x="6925" y="24017"/>
                    </a:cubicBezTo>
                    <a:cubicBezTo>
                      <a:pt x="6886" y="23997"/>
                      <a:pt x="6847" y="23977"/>
                      <a:pt x="6809" y="23956"/>
                    </a:cubicBezTo>
                    <a:cubicBezTo>
                      <a:pt x="6799" y="23951"/>
                      <a:pt x="6788" y="23949"/>
                      <a:pt x="6778" y="23949"/>
                    </a:cubicBezTo>
                    <a:close/>
                    <a:moveTo>
                      <a:pt x="18346" y="24187"/>
                    </a:moveTo>
                    <a:cubicBezTo>
                      <a:pt x="18336" y="24187"/>
                      <a:pt x="18326" y="24189"/>
                      <a:pt x="18317" y="24193"/>
                    </a:cubicBezTo>
                    <a:cubicBezTo>
                      <a:pt x="18279" y="24213"/>
                      <a:pt x="18239" y="24231"/>
                      <a:pt x="18199" y="24250"/>
                    </a:cubicBezTo>
                    <a:cubicBezTo>
                      <a:pt x="18167" y="24265"/>
                      <a:pt x="18152" y="24305"/>
                      <a:pt x="18168" y="24339"/>
                    </a:cubicBezTo>
                    <a:cubicBezTo>
                      <a:pt x="18179" y="24362"/>
                      <a:pt x="18203" y="24377"/>
                      <a:pt x="18228" y="24377"/>
                    </a:cubicBezTo>
                    <a:cubicBezTo>
                      <a:pt x="18238" y="24377"/>
                      <a:pt x="18246" y="24375"/>
                      <a:pt x="18256" y="24370"/>
                    </a:cubicBezTo>
                    <a:lnTo>
                      <a:pt x="18374" y="24313"/>
                    </a:lnTo>
                    <a:cubicBezTo>
                      <a:pt x="18408" y="24298"/>
                      <a:pt x="18420" y="24258"/>
                      <a:pt x="18405" y="24224"/>
                    </a:cubicBezTo>
                    <a:cubicBezTo>
                      <a:pt x="18394" y="24201"/>
                      <a:pt x="18371" y="24187"/>
                      <a:pt x="18346" y="24187"/>
                    </a:cubicBezTo>
                    <a:close/>
                    <a:moveTo>
                      <a:pt x="7488" y="24303"/>
                    </a:moveTo>
                    <a:cubicBezTo>
                      <a:pt x="7463" y="24303"/>
                      <a:pt x="7439" y="24317"/>
                      <a:pt x="7428" y="24341"/>
                    </a:cubicBezTo>
                    <a:cubicBezTo>
                      <a:pt x="7413" y="24373"/>
                      <a:pt x="7426" y="24412"/>
                      <a:pt x="7460" y="24428"/>
                    </a:cubicBezTo>
                    <a:cubicBezTo>
                      <a:pt x="7501" y="24447"/>
                      <a:pt x="7541" y="24465"/>
                      <a:pt x="7582" y="24483"/>
                    </a:cubicBezTo>
                    <a:cubicBezTo>
                      <a:pt x="7590" y="24488"/>
                      <a:pt x="7599" y="24489"/>
                      <a:pt x="7608" y="24489"/>
                    </a:cubicBezTo>
                    <a:cubicBezTo>
                      <a:pt x="7634" y="24489"/>
                      <a:pt x="7658" y="24475"/>
                      <a:pt x="7669" y="24451"/>
                    </a:cubicBezTo>
                    <a:cubicBezTo>
                      <a:pt x="7684" y="24418"/>
                      <a:pt x="7669" y="24380"/>
                      <a:pt x="7635" y="24364"/>
                    </a:cubicBezTo>
                    <a:cubicBezTo>
                      <a:pt x="7594" y="24346"/>
                      <a:pt x="7554" y="24326"/>
                      <a:pt x="7515" y="24309"/>
                    </a:cubicBezTo>
                    <a:cubicBezTo>
                      <a:pt x="7506" y="24305"/>
                      <a:pt x="7497" y="24303"/>
                      <a:pt x="7488" y="24303"/>
                    </a:cubicBezTo>
                    <a:close/>
                    <a:moveTo>
                      <a:pt x="17625" y="24510"/>
                    </a:moveTo>
                    <a:cubicBezTo>
                      <a:pt x="17617" y="24510"/>
                      <a:pt x="17609" y="24511"/>
                      <a:pt x="17601" y="24515"/>
                    </a:cubicBezTo>
                    <a:cubicBezTo>
                      <a:pt x="17561" y="24531"/>
                      <a:pt x="17520" y="24546"/>
                      <a:pt x="17479" y="24564"/>
                    </a:cubicBezTo>
                    <a:cubicBezTo>
                      <a:pt x="17444" y="24577"/>
                      <a:pt x="17429" y="24615"/>
                      <a:pt x="17442" y="24649"/>
                    </a:cubicBezTo>
                    <a:cubicBezTo>
                      <a:pt x="17452" y="24675"/>
                      <a:pt x="17478" y="24692"/>
                      <a:pt x="17504" y="24692"/>
                    </a:cubicBezTo>
                    <a:cubicBezTo>
                      <a:pt x="17512" y="24692"/>
                      <a:pt x="17520" y="24690"/>
                      <a:pt x="17528" y="24687"/>
                    </a:cubicBezTo>
                    <a:lnTo>
                      <a:pt x="17651" y="24637"/>
                    </a:lnTo>
                    <a:cubicBezTo>
                      <a:pt x="17684" y="24623"/>
                      <a:pt x="17700" y="24584"/>
                      <a:pt x="17687" y="24551"/>
                    </a:cubicBezTo>
                    <a:cubicBezTo>
                      <a:pt x="17677" y="24526"/>
                      <a:pt x="17651" y="24510"/>
                      <a:pt x="17625" y="24510"/>
                    </a:cubicBezTo>
                    <a:close/>
                    <a:moveTo>
                      <a:pt x="8218" y="24610"/>
                    </a:moveTo>
                    <a:cubicBezTo>
                      <a:pt x="8192" y="24610"/>
                      <a:pt x="8167" y="24626"/>
                      <a:pt x="8157" y="24653"/>
                    </a:cubicBezTo>
                    <a:cubicBezTo>
                      <a:pt x="8144" y="24688"/>
                      <a:pt x="8161" y="24726"/>
                      <a:pt x="8196" y="24739"/>
                    </a:cubicBezTo>
                    <a:cubicBezTo>
                      <a:pt x="8237" y="24754"/>
                      <a:pt x="8277" y="24771"/>
                      <a:pt x="8319" y="24786"/>
                    </a:cubicBezTo>
                    <a:cubicBezTo>
                      <a:pt x="8327" y="24789"/>
                      <a:pt x="8335" y="24790"/>
                      <a:pt x="8342" y="24790"/>
                    </a:cubicBezTo>
                    <a:cubicBezTo>
                      <a:pt x="8370" y="24790"/>
                      <a:pt x="8395" y="24774"/>
                      <a:pt x="8403" y="24746"/>
                    </a:cubicBezTo>
                    <a:cubicBezTo>
                      <a:pt x="8417" y="24713"/>
                      <a:pt x="8399" y="24674"/>
                      <a:pt x="8365" y="24662"/>
                    </a:cubicBezTo>
                    <a:cubicBezTo>
                      <a:pt x="8325" y="24647"/>
                      <a:pt x="8284" y="24630"/>
                      <a:pt x="8243" y="24615"/>
                    </a:cubicBezTo>
                    <a:cubicBezTo>
                      <a:pt x="8235" y="24612"/>
                      <a:pt x="8226" y="24610"/>
                      <a:pt x="8218" y="24610"/>
                    </a:cubicBezTo>
                    <a:close/>
                    <a:moveTo>
                      <a:pt x="16884" y="24788"/>
                    </a:moveTo>
                    <a:cubicBezTo>
                      <a:pt x="16877" y="24788"/>
                      <a:pt x="16870" y="24789"/>
                      <a:pt x="16863" y="24791"/>
                    </a:cubicBezTo>
                    <a:lnTo>
                      <a:pt x="16739" y="24832"/>
                    </a:lnTo>
                    <a:cubicBezTo>
                      <a:pt x="16704" y="24843"/>
                      <a:pt x="16685" y="24880"/>
                      <a:pt x="16696" y="24915"/>
                    </a:cubicBezTo>
                    <a:cubicBezTo>
                      <a:pt x="16705" y="24943"/>
                      <a:pt x="16731" y="24961"/>
                      <a:pt x="16760" y="24961"/>
                    </a:cubicBezTo>
                    <a:cubicBezTo>
                      <a:pt x="16766" y="24961"/>
                      <a:pt x="16773" y="24960"/>
                      <a:pt x="16780" y="24957"/>
                    </a:cubicBezTo>
                    <a:lnTo>
                      <a:pt x="16905" y="24915"/>
                    </a:lnTo>
                    <a:cubicBezTo>
                      <a:pt x="16940" y="24904"/>
                      <a:pt x="16957" y="24867"/>
                      <a:pt x="16946" y="24832"/>
                    </a:cubicBezTo>
                    <a:cubicBezTo>
                      <a:pt x="16937" y="24806"/>
                      <a:pt x="16912" y="24788"/>
                      <a:pt x="16884" y="24788"/>
                    </a:cubicBezTo>
                    <a:close/>
                    <a:moveTo>
                      <a:pt x="8967" y="24873"/>
                    </a:moveTo>
                    <a:cubicBezTo>
                      <a:pt x="8939" y="24873"/>
                      <a:pt x="8912" y="24891"/>
                      <a:pt x="8904" y="24919"/>
                    </a:cubicBezTo>
                    <a:cubicBezTo>
                      <a:pt x="8893" y="24954"/>
                      <a:pt x="8913" y="24991"/>
                      <a:pt x="8948" y="25002"/>
                    </a:cubicBezTo>
                    <a:lnTo>
                      <a:pt x="9076" y="25042"/>
                    </a:lnTo>
                    <a:cubicBezTo>
                      <a:pt x="9082" y="25043"/>
                      <a:pt x="9088" y="25045"/>
                      <a:pt x="9094" y="25045"/>
                    </a:cubicBezTo>
                    <a:cubicBezTo>
                      <a:pt x="9123" y="25045"/>
                      <a:pt x="9149" y="25026"/>
                      <a:pt x="9157" y="24996"/>
                    </a:cubicBezTo>
                    <a:cubicBezTo>
                      <a:pt x="9169" y="24961"/>
                      <a:pt x="9148" y="24924"/>
                      <a:pt x="9113" y="24914"/>
                    </a:cubicBezTo>
                    <a:lnTo>
                      <a:pt x="8987" y="24876"/>
                    </a:lnTo>
                    <a:cubicBezTo>
                      <a:pt x="8980" y="24874"/>
                      <a:pt x="8973" y="24873"/>
                      <a:pt x="8967" y="24873"/>
                    </a:cubicBezTo>
                    <a:close/>
                    <a:moveTo>
                      <a:pt x="16127" y="25018"/>
                    </a:moveTo>
                    <a:cubicBezTo>
                      <a:pt x="16122" y="25018"/>
                      <a:pt x="16116" y="25019"/>
                      <a:pt x="16110" y="25020"/>
                    </a:cubicBezTo>
                    <a:lnTo>
                      <a:pt x="15983" y="25053"/>
                    </a:lnTo>
                    <a:cubicBezTo>
                      <a:pt x="15947" y="25062"/>
                      <a:pt x="15927" y="25098"/>
                      <a:pt x="15936" y="25134"/>
                    </a:cubicBezTo>
                    <a:cubicBezTo>
                      <a:pt x="15943" y="25164"/>
                      <a:pt x="15970" y="25184"/>
                      <a:pt x="15999" y="25184"/>
                    </a:cubicBezTo>
                    <a:cubicBezTo>
                      <a:pt x="16005" y="25184"/>
                      <a:pt x="16011" y="25184"/>
                      <a:pt x="16016" y="25181"/>
                    </a:cubicBezTo>
                    <a:lnTo>
                      <a:pt x="16144" y="25147"/>
                    </a:lnTo>
                    <a:cubicBezTo>
                      <a:pt x="16179" y="25138"/>
                      <a:pt x="16199" y="25102"/>
                      <a:pt x="16190" y="25066"/>
                    </a:cubicBezTo>
                    <a:cubicBezTo>
                      <a:pt x="16183" y="25037"/>
                      <a:pt x="16157" y="25018"/>
                      <a:pt x="16127" y="25018"/>
                    </a:cubicBezTo>
                    <a:close/>
                    <a:moveTo>
                      <a:pt x="9733" y="25087"/>
                    </a:moveTo>
                    <a:cubicBezTo>
                      <a:pt x="9702" y="25087"/>
                      <a:pt x="9674" y="25107"/>
                      <a:pt x="9666" y="25138"/>
                    </a:cubicBezTo>
                    <a:cubicBezTo>
                      <a:pt x="9657" y="25174"/>
                      <a:pt x="9679" y="25210"/>
                      <a:pt x="9715" y="25219"/>
                    </a:cubicBezTo>
                    <a:cubicBezTo>
                      <a:pt x="9758" y="25229"/>
                      <a:pt x="9800" y="25239"/>
                      <a:pt x="9844" y="25249"/>
                    </a:cubicBezTo>
                    <a:cubicBezTo>
                      <a:pt x="9849" y="25250"/>
                      <a:pt x="9854" y="25250"/>
                      <a:pt x="9859" y="25250"/>
                    </a:cubicBezTo>
                    <a:cubicBezTo>
                      <a:pt x="9889" y="25250"/>
                      <a:pt x="9916" y="25230"/>
                      <a:pt x="9923" y="25199"/>
                    </a:cubicBezTo>
                    <a:cubicBezTo>
                      <a:pt x="9932" y="25163"/>
                      <a:pt x="9911" y="25128"/>
                      <a:pt x="9875" y="25119"/>
                    </a:cubicBezTo>
                    <a:cubicBezTo>
                      <a:pt x="9831" y="25109"/>
                      <a:pt x="9789" y="25099"/>
                      <a:pt x="9747" y="25089"/>
                    </a:cubicBezTo>
                    <a:cubicBezTo>
                      <a:pt x="9742" y="25088"/>
                      <a:pt x="9737" y="25087"/>
                      <a:pt x="9733" y="25087"/>
                    </a:cubicBezTo>
                    <a:close/>
                    <a:moveTo>
                      <a:pt x="15356" y="25200"/>
                    </a:moveTo>
                    <a:cubicBezTo>
                      <a:pt x="15352" y="25200"/>
                      <a:pt x="15348" y="25201"/>
                      <a:pt x="15344" y="25201"/>
                    </a:cubicBezTo>
                    <a:lnTo>
                      <a:pt x="15215" y="25227"/>
                    </a:lnTo>
                    <a:cubicBezTo>
                      <a:pt x="15178" y="25235"/>
                      <a:pt x="15155" y="25270"/>
                      <a:pt x="15162" y="25306"/>
                    </a:cubicBezTo>
                    <a:cubicBezTo>
                      <a:pt x="15168" y="25337"/>
                      <a:pt x="15196" y="25359"/>
                      <a:pt x="15227" y="25359"/>
                    </a:cubicBezTo>
                    <a:cubicBezTo>
                      <a:pt x="15232" y="25359"/>
                      <a:pt x="15236" y="25358"/>
                      <a:pt x="15240" y="25357"/>
                    </a:cubicBezTo>
                    <a:lnTo>
                      <a:pt x="15370" y="25331"/>
                    </a:lnTo>
                    <a:cubicBezTo>
                      <a:pt x="15406" y="25323"/>
                      <a:pt x="15430" y="25288"/>
                      <a:pt x="15421" y="25252"/>
                    </a:cubicBezTo>
                    <a:cubicBezTo>
                      <a:pt x="15415" y="25221"/>
                      <a:pt x="15386" y="25200"/>
                      <a:pt x="15356" y="25200"/>
                    </a:cubicBezTo>
                    <a:close/>
                    <a:moveTo>
                      <a:pt x="10504" y="25252"/>
                    </a:moveTo>
                    <a:cubicBezTo>
                      <a:pt x="10473" y="25252"/>
                      <a:pt x="10444" y="25275"/>
                      <a:pt x="10438" y="25307"/>
                    </a:cubicBezTo>
                    <a:cubicBezTo>
                      <a:pt x="10432" y="25343"/>
                      <a:pt x="10457" y="25377"/>
                      <a:pt x="10493" y="25383"/>
                    </a:cubicBezTo>
                    <a:lnTo>
                      <a:pt x="10623" y="25406"/>
                    </a:lnTo>
                    <a:cubicBezTo>
                      <a:pt x="10627" y="25408"/>
                      <a:pt x="10631" y="25408"/>
                      <a:pt x="10634" y="25408"/>
                    </a:cubicBezTo>
                    <a:cubicBezTo>
                      <a:pt x="10667" y="25408"/>
                      <a:pt x="10694" y="25384"/>
                      <a:pt x="10698" y="25353"/>
                    </a:cubicBezTo>
                    <a:cubicBezTo>
                      <a:pt x="10704" y="25317"/>
                      <a:pt x="10680" y="25282"/>
                      <a:pt x="10644" y="25276"/>
                    </a:cubicBezTo>
                    <a:lnTo>
                      <a:pt x="10515" y="25252"/>
                    </a:lnTo>
                    <a:cubicBezTo>
                      <a:pt x="10512" y="25252"/>
                      <a:pt x="10508" y="25252"/>
                      <a:pt x="10504" y="25252"/>
                    </a:cubicBezTo>
                    <a:close/>
                    <a:moveTo>
                      <a:pt x="14577" y="25334"/>
                    </a:moveTo>
                    <a:cubicBezTo>
                      <a:pt x="14574" y="25334"/>
                      <a:pt x="14571" y="25334"/>
                      <a:pt x="14568" y="25334"/>
                    </a:cubicBezTo>
                    <a:lnTo>
                      <a:pt x="14438" y="25353"/>
                    </a:lnTo>
                    <a:cubicBezTo>
                      <a:pt x="14401" y="25358"/>
                      <a:pt x="14376" y="25391"/>
                      <a:pt x="14381" y="25426"/>
                    </a:cubicBezTo>
                    <a:cubicBezTo>
                      <a:pt x="14384" y="25460"/>
                      <a:pt x="14413" y="25485"/>
                      <a:pt x="14445" y="25485"/>
                    </a:cubicBezTo>
                    <a:cubicBezTo>
                      <a:pt x="14448" y="25485"/>
                      <a:pt x="14452" y="25485"/>
                      <a:pt x="14454" y="25483"/>
                    </a:cubicBezTo>
                    <a:lnTo>
                      <a:pt x="14586" y="25465"/>
                    </a:lnTo>
                    <a:cubicBezTo>
                      <a:pt x="14622" y="25460"/>
                      <a:pt x="14648" y="25426"/>
                      <a:pt x="14643" y="25391"/>
                    </a:cubicBezTo>
                    <a:cubicBezTo>
                      <a:pt x="14638" y="25358"/>
                      <a:pt x="14609" y="25334"/>
                      <a:pt x="14577" y="25334"/>
                    </a:cubicBezTo>
                    <a:close/>
                    <a:moveTo>
                      <a:pt x="11285" y="25370"/>
                    </a:moveTo>
                    <a:cubicBezTo>
                      <a:pt x="11254" y="25370"/>
                      <a:pt x="11225" y="25395"/>
                      <a:pt x="11221" y="25427"/>
                    </a:cubicBezTo>
                    <a:cubicBezTo>
                      <a:pt x="11216" y="25464"/>
                      <a:pt x="11243" y="25497"/>
                      <a:pt x="11279" y="25501"/>
                    </a:cubicBezTo>
                    <a:lnTo>
                      <a:pt x="11410" y="25516"/>
                    </a:lnTo>
                    <a:lnTo>
                      <a:pt x="11418" y="25516"/>
                    </a:lnTo>
                    <a:cubicBezTo>
                      <a:pt x="11451" y="25516"/>
                      <a:pt x="11481" y="25492"/>
                      <a:pt x="11483" y="25457"/>
                    </a:cubicBezTo>
                    <a:cubicBezTo>
                      <a:pt x="11487" y="25421"/>
                      <a:pt x="11461" y="25389"/>
                      <a:pt x="11425" y="25384"/>
                    </a:cubicBezTo>
                    <a:lnTo>
                      <a:pt x="11294" y="25370"/>
                    </a:lnTo>
                    <a:cubicBezTo>
                      <a:pt x="11291" y="25370"/>
                      <a:pt x="11288" y="25370"/>
                      <a:pt x="11285" y="25370"/>
                    </a:cubicBezTo>
                    <a:close/>
                    <a:moveTo>
                      <a:pt x="13788" y="25421"/>
                    </a:moveTo>
                    <a:cubicBezTo>
                      <a:pt x="13787" y="25421"/>
                      <a:pt x="13785" y="25421"/>
                      <a:pt x="13784" y="25421"/>
                    </a:cubicBezTo>
                    <a:lnTo>
                      <a:pt x="13654" y="25431"/>
                    </a:lnTo>
                    <a:cubicBezTo>
                      <a:pt x="13618" y="25434"/>
                      <a:pt x="13590" y="25464"/>
                      <a:pt x="13592" y="25501"/>
                    </a:cubicBezTo>
                    <a:cubicBezTo>
                      <a:pt x="13594" y="25536"/>
                      <a:pt x="13624" y="25563"/>
                      <a:pt x="13657" y="25563"/>
                    </a:cubicBezTo>
                    <a:lnTo>
                      <a:pt x="13662" y="25563"/>
                    </a:lnTo>
                    <a:lnTo>
                      <a:pt x="13794" y="25553"/>
                    </a:lnTo>
                    <a:cubicBezTo>
                      <a:pt x="13830" y="25550"/>
                      <a:pt x="13857" y="25519"/>
                      <a:pt x="13855" y="25483"/>
                    </a:cubicBezTo>
                    <a:cubicBezTo>
                      <a:pt x="13852" y="25447"/>
                      <a:pt x="13819" y="25421"/>
                      <a:pt x="13788" y="25421"/>
                    </a:cubicBezTo>
                    <a:close/>
                    <a:moveTo>
                      <a:pt x="12073" y="25439"/>
                    </a:moveTo>
                    <a:cubicBezTo>
                      <a:pt x="12037" y="25439"/>
                      <a:pt x="12012" y="25468"/>
                      <a:pt x="12009" y="25502"/>
                    </a:cubicBezTo>
                    <a:cubicBezTo>
                      <a:pt x="12008" y="25538"/>
                      <a:pt x="12036" y="25569"/>
                      <a:pt x="12071" y="25572"/>
                    </a:cubicBezTo>
                    <a:lnTo>
                      <a:pt x="12204" y="25578"/>
                    </a:lnTo>
                    <a:lnTo>
                      <a:pt x="12208" y="25578"/>
                    </a:lnTo>
                    <a:cubicBezTo>
                      <a:pt x="12243" y="25578"/>
                      <a:pt x="12273" y="25549"/>
                      <a:pt x="12273" y="25515"/>
                    </a:cubicBezTo>
                    <a:cubicBezTo>
                      <a:pt x="12275" y="25480"/>
                      <a:pt x="12245" y="25447"/>
                      <a:pt x="12210" y="25446"/>
                    </a:cubicBezTo>
                    <a:lnTo>
                      <a:pt x="12079" y="25440"/>
                    </a:lnTo>
                    <a:cubicBezTo>
                      <a:pt x="12077" y="25440"/>
                      <a:pt x="12075" y="25439"/>
                      <a:pt x="12073" y="25439"/>
                    </a:cubicBezTo>
                    <a:close/>
                    <a:moveTo>
                      <a:pt x="12997" y="25457"/>
                    </a:moveTo>
                    <a:lnTo>
                      <a:pt x="12866" y="25459"/>
                    </a:lnTo>
                    <a:cubicBezTo>
                      <a:pt x="12831" y="25459"/>
                      <a:pt x="12801" y="25488"/>
                      <a:pt x="12801" y="25526"/>
                    </a:cubicBezTo>
                    <a:cubicBezTo>
                      <a:pt x="12802" y="25561"/>
                      <a:pt x="12832" y="25590"/>
                      <a:pt x="12868" y="25590"/>
                    </a:cubicBezTo>
                    <a:lnTo>
                      <a:pt x="13001" y="25589"/>
                    </a:lnTo>
                    <a:cubicBezTo>
                      <a:pt x="13037" y="25589"/>
                      <a:pt x="13066" y="25559"/>
                      <a:pt x="13066" y="25523"/>
                    </a:cubicBezTo>
                    <a:cubicBezTo>
                      <a:pt x="13064" y="25487"/>
                      <a:pt x="13035" y="25457"/>
                      <a:pt x="13000" y="2545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2342" name="CustomShape 5"/>
              <p:cNvSpPr/>
              <p:nvPr/>
            </p:nvSpPr>
            <p:spPr>
              <a:xfrm>
                <a:off x="2649600" y="2648880"/>
                <a:ext cx="9972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17273" h="15838">
                    <a:moveTo>
                      <a:pt x="4004" y="0"/>
                    </a:moveTo>
                    <a:cubicBezTo>
                      <a:pt x="1452" y="4710"/>
                      <a:pt x="1" y="10106"/>
                      <a:pt x="1" y="15838"/>
                    </a:cubicBezTo>
                    <a:lnTo>
                      <a:pt x="15309" y="15838"/>
                    </a:lnTo>
                    <a:cubicBezTo>
                      <a:pt x="15309" y="12894"/>
                      <a:pt x="16018" y="10114"/>
                      <a:pt x="17272" y="7662"/>
                    </a:cubicBezTo>
                    <a:lnTo>
                      <a:pt x="4004" y="0"/>
                    </a:lnTo>
                    <a:close/>
                  </a:path>
                </a:pathLst>
              </a:custGeom>
              <a:solidFill>
                <a:srgbClr val="181E5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182880" bIns="18288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2800" spc="-2">
                    <a:solidFill>
                      <a:srgbClr val="000000"/>
                    </a:solidFill>
                    <a:latin typeface="Arial"/>
                    <a:ea typeface="Arial"/>
                  </a:rPr>
                  <a:t> </a:t>
                </a:r>
                <a:endParaRPr lang="ru-RU" sz="2800" spc="-2">
                  <a:latin typeface="Arial"/>
                </a:endParaRPr>
              </a:p>
            </p:txBody>
          </p:sp>
          <p:grpSp>
            <p:nvGrpSpPr>
              <p:cNvPr id="2343" name="Group 6"/>
              <p:cNvGrpSpPr/>
              <p:nvPr/>
            </p:nvGrpSpPr>
            <p:grpSpPr>
              <a:xfrm>
                <a:off x="3505320" y="3313080"/>
                <a:ext cx="364680" cy="116280"/>
                <a:chOff x="3505320" y="3313080"/>
                <a:chExt cx="364680" cy="116280"/>
              </a:xfrm>
            </p:grpSpPr>
            <p:sp>
              <p:nvSpPr>
                <p:cNvPr id="2344" name="CustomShape 7"/>
                <p:cNvSpPr/>
                <p:nvPr/>
              </p:nvSpPr>
              <p:spPr>
                <a:xfrm>
                  <a:off x="3790080" y="334944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1388">
                      <a:moveTo>
                        <a:pt x="694" y="1"/>
                      </a:moveTo>
                      <a:cubicBezTo>
                        <a:pt x="311" y="1"/>
                        <a:pt x="0" y="312"/>
                        <a:pt x="0" y="694"/>
                      </a:cubicBezTo>
                      <a:cubicBezTo>
                        <a:pt x="0" y="1076"/>
                        <a:pt x="311" y="1387"/>
                        <a:pt x="694" y="1387"/>
                      </a:cubicBezTo>
                      <a:cubicBezTo>
                        <a:pt x="1075" y="1387"/>
                        <a:pt x="1386" y="1076"/>
                        <a:pt x="1386" y="694"/>
                      </a:cubicBezTo>
                      <a:cubicBezTo>
                        <a:pt x="1386" y="310"/>
                        <a:pt x="1075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181E5C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45" name="CustomShape 8"/>
                <p:cNvSpPr/>
                <p:nvPr/>
              </p:nvSpPr>
              <p:spPr>
                <a:xfrm>
                  <a:off x="3505320" y="3313080"/>
                  <a:ext cx="326520" cy="87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1526">
                      <a:moveTo>
                        <a:pt x="80" y="1"/>
                      </a:moveTo>
                      <a:lnTo>
                        <a:pt x="0" y="388"/>
                      </a:lnTo>
                      <a:lnTo>
                        <a:pt x="5582" y="1525"/>
                      </a:lnTo>
                      <a:lnTo>
                        <a:pt x="5661" y="1136"/>
                      </a:lnTo>
                      <a:lnTo>
                        <a:pt x="80" y="1"/>
                      </a:lnTo>
                      <a:close/>
                    </a:path>
                  </a:pathLst>
                </a:custGeom>
                <a:solidFill>
                  <a:srgbClr val="181E5C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46" name="CustomShape 9"/>
              <p:cNvSpPr/>
              <p:nvPr/>
            </p:nvSpPr>
            <p:spPr>
              <a:xfrm>
                <a:off x="5496840" y="2649240"/>
                <a:ext cx="997200" cy="914040"/>
              </a:xfrm>
              <a:custGeom>
                <a:avLst/>
                <a:gdLst/>
                <a:ahLst/>
                <a:cxnLst/>
                <a:rect l="l" t="t" r="r" b="b"/>
                <a:pathLst>
                  <a:path w="17272" h="15836">
                    <a:moveTo>
                      <a:pt x="13267" y="0"/>
                    </a:moveTo>
                    <a:lnTo>
                      <a:pt x="1" y="7660"/>
                    </a:lnTo>
                    <a:cubicBezTo>
                      <a:pt x="1255" y="10112"/>
                      <a:pt x="1964" y="12892"/>
                      <a:pt x="1964" y="15836"/>
                    </a:cubicBezTo>
                    <a:lnTo>
                      <a:pt x="17271" y="15836"/>
                    </a:lnTo>
                    <a:cubicBezTo>
                      <a:pt x="17271" y="10104"/>
                      <a:pt x="15820" y="4709"/>
                      <a:pt x="13267" y="0"/>
                    </a:cubicBezTo>
                    <a:close/>
                  </a:path>
                </a:pathLst>
              </a:custGeom>
              <a:solidFill>
                <a:srgbClr val="DBDDF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347" name="Group 10"/>
              <p:cNvGrpSpPr/>
              <p:nvPr/>
            </p:nvGrpSpPr>
            <p:grpSpPr>
              <a:xfrm>
                <a:off x="5267160" y="3309120"/>
                <a:ext cx="407160" cy="120240"/>
                <a:chOff x="5267160" y="3309120"/>
                <a:chExt cx="407160" cy="120240"/>
              </a:xfrm>
            </p:grpSpPr>
            <p:sp>
              <p:nvSpPr>
                <p:cNvPr id="2348" name="CustomShape 11"/>
                <p:cNvSpPr/>
                <p:nvPr/>
              </p:nvSpPr>
              <p:spPr>
                <a:xfrm>
                  <a:off x="5267160" y="334944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388">
                      <a:moveTo>
                        <a:pt x="694" y="1"/>
                      </a:moveTo>
                      <a:cubicBezTo>
                        <a:pt x="312" y="1"/>
                        <a:pt x="1" y="311"/>
                        <a:pt x="1" y="694"/>
                      </a:cubicBezTo>
                      <a:cubicBezTo>
                        <a:pt x="1" y="1076"/>
                        <a:pt x="312" y="1387"/>
                        <a:pt x="694" y="1387"/>
                      </a:cubicBezTo>
                      <a:cubicBezTo>
                        <a:pt x="1077" y="1387"/>
                        <a:pt x="1387" y="1076"/>
                        <a:pt x="1387" y="694"/>
                      </a:cubicBezTo>
                      <a:cubicBezTo>
                        <a:pt x="1387" y="311"/>
                        <a:pt x="1077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DBDDF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49" name="CustomShape 12"/>
                <p:cNvSpPr/>
                <p:nvPr/>
              </p:nvSpPr>
              <p:spPr>
                <a:xfrm>
                  <a:off x="5304600" y="3309120"/>
                  <a:ext cx="369720" cy="91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1" h="1591">
                      <a:moveTo>
                        <a:pt x="6337" y="0"/>
                      </a:moveTo>
                      <a:lnTo>
                        <a:pt x="0" y="1200"/>
                      </a:lnTo>
                      <a:lnTo>
                        <a:pt x="74" y="1590"/>
                      </a:lnTo>
                      <a:lnTo>
                        <a:pt x="6411" y="390"/>
                      </a:lnTo>
                      <a:lnTo>
                        <a:pt x="6337" y="0"/>
                      </a:lnTo>
                      <a:close/>
                    </a:path>
                  </a:pathLst>
                </a:custGeom>
                <a:solidFill>
                  <a:srgbClr val="DBDDF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50" name="CustomShape 13"/>
              <p:cNvSpPr/>
              <p:nvPr/>
            </p:nvSpPr>
            <p:spPr>
              <a:xfrm>
                <a:off x="2934360" y="1926000"/>
                <a:ext cx="1072800" cy="1072440"/>
              </a:xfrm>
              <a:custGeom>
                <a:avLst/>
                <a:gdLst/>
                <a:ahLst/>
                <a:cxnLst/>
                <a:rect l="l" t="t" r="r" b="b"/>
                <a:pathLst>
                  <a:path w="18579" h="18578">
                    <a:moveTo>
                      <a:pt x="10917" y="0"/>
                    </a:moveTo>
                    <a:cubicBezTo>
                      <a:pt x="6480" y="2734"/>
                      <a:pt x="2735" y="6480"/>
                      <a:pt x="0" y="10916"/>
                    </a:cubicBezTo>
                    <a:lnTo>
                      <a:pt x="13270" y="18577"/>
                    </a:lnTo>
                    <a:cubicBezTo>
                      <a:pt x="14646" y="16456"/>
                      <a:pt x="16457" y="14645"/>
                      <a:pt x="18578" y="13269"/>
                    </a:cubicBezTo>
                    <a:lnTo>
                      <a:pt x="10917" y="0"/>
                    </a:lnTo>
                    <a:close/>
                  </a:path>
                </a:pathLst>
              </a:custGeom>
              <a:solidFill>
                <a:srgbClr val="2B37A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351" name="Group 14"/>
              <p:cNvGrpSpPr/>
              <p:nvPr/>
            </p:nvGrpSpPr>
            <p:grpSpPr>
              <a:xfrm>
                <a:off x="3770640" y="2774880"/>
                <a:ext cx="271080" cy="263880"/>
                <a:chOff x="3770640" y="2774880"/>
                <a:chExt cx="271080" cy="263880"/>
              </a:xfrm>
            </p:grpSpPr>
            <p:sp>
              <p:nvSpPr>
                <p:cNvPr id="2352" name="CustomShape 15"/>
                <p:cNvSpPr/>
                <p:nvPr/>
              </p:nvSpPr>
              <p:spPr>
                <a:xfrm>
                  <a:off x="3961800" y="295884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1388">
                      <a:moveTo>
                        <a:pt x="693" y="1"/>
                      </a:moveTo>
                      <a:cubicBezTo>
                        <a:pt x="311" y="1"/>
                        <a:pt x="0" y="312"/>
                        <a:pt x="0" y="694"/>
                      </a:cubicBezTo>
                      <a:cubicBezTo>
                        <a:pt x="0" y="1077"/>
                        <a:pt x="311" y="1387"/>
                        <a:pt x="693" y="1387"/>
                      </a:cubicBezTo>
                      <a:cubicBezTo>
                        <a:pt x="1076" y="1387"/>
                        <a:pt x="1387" y="1077"/>
                        <a:pt x="1387" y="694"/>
                      </a:cubicBezTo>
                      <a:cubicBezTo>
                        <a:pt x="1387" y="312"/>
                        <a:pt x="1076" y="1"/>
                        <a:pt x="693" y="1"/>
                      </a:cubicBezTo>
                      <a:close/>
                    </a:path>
                  </a:pathLst>
                </a:custGeom>
                <a:solidFill>
                  <a:srgbClr val="2B37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53" name="CustomShape 16"/>
                <p:cNvSpPr/>
                <p:nvPr/>
              </p:nvSpPr>
              <p:spPr>
                <a:xfrm>
                  <a:off x="3770640" y="2774880"/>
                  <a:ext cx="23904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5" h="4027">
                      <a:moveTo>
                        <a:pt x="277" y="0"/>
                      </a:moveTo>
                      <a:lnTo>
                        <a:pt x="1" y="286"/>
                      </a:lnTo>
                      <a:lnTo>
                        <a:pt x="3869" y="4027"/>
                      </a:lnTo>
                      <a:lnTo>
                        <a:pt x="4144" y="3741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2B37A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54" name="CustomShape 17"/>
              <p:cNvSpPr/>
              <p:nvPr/>
            </p:nvSpPr>
            <p:spPr>
              <a:xfrm>
                <a:off x="4625280" y="1642320"/>
                <a:ext cx="861120" cy="996480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17259">
                    <a:moveTo>
                      <a:pt x="1" y="1"/>
                    </a:moveTo>
                    <a:lnTo>
                      <a:pt x="1" y="15319"/>
                    </a:lnTo>
                    <a:cubicBezTo>
                      <a:pt x="2602" y="15451"/>
                      <a:pt x="5057" y="16136"/>
                      <a:pt x="7252" y="17258"/>
                    </a:cubicBezTo>
                    <a:lnTo>
                      <a:pt x="14914" y="3990"/>
                    </a:lnTo>
                    <a:cubicBezTo>
                      <a:pt x="10458" y="1575"/>
                      <a:pt x="5389" y="147"/>
                      <a:pt x="1" y="1"/>
                    </a:cubicBezTo>
                    <a:close/>
                  </a:path>
                </a:pathLst>
              </a:custGeom>
              <a:solidFill>
                <a:srgbClr val="7F88D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355" name="Group 18"/>
              <p:cNvGrpSpPr/>
              <p:nvPr/>
            </p:nvGrpSpPr>
            <p:grpSpPr>
              <a:xfrm>
                <a:off x="4731840" y="2448000"/>
                <a:ext cx="142560" cy="359640"/>
                <a:chOff x="4731840" y="2448000"/>
                <a:chExt cx="142560" cy="359640"/>
              </a:xfrm>
            </p:grpSpPr>
            <p:sp>
              <p:nvSpPr>
                <p:cNvPr id="2356" name="CustomShape 19"/>
                <p:cNvSpPr/>
                <p:nvPr/>
              </p:nvSpPr>
              <p:spPr>
                <a:xfrm>
                  <a:off x="4731840" y="272772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388">
                      <a:moveTo>
                        <a:pt x="693" y="0"/>
                      </a:moveTo>
                      <a:cubicBezTo>
                        <a:pt x="311" y="0"/>
                        <a:pt x="1" y="311"/>
                        <a:pt x="1" y="694"/>
                      </a:cubicBezTo>
                      <a:cubicBezTo>
                        <a:pt x="1" y="1076"/>
                        <a:pt x="311" y="1387"/>
                        <a:pt x="693" y="1387"/>
                      </a:cubicBezTo>
                      <a:cubicBezTo>
                        <a:pt x="1077" y="1387"/>
                        <a:pt x="1387" y="1076"/>
                        <a:pt x="1387" y="694"/>
                      </a:cubicBezTo>
                      <a:cubicBezTo>
                        <a:pt x="1387" y="311"/>
                        <a:pt x="1077" y="0"/>
                        <a:pt x="693" y="0"/>
                      </a:cubicBezTo>
                      <a:close/>
                    </a:path>
                  </a:pathLst>
                </a:custGeom>
                <a:solidFill>
                  <a:srgbClr val="7F88DD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57" name="CustomShape 20"/>
                <p:cNvSpPr/>
                <p:nvPr/>
              </p:nvSpPr>
              <p:spPr>
                <a:xfrm>
                  <a:off x="4760640" y="2448000"/>
                  <a:ext cx="113760" cy="322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5593">
                      <a:moveTo>
                        <a:pt x="1595" y="0"/>
                      </a:moveTo>
                      <a:lnTo>
                        <a:pt x="0" y="5481"/>
                      </a:lnTo>
                      <a:lnTo>
                        <a:pt x="382" y="5593"/>
                      </a:lnTo>
                      <a:lnTo>
                        <a:pt x="1976" y="111"/>
                      </a:lnTo>
                      <a:lnTo>
                        <a:pt x="1595" y="0"/>
                      </a:lnTo>
                      <a:close/>
                    </a:path>
                  </a:pathLst>
                </a:custGeom>
                <a:solidFill>
                  <a:srgbClr val="7F88DD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58" name="CustomShape 21"/>
              <p:cNvSpPr/>
              <p:nvPr/>
            </p:nvSpPr>
            <p:spPr>
              <a:xfrm>
                <a:off x="3657240" y="1642320"/>
                <a:ext cx="861120" cy="996480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17259">
                    <a:moveTo>
                      <a:pt x="14914" y="1"/>
                    </a:moveTo>
                    <a:cubicBezTo>
                      <a:pt x="9526" y="147"/>
                      <a:pt x="4457" y="1575"/>
                      <a:pt x="1" y="3990"/>
                    </a:cubicBezTo>
                    <a:lnTo>
                      <a:pt x="7663" y="17258"/>
                    </a:lnTo>
                    <a:cubicBezTo>
                      <a:pt x="9855" y="16136"/>
                      <a:pt x="12311" y="15451"/>
                      <a:pt x="14914" y="15319"/>
                    </a:cubicBezTo>
                    <a:lnTo>
                      <a:pt x="14914" y="1"/>
                    </a:lnTo>
                    <a:close/>
                  </a:path>
                </a:pathLst>
              </a:custGeom>
              <a:solidFill>
                <a:srgbClr val="5A66D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359" name="Group 22"/>
              <p:cNvGrpSpPr/>
              <p:nvPr/>
            </p:nvGrpSpPr>
            <p:grpSpPr>
              <a:xfrm>
                <a:off x="4271040" y="2468160"/>
                <a:ext cx="125280" cy="339480"/>
                <a:chOff x="4271040" y="2468160"/>
                <a:chExt cx="125280" cy="339480"/>
              </a:xfrm>
            </p:grpSpPr>
            <p:sp>
              <p:nvSpPr>
                <p:cNvPr id="2360" name="CustomShape 23"/>
                <p:cNvSpPr/>
                <p:nvPr/>
              </p:nvSpPr>
              <p:spPr>
                <a:xfrm>
                  <a:off x="4316400" y="272772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388">
                      <a:moveTo>
                        <a:pt x="693" y="0"/>
                      </a:moveTo>
                      <a:cubicBezTo>
                        <a:pt x="311" y="0"/>
                        <a:pt x="1" y="311"/>
                        <a:pt x="1" y="694"/>
                      </a:cubicBezTo>
                      <a:cubicBezTo>
                        <a:pt x="1" y="1076"/>
                        <a:pt x="311" y="1387"/>
                        <a:pt x="693" y="1387"/>
                      </a:cubicBezTo>
                      <a:cubicBezTo>
                        <a:pt x="1076" y="1387"/>
                        <a:pt x="1387" y="1076"/>
                        <a:pt x="1387" y="694"/>
                      </a:cubicBezTo>
                      <a:cubicBezTo>
                        <a:pt x="1387" y="311"/>
                        <a:pt x="1076" y="0"/>
                        <a:pt x="693" y="0"/>
                      </a:cubicBezTo>
                      <a:close/>
                    </a:path>
                  </a:pathLst>
                </a:custGeom>
                <a:solidFill>
                  <a:srgbClr val="5A66D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1" name="CustomShape 24"/>
                <p:cNvSpPr/>
                <p:nvPr/>
              </p:nvSpPr>
              <p:spPr>
                <a:xfrm>
                  <a:off x="4271040" y="2468160"/>
                  <a:ext cx="96480" cy="3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" h="5243">
                      <a:moveTo>
                        <a:pt x="385" y="0"/>
                      </a:moveTo>
                      <a:lnTo>
                        <a:pt x="1" y="97"/>
                      </a:lnTo>
                      <a:lnTo>
                        <a:pt x="1293" y="5243"/>
                      </a:lnTo>
                      <a:lnTo>
                        <a:pt x="1678" y="5146"/>
                      </a:lnTo>
                      <a:lnTo>
                        <a:pt x="385" y="0"/>
                      </a:lnTo>
                      <a:close/>
                    </a:path>
                  </a:pathLst>
                </a:custGeom>
                <a:solidFill>
                  <a:srgbClr val="5A66D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62" name="CustomShape 25"/>
              <p:cNvSpPr/>
              <p:nvPr/>
            </p:nvSpPr>
            <p:spPr>
              <a:xfrm>
                <a:off x="5136480" y="1926000"/>
                <a:ext cx="1072440" cy="1072440"/>
              </a:xfrm>
              <a:custGeom>
                <a:avLst/>
                <a:gdLst/>
                <a:ahLst/>
                <a:cxnLst/>
                <a:rect l="l" t="t" r="r" b="b"/>
                <a:pathLst>
                  <a:path w="18577" h="18577">
                    <a:moveTo>
                      <a:pt x="7662" y="0"/>
                    </a:moveTo>
                    <a:lnTo>
                      <a:pt x="0" y="13268"/>
                    </a:lnTo>
                    <a:cubicBezTo>
                      <a:pt x="2122" y="14644"/>
                      <a:pt x="3933" y="16455"/>
                      <a:pt x="5309" y="18576"/>
                    </a:cubicBezTo>
                    <a:lnTo>
                      <a:pt x="18576" y="10915"/>
                    </a:lnTo>
                    <a:cubicBezTo>
                      <a:pt x="15842" y="6479"/>
                      <a:pt x="12098" y="2733"/>
                      <a:pt x="7662" y="0"/>
                    </a:cubicBezTo>
                    <a:close/>
                  </a:path>
                </a:pathLst>
              </a:custGeom>
              <a:solidFill>
                <a:srgbClr val="ADB3E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363" name="Group 26"/>
              <p:cNvGrpSpPr/>
              <p:nvPr/>
            </p:nvGrpSpPr>
            <p:grpSpPr>
              <a:xfrm>
                <a:off x="5096520" y="2759760"/>
                <a:ext cx="286200" cy="279000"/>
                <a:chOff x="5096520" y="2759760"/>
                <a:chExt cx="286200" cy="279000"/>
              </a:xfrm>
            </p:grpSpPr>
            <p:sp>
              <p:nvSpPr>
                <p:cNvPr id="2364" name="CustomShape 27"/>
                <p:cNvSpPr/>
                <p:nvPr/>
              </p:nvSpPr>
              <p:spPr>
                <a:xfrm>
                  <a:off x="5096520" y="2958840"/>
                  <a:ext cx="79920" cy="7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388">
                      <a:moveTo>
                        <a:pt x="693" y="1"/>
                      </a:moveTo>
                      <a:cubicBezTo>
                        <a:pt x="311" y="1"/>
                        <a:pt x="1" y="312"/>
                        <a:pt x="1" y="694"/>
                      </a:cubicBezTo>
                      <a:cubicBezTo>
                        <a:pt x="1" y="1077"/>
                        <a:pt x="311" y="1387"/>
                        <a:pt x="693" y="1387"/>
                      </a:cubicBezTo>
                      <a:cubicBezTo>
                        <a:pt x="1076" y="1387"/>
                        <a:pt x="1387" y="1077"/>
                        <a:pt x="1387" y="694"/>
                      </a:cubicBezTo>
                      <a:cubicBezTo>
                        <a:pt x="1387" y="312"/>
                        <a:pt x="1076" y="1"/>
                        <a:pt x="693" y="1"/>
                      </a:cubicBezTo>
                      <a:close/>
                    </a:path>
                  </a:pathLst>
                </a:custGeom>
                <a:solidFill>
                  <a:srgbClr val="ADB3EF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65" name="CustomShape 28"/>
                <p:cNvSpPr/>
                <p:nvPr/>
              </p:nvSpPr>
              <p:spPr>
                <a:xfrm>
                  <a:off x="5128920" y="2759760"/>
                  <a:ext cx="253800" cy="24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" h="4286">
                      <a:moveTo>
                        <a:pt x="4127" y="0"/>
                      </a:moveTo>
                      <a:lnTo>
                        <a:pt x="0" y="4000"/>
                      </a:lnTo>
                      <a:lnTo>
                        <a:pt x="276" y="4286"/>
                      </a:lnTo>
                      <a:lnTo>
                        <a:pt x="4402" y="286"/>
                      </a:lnTo>
                      <a:lnTo>
                        <a:pt x="4127" y="0"/>
                      </a:lnTo>
                      <a:close/>
                    </a:path>
                  </a:pathLst>
                </a:custGeom>
                <a:solidFill>
                  <a:srgbClr val="ADB3EF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ru-RU"/>
                </a:p>
              </p:txBody>
            </p:sp>
          </p:grpSp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4035B9F-CE4F-1455-646A-C6632AB6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7068" y="7471461"/>
              <a:ext cx="2244741" cy="2244741"/>
            </a:xfrm>
            <a:prstGeom prst="ellipse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6A4F0E1-B6AB-9BD3-F926-7FD0C0A20057}"/>
              </a:ext>
            </a:extLst>
          </p:cNvPr>
          <p:cNvSpPr txBox="1"/>
          <p:nvPr/>
        </p:nvSpPr>
        <p:spPr>
          <a:xfrm>
            <a:off x="2023823" y="284919"/>
            <a:ext cx="14188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chemeClr val="bg1"/>
                </a:solidFill>
                <a:latin typeface="Montserrat Ultra-Bold" panose="020B0604020202020204" charset="-52"/>
                <a:ea typeface="+mj-ea"/>
                <a:cs typeface="+mj-cs"/>
              </a:rPr>
              <a:t>Наши достижения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75123B-F125-4115-97BB-264A4E3F197A}"/>
              </a:ext>
            </a:extLst>
          </p:cNvPr>
          <p:cNvSpPr txBox="1"/>
          <p:nvPr/>
        </p:nvSpPr>
        <p:spPr>
          <a:xfrm>
            <a:off x="1168118" y="1524288"/>
            <a:ext cx="11259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Победители регионального этапа кейс-чемпионата при НИУ ВШЭ</a:t>
            </a:r>
          </a:p>
          <a:p>
            <a:endParaRPr lang="ru-RU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76B85B-665E-44D8-A661-BB0A3C7AB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64" y="6810472"/>
            <a:ext cx="2308999" cy="230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196C0-85CF-46AD-94A7-860E8B88E9DE}"/>
              </a:ext>
            </a:extLst>
          </p:cNvPr>
          <p:cNvSpPr txBox="1"/>
          <p:nvPr/>
        </p:nvSpPr>
        <p:spPr>
          <a:xfrm>
            <a:off x="14276889" y="9336703"/>
            <a:ext cx="483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bg1">
                    <a:lumMod val="95000"/>
                  </a:schemeClr>
                </a:solidFill>
              </a:rPr>
              <a:t>Демо-версия игры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9F5516-53D3-4465-B7C0-35CD35E2B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31" y="6815437"/>
            <a:ext cx="2305796" cy="2323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50FFAF-31CC-4C51-AC73-2B2010AE8BC1}"/>
              </a:ext>
            </a:extLst>
          </p:cNvPr>
          <p:cNvSpPr txBox="1"/>
          <p:nvPr/>
        </p:nvSpPr>
        <p:spPr>
          <a:xfrm>
            <a:off x="250400" y="9300301"/>
            <a:ext cx="4070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chemeClr val="bg1">
                    <a:lumMod val="95000"/>
                  </a:schemeClr>
                </a:solidFill>
              </a:rPr>
              <a:t>Проморолик.</a:t>
            </a:r>
          </a:p>
          <a:p>
            <a:pPr algn="ctr"/>
            <a:r>
              <a:rPr lang="ru-RU" sz="2400" b="1">
                <a:solidFill>
                  <a:schemeClr val="bg1">
                    <a:lumMod val="95000"/>
                  </a:schemeClr>
                </a:solidFill>
              </a:rPr>
              <a:t>Как это выглядит?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7F2FB0-49F5-4281-8689-4282A9FC725B}"/>
              </a:ext>
            </a:extLst>
          </p:cNvPr>
          <p:cNvSpPr txBox="1"/>
          <p:nvPr/>
        </p:nvSpPr>
        <p:spPr>
          <a:xfrm>
            <a:off x="1401327" y="3682223"/>
            <a:ext cx="1190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Поддержка сенатора РФ А. Г. Шейкина при Фонде Будущих Лидеров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6CB97F-3545-40A4-BD6B-F7A987D011B1}"/>
              </a:ext>
            </a:extLst>
          </p:cNvPr>
          <p:cNvSpPr txBox="1"/>
          <p:nvPr/>
        </p:nvSpPr>
        <p:spPr>
          <a:xfrm>
            <a:off x="2306982" y="5771080"/>
            <a:ext cx="112500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Призеры </a:t>
            </a:r>
            <a:r>
              <a:rPr lang="ru-RU" sz="2400" b="1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ТехноЛидеров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 Москвы 23-24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C42874-AE4A-40CE-8D06-8BC253EF04FE}"/>
              </a:ext>
            </a:extLst>
          </p:cNvPr>
          <p:cNvSpPr txBox="1"/>
          <p:nvPr/>
        </p:nvSpPr>
        <p:spPr>
          <a:xfrm>
            <a:off x="-182423" y="2609997"/>
            <a:ext cx="171643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Сотрудничество с БФ Системой в проведении Спартакиады и Урбан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Fest</a:t>
            </a:r>
            <a:endParaRPr lang="ru-RU" sz="2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426FB6-D68F-45E0-9C6D-BDA520A5BBED}"/>
              </a:ext>
            </a:extLst>
          </p:cNvPr>
          <p:cNvSpPr txBox="1"/>
          <p:nvPr/>
        </p:nvSpPr>
        <p:spPr>
          <a:xfrm>
            <a:off x="4687838" y="4653499"/>
            <a:ext cx="12431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Продвижение проекта и представление на форуме:  «Игры будущего»</a:t>
            </a:r>
          </a:p>
          <a:p>
            <a:endParaRPr lang="ru-RU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662DF2B-CF55-F45F-7F0D-756AE5BC7637}"/>
              </a:ext>
            </a:extLst>
          </p:cNvPr>
          <p:cNvSpPr/>
          <p:nvPr/>
        </p:nvSpPr>
        <p:spPr>
          <a:xfrm>
            <a:off x="5872793" y="98232"/>
            <a:ext cx="6468885" cy="1002193"/>
          </a:xfrm>
          <a:custGeom>
            <a:avLst/>
            <a:gdLst/>
            <a:ahLst/>
            <a:cxnLst/>
            <a:rect l="l" t="t" r="r" b="b"/>
            <a:pathLst>
              <a:path w="1201420" h="166370">
                <a:moveTo>
                  <a:pt x="0" y="83057"/>
                </a:moveTo>
                <a:lnTo>
                  <a:pt x="6530" y="50738"/>
                </a:lnTo>
                <a:lnTo>
                  <a:pt x="24336" y="24336"/>
                </a:lnTo>
                <a:lnTo>
                  <a:pt x="50738" y="6530"/>
                </a:lnTo>
                <a:lnTo>
                  <a:pt x="83057" y="0"/>
                </a:lnTo>
                <a:lnTo>
                  <a:pt x="1117854" y="0"/>
                </a:lnTo>
                <a:lnTo>
                  <a:pt x="1150173" y="6530"/>
                </a:lnTo>
                <a:lnTo>
                  <a:pt x="1176575" y="24336"/>
                </a:lnTo>
                <a:lnTo>
                  <a:pt x="1194381" y="50738"/>
                </a:lnTo>
                <a:lnTo>
                  <a:pt x="1200912" y="83057"/>
                </a:lnTo>
                <a:lnTo>
                  <a:pt x="1194381" y="115377"/>
                </a:lnTo>
                <a:lnTo>
                  <a:pt x="1176575" y="141779"/>
                </a:lnTo>
                <a:lnTo>
                  <a:pt x="1150173" y="159585"/>
                </a:lnTo>
                <a:lnTo>
                  <a:pt x="1117854" y="166115"/>
                </a:lnTo>
                <a:lnTo>
                  <a:pt x="83057" y="166115"/>
                </a:lnTo>
                <a:lnTo>
                  <a:pt x="50738" y="159585"/>
                </a:lnTo>
                <a:lnTo>
                  <a:pt x="24336" y="141779"/>
                </a:lnTo>
                <a:lnTo>
                  <a:pt x="6530" y="115377"/>
                </a:lnTo>
                <a:lnTo>
                  <a:pt x="0" y="83057"/>
                </a:lnTo>
                <a:close/>
              </a:path>
            </a:pathLst>
          </a:custGeom>
          <a:ln w="12699">
            <a:solidFill>
              <a:srgbClr val="5471E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4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object 2">
            <a:extLst>
              <a:ext uri="{FF2B5EF4-FFF2-40B4-BE49-F238E27FC236}">
                <a16:creationId xmlns:a16="http://schemas.microsoft.com/office/drawing/2014/main" id="{C3E3BD98-27E1-4FFA-8B9B-2E87C5E87780}"/>
              </a:ext>
            </a:extLst>
          </p:cNvPr>
          <p:cNvGrpSpPr/>
          <p:nvPr/>
        </p:nvGrpSpPr>
        <p:grpSpPr>
          <a:xfrm>
            <a:off x="0" y="2766110"/>
            <a:ext cx="18288000" cy="7595301"/>
            <a:chOff x="0" y="1981794"/>
            <a:chExt cx="12192000" cy="4889698"/>
          </a:xfrm>
        </p:grpSpPr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64978D35-60F7-47CE-8EFB-2A839959021B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6857" y="1981794"/>
              <a:ext cx="9964389" cy="3446763"/>
            </a:xfrm>
            <a:prstGeom prst="rect">
              <a:avLst/>
            </a:prstGeom>
          </p:spPr>
        </p:pic>
        <p:sp>
          <p:nvSpPr>
            <p:cNvPr id="39" name="object 4">
              <a:extLst>
                <a:ext uri="{FF2B5EF4-FFF2-40B4-BE49-F238E27FC236}">
                  <a16:creationId xmlns:a16="http://schemas.microsoft.com/office/drawing/2014/main" id="{430C1004-CA49-4E1C-8693-F603AE849313}"/>
                </a:ext>
              </a:extLst>
            </p:cNvPr>
            <p:cNvSpPr/>
            <p:nvPr/>
          </p:nvSpPr>
          <p:spPr>
            <a:xfrm>
              <a:off x="0" y="5437027"/>
              <a:ext cx="12192000" cy="1434465"/>
            </a:xfrm>
            <a:custGeom>
              <a:avLst/>
              <a:gdLst/>
              <a:ahLst/>
              <a:cxnLst/>
              <a:rect l="l" t="t" r="r" b="b"/>
              <a:pathLst>
                <a:path w="12192000" h="1434465">
                  <a:moveTo>
                    <a:pt x="12191999" y="0"/>
                  </a:moveTo>
                  <a:lnTo>
                    <a:pt x="0" y="0"/>
                  </a:lnTo>
                  <a:lnTo>
                    <a:pt x="0" y="1434082"/>
                  </a:lnTo>
                  <a:lnTo>
                    <a:pt x="12191999" y="1434082"/>
                  </a:lnTo>
                  <a:lnTo>
                    <a:pt x="12191999" y="0"/>
                  </a:lnTo>
                  <a:close/>
                </a:path>
              </a:pathLst>
            </a:custGeom>
            <a:solidFill>
              <a:srgbClr val="D6E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6">
            <a:extLst>
              <a:ext uri="{FF2B5EF4-FFF2-40B4-BE49-F238E27FC236}">
                <a16:creationId xmlns:a16="http://schemas.microsoft.com/office/drawing/2014/main" id="{05AF1B2E-F4F3-4A0B-B54F-9A4F5972BB10}"/>
              </a:ext>
            </a:extLst>
          </p:cNvPr>
          <p:cNvSpPr/>
          <p:nvPr/>
        </p:nvSpPr>
        <p:spPr>
          <a:xfrm>
            <a:off x="3485234" y="178464"/>
            <a:ext cx="10625999" cy="1298150"/>
          </a:xfrm>
          <a:custGeom>
            <a:avLst/>
            <a:gdLst/>
            <a:ahLst/>
            <a:cxnLst/>
            <a:rect l="l" t="t" r="r" b="b"/>
            <a:pathLst>
              <a:path w="1336675" h="167640">
                <a:moveTo>
                  <a:pt x="0" y="83820"/>
                </a:moveTo>
                <a:lnTo>
                  <a:pt x="6587" y="51167"/>
                </a:lnTo>
                <a:lnTo>
                  <a:pt x="24550" y="24526"/>
                </a:lnTo>
                <a:lnTo>
                  <a:pt x="51193" y="6578"/>
                </a:lnTo>
                <a:lnTo>
                  <a:pt x="83820" y="0"/>
                </a:lnTo>
                <a:lnTo>
                  <a:pt x="1252728" y="0"/>
                </a:lnTo>
                <a:lnTo>
                  <a:pt x="1285380" y="6578"/>
                </a:lnTo>
                <a:lnTo>
                  <a:pt x="1312021" y="24526"/>
                </a:lnTo>
                <a:lnTo>
                  <a:pt x="1329969" y="51167"/>
                </a:lnTo>
                <a:lnTo>
                  <a:pt x="1336548" y="83820"/>
                </a:lnTo>
                <a:lnTo>
                  <a:pt x="1329969" y="116472"/>
                </a:lnTo>
                <a:lnTo>
                  <a:pt x="1312021" y="143113"/>
                </a:lnTo>
                <a:lnTo>
                  <a:pt x="1285380" y="161061"/>
                </a:lnTo>
                <a:lnTo>
                  <a:pt x="1252728" y="167640"/>
                </a:lnTo>
                <a:lnTo>
                  <a:pt x="83820" y="167640"/>
                </a:lnTo>
                <a:lnTo>
                  <a:pt x="51193" y="161061"/>
                </a:lnTo>
                <a:lnTo>
                  <a:pt x="24550" y="143113"/>
                </a:lnTo>
                <a:lnTo>
                  <a:pt x="6587" y="116472"/>
                </a:lnTo>
                <a:lnTo>
                  <a:pt x="0" y="83820"/>
                </a:lnTo>
                <a:close/>
              </a:path>
            </a:pathLst>
          </a:custGeom>
          <a:ln w="12700">
            <a:solidFill>
              <a:srgbClr val="5471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">
            <a:extLst>
              <a:ext uri="{FF2B5EF4-FFF2-40B4-BE49-F238E27FC236}">
                <a16:creationId xmlns:a16="http://schemas.microsoft.com/office/drawing/2014/main" id="{FCCA92E8-35D5-4890-9B47-B9BC72275260}"/>
              </a:ext>
            </a:extLst>
          </p:cNvPr>
          <p:cNvSpPr txBox="1"/>
          <p:nvPr/>
        </p:nvSpPr>
        <p:spPr>
          <a:xfrm>
            <a:off x="-3738914" y="2593098"/>
            <a:ext cx="2633760" cy="40761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4400" b="1" spc="-10">
                <a:solidFill>
                  <a:schemeClr val="bg1"/>
                </a:solidFill>
                <a:latin typeface="Calibri"/>
                <a:cs typeface="Calibri"/>
              </a:rPr>
              <a:t>Наши достижения за акселератор Запросы </a:t>
            </a:r>
            <a:endParaRPr sz="4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9A76678A-CF25-4D30-982B-DB7DDF76C109}"/>
              </a:ext>
            </a:extLst>
          </p:cNvPr>
          <p:cNvSpPr txBox="1"/>
          <p:nvPr/>
        </p:nvSpPr>
        <p:spPr>
          <a:xfrm>
            <a:off x="10248804" y="1979663"/>
            <a:ext cx="5818477" cy="56618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algn="r">
              <a:spcBef>
                <a:spcPts val="95"/>
              </a:spcBef>
            </a:pPr>
            <a:r>
              <a:rPr lang="ru-RU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  <a:cs typeface="Calibri"/>
              </a:rPr>
              <a:t>Закупили</a:t>
            </a:r>
            <a:r>
              <a:rPr lang="ru-RU" spc="-5" dirty="0">
                <a:solidFill>
                  <a:srgbClr val="5573EC"/>
                </a:solidFill>
                <a:latin typeface="Montserrat Semi-Bold"/>
                <a:cs typeface="Calibri"/>
              </a:rPr>
              <a:t> </a:t>
            </a:r>
            <a:r>
              <a:rPr lang="ru-RU" spc="-10" dirty="0">
                <a:solidFill>
                  <a:schemeClr val="bg1"/>
                </a:solidFill>
                <a:latin typeface="Montserrat Semi-Bold"/>
                <a:cs typeface="Calibri"/>
              </a:rPr>
              <a:t>3 единицы весов для тестирования и доработали </a:t>
            </a:r>
            <a:r>
              <a:rPr lang="ru-RU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  <a:cs typeface="Calibri"/>
              </a:rPr>
              <a:t>демо-версию игры</a:t>
            </a:r>
            <a:endParaRPr dirty="0">
              <a:solidFill>
                <a:schemeClr val="tx2">
                  <a:lumMod val="60000"/>
                  <a:lumOff val="40000"/>
                </a:schemeClr>
              </a:solidFill>
              <a:latin typeface="Montserrat Semi-Bold"/>
              <a:cs typeface="Calibri"/>
            </a:endParaRPr>
          </a:p>
        </p:txBody>
      </p:sp>
      <p:grpSp>
        <p:nvGrpSpPr>
          <p:cNvPr id="48" name="object 11">
            <a:extLst>
              <a:ext uri="{FF2B5EF4-FFF2-40B4-BE49-F238E27FC236}">
                <a16:creationId xmlns:a16="http://schemas.microsoft.com/office/drawing/2014/main" id="{C5A48DB6-F4B6-41DC-A112-39A9735598F0}"/>
              </a:ext>
            </a:extLst>
          </p:cNvPr>
          <p:cNvGrpSpPr/>
          <p:nvPr/>
        </p:nvGrpSpPr>
        <p:grpSpPr>
          <a:xfrm>
            <a:off x="-1415207" y="5914470"/>
            <a:ext cx="420052" cy="515868"/>
            <a:chOff x="3555329" y="3495523"/>
            <a:chExt cx="280035" cy="332105"/>
          </a:xfrm>
        </p:grpSpPr>
        <p:sp>
          <p:nvSpPr>
            <p:cNvPr id="50" name="object 12">
              <a:extLst>
                <a:ext uri="{FF2B5EF4-FFF2-40B4-BE49-F238E27FC236}">
                  <a16:creationId xmlns:a16="http://schemas.microsoft.com/office/drawing/2014/main" id="{6814D4DE-A626-434A-9597-4D4C9E300147}"/>
                </a:ext>
              </a:extLst>
            </p:cNvPr>
            <p:cNvSpPr/>
            <p:nvPr/>
          </p:nvSpPr>
          <p:spPr>
            <a:xfrm>
              <a:off x="3555329" y="3496502"/>
              <a:ext cx="30480" cy="331470"/>
            </a:xfrm>
            <a:custGeom>
              <a:avLst/>
              <a:gdLst/>
              <a:ahLst/>
              <a:cxnLst/>
              <a:rect l="l" t="t" r="r" b="b"/>
              <a:pathLst>
                <a:path w="30479" h="331470">
                  <a:moveTo>
                    <a:pt x="23484" y="0"/>
                  </a:moveTo>
                  <a:lnTo>
                    <a:pt x="6495" y="0"/>
                  </a:lnTo>
                  <a:lnTo>
                    <a:pt x="0" y="6363"/>
                  </a:lnTo>
                  <a:lnTo>
                    <a:pt x="0" y="330853"/>
                  </a:lnTo>
                  <a:lnTo>
                    <a:pt x="29980" y="301439"/>
                  </a:lnTo>
                  <a:lnTo>
                    <a:pt x="29980" y="6363"/>
                  </a:lnTo>
                  <a:lnTo>
                    <a:pt x="23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13">
              <a:extLst>
                <a:ext uri="{FF2B5EF4-FFF2-40B4-BE49-F238E27FC236}">
                  <a16:creationId xmlns:a16="http://schemas.microsoft.com/office/drawing/2014/main" id="{8FF1FE0B-A2AA-4F00-843F-E76BDFC8C0E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5296" y="3495523"/>
              <a:ext cx="229849" cy="176198"/>
            </a:xfrm>
            <a:prstGeom prst="rect">
              <a:avLst/>
            </a:prstGeom>
          </p:spPr>
        </p:pic>
      </p:grpSp>
      <p:grpSp>
        <p:nvGrpSpPr>
          <p:cNvPr id="67" name="object 20">
            <a:extLst>
              <a:ext uri="{FF2B5EF4-FFF2-40B4-BE49-F238E27FC236}">
                <a16:creationId xmlns:a16="http://schemas.microsoft.com/office/drawing/2014/main" id="{8261159A-46A9-4796-806D-F015E2CED358}"/>
              </a:ext>
            </a:extLst>
          </p:cNvPr>
          <p:cNvGrpSpPr/>
          <p:nvPr/>
        </p:nvGrpSpPr>
        <p:grpSpPr>
          <a:xfrm>
            <a:off x="-923521" y="5574185"/>
            <a:ext cx="420052" cy="515868"/>
            <a:chOff x="2989925" y="4027399"/>
            <a:chExt cx="280035" cy="332105"/>
          </a:xfrm>
        </p:grpSpPr>
        <p:sp>
          <p:nvSpPr>
            <p:cNvPr id="68" name="object 21">
              <a:extLst>
                <a:ext uri="{FF2B5EF4-FFF2-40B4-BE49-F238E27FC236}">
                  <a16:creationId xmlns:a16="http://schemas.microsoft.com/office/drawing/2014/main" id="{367E220F-1389-4858-9C83-CF8C4D1DE59F}"/>
                </a:ext>
              </a:extLst>
            </p:cNvPr>
            <p:cNvSpPr/>
            <p:nvPr/>
          </p:nvSpPr>
          <p:spPr>
            <a:xfrm>
              <a:off x="2989925" y="4028378"/>
              <a:ext cx="30480" cy="331470"/>
            </a:xfrm>
            <a:custGeom>
              <a:avLst/>
              <a:gdLst/>
              <a:ahLst/>
              <a:cxnLst/>
              <a:rect l="l" t="t" r="r" b="b"/>
              <a:pathLst>
                <a:path w="30480" h="331470">
                  <a:moveTo>
                    <a:pt x="23484" y="0"/>
                  </a:moveTo>
                  <a:lnTo>
                    <a:pt x="6495" y="0"/>
                  </a:lnTo>
                  <a:lnTo>
                    <a:pt x="0" y="6363"/>
                  </a:lnTo>
                  <a:lnTo>
                    <a:pt x="0" y="330853"/>
                  </a:lnTo>
                  <a:lnTo>
                    <a:pt x="29980" y="301438"/>
                  </a:lnTo>
                  <a:lnTo>
                    <a:pt x="29980" y="6363"/>
                  </a:lnTo>
                  <a:lnTo>
                    <a:pt x="23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22">
              <a:extLst>
                <a:ext uri="{FF2B5EF4-FFF2-40B4-BE49-F238E27FC236}">
                  <a16:creationId xmlns:a16="http://schemas.microsoft.com/office/drawing/2014/main" id="{01910B9A-AFF8-4FB2-AA50-427C9A68851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9892" y="4027399"/>
              <a:ext cx="229849" cy="176198"/>
            </a:xfrm>
            <a:prstGeom prst="rect">
              <a:avLst/>
            </a:prstGeom>
          </p:spPr>
        </p:pic>
      </p:grpSp>
      <p:grpSp>
        <p:nvGrpSpPr>
          <p:cNvPr id="70" name="object 23">
            <a:extLst>
              <a:ext uri="{FF2B5EF4-FFF2-40B4-BE49-F238E27FC236}">
                <a16:creationId xmlns:a16="http://schemas.microsoft.com/office/drawing/2014/main" id="{741A6F2C-EDD2-4447-A7EC-6D84C1055E47}"/>
              </a:ext>
            </a:extLst>
          </p:cNvPr>
          <p:cNvGrpSpPr/>
          <p:nvPr/>
        </p:nvGrpSpPr>
        <p:grpSpPr>
          <a:xfrm>
            <a:off x="-2742569" y="4705083"/>
            <a:ext cx="420052" cy="515868"/>
            <a:chOff x="2272121" y="4765015"/>
            <a:chExt cx="280035" cy="332105"/>
          </a:xfrm>
        </p:grpSpPr>
        <p:sp>
          <p:nvSpPr>
            <p:cNvPr id="71" name="object 24">
              <a:extLst>
                <a:ext uri="{FF2B5EF4-FFF2-40B4-BE49-F238E27FC236}">
                  <a16:creationId xmlns:a16="http://schemas.microsoft.com/office/drawing/2014/main" id="{03906CCE-299C-424F-A6F0-B82205777BB2}"/>
                </a:ext>
              </a:extLst>
            </p:cNvPr>
            <p:cNvSpPr/>
            <p:nvPr/>
          </p:nvSpPr>
          <p:spPr>
            <a:xfrm>
              <a:off x="2272121" y="4765994"/>
              <a:ext cx="30480" cy="331470"/>
            </a:xfrm>
            <a:custGeom>
              <a:avLst/>
              <a:gdLst/>
              <a:ahLst/>
              <a:cxnLst/>
              <a:rect l="l" t="t" r="r" b="b"/>
              <a:pathLst>
                <a:path w="30480" h="331470">
                  <a:moveTo>
                    <a:pt x="23484" y="0"/>
                  </a:moveTo>
                  <a:lnTo>
                    <a:pt x="6495" y="0"/>
                  </a:lnTo>
                  <a:lnTo>
                    <a:pt x="0" y="6363"/>
                  </a:lnTo>
                  <a:lnTo>
                    <a:pt x="0" y="330853"/>
                  </a:lnTo>
                  <a:lnTo>
                    <a:pt x="29980" y="301439"/>
                  </a:lnTo>
                  <a:lnTo>
                    <a:pt x="29980" y="6363"/>
                  </a:lnTo>
                  <a:lnTo>
                    <a:pt x="23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25">
              <a:extLst>
                <a:ext uri="{FF2B5EF4-FFF2-40B4-BE49-F238E27FC236}">
                  <a16:creationId xmlns:a16="http://schemas.microsoft.com/office/drawing/2014/main" id="{3291972D-747A-4914-B66A-8EBFF423DAA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2088" y="4765015"/>
              <a:ext cx="229849" cy="176198"/>
            </a:xfrm>
            <a:prstGeom prst="rect">
              <a:avLst/>
            </a:prstGeom>
          </p:spPr>
        </p:pic>
      </p:grpSp>
      <p:grpSp>
        <p:nvGrpSpPr>
          <p:cNvPr id="73" name="object 26">
            <a:extLst>
              <a:ext uri="{FF2B5EF4-FFF2-40B4-BE49-F238E27FC236}">
                <a16:creationId xmlns:a16="http://schemas.microsoft.com/office/drawing/2014/main" id="{282A0E5A-F832-49A9-92FF-C4A9E5F6D623}"/>
              </a:ext>
            </a:extLst>
          </p:cNvPr>
          <p:cNvGrpSpPr/>
          <p:nvPr/>
        </p:nvGrpSpPr>
        <p:grpSpPr>
          <a:xfrm>
            <a:off x="-2486122" y="5790033"/>
            <a:ext cx="421958" cy="515868"/>
            <a:chOff x="5587147" y="2907259"/>
            <a:chExt cx="281305" cy="332105"/>
          </a:xfrm>
        </p:grpSpPr>
        <p:sp>
          <p:nvSpPr>
            <p:cNvPr id="74" name="object 27">
              <a:extLst>
                <a:ext uri="{FF2B5EF4-FFF2-40B4-BE49-F238E27FC236}">
                  <a16:creationId xmlns:a16="http://schemas.microsoft.com/office/drawing/2014/main" id="{ACCAA048-F140-4EFA-A6FE-F986076F79F4}"/>
                </a:ext>
              </a:extLst>
            </p:cNvPr>
            <p:cNvSpPr/>
            <p:nvPr/>
          </p:nvSpPr>
          <p:spPr>
            <a:xfrm>
              <a:off x="5587147" y="2908238"/>
              <a:ext cx="30480" cy="331470"/>
            </a:xfrm>
            <a:custGeom>
              <a:avLst/>
              <a:gdLst/>
              <a:ahLst/>
              <a:cxnLst/>
              <a:rect l="l" t="t" r="r" b="b"/>
              <a:pathLst>
                <a:path w="30479" h="331469">
                  <a:moveTo>
                    <a:pt x="23558" y="0"/>
                  </a:moveTo>
                  <a:lnTo>
                    <a:pt x="6516" y="0"/>
                  </a:lnTo>
                  <a:lnTo>
                    <a:pt x="0" y="6363"/>
                  </a:lnTo>
                  <a:lnTo>
                    <a:pt x="0" y="330852"/>
                  </a:lnTo>
                  <a:lnTo>
                    <a:pt x="30074" y="301437"/>
                  </a:lnTo>
                  <a:lnTo>
                    <a:pt x="30074" y="6363"/>
                  </a:lnTo>
                  <a:lnTo>
                    <a:pt x="23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28">
              <a:extLst>
                <a:ext uri="{FF2B5EF4-FFF2-40B4-BE49-F238E27FC236}">
                  <a16:creationId xmlns:a16="http://schemas.microsoft.com/office/drawing/2014/main" id="{388E8B65-7B5C-4613-881B-71E18BA64C8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7271" y="2907259"/>
              <a:ext cx="230573" cy="176198"/>
            </a:xfrm>
            <a:prstGeom prst="rect">
              <a:avLst/>
            </a:prstGeom>
          </p:spPr>
        </p:pic>
      </p:grpSp>
      <p:grpSp>
        <p:nvGrpSpPr>
          <p:cNvPr id="81" name="object 34">
            <a:extLst>
              <a:ext uri="{FF2B5EF4-FFF2-40B4-BE49-F238E27FC236}">
                <a16:creationId xmlns:a16="http://schemas.microsoft.com/office/drawing/2014/main" id="{D5CFCF8A-78A2-4A9A-9656-C23F5277BAFD}"/>
              </a:ext>
            </a:extLst>
          </p:cNvPr>
          <p:cNvGrpSpPr/>
          <p:nvPr/>
        </p:nvGrpSpPr>
        <p:grpSpPr>
          <a:xfrm>
            <a:off x="-1201208" y="5062372"/>
            <a:ext cx="420052" cy="515868"/>
            <a:chOff x="8889328" y="2308327"/>
            <a:chExt cx="280035" cy="332105"/>
          </a:xfrm>
        </p:grpSpPr>
        <p:sp>
          <p:nvSpPr>
            <p:cNvPr id="82" name="object 35">
              <a:extLst>
                <a:ext uri="{FF2B5EF4-FFF2-40B4-BE49-F238E27FC236}">
                  <a16:creationId xmlns:a16="http://schemas.microsoft.com/office/drawing/2014/main" id="{DD59FD9F-2232-48AC-90C7-1AC375F4A96D}"/>
                </a:ext>
              </a:extLst>
            </p:cNvPr>
            <p:cNvSpPr/>
            <p:nvPr/>
          </p:nvSpPr>
          <p:spPr>
            <a:xfrm>
              <a:off x="8889328" y="2309306"/>
              <a:ext cx="30480" cy="331470"/>
            </a:xfrm>
            <a:custGeom>
              <a:avLst/>
              <a:gdLst/>
              <a:ahLst/>
              <a:cxnLst/>
              <a:rect l="l" t="t" r="r" b="b"/>
              <a:pathLst>
                <a:path w="30479" h="331469">
                  <a:moveTo>
                    <a:pt x="23484" y="0"/>
                  </a:moveTo>
                  <a:lnTo>
                    <a:pt x="6495" y="0"/>
                  </a:lnTo>
                  <a:lnTo>
                    <a:pt x="0" y="6363"/>
                  </a:lnTo>
                  <a:lnTo>
                    <a:pt x="0" y="330854"/>
                  </a:lnTo>
                  <a:lnTo>
                    <a:pt x="29980" y="301439"/>
                  </a:lnTo>
                  <a:lnTo>
                    <a:pt x="29980" y="6363"/>
                  </a:lnTo>
                  <a:lnTo>
                    <a:pt x="23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36">
              <a:extLst>
                <a:ext uri="{FF2B5EF4-FFF2-40B4-BE49-F238E27FC236}">
                  <a16:creationId xmlns:a16="http://schemas.microsoft.com/office/drawing/2014/main" id="{D86FD0D8-E3A3-494F-9813-7FE1A1FF510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39295" y="2308327"/>
              <a:ext cx="229849" cy="176198"/>
            </a:xfrm>
            <a:prstGeom prst="rect">
              <a:avLst/>
            </a:prstGeom>
          </p:spPr>
        </p:pic>
      </p:grpSp>
      <p:grpSp>
        <p:nvGrpSpPr>
          <p:cNvPr id="84" name="object 37">
            <a:extLst>
              <a:ext uri="{FF2B5EF4-FFF2-40B4-BE49-F238E27FC236}">
                <a16:creationId xmlns:a16="http://schemas.microsoft.com/office/drawing/2014/main" id="{AD4F065C-B69F-4E9E-B358-B5D3CAB28B5D}"/>
              </a:ext>
            </a:extLst>
          </p:cNvPr>
          <p:cNvGrpSpPr/>
          <p:nvPr/>
        </p:nvGrpSpPr>
        <p:grpSpPr>
          <a:xfrm>
            <a:off x="11474693" y="8199585"/>
            <a:ext cx="6636496" cy="1986534"/>
            <a:chOff x="9010014" y="5460491"/>
            <a:chExt cx="3042285" cy="1278890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85" name="object 38">
              <a:extLst>
                <a:ext uri="{FF2B5EF4-FFF2-40B4-BE49-F238E27FC236}">
                  <a16:creationId xmlns:a16="http://schemas.microsoft.com/office/drawing/2014/main" id="{8CA86D2D-A0C6-4289-9BC6-0D9556226A0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8176" y="5478779"/>
              <a:ext cx="3004566" cy="1241298"/>
            </a:xfrm>
            <a:prstGeom prst="rect">
              <a:avLst/>
            </a:prstGeom>
            <a:grpFill/>
          </p:spPr>
        </p:pic>
        <p:pic>
          <p:nvPicPr>
            <p:cNvPr id="86" name="object 39">
              <a:extLst>
                <a:ext uri="{FF2B5EF4-FFF2-40B4-BE49-F238E27FC236}">
                  <a16:creationId xmlns:a16="http://schemas.microsoft.com/office/drawing/2014/main" id="{B841B084-A7B4-41CF-9017-8025A34AD42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10014" y="5460491"/>
              <a:ext cx="3041777" cy="1278636"/>
            </a:xfrm>
            <a:prstGeom prst="rect">
              <a:avLst/>
            </a:prstGeom>
            <a:grpFill/>
          </p:spPr>
        </p:pic>
      </p:grpSp>
      <p:sp>
        <p:nvSpPr>
          <p:cNvPr id="92" name="object 49">
            <a:extLst>
              <a:ext uri="{FF2B5EF4-FFF2-40B4-BE49-F238E27FC236}">
                <a16:creationId xmlns:a16="http://schemas.microsoft.com/office/drawing/2014/main" id="{EEDE6CCD-DB00-4F25-8236-ACD763E790BC}"/>
              </a:ext>
            </a:extLst>
          </p:cNvPr>
          <p:cNvSpPr txBox="1"/>
          <p:nvPr/>
        </p:nvSpPr>
        <p:spPr>
          <a:xfrm>
            <a:off x="3193931" y="10732466"/>
            <a:ext cx="19126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>
                <a:solidFill>
                  <a:srgbClr val="404040"/>
                </a:solidFill>
                <a:latin typeface="Calibri"/>
                <a:cs typeface="Calibri"/>
              </a:rPr>
              <a:t>Ограничители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3" name="object 50">
            <a:extLst>
              <a:ext uri="{FF2B5EF4-FFF2-40B4-BE49-F238E27FC236}">
                <a16:creationId xmlns:a16="http://schemas.microsoft.com/office/drawing/2014/main" id="{8434DEDB-1C89-42E4-A084-679C42BD20D9}"/>
              </a:ext>
            </a:extLst>
          </p:cNvPr>
          <p:cNvSpPr txBox="1"/>
          <p:nvPr/>
        </p:nvSpPr>
        <p:spPr>
          <a:xfrm>
            <a:off x="12083273" y="8292248"/>
            <a:ext cx="1940243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 err="1">
                <a:solidFill>
                  <a:srgbClr val="404040"/>
                </a:solidFill>
                <a:latin typeface="Calibri"/>
                <a:cs typeface="Calibri"/>
              </a:rPr>
              <a:t>Необходимо</a:t>
            </a:r>
            <a:r>
              <a:rPr sz="16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lang="ru-RU" sz="1600" b="1" spc="-5" dirty="0">
              <a:solidFill>
                <a:srgbClr val="5573EC"/>
              </a:solidFill>
              <a:latin typeface="Calibri"/>
              <a:cs typeface="Calibri"/>
            </a:endParaRPr>
          </a:p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>
                <a:solidFill>
                  <a:srgbClr val="5573EC"/>
                </a:solidFill>
                <a:latin typeface="Calibri"/>
                <a:cs typeface="Calibri"/>
              </a:rPr>
              <a:t>1.7</a:t>
            </a:r>
            <a:r>
              <a:rPr sz="1600" b="1" spc="-35" dirty="0">
                <a:solidFill>
                  <a:srgbClr val="5573EC"/>
                </a:solidFill>
                <a:latin typeface="Calibri"/>
                <a:cs typeface="Calibri"/>
              </a:rPr>
              <a:t> </a:t>
            </a:r>
            <a:r>
              <a:rPr sz="1600" b="1" spc="-5" dirty="0" err="1">
                <a:solidFill>
                  <a:srgbClr val="5573EC"/>
                </a:solidFill>
                <a:latin typeface="Calibri"/>
                <a:cs typeface="Calibri"/>
              </a:rPr>
              <a:t>млн</a:t>
            </a:r>
            <a:r>
              <a:rPr sz="1600" b="1" spc="-35" dirty="0">
                <a:solidFill>
                  <a:srgbClr val="5573EC"/>
                </a:solidFill>
                <a:latin typeface="Calibri"/>
                <a:cs typeface="Calibri"/>
              </a:rPr>
              <a:t> </a:t>
            </a:r>
            <a:r>
              <a:rPr sz="1600" b="1" spc="-10" dirty="0" err="1">
                <a:solidFill>
                  <a:srgbClr val="5573EC"/>
                </a:solidFill>
                <a:latin typeface="Calibri"/>
                <a:cs typeface="Calibri"/>
              </a:rPr>
              <a:t>рублей</a:t>
            </a:r>
            <a:r>
              <a:rPr sz="1600" b="1" spc="-10" dirty="0">
                <a:solidFill>
                  <a:srgbClr val="5573EC"/>
                </a:solidFill>
                <a:latin typeface="Calibri"/>
                <a:cs typeface="Calibri"/>
              </a:rPr>
              <a:t> </a:t>
            </a:r>
            <a:r>
              <a:rPr sz="1600" b="1" spc="-300" dirty="0">
                <a:solidFill>
                  <a:srgbClr val="5573EC"/>
                </a:solidFill>
                <a:latin typeface="Calibri"/>
                <a:cs typeface="Calibri"/>
              </a:rPr>
              <a:t> </a:t>
            </a:r>
            <a:r>
              <a:rPr sz="1600" b="1" dirty="0" err="1">
                <a:solidFill>
                  <a:srgbClr val="5573EC"/>
                </a:solidFill>
                <a:latin typeface="Calibri"/>
                <a:cs typeface="Calibri"/>
              </a:rPr>
              <a:t>инвестиций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4" name="object 51">
            <a:extLst>
              <a:ext uri="{FF2B5EF4-FFF2-40B4-BE49-F238E27FC236}">
                <a16:creationId xmlns:a16="http://schemas.microsoft.com/office/drawing/2014/main" id="{B1481C5A-5C50-41BB-81E4-23BA28C2A714}"/>
              </a:ext>
            </a:extLst>
          </p:cNvPr>
          <p:cNvSpPr txBox="1"/>
          <p:nvPr/>
        </p:nvSpPr>
        <p:spPr>
          <a:xfrm>
            <a:off x="16101929" y="8398470"/>
            <a:ext cx="150495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-45720" algn="just">
              <a:lnSpc>
                <a:spcPct val="100000"/>
              </a:lnSpc>
              <a:spcBef>
                <a:spcPts val="100"/>
              </a:spcBef>
            </a:pPr>
            <a:r>
              <a:rPr sz="1600">
                <a:latin typeface="Calibri"/>
                <a:cs typeface="Calibri"/>
              </a:rPr>
              <a:t>Нео</a:t>
            </a:r>
            <a:r>
              <a:rPr sz="1600" spc="-30">
                <a:latin typeface="Calibri"/>
                <a:cs typeface="Calibri"/>
              </a:rPr>
              <a:t>б</a:t>
            </a:r>
            <a:r>
              <a:rPr sz="1600" spc="-25">
                <a:latin typeface="Calibri"/>
                <a:cs typeface="Calibri"/>
              </a:rPr>
              <a:t>х</a:t>
            </a:r>
            <a:r>
              <a:rPr sz="1600" spc="-35">
                <a:latin typeface="Calibri"/>
                <a:cs typeface="Calibri"/>
              </a:rPr>
              <a:t>о</a:t>
            </a:r>
            <a:r>
              <a:rPr sz="1600">
                <a:latin typeface="Calibri"/>
                <a:cs typeface="Calibri"/>
              </a:rPr>
              <a:t>ди</a:t>
            </a:r>
            <a:r>
              <a:rPr sz="1600" spc="-10">
                <a:latin typeface="Calibri"/>
                <a:cs typeface="Calibri"/>
              </a:rPr>
              <a:t>м</a:t>
            </a:r>
            <a:r>
              <a:rPr sz="1600">
                <a:latin typeface="Calibri"/>
                <a:cs typeface="Calibri"/>
              </a:rPr>
              <a:t>а</a:t>
            </a:r>
            <a:r>
              <a:rPr sz="1600" b="1">
                <a:solidFill>
                  <a:srgbClr val="5573EC"/>
                </a:solidFill>
                <a:latin typeface="Calibri"/>
                <a:cs typeface="Calibri"/>
              </a:rPr>
              <a:t>  </a:t>
            </a:r>
            <a:r>
              <a:rPr sz="1600" b="1" spc="-10">
                <a:solidFill>
                  <a:srgbClr val="5573EC"/>
                </a:solidFill>
                <a:latin typeface="Calibri"/>
                <a:cs typeface="Calibri"/>
              </a:rPr>
              <a:t>поддержка </a:t>
            </a:r>
            <a:r>
              <a:rPr sz="1600" b="1" spc="-5">
                <a:solidFill>
                  <a:srgbClr val="5573EC"/>
                </a:solidFill>
                <a:latin typeface="Calibri"/>
                <a:cs typeface="Calibri"/>
              </a:rPr>
              <a:t> </a:t>
            </a:r>
            <a:r>
              <a:rPr sz="1600" spc="-5">
                <a:latin typeface="Calibri"/>
                <a:cs typeface="Calibri"/>
              </a:rPr>
              <a:t>партнеров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5" name="object 52">
            <a:extLst>
              <a:ext uri="{FF2B5EF4-FFF2-40B4-BE49-F238E27FC236}">
                <a16:creationId xmlns:a16="http://schemas.microsoft.com/office/drawing/2014/main" id="{A7E370D3-8E4F-4110-98A8-09775CF50593}"/>
              </a:ext>
            </a:extLst>
          </p:cNvPr>
          <p:cNvSpPr txBox="1"/>
          <p:nvPr/>
        </p:nvSpPr>
        <p:spPr>
          <a:xfrm>
            <a:off x="9420596" y="10927833"/>
            <a:ext cx="22498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>
                <a:solidFill>
                  <a:srgbClr val="404040"/>
                </a:solidFill>
                <a:latin typeface="Calibri"/>
                <a:cs typeface="Calibri"/>
              </a:rPr>
              <a:t>Взаимодействие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6" name="object 53">
            <a:extLst>
              <a:ext uri="{FF2B5EF4-FFF2-40B4-BE49-F238E27FC236}">
                <a16:creationId xmlns:a16="http://schemas.microsoft.com/office/drawing/2014/main" id="{1A2AA186-BF2E-4919-B040-4845BEE1B34B}"/>
              </a:ext>
            </a:extLst>
          </p:cNvPr>
          <p:cNvSpPr txBox="1"/>
          <p:nvPr/>
        </p:nvSpPr>
        <p:spPr>
          <a:xfrm>
            <a:off x="6057778" y="10750220"/>
            <a:ext cx="3082289" cy="61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err="1">
                <a:solidFill>
                  <a:srgbClr val="5573EC"/>
                </a:solidFill>
                <a:latin typeface="Calibri"/>
                <a:cs typeface="Calibri"/>
              </a:rPr>
              <a:t>Основные</a:t>
            </a:r>
            <a:r>
              <a:rPr lang="ru-RU" sz="1400" b="1">
                <a:solidFill>
                  <a:srgbClr val="5573EC"/>
                </a:solidFill>
                <a:latin typeface="Calibri"/>
                <a:cs typeface="Calibri"/>
              </a:rPr>
              <a:t> партнеры: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>
                <a:latin typeface="Calibri"/>
                <a:cs typeface="Calibri"/>
              </a:rPr>
              <a:t>В2В2С сегмент целевой аудитории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baseline="1984">
                <a:latin typeface="Calibri"/>
                <a:cs typeface="Calibri"/>
              </a:rPr>
              <a:t> </a:t>
            </a:r>
            <a:endParaRPr sz="2100" baseline="1984">
              <a:latin typeface="Calibri"/>
              <a:cs typeface="Calibri"/>
            </a:endParaRPr>
          </a:p>
        </p:txBody>
      </p:sp>
      <p:sp>
        <p:nvSpPr>
          <p:cNvPr id="97" name="object 56">
            <a:extLst>
              <a:ext uri="{FF2B5EF4-FFF2-40B4-BE49-F238E27FC236}">
                <a16:creationId xmlns:a16="http://schemas.microsoft.com/office/drawing/2014/main" id="{622F997A-4C7A-4C97-8F33-AB0581D2EAE5}"/>
              </a:ext>
            </a:extLst>
          </p:cNvPr>
          <p:cNvSpPr/>
          <p:nvPr/>
        </p:nvSpPr>
        <p:spPr>
          <a:xfrm rot="21424669">
            <a:off x="3307576" y="8243959"/>
            <a:ext cx="56761" cy="1774466"/>
          </a:xfrm>
          <a:custGeom>
            <a:avLst/>
            <a:gdLst/>
            <a:ahLst/>
            <a:cxnLst/>
            <a:rect l="l" t="t" r="r" b="b"/>
            <a:pathLst>
              <a:path w="22225" h="1142365">
                <a:moveTo>
                  <a:pt x="22098" y="0"/>
                </a:moveTo>
                <a:lnTo>
                  <a:pt x="0" y="1142288"/>
                </a:lnTo>
              </a:path>
            </a:pathLst>
          </a:custGeom>
          <a:ln w="6349">
            <a:solidFill>
              <a:srgbClr val="9D8B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D1B606-A3BF-4AC4-8B34-41EC9AFF3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8729" y="2059249"/>
            <a:ext cx="584557" cy="584557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22C951-3A26-4C37-A52F-5D7A7085F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9772" y="3293757"/>
            <a:ext cx="584557" cy="584557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C873BFD2-7B97-48AE-AA5C-772573244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959" y="5254890"/>
            <a:ext cx="584557" cy="584557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C3F3E605-ADCE-4CE0-AB72-344DC1F88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8518" y="4705083"/>
            <a:ext cx="584557" cy="584557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4A545541-D0F7-4746-945D-BC2835050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4248" y="3922879"/>
            <a:ext cx="584557" cy="584557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E9743DC8-837D-4B23-A9B9-1119C59C6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9698" y="3144188"/>
            <a:ext cx="584557" cy="584557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D7EB9BBD-91ED-4D4C-93FF-F860E84D5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3175" y="6047967"/>
            <a:ext cx="584557" cy="58455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F4701E0-758F-4510-9CBC-5865D2BF7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33" y="292840"/>
            <a:ext cx="17145000" cy="1143000"/>
          </a:xfrm>
        </p:spPr>
        <p:txBody>
          <a:bodyPr>
            <a:noAutofit/>
          </a:bodyPr>
          <a:lstStyle/>
          <a:p>
            <a:r>
              <a:rPr lang="ru-RU" sz="3500">
                <a:solidFill>
                  <a:schemeClr val="bg1"/>
                </a:solidFill>
              </a:rPr>
              <a:t>Наши достижения за акселератор</a:t>
            </a:r>
            <a:br>
              <a:rPr lang="ru-RU" sz="3500">
                <a:solidFill>
                  <a:schemeClr val="bg1"/>
                </a:solidFill>
              </a:rPr>
            </a:br>
            <a:r>
              <a:rPr lang="ru-RU" sz="3500">
                <a:solidFill>
                  <a:schemeClr val="bg1"/>
                </a:solidFill>
              </a:rPr>
              <a:t>Итоги и запросы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8A125-4297-46CE-B47B-E7E955154D61}"/>
              </a:ext>
            </a:extLst>
          </p:cNvPr>
          <p:cNvSpPr txBox="1"/>
          <p:nvPr/>
        </p:nvSpPr>
        <p:spPr>
          <a:xfrm>
            <a:off x="1133520" y="6104739"/>
            <a:ext cx="3398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Доработка</a:t>
            </a:r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 концепции и упаковка для </a:t>
            </a:r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партнеров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98775-7C2F-4058-B8E0-C5B105C88908}"/>
              </a:ext>
            </a:extLst>
          </p:cNvPr>
          <p:cNvSpPr txBox="1"/>
          <p:nvPr/>
        </p:nvSpPr>
        <p:spPr>
          <a:xfrm>
            <a:off x="2670421" y="5136344"/>
            <a:ext cx="38936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/>
              </a:rPr>
              <a:t>Процесс открытия</a:t>
            </a:r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 </a:t>
            </a:r>
            <a:r>
              <a:rPr lang="ru-RU" err="1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юр.лица</a:t>
            </a:r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 </a:t>
            </a:r>
            <a:r>
              <a:rPr lang="ru-RU">
                <a:solidFill>
                  <a:schemeClr val="bg1"/>
                </a:solidFill>
                <a:latin typeface="Montserrat Semi-Bold"/>
              </a:rPr>
              <a:t>для сотрудничества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F460B-98FC-4966-87F7-4D1C964A199B}"/>
              </a:ext>
            </a:extLst>
          </p:cNvPr>
          <p:cNvSpPr txBox="1"/>
          <p:nvPr/>
        </p:nvSpPr>
        <p:spPr>
          <a:xfrm>
            <a:off x="4525980" y="4330727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47" name="object 56">
            <a:extLst>
              <a:ext uri="{FF2B5EF4-FFF2-40B4-BE49-F238E27FC236}">
                <a16:creationId xmlns:a16="http://schemas.microsoft.com/office/drawing/2014/main" id="{DADC578D-0680-49B0-BAC0-242E77E38DAE}"/>
              </a:ext>
            </a:extLst>
          </p:cNvPr>
          <p:cNvSpPr/>
          <p:nvPr/>
        </p:nvSpPr>
        <p:spPr>
          <a:xfrm rot="21424669">
            <a:off x="-2126985" y="8849387"/>
            <a:ext cx="57440" cy="1774466"/>
          </a:xfrm>
          <a:custGeom>
            <a:avLst/>
            <a:gdLst/>
            <a:ahLst/>
            <a:cxnLst/>
            <a:rect l="l" t="t" r="r" b="b"/>
            <a:pathLst>
              <a:path w="22225" h="1142365">
                <a:moveTo>
                  <a:pt x="22098" y="0"/>
                </a:moveTo>
                <a:lnTo>
                  <a:pt x="0" y="1142288"/>
                </a:lnTo>
              </a:path>
            </a:pathLst>
          </a:custGeom>
          <a:ln w="6349">
            <a:solidFill>
              <a:srgbClr val="9D8B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6">
            <a:extLst>
              <a:ext uri="{FF2B5EF4-FFF2-40B4-BE49-F238E27FC236}">
                <a16:creationId xmlns:a16="http://schemas.microsoft.com/office/drawing/2014/main" id="{455D238D-2690-4641-BD29-87745FB6C0AF}"/>
              </a:ext>
            </a:extLst>
          </p:cNvPr>
          <p:cNvSpPr/>
          <p:nvPr/>
        </p:nvSpPr>
        <p:spPr>
          <a:xfrm rot="21424669">
            <a:off x="-1420729" y="8866651"/>
            <a:ext cx="56761" cy="1774466"/>
          </a:xfrm>
          <a:custGeom>
            <a:avLst/>
            <a:gdLst/>
            <a:ahLst/>
            <a:cxnLst/>
            <a:rect l="l" t="t" r="r" b="b"/>
            <a:pathLst>
              <a:path w="22225" h="1142365">
                <a:moveTo>
                  <a:pt x="22098" y="0"/>
                </a:moveTo>
                <a:lnTo>
                  <a:pt x="0" y="1142288"/>
                </a:lnTo>
              </a:path>
            </a:pathLst>
          </a:custGeom>
          <a:ln w="6349">
            <a:solidFill>
              <a:srgbClr val="9D8B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0378F5-2E41-4719-AE28-B43D48679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0611" y="9344893"/>
            <a:ext cx="1180243" cy="80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91EA89-FE5F-4CA9-B5B1-5A02A8EF3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38474" y="9342125"/>
            <a:ext cx="1223601" cy="788990"/>
          </a:xfrm>
          <a:prstGeom prst="roundRect">
            <a:avLst>
              <a:gd name="adj" fmla="val 113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512C65-C81D-427C-9A32-ACABB85B3351}"/>
              </a:ext>
            </a:extLst>
          </p:cNvPr>
          <p:cNvSpPr txBox="1"/>
          <p:nvPr/>
        </p:nvSpPr>
        <p:spPr>
          <a:xfrm>
            <a:off x="11407769" y="9054714"/>
            <a:ext cx="3291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Выход на В2В2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рынок</a:t>
            </a:r>
          </a:p>
          <a:p>
            <a:pPr algn="ctr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Получение грантовой поддержки</a:t>
            </a:r>
          </a:p>
          <a:p>
            <a:pPr algn="ctr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Пилотирование в офисе БФ Система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AC5ED4-67D6-4C39-B397-4433AA8A6D75}"/>
              </a:ext>
            </a:extLst>
          </p:cNvPr>
          <p:cNvSpPr txBox="1"/>
          <p:nvPr/>
        </p:nvSpPr>
        <p:spPr>
          <a:xfrm>
            <a:off x="10753812" y="3118971"/>
            <a:ext cx="366140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ontserrat Semi-Bold"/>
              </a:rPr>
              <a:t>Обработка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пользовательского </a:t>
            </a:r>
            <a:r>
              <a:rPr lang="ru-RU" dirty="0">
                <a:solidFill>
                  <a:schemeClr val="bg1"/>
                </a:solidFill>
                <a:latin typeface="Montserrat Semi-Bold"/>
              </a:rPr>
              <a:t>соглашения -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tern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sheet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EB2725-700E-4729-8A89-D5EBBFF87884}"/>
              </a:ext>
            </a:extLst>
          </p:cNvPr>
          <p:cNvSpPr txBox="1"/>
          <p:nvPr/>
        </p:nvSpPr>
        <p:spPr>
          <a:xfrm>
            <a:off x="6260695" y="2809829"/>
            <a:ext cx="479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Представление на крупных  </a:t>
            </a:r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 Всероссийских мероприятиях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CB86922-0EE8-404D-8F2B-05199B96E979}"/>
              </a:ext>
            </a:extLst>
          </p:cNvPr>
          <p:cNvSpPr txBox="1"/>
          <p:nvPr/>
        </p:nvSpPr>
        <p:spPr>
          <a:xfrm>
            <a:off x="5920252" y="3693381"/>
            <a:ext cx="38465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Montserrat Semi-Bold"/>
              </a:rPr>
              <a:t>Работа над развитием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/>
              </a:rPr>
              <a:t>сайта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Montserrat Semi-Bol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F08ED6-509D-44CC-940E-5FFD3F574082}"/>
              </a:ext>
            </a:extLst>
          </p:cNvPr>
          <p:cNvSpPr txBox="1"/>
          <p:nvPr/>
        </p:nvSpPr>
        <p:spPr>
          <a:xfrm>
            <a:off x="-5276066" y="7249250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89A80F-3F06-4548-A827-2AC178D8E1A3}"/>
              </a:ext>
            </a:extLst>
          </p:cNvPr>
          <p:cNvSpPr txBox="1"/>
          <p:nvPr/>
        </p:nvSpPr>
        <p:spPr>
          <a:xfrm>
            <a:off x="46348" y="8316050"/>
            <a:ext cx="3069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Точка А – </a:t>
            </a:r>
            <a:r>
              <a:rPr lang="ru-RU" dirty="0">
                <a:latin typeface="Montserrat Semi-Bold" panose="020B0604020202020204" charset="-52"/>
              </a:rPr>
              <a:t>идея без проработанной концепции, глубинных анализов, дальнейших целей на развитие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4CDEB2-A992-4CED-A49A-8589FE6D2A22}"/>
              </a:ext>
            </a:extLst>
          </p:cNvPr>
          <p:cNvSpPr txBox="1"/>
          <p:nvPr/>
        </p:nvSpPr>
        <p:spPr>
          <a:xfrm>
            <a:off x="-5123666" y="7401650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5422C5-3B08-4A76-91A7-3C81BC004DC1}"/>
              </a:ext>
            </a:extLst>
          </p:cNvPr>
          <p:cNvSpPr txBox="1"/>
          <p:nvPr/>
        </p:nvSpPr>
        <p:spPr>
          <a:xfrm>
            <a:off x="-4971266" y="7554050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56E157-F3A9-4A6D-94DC-45538A2F4FDD}"/>
              </a:ext>
            </a:extLst>
          </p:cNvPr>
          <p:cNvSpPr txBox="1"/>
          <p:nvPr/>
        </p:nvSpPr>
        <p:spPr>
          <a:xfrm>
            <a:off x="-4818866" y="7706450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8A3C6C-087E-48D1-B46A-99D4B64C4AC4}"/>
              </a:ext>
            </a:extLst>
          </p:cNvPr>
          <p:cNvSpPr txBox="1"/>
          <p:nvPr/>
        </p:nvSpPr>
        <p:spPr>
          <a:xfrm>
            <a:off x="-4666466" y="7858850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6ED997-5B72-4EA3-A646-AB202D2F6C52}"/>
              </a:ext>
            </a:extLst>
          </p:cNvPr>
          <p:cNvSpPr txBox="1"/>
          <p:nvPr/>
        </p:nvSpPr>
        <p:spPr>
          <a:xfrm>
            <a:off x="-4514066" y="8011250"/>
            <a:ext cx="384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  <a:latin typeface="Montserrat Semi-Bold" panose="020B0604020202020204" charset="-52"/>
              </a:rPr>
              <a:t>Подписание партнерских соглашений </a:t>
            </a: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API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57D8C5-A5C5-49E0-B449-9238500AF532}"/>
              </a:ext>
            </a:extLst>
          </p:cNvPr>
          <p:cNvSpPr txBox="1"/>
          <p:nvPr/>
        </p:nvSpPr>
        <p:spPr>
          <a:xfrm>
            <a:off x="14287047" y="8529881"/>
            <a:ext cx="150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Точка С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9AE981-A1C4-4D70-8408-1F3005EF8EEF}"/>
              </a:ext>
            </a:extLst>
          </p:cNvPr>
          <p:cNvSpPr txBox="1"/>
          <p:nvPr/>
        </p:nvSpPr>
        <p:spPr>
          <a:xfrm>
            <a:off x="7458235" y="8449045"/>
            <a:ext cx="3746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Montserrat Semi-Bold" panose="020B0604020202020204" charset="-52"/>
              </a:rPr>
              <a:t>А также ведение переговоров с компаниями-гигантами (МТС, </a:t>
            </a:r>
            <a:r>
              <a:rPr lang="ru-RU" err="1">
                <a:latin typeface="Montserrat Semi-Bold" panose="020B0604020202020204" charset="-52"/>
              </a:rPr>
              <a:t>Сбер</a:t>
            </a:r>
            <a:r>
              <a:rPr lang="ru-RU">
                <a:latin typeface="Montserrat Semi-Bold" panose="020B0604020202020204" charset="-52"/>
              </a:rPr>
              <a:t>, ВТБ, Мои Документы) о сотрудничестве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32DF7F-1F8C-452D-9877-AE2E1282BD69}"/>
              </a:ext>
            </a:extLst>
          </p:cNvPr>
          <p:cNvSpPr txBox="1"/>
          <p:nvPr/>
        </p:nvSpPr>
        <p:spPr>
          <a:xfrm>
            <a:off x="3329565" y="8370151"/>
            <a:ext cx="4197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tx2">
                    <a:lumMod val="60000"/>
                    <a:lumOff val="40000"/>
                  </a:schemeClr>
                </a:solidFill>
                <a:latin typeface="Montserrat Semi-Bold" panose="020B0604020202020204" charset="-52"/>
              </a:rPr>
              <a:t>Точка Б - </a:t>
            </a:r>
            <a:r>
              <a:rPr lang="ru-RU">
                <a:latin typeface="Montserrat Semi-Bold" panose="020B0604020202020204" charset="-52"/>
              </a:rPr>
              <a:t>подписание партнерства с </a:t>
            </a:r>
            <a:r>
              <a:rPr lang="ru-RU" err="1">
                <a:latin typeface="Montserrat Semi-Bold" panose="020B0604020202020204" charset="-52"/>
              </a:rPr>
              <a:t>МойФитнес.рф</a:t>
            </a:r>
            <a:r>
              <a:rPr lang="ru-RU">
                <a:latin typeface="Montserrat Semi-Bold" panose="020B0604020202020204" charset="-52"/>
              </a:rPr>
              <a:t>, представление упакованного проекта на Международных форумах «Игры Будущего» и ВФМ </a:t>
            </a:r>
            <a:endParaRPr lang="ru-RU">
              <a:solidFill>
                <a:schemeClr val="tx2">
                  <a:lumMod val="60000"/>
                  <a:lumOff val="40000"/>
                </a:schemeClr>
              </a:solidFill>
              <a:latin typeface="Montserrat Semi-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6399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object 2">
            <a:extLst>
              <a:ext uri="{FF2B5EF4-FFF2-40B4-BE49-F238E27FC236}">
                <a16:creationId xmlns:a16="http://schemas.microsoft.com/office/drawing/2014/main" id="{89A4E9CA-EC0D-48A7-9FEA-44974BB6AF09}"/>
              </a:ext>
            </a:extLst>
          </p:cNvPr>
          <p:cNvGrpSpPr/>
          <p:nvPr/>
        </p:nvGrpSpPr>
        <p:grpSpPr>
          <a:xfrm>
            <a:off x="-361563" y="418177"/>
            <a:ext cx="19686284" cy="11694017"/>
            <a:chOff x="1728279" y="255337"/>
            <a:chExt cx="11119802" cy="9297510"/>
          </a:xfrm>
        </p:grpSpPr>
        <p:pic>
          <p:nvPicPr>
            <p:cNvPr id="218" name="object 5">
              <a:extLst>
                <a:ext uri="{FF2B5EF4-FFF2-40B4-BE49-F238E27FC236}">
                  <a16:creationId xmlns:a16="http://schemas.microsoft.com/office/drawing/2014/main" id="{FC3C4FD8-E7C7-4E8A-8EAF-60B1D0688C4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62400" y="7973348"/>
              <a:ext cx="1985681" cy="1579499"/>
            </a:xfrm>
            <a:prstGeom prst="rect">
              <a:avLst/>
            </a:prstGeom>
          </p:spPr>
        </p:pic>
        <p:sp>
          <p:nvSpPr>
            <p:cNvPr id="216" name="object 3">
              <a:extLst>
                <a:ext uri="{FF2B5EF4-FFF2-40B4-BE49-F238E27FC236}">
                  <a16:creationId xmlns:a16="http://schemas.microsoft.com/office/drawing/2014/main" id="{57A291D3-BBBE-4259-A23C-FB25CA3132EB}"/>
                </a:ext>
              </a:extLst>
            </p:cNvPr>
            <p:cNvSpPr/>
            <p:nvPr/>
          </p:nvSpPr>
          <p:spPr>
            <a:xfrm>
              <a:off x="4721378" y="255337"/>
              <a:ext cx="5440683" cy="741652"/>
            </a:xfrm>
            <a:custGeom>
              <a:avLst/>
              <a:gdLst/>
              <a:ahLst/>
              <a:cxnLst/>
              <a:rect l="l" t="t" r="r" b="b"/>
              <a:pathLst>
                <a:path w="1201420" h="166370">
                  <a:moveTo>
                    <a:pt x="0" y="83057"/>
                  </a:moveTo>
                  <a:lnTo>
                    <a:pt x="6530" y="50738"/>
                  </a:lnTo>
                  <a:lnTo>
                    <a:pt x="24336" y="24336"/>
                  </a:lnTo>
                  <a:lnTo>
                    <a:pt x="50738" y="6530"/>
                  </a:lnTo>
                  <a:lnTo>
                    <a:pt x="83057" y="0"/>
                  </a:lnTo>
                  <a:lnTo>
                    <a:pt x="1117854" y="0"/>
                  </a:lnTo>
                  <a:lnTo>
                    <a:pt x="1150173" y="6530"/>
                  </a:lnTo>
                  <a:lnTo>
                    <a:pt x="1176575" y="24336"/>
                  </a:lnTo>
                  <a:lnTo>
                    <a:pt x="1194381" y="50738"/>
                  </a:lnTo>
                  <a:lnTo>
                    <a:pt x="1200912" y="83057"/>
                  </a:lnTo>
                  <a:lnTo>
                    <a:pt x="1194381" y="115377"/>
                  </a:lnTo>
                  <a:lnTo>
                    <a:pt x="1176575" y="141779"/>
                  </a:lnTo>
                  <a:lnTo>
                    <a:pt x="1150173" y="159585"/>
                  </a:lnTo>
                  <a:lnTo>
                    <a:pt x="1117854" y="166115"/>
                  </a:lnTo>
                  <a:lnTo>
                    <a:pt x="83057" y="166115"/>
                  </a:lnTo>
                  <a:lnTo>
                    <a:pt x="50738" y="159585"/>
                  </a:lnTo>
                  <a:lnTo>
                    <a:pt x="24336" y="141779"/>
                  </a:lnTo>
                  <a:lnTo>
                    <a:pt x="6530" y="115377"/>
                  </a:lnTo>
                  <a:lnTo>
                    <a:pt x="0" y="83057"/>
                  </a:lnTo>
                  <a:close/>
                </a:path>
              </a:pathLst>
            </a:custGeom>
            <a:ln w="12699">
              <a:solidFill>
                <a:srgbClr val="5471EC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6" name="object 13">
              <a:extLst>
                <a:ext uri="{FF2B5EF4-FFF2-40B4-BE49-F238E27FC236}">
                  <a16:creationId xmlns:a16="http://schemas.microsoft.com/office/drawing/2014/main" id="{8D94BBF0-99F8-431B-A160-53B58BC82859}"/>
                </a:ext>
              </a:extLst>
            </p:cNvPr>
            <p:cNvSpPr/>
            <p:nvPr/>
          </p:nvSpPr>
          <p:spPr>
            <a:xfrm>
              <a:off x="2066544" y="3868372"/>
              <a:ext cx="1839595" cy="905510"/>
            </a:xfrm>
            <a:custGeom>
              <a:avLst/>
              <a:gdLst/>
              <a:ahLst/>
              <a:cxnLst/>
              <a:rect l="l" t="t" r="r" b="b"/>
              <a:pathLst>
                <a:path w="1839595" h="905510">
                  <a:moveTo>
                    <a:pt x="1290446" y="0"/>
                  </a:moveTo>
                  <a:lnTo>
                    <a:pt x="0" y="0"/>
                  </a:lnTo>
                  <a:lnTo>
                    <a:pt x="549020" y="452627"/>
                  </a:lnTo>
                  <a:lnTo>
                    <a:pt x="0" y="905255"/>
                  </a:lnTo>
                  <a:lnTo>
                    <a:pt x="1290446" y="905255"/>
                  </a:lnTo>
                  <a:lnTo>
                    <a:pt x="1839468" y="452627"/>
                  </a:lnTo>
                  <a:lnTo>
                    <a:pt x="1290446" y="0"/>
                  </a:lnTo>
                  <a:close/>
                </a:path>
              </a:pathLst>
            </a:custGeom>
            <a:solidFill>
              <a:srgbClr val="F3E7FF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2024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27" name="object 14">
              <a:extLst>
                <a:ext uri="{FF2B5EF4-FFF2-40B4-BE49-F238E27FC236}">
                  <a16:creationId xmlns:a16="http://schemas.microsoft.com/office/drawing/2014/main" id="{A220AEDD-A9FD-4810-B66B-DA94AA1E7636}"/>
                </a:ext>
              </a:extLst>
            </p:cNvPr>
            <p:cNvSpPr/>
            <p:nvPr/>
          </p:nvSpPr>
          <p:spPr>
            <a:xfrm>
              <a:off x="2066544" y="3890771"/>
              <a:ext cx="1839595" cy="905510"/>
            </a:xfrm>
            <a:custGeom>
              <a:avLst/>
              <a:gdLst/>
              <a:ahLst/>
              <a:cxnLst/>
              <a:rect l="l" t="t" r="r" b="b"/>
              <a:pathLst>
                <a:path w="1839595" h="905510">
                  <a:moveTo>
                    <a:pt x="0" y="0"/>
                  </a:moveTo>
                  <a:lnTo>
                    <a:pt x="1290446" y="0"/>
                  </a:lnTo>
                  <a:lnTo>
                    <a:pt x="1839468" y="452627"/>
                  </a:lnTo>
                  <a:lnTo>
                    <a:pt x="1290446" y="905255"/>
                  </a:lnTo>
                  <a:lnTo>
                    <a:pt x="0" y="905255"/>
                  </a:lnTo>
                  <a:lnTo>
                    <a:pt x="549020" y="45262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8" name="object 15">
              <a:extLst>
                <a:ext uri="{FF2B5EF4-FFF2-40B4-BE49-F238E27FC236}">
                  <a16:creationId xmlns:a16="http://schemas.microsoft.com/office/drawing/2014/main" id="{6CA18BF1-34E8-488D-BA02-0EDD37258DDE}"/>
                </a:ext>
              </a:extLst>
            </p:cNvPr>
            <p:cNvSpPr/>
            <p:nvPr/>
          </p:nvSpPr>
          <p:spPr>
            <a:xfrm>
              <a:off x="3413148" y="3873340"/>
              <a:ext cx="1868805" cy="905510"/>
            </a:xfrm>
            <a:custGeom>
              <a:avLst/>
              <a:gdLst/>
              <a:ahLst/>
              <a:cxnLst/>
              <a:rect l="l" t="t" r="r" b="b"/>
              <a:pathLst>
                <a:path w="1868804" h="905510">
                  <a:moveTo>
                    <a:pt x="1319403" y="0"/>
                  </a:moveTo>
                  <a:lnTo>
                    <a:pt x="0" y="0"/>
                  </a:lnTo>
                  <a:lnTo>
                    <a:pt x="549021" y="452627"/>
                  </a:lnTo>
                  <a:lnTo>
                    <a:pt x="0" y="905256"/>
                  </a:lnTo>
                  <a:lnTo>
                    <a:pt x="1319403" y="905256"/>
                  </a:lnTo>
                  <a:lnTo>
                    <a:pt x="1868424" y="452627"/>
                  </a:lnTo>
                  <a:lnTo>
                    <a:pt x="1319403" y="0"/>
                  </a:lnTo>
                  <a:close/>
                </a:path>
              </a:pathLst>
            </a:custGeom>
            <a:solidFill>
              <a:srgbClr val="DFC5EE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2025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29" name="object 16">
              <a:extLst>
                <a:ext uri="{FF2B5EF4-FFF2-40B4-BE49-F238E27FC236}">
                  <a16:creationId xmlns:a16="http://schemas.microsoft.com/office/drawing/2014/main" id="{37A8E5F8-B2C8-471A-8DE7-90A2F142ADF3}"/>
                </a:ext>
              </a:extLst>
            </p:cNvPr>
            <p:cNvSpPr/>
            <p:nvPr/>
          </p:nvSpPr>
          <p:spPr>
            <a:xfrm>
              <a:off x="3395921" y="3873228"/>
              <a:ext cx="1868805" cy="905510"/>
            </a:xfrm>
            <a:custGeom>
              <a:avLst/>
              <a:gdLst/>
              <a:ahLst/>
              <a:cxnLst/>
              <a:rect l="l" t="t" r="r" b="b"/>
              <a:pathLst>
                <a:path w="1868804" h="905510">
                  <a:moveTo>
                    <a:pt x="0" y="0"/>
                  </a:moveTo>
                  <a:lnTo>
                    <a:pt x="1319403" y="0"/>
                  </a:lnTo>
                  <a:lnTo>
                    <a:pt x="1868424" y="452627"/>
                  </a:lnTo>
                  <a:lnTo>
                    <a:pt x="1319403" y="905256"/>
                  </a:lnTo>
                  <a:lnTo>
                    <a:pt x="0" y="905256"/>
                  </a:lnTo>
                  <a:lnTo>
                    <a:pt x="549021" y="45262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0" name="object 17">
              <a:extLst>
                <a:ext uri="{FF2B5EF4-FFF2-40B4-BE49-F238E27FC236}">
                  <a16:creationId xmlns:a16="http://schemas.microsoft.com/office/drawing/2014/main" id="{D904B719-B595-421D-A5F9-77384EA6BC23}"/>
                </a:ext>
              </a:extLst>
            </p:cNvPr>
            <p:cNvSpPr/>
            <p:nvPr/>
          </p:nvSpPr>
          <p:spPr>
            <a:xfrm>
              <a:off x="4771643" y="3873117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1317878" y="0"/>
                  </a:moveTo>
                  <a:lnTo>
                    <a:pt x="0" y="0"/>
                  </a:lnTo>
                  <a:lnTo>
                    <a:pt x="549020" y="452627"/>
                  </a:lnTo>
                  <a:lnTo>
                    <a:pt x="0" y="905256"/>
                  </a:lnTo>
                  <a:lnTo>
                    <a:pt x="1317878" y="905256"/>
                  </a:lnTo>
                  <a:lnTo>
                    <a:pt x="1866900" y="452627"/>
                  </a:lnTo>
                  <a:lnTo>
                    <a:pt x="1317878" y="0"/>
                  </a:lnTo>
                  <a:close/>
                </a:path>
              </a:pathLst>
            </a:custGeom>
            <a:solidFill>
              <a:srgbClr val="B788EB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2026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31" name="object 18">
              <a:extLst>
                <a:ext uri="{FF2B5EF4-FFF2-40B4-BE49-F238E27FC236}">
                  <a16:creationId xmlns:a16="http://schemas.microsoft.com/office/drawing/2014/main" id="{1BED0001-CC52-46C4-B58D-76A642A21F6A}"/>
                </a:ext>
              </a:extLst>
            </p:cNvPr>
            <p:cNvSpPr/>
            <p:nvPr/>
          </p:nvSpPr>
          <p:spPr>
            <a:xfrm>
              <a:off x="4762934" y="3873563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0" y="0"/>
                  </a:moveTo>
                  <a:lnTo>
                    <a:pt x="1317878" y="0"/>
                  </a:lnTo>
                  <a:lnTo>
                    <a:pt x="1866900" y="452627"/>
                  </a:lnTo>
                  <a:lnTo>
                    <a:pt x="1317878" y="905256"/>
                  </a:lnTo>
                  <a:lnTo>
                    <a:pt x="0" y="905256"/>
                  </a:lnTo>
                  <a:lnTo>
                    <a:pt x="549020" y="45262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2" name="object 19">
              <a:extLst>
                <a:ext uri="{FF2B5EF4-FFF2-40B4-BE49-F238E27FC236}">
                  <a16:creationId xmlns:a16="http://schemas.microsoft.com/office/drawing/2014/main" id="{FF41789A-2CBA-4034-B012-A8F235A79F99}"/>
                </a:ext>
              </a:extLst>
            </p:cNvPr>
            <p:cNvSpPr/>
            <p:nvPr/>
          </p:nvSpPr>
          <p:spPr>
            <a:xfrm>
              <a:off x="6143243" y="3880103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1317878" y="0"/>
                  </a:moveTo>
                  <a:lnTo>
                    <a:pt x="0" y="0"/>
                  </a:lnTo>
                  <a:lnTo>
                    <a:pt x="549021" y="452628"/>
                  </a:lnTo>
                  <a:lnTo>
                    <a:pt x="0" y="905256"/>
                  </a:lnTo>
                  <a:lnTo>
                    <a:pt x="1317878" y="905256"/>
                  </a:lnTo>
                  <a:lnTo>
                    <a:pt x="1866900" y="452628"/>
                  </a:lnTo>
                  <a:lnTo>
                    <a:pt x="1317878" y="0"/>
                  </a:lnTo>
                  <a:close/>
                </a:path>
              </a:pathLst>
            </a:custGeom>
            <a:solidFill>
              <a:srgbClr val="A97DD2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2027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33" name="object 20">
              <a:extLst>
                <a:ext uri="{FF2B5EF4-FFF2-40B4-BE49-F238E27FC236}">
                  <a16:creationId xmlns:a16="http://schemas.microsoft.com/office/drawing/2014/main" id="{6A8EC47E-39C1-4259-B645-A260ECF304A6}"/>
                </a:ext>
              </a:extLst>
            </p:cNvPr>
            <p:cNvSpPr/>
            <p:nvPr/>
          </p:nvSpPr>
          <p:spPr>
            <a:xfrm>
              <a:off x="6143243" y="3880103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0" y="0"/>
                  </a:moveTo>
                  <a:lnTo>
                    <a:pt x="1317878" y="0"/>
                  </a:lnTo>
                  <a:lnTo>
                    <a:pt x="1866900" y="452628"/>
                  </a:lnTo>
                  <a:lnTo>
                    <a:pt x="1317878" y="905256"/>
                  </a:lnTo>
                  <a:lnTo>
                    <a:pt x="0" y="905256"/>
                  </a:lnTo>
                  <a:lnTo>
                    <a:pt x="549021" y="4526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4" name="object 21">
              <a:extLst>
                <a:ext uri="{FF2B5EF4-FFF2-40B4-BE49-F238E27FC236}">
                  <a16:creationId xmlns:a16="http://schemas.microsoft.com/office/drawing/2014/main" id="{86D09E55-B805-472E-AB2F-44B92EB4B402}"/>
                </a:ext>
              </a:extLst>
            </p:cNvPr>
            <p:cNvSpPr/>
            <p:nvPr/>
          </p:nvSpPr>
          <p:spPr>
            <a:xfrm>
              <a:off x="7504176" y="3874008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1317878" y="0"/>
                  </a:moveTo>
                  <a:lnTo>
                    <a:pt x="0" y="0"/>
                  </a:lnTo>
                  <a:lnTo>
                    <a:pt x="549021" y="452628"/>
                  </a:lnTo>
                  <a:lnTo>
                    <a:pt x="0" y="905256"/>
                  </a:lnTo>
                  <a:lnTo>
                    <a:pt x="1317878" y="905256"/>
                  </a:lnTo>
                  <a:lnTo>
                    <a:pt x="1866900" y="452628"/>
                  </a:lnTo>
                  <a:lnTo>
                    <a:pt x="1317878" y="0"/>
                  </a:lnTo>
                  <a:close/>
                </a:path>
              </a:pathLst>
            </a:custGeom>
            <a:solidFill>
              <a:srgbClr val="926CD3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2028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35" name="object 22">
              <a:extLst>
                <a:ext uri="{FF2B5EF4-FFF2-40B4-BE49-F238E27FC236}">
                  <a16:creationId xmlns:a16="http://schemas.microsoft.com/office/drawing/2014/main" id="{CF175010-833F-4127-BE4E-E698CC52DF0F}"/>
                </a:ext>
              </a:extLst>
            </p:cNvPr>
            <p:cNvSpPr/>
            <p:nvPr/>
          </p:nvSpPr>
          <p:spPr>
            <a:xfrm>
              <a:off x="7504176" y="3874008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0" y="0"/>
                  </a:moveTo>
                  <a:lnTo>
                    <a:pt x="1317878" y="0"/>
                  </a:lnTo>
                  <a:lnTo>
                    <a:pt x="1866900" y="452628"/>
                  </a:lnTo>
                  <a:lnTo>
                    <a:pt x="1317878" y="905256"/>
                  </a:lnTo>
                  <a:lnTo>
                    <a:pt x="0" y="905256"/>
                  </a:lnTo>
                  <a:lnTo>
                    <a:pt x="549021" y="4526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6" name="object 23">
              <a:extLst>
                <a:ext uri="{FF2B5EF4-FFF2-40B4-BE49-F238E27FC236}">
                  <a16:creationId xmlns:a16="http://schemas.microsoft.com/office/drawing/2014/main" id="{59BCC760-0117-4C01-BE40-28C7C4EBAD35}"/>
                </a:ext>
              </a:extLst>
            </p:cNvPr>
            <p:cNvSpPr/>
            <p:nvPr/>
          </p:nvSpPr>
          <p:spPr>
            <a:xfrm>
              <a:off x="8874252" y="3874008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1317878" y="0"/>
                  </a:moveTo>
                  <a:lnTo>
                    <a:pt x="0" y="0"/>
                  </a:lnTo>
                  <a:lnTo>
                    <a:pt x="549021" y="452628"/>
                  </a:lnTo>
                  <a:lnTo>
                    <a:pt x="0" y="905256"/>
                  </a:lnTo>
                  <a:lnTo>
                    <a:pt x="1317878" y="905256"/>
                  </a:lnTo>
                  <a:lnTo>
                    <a:pt x="1866900" y="452628"/>
                  </a:lnTo>
                  <a:lnTo>
                    <a:pt x="1317878" y="0"/>
                  </a:lnTo>
                  <a:close/>
                </a:path>
              </a:pathLst>
            </a:custGeom>
            <a:solidFill>
              <a:srgbClr val="9387E4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2029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37" name="object 24">
              <a:extLst>
                <a:ext uri="{FF2B5EF4-FFF2-40B4-BE49-F238E27FC236}">
                  <a16:creationId xmlns:a16="http://schemas.microsoft.com/office/drawing/2014/main" id="{F36CA2CA-DEA3-4EF2-8FF5-B897876E63E3}"/>
                </a:ext>
              </a:extLst>
            </p:cNvPr>
            <p:cNvSpPr/>
            <p:nvPr/>
          </p:nvSpPr>
          <p:spPr>
            <a:xfrm>
              <a:off x="8874252" y="3874008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0" y="0"/>
                  </a:moveTo>
                  <a:lnTo>
                    <a:pt x="1317878" y="0"/>
                  </a:lnTo>
                  <a:lnTo>
                    <a:pt x="1866900" y="452628"/>
                  </a:lnTo>
                  <a:lnTo>
                    <a:pt x="1317878" y="905256"/>
                  </a:lnTo>
                  <a:lnTo>
                    <a:pt x="0" y="905256"/>
                  </a:lnTo>
                  <a:lnTo>
                    <a:pt x="549021" y="4526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8" name="object 25">
              <a:extLst>
                <a:ext uri="{FF2B5EF4-FFF2-40B4-BE49-F238E27FC236}">
                  <a16:creationId xmlns:a16="http://schemas.microsoft.com/office/drawing/2014/main" id="{EBBF9EFF-365E-4755-8F52-457FDB17D4E3}"/>
                </a:ext>
              </a:extLst>
            </p:cNvPr>
            <p:cNvSpPr/>
            <p:nvPr/>
          </p:nvSpPr>
          <p:spPr>
            <a:xfrm>
              <a:off x="10245852" y="3874008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1317878" y="0"/>
                  </a:moveTo>
                  <a:lnTo>
                    <a:pt x="0" y="0"/>
                  </a:lnTo>
                  <a:lnTo>
                    <a:pt x="549021" y="452628"/>
                  </a:lnTo>
                  <a:lnTo>
                    <a:pt x="0" y="905256"/>
                  </a:lnTo>
                  <a:lnTo>
                    <a:pt x="1317878" y="905256"/>
                  </a:lnTo>
                  <a:lnTo>
                    <a:pt x="1866900" y="452628"/>
                  </a:lnTo>
                  <a:lnTo>
                    <a:pt x="1317878" y="0"/>
                  </a:lnTo>
                  <a:close/>
                </a:path>
              </a:pathLst>
            </a:custGeom>
            <a:solidFill>
              <a:srgbClr val="B6B1FD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4400" b="1">
                  <a:latin typeface="Montserrat Semi-Bold" panose="020B0604020202020204" charset="-52"/>
                </a:rPr>
                <a:t>2030</a:t>
              </a:r>
              <a:endParaRPr sz="4400" b="1">
                <a:latin typeface="Montserrat Semi-Bold" panose="020B0604020202020204" charset="-52"/>
              </a:endParaRPr>
            </a:p>
          </p:txBody>
        </p:sp>
        <p:sp>
          <p:nvSpPr>
            <p:cNvPr id="239" name="object 26">
              <a:extLst>
                <a:ext uri="{FF2B5EF4-FFF2-40B4-BE49-F238E27FC236}">
                  <a16:creationId xmlns:a16="http://schemas.microsoft.com/office/drawing/2014/main" id="{9B62F03F-2DAD-4C10-B221-D4337A4EDDFC}"/>
                </a:ext>
              </a:extLst>
            </p:cNvPr>
            <p:cNvSpPr/>
            <p:nvPr/>
          </p:nvSpPr>
          <p:spPr>
            <a:xfrm>
              <a:off x="10245852" y="3874008"/>
              <a:ext cx="1866900" cy="905510"/>
            </a:xfrm>
            <a:custGeom>
              <a:avLst/>
              <a:gdLst/>
              <a:ahLst/>
              <a:cxnLst/>
              <a:rect l="l" t="t" r="r" b="b"/>
              <a:pathLst>
                <a:path w="1866900" h="905510">
                  <a:moveTo>
                    <a:pt x="0" y="0"/>
                  </a:moveTo>
                  <a:lnTo>
                    <a:pt x="1317878" y="0"/>
                  </a:lnTo>
                  <a:lnTo>
                    <a:pt x="1866900" y="452628"/>
                  </a:lnTo>
                  <a:lnTo>
                    <a:pt x="1317878" y="905256"/>
                  </a:lnTo>
                  <a:lnTo>
                    <a:pt x="0" y="905256"/>
                  </a:lnTo>
                  <a:lnTo>
                    <a:pt x="549021" y="45262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240" name="object 27">
              <a:extLst>
                <a:ext uri="{FF2B5EF4-FFF2-40B4-BE49-F238E27FC236}">
                  <a16:creationId xmlns:a16="http://schemas.microsoft.com/office/drawing/2014/main" id="{2DA595D0-41B9-43D6-AB48-7B60A2FD10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8279" y="770041"/>
              <a:ext cx="2549002" cy="3778748"/>
            </a:xfrm>
            <a:prstGeom prst="rect">
              <a:avLst/>
            </a:prstGeom>
          </p:spPr>
        </p:pic>
        <p:sp>
          <p:nvSpPr>
            <p:cNvPr id="242" name="object 29">
              <a:extLst>
                <a:ext uri="{FF2B5EF4-FFF2-40B4-BE49-F238E27FC236}">
                  <a16:creationId xmlns:a16="http://schemas.microsoft.com/office/drawing/2014/main" id="{67D895C7-6DBC-47FC-9DE8-174832B4B51B}"/>
                </a:ext>
              </a:extLst>
            </p:cNvPr>
            <p:cNvSpPr/>
            <p:nvPr/>
          </p:nvSpPr>
          <p:spPr>
            <a:xfrm>
              <a:off x="3664096" y="2010817"/>
              <a:ext cx="8371169" cy="931686"/>
            </a:xfrm>
            <a:custGeom>
              <a:avLst/>
              <a:gdLst/>
              <a:ahLst/>
              <a:cxnLst/>
              <a:rect l="l" t="t" r="r" b="b"/>
              <a:pathLst>
                <a:path w="9730740" h="958850">
                  <a:moveTo>
                    <a:pt x="0" y="449310"/>
                  </a:moveTo>
                  <a:lnTo>
                    <a:pt x="35158" y="492136"/>
                  </a:lnTo>
                  <a:lnTo>
                    <a:pt x="70516" y="534284"/>
                  </a:lnTo>
                  <a:lnTo>
                    <a:pt x="106279" y="575078"/>
                  </a:lnTo>
                  <a:lnTo>
                    <a:pt x="142654" y="613839"/>
                  </a:lnTo>
                  <a:lnTo>
                    <a:pt x="179847" y="649891"/>
                  </a:lnTo>
                  <a:lnTo>
                    <a:pt x="218066" y="682555"/>
                  </a:lnTo>
                  <a:lnTo>
                    <a:pt x="257515" y="711155"/>
                  </a:lnTo>
                  <a:lnTo>
                    <a:pt x="298403" y="735013"/>
                  </a:lnTo>
                  <a:lnTo>
                    <a:pt x="340935" y="753452"/>
                  </a:lnTo>
                  <a:lnTo>
                    <a:pt x="385317" y="765794"/>
                  </a:lnTo>
                  <a:lnTo>
                    <a:pt x="426435" y="771285"/>
                  </a:lnTo>
                  <a:lnTo>
                    <a:pt x="467562" y="771682"/>
                  </a:lnTo>
                  <a:lnTo>
                    <a:pt x="509120" y="767494"/>
                  </a:lnTo>
                  <a:lnTo>
                    <a:pt x="551527" y="759232"/>
                  </a:lnTo>
                  <a:lnTo>
                    <a:pt x="595203" y="747405"/>
                  </a:lnTo>
                  <a:lnTo>
                    <a:pt x="640568" y="732524"/>
                  </a:lnTo>
                  <a:lnTo>
                    <a:pt x="688042" y="715099"/>
                  </a:lnTo>
                  <a:lnTo>
                    <a:pt x="738044" y="695640"/>
                  </a:lnTo>
                  <a:lnTo>
                    <a:pt x="790993" y="674656"/>
                  </a:lnTo>
                  <a:lnTo>
                    <a:pt x="847310" y="652659"/>
                  </a:lnTo>
                  <a:lnTo>
                    <a:pt x="907414" y="630158"/>
                  </a:lnTo>
                  <a:lnTo>
                    <a:pt x="947447" y="615494"/>
                  </a:lnTo>
                  <a:lnTo>
                    <a:pt x="991192" y="599261"/>
                  </a:lnTo>
                  <a:lnTo>
                    <a:pt x="1038107" y="581635"/>
                  </a:lnTo>
                  <a:lnTo>
                    <a:pt x="1087650" y="562789"/>
                  </a:lnTo>
                  <a:lnTo>
                    <a:pt x="1139275" y="542899"/>
                  </a:lnTo>
                  <a:lnTo>
                    <a:pt x="1192440" y="522137"/>
                  </a:lnTo>
                  <a:lnTo>
                    <a:pt x="1246602" y="500680"/>
                  </a:lnTo>
                  <a:lnTo>
                    <a:pt x="1301216" y="478701"/>
                  </a:lnTo>
                  <a:lnTo>
                    <a:pt x="1355740" y="456374"/>
                  </a:lnTo>
                  <a:lnTo>
                    <a:pt x="1409631" y="433875"/>
                  </a:lnTo>
                  <a:lnTo>
                    <a:pt x="1462344" y="411377"/>
                  </a:lnTo>
                  <a:lnTo>
                    <a:pt x="1513336" y="389056"/>
                  </a:lnTo>
                  <a:lnTo>
                    <a:pt x="1562065" y="367084"/>
                  </a:lnTo>
                  <a:lnTo>
                    <a:pt x="1607986" y="345638"/>
                  </a:lnTo>
                  <a:lnTo>
                    <a:pt x="1650556" y="324891"/>
                  </a:lnTo>
                  <a:lnTo>
                    <a:pt x="1689231" y="305017"/>
                  </a:lnTo>
                  <a:lnTo>
                    <a:pt x="1723469" y="286192"/>
                  </a:lnTo>
                  <a:lnTo>
                    <a:pt x="1812735" y="224563"/>
                  </a:lnTo>
                  <a:lnTo>
                    <a:pt x="1856618" y="180735"/>
                  </a:lnTo>
                  <a:lnTo>
                    <a:pt x="1885245" y="138687"/>
                  </a:lnTo>
                  <a:lnTo>
                    <a:pt x="1899487" y="100000"/>
                  </a:lnTo>
                  <a:lnTo>
                    <a:pt x="1900215" y="66255"/>
                  </a:lnTo>
                  <a:lnTo>
                    <a:pt x="1888300" y="39036"/>
                  </a:lnTo>
                  <a:lnTo>
                    <a:pt x="1839171" y="11679"/>
                  </a:lnTo>
                  <a:lnTo>
                    <a:pt x="1755129" y="1590"/>
                  </a:lnTo>
                  <a:lnTo>
                    <a:pt x="1701514" y="0"/>
                  </a:lnTo>
                  <a:lnTo>
                    <a:pt x="1643496" y="880"/>
                  </a:lnTo>
                  <a:lnTo>
                    <a:pt x="1583566" y="4357"/>
                  </a:lnTo>
                  <a:lnTo>
                    <a:pt x="1524219" y="10559"/>
                  </a:lnTo>
                  <a:lnTo>
                    <a:pt x="1467947" y="19611"/>
                  </a:lnTo>
                  <a:lnTo>
                    <a:pt x="1417244" y="31640"/>
                  </a:lnTo>
                  <a:lnTo>
                    <a:pt x="1374602" y="46772"/>
                  </a:lnTo>
                  <a:lnTo>
                    <a:pt x="1315351" y="94498"/>
                  </a:lnTo>
                  <a:lnTo>
                    <a:pt x="1296584" y="132283"/>
                  </a:lnTo>
                  <a:lnTo>
                    <a:pt x="1284934" y="176443"/>
                  </a:lnTo>
                  <a:lnTo>
                    <a:pt x="1279120" y="224931"/>
                  </a:lnTo>
                  <a:lnTo>
                    <a:pt x="1277860" y="275699"/>
                  </a:lnTo>
                  <a:lnTo>
                    <a:pt x="1279873" y="326699"/>
                  </a:lnTo>
                  <a:lnTo>
                    <a:pt x="1283877" y="375883"/>
                  </a:lnTo>
                  <a:lnTo>
                    <a:pt x="1288590" y="421203"/>
                  </a:lnTo>
                  <a:lnTo>
                    <a:pt x="1292732" y="460613"/>
                  </a:lnTo>
                  <a:lnTo>
                    <a:pt x="1298022" y="511232"/>
                  </a:lnTo>
                  <a:lnTo>
                    <a:pt x="1305202" y="556493"/>
                  </a:lnTo>
                  <a:lnTo>
                    <a:pt x="1316863" y="597662"/>
                  </a:lnTo>
                  <a:lnTo>
                    <a:pt x="1335593" y="636005"/>
                  </a:lnTo>
                  <a:lnTo>
                    <a:pt x="1363982" y="672788"/>
                  </a:lnTo>
                  <a:lnTo>
                    <a:pt x="1404619" y="709279"/>
                  </a:lnTo>
                  <a:lnTo>
                    <a:pt x="1468004" y="753646"/>
                  </a:lnTo>
                  <a:lnTo>
                    <a:pt x="1504538" y="775663"/>
                  </a:lnTo>
                  <a:lnTo>
                    <a:pt x="1544500" y="797208"/>
                  </a:lnTo>
                  <a:lnTo>
                    <a:pt x="1588039" y="818007"/>
                  </a:lnTo>
                  <a:lnTo>
                    <a:pt x="1635304" y="837789"/>
                  </a:lnTo>
                  <a:lnTo>
                    <a:pt x="1686445" y="856281"/>
                  </a:lnTo>
                  <a:lnTo>
                    <a:pt x="1741610" y="873213"/>
                  </a:lnTo>
                  <a:lnTo>
                    <a:pt x="1800950" y="888310"/>
                  </a:lnTo>
                  <a:lnTo>
                    <a:pt x="1864614" y="901303"/>
                  </a:lnTo>
                  <a:lnTo>
                    <a:pt x="1904760" y="908261"/>
                  </a:lnTo>
                  <a:lnTo>
                    <a:pt x="1947523" y="915093"/>
                  </a:lnTo>
                  <a:lnTo>
                    <a:pt x="1992636" y="921719"/>
                  </a:lnTo>
                  <a:lnTo>
                    <a:pt x="2039834" y="928055"/>
                  </a:lnTo>
                  <a:lnTo>
                    <a:pt x="2088852" y="934019"/>
                  </a:lnTo>
                  <a:lnTo>
                    <a:pt x="2139423" y="939528"/>
                  </a:lnTo>
                  <a:lnTo>
                    <a:pt x="2191281" y="944500"/>
                  </a:lnTo>
                  <a:lnTo>
                    <a:pt x="2244162" y="948852"/>
                  </a:lnTo>
                  <a:lnTo>
                    <a:pt x="2297799" y="952501"/>
                  </a:lnTo>
                  <a:lnTo>
                    <a:pt x="2351927" y="955366"/>
                  </a:lnTo>
                  <a:lnTo>
                    <a:pt x="2406280" y="957364"/>
                  </a:lnTo>
                  <a:lnTo>
                    <a:pt x="2460592" y="958412"/>
                  </a:lnTo>
                  <a:lnTo>
                    <a:pt x="2514598" y="958427"/>
                  </a:lnTo>
                  <a:lnTo>
                    <a:pt x="2568032" y="957327"/>
                  </a:lnTo>
                  <a:lnTo>
                    <a:pt x="2620628" y="955031"/>
                  </a:lnTo>
                  <a:lnTo>
                    <a:pt x="2672121" y="951454"/>
                  </a:lnTo>
                  <a:lnTo>
                    <a:pt x="2722244" y="946515"/>
                  </a:lnTo>
                  <a:lnTo>
                    <a:pt x="2772219" y="939900"/>
                  </a:lnTo>
                  <a:lnTo>
                    <a:pt x="2823231" y="931472"/>
                  </a:lnTo>
                  <a:lnTo>
                    <a:pt x="2875028" y="921408"/>
                  </a:lnTo>
                  <a:lnTo>
                    <a:pt x="2927362" y="909890"/>
                  </a:lnTo>
                  <a:lnTo>
                    <a:pt x="2979982" y="897095"/>
                  </a:lnTo>
                  <a:lnTo>
                    <a:pt x="3032638" y="883203"/>
                  </a:lnTo>
                  <a:lnTo>
                    <a:pt x="3085079" y="868394"/>
                  </a:lnTo>
                  <a:lnTo>
                    <a:pt x="3137056" y="852846"/>
                  </a:lnTo>
                  <a:lnTo>
                    <a:pt x="3188318" y="836739"/>
                  </a:lnTo>
                  <a:lnTo>
                    <a:pt x="3238615" y="820253"/>
                  </a:lnTo>
                  <a:lnTo>
                    <a:pt x="3287697" y="803567"/>
                  </a:lnTo>
                  <a:lnTo>
                    <a:pt x="3335314" y="786859"/>
                  </a:lnTo>
                  <a:lnTo>
                    <a:pt x="3381216" y="770309"/>
                  </a:lnTo>
                  <a:lnTo>
                    <a:pt x="3425152" y="754097"/>
                  </a:lnTo>
                  <a:lnTo>
                    <a:pt x="3466872" y="738402"/>
                  </a:lnTo>
                  <a:lnTo>
                    <a:pt x="3506126" y="723403"/>
                  </a:lnTo>
                  <a:lnTo>
                    <a:pt x="3542665" y="709279"/>
                  </a:lnTo>
                  <a:lnTo>
                    <a:pt x="3603538" y="682925"/>
                  </a:lnTo>
                  <a:lnTo>
                    <a:pt x="3654901" y="655683"/>
                  </a:lnTo>
                  <a:lnTo>
                    <a:pt x="3698747" y="628065"/>
                  </a:lnTo>
                  <a:lnTo>
                    <a:pt x="3737072" y="600585"/>
                  </a:lnTo>
                  <a:lnTo>
                    <a:pt x="3771868" y="573757"/>
                  </a:lnTo>
                  <a:lnTo>
                    <a:pt x="3805131" y="548092"/>
                  </a:lnTo>
                  <a:lnTo>
                    <a:pt x="3838855" y="524106"/>
                  </a:lnTo>
                  <a:lnTo>
                    <a:pt x="3875034" y="502310"/>
                  </a:lnTo>
                  <a:lnTo>
                    <a:pt x="3915664" y="483219"/>
                  </a:lnTo>
                  <a:lnTo>
                    <a:pt x="3964278" y="464436"/>
                  </a:lnTo>
                  <a:lnTo>
                    <a:pt x="4012638" y="447659"/>
                  </a:lnTo>
                  <a:lnTo>
                    <a:pt x="4061251" y="432954"/>
                  </a:lnTo>
                  <a:lnTo>
                    <a:pt x="4110624" y="420386"/>
                  </a:lnTo>
                  <a:lnTo>
                    <a:pt x="4161266" y="410020"/>
                  </a:lnTo>
                  <a:lnTo>
                    <a:pt x="4213683" y="401923"/>
                  </a:lnTo>
                  <a:lnTo>
                    <a:pt x="4268383" y="396159"/>
                  </a:lnTo>
                  <a:lnTo>
                    <a:pt x="4325873" y="392795"/>
                  </a:lnTo>
                  <a:lnTo>
                    <a:pt x="4369473" y="391538"/>
                  </a:lnTo>
                  <a:lnTo>
                    <a:pt x="4414319" y="390950"/>
                  </a:lnTo>
                  <a:lnTo>
                    <a:pt x="4460327" y="391235"/>
                  </a:lnTo>
                  <a:lnTo>
                    <a:pt x="4507415" y="392595"/>
                  </a:lnTo>
                  <a:lnTo>
                    <a:pt x="4555499" y="395234"/>
                  </a:lnTo>
                  <a:lnTo>
                    <a:pt x="4604498" y="399356"/>
                  </a:lnTo>
                  <a:lnTo>
                    <a:pt x="4654327" y="405163"/>
                  </a:lnTo>
                  <a:lnTo>
                    <a:pt x="4704903" y="412858"/>
                  </a:lnTo>
                  <a:lnTo>
                    <a:pt x="4756145" y="422646"/>
                  </a:lnTo>
                  <a:lnTo>
                    <a:pt x="4807968" y="434729"/>
                  </a:lnTo>
                  <a:lnTo>
                    <a:pt x="4860290" y="449310"/>
                  </a:lnTo>
                  <a:lnTo>
                    <a:pt x="4902557" y="463290"/>
                  </a:lnTo>
                  <a:lnTo>
                    <a:pt x="4946510" y="479931"/>
                  </a:lnTo>
                  <a:lnTo>
                    <a:pt x="4991810" y="498837"/>
                  </a:lnTo>
                  <a:lnTo>
                    <a:pt x="5038116" y="519612"/>
                  </a:lnTo>
                  <a:lnTo>
                    <a:pt x="5085089" y="541862"/>
                  </a:lnTo>
                  <a:lnTo>
                    <a:pt x="5132390" y="565189"/>
                  </a:lnTo>
                  <a:lnTo>
                    <a:pt x="5179679" y="589200"/>
                  </a:lnTo>
                  <a:lnTo>
                    <a:pt x="5226615" y="613499"/>
                  </a:lnTo>
                  <a:lnTo>
                    <a:pt x="5272860" y="637690"/>
                  </a:lnTo>
                  <a:lnTo>
                    <a:pt x="5318075" y="661378"/>
                  </a:lnTo>
                  <a:lnTo>
                    <a:pt x="5361918" y="684167"/>
                  </a:lnTo>
                  <a:lnTo>
                    <a:pt x="5404051" y="705662"/>
                  </a:lnTo>
                  <a:lnTo>
                    <a:pt x="5444134" y="725467"/>
                  </a:lnTo>
                  <a:lnTo>
                    <a:pt x="5481828" y="743188"/>
                  </a:lnTo>
                  <a:lnTo>
                    <a:pt x="5528664" y="766901"/>
                  </a:lnTo>
                  <a:lnTo>
                    <a:pt x="5568562" y="791190"/>
                  </a:lnTo>
                  <a:lnTo>
                    <a:pt x="5603536" y="815275"/>
                  </a:lnTo>
                  <a:lnTo>
                    <a:pt x="5635601" y="838375"/>
                  </a:lnTo>
                  <a:lnTo>
                    <a:pt x="5666771" y="859710"/>
                  </a:lnTo>
                  <a:lnTo>
                    <a:pt x="5734487" y="893966"/>
                  </a:lnTo>
                  <a:lnTo>
                    <a:pt x="5775061" y="905325"/>
                  </a:lnTo>
                  <a:lnTo>
                    <a:pt x="5822800" y="911799"/>
                  </a:lnTo>
                  <a:lnTo>
                    <a:pt x="5879719" y="912606"/>
                  </a:lnTo>
                  <a:lnTo>
                    <a:pt x="5918078" y="910361"/>
                  </a:lnTo>
                  <a:lnTo>
                    <a:pt x="5959793" y="906336"/>
                  </a:lnTo>
                  <a:lnTo>
                    <a:pt x="6004474" y="900626"/>
                  </a:lnTo>
                  <a:lnTo>
                    <a:pt x="6051737" y="893329"/>
                  </a:lnTo>
                  <a:lnTo>
                    <a:pt x="6101193" y="884541"/>
                  </a:lnTo>
                  <a:lnTo>
                    <a:pt x="6152455" y="874359"/>
                  </a:lnTo>
                  <a:lnTo>
                    <a:pt x="6205137" y="862879"/>
                  </a:lnTo>
                  <a:lnTo>
                    <a:pt x="6258852" y="850199"/>
                  </a:lnTo>
                  <a:lnTo>
                    <a:pt x="6313212" y="836414"/>
                  </a:lnTo>
                  <a:lnTo>
                    <a:pt x="6367831" y="821622"/>
                  </a:lnTo>
                  <a:lnTo>
                    <a:pt x="6422322" y="805918"/>
                  </a:lnTo>
                  <a:lnTo>
                    <a:pt x="6476298" y="789400"/>
                  </a:lnTo>
                  <a:lnTo>
                    <a:pt x="6529371" y="772164"/>
                  </a:lnTo>
                  <a:lnTo>
                    <a:pt x="6581156" y="754307"/>
                  </a:lnTo>
                  <a:lnTo>
                    <a:pt x="6631264" y="735926"/>
                  </a:lnTo>
                  <a:lnTo>
                    <a:pt x="6679309" y="717117"/>
                  </a:lnTo>
                  <a:lnTo>
                    <a:pt x="6724904" y="697976"/>
                  </a:lnTo>
                  <a:lnTo>
                    <a:pt x="6767952" y="677408"/>
                  </a:lnTo>
                  <a:lnTo>
                    <a:pt x="6808832" y="654479"/>
                  </a:lnTo>
                  <a:lnTo>
                    <a:pt x="6847870" y="629527"/>
                  </a:lnTo>
                  <a:lnTo>
                    <a:pt x="6885393" y="602890"/>
                  </a:lnTo>
                  <a:lnTo>
                    <a:pt x="6921727" y="574906"/>
                  </a:lnTo>
                  <a:lnTo>
                    <a:pt x="6957199" y="545915"/>
                  </a:lnTo>
                  <a:lnTo>
                    <a:pt x="6992134" y="516255"/>
                  </a:lnTo>
                  <a:lnTo>
                    <a:pt x="7026859" y="486263"/>
                  </a:lnTo>
                  <a:lnTo>
                    <a:pt x="7061701" y="456279"/>
                  </a:lnTo>
                  <a:lnTo>
                    <a:pt x="7096985" y="426641"/>
                  </a:lnTo>
                  <a:lnTo>
                    <a:pt x="7133038" y="397687"/>
                  </a:lnTo>
                  <a:lnTo>
                    <a:pt x="7170186" y="369756"/>
                  </a:lnTo>
                  <a:lnTo>
                    <a:pt x="7208756" y="343186"/>
                  </a:lnTo>
                  <a:lnTo>
                    <a:pt x="7249074" y="318316"/>
                  </a:lnTo>
                  <a:lnTo>
                    <a:pt x="7291467" y="295483"/>
                  </a:lnTo>
                  <a:lnTo>
                    <a:pt x="7336260" y="275027"/>
                  </a:lnTo>
                  <a:lnTo>
                    <a:pt x="7383780" y="257286"/>
                  </a:lnTo>
                  <a:lnTo>
                    <a:pt x="7426684" y="243900"/>
                  </a:lnTo>
                  <a:lnTo>
                    <a:pt x="7471938" y="231431"/>
                  </a:lnTo>
                  <a:lnTo>
                    <a:pt x="7519279" y="219862"/>
                  </a:lnTo>
                  <a:lnTo>
                    <a:pt x="7568448" y="209174"/>
                  </a:lnTo>
                  <a:lnTo>
                    <a:pt x="7619182" y="199352"/>
                  </a:lnTo>
                  <a:lnTo>
                    <a:pt x="7671221" y="190378"/>
                  </a:lnTo>
                  <a:lnTo>
                    <a:pt x="7724304" y="182235"/>
                  </a:lnTo>
                  <a:lnTo>
                    <a:pt x="7778170" y="174907"/>
                  </a:lnTo>
                  <a:lnTo>
                    <a:pt x="7832558" y="168375"/>
                  </a:lnTo>
                  <a:lnTo>
                    <a:pt x="7887208" y="162623"/>
                  </a:lnTo>
                  <a:lnTo>
                    <a:pt x="7941857" y="157635"/>
                  </a:lnTo>
                  <a:lnTo>
                    <a:pt x="7996245" y="153392"/>
                  </a:lnTo>
                  <a:lnTo>
                    <a:pt x="8050111" y="149878"/>
                  </a:lnTo>
                  <a:lnTo>
                    <a:pt x="8103194" y="147076"/>
                  </a:lnTo>
                  <a:lnTo>
                    <a:pt x="8155233" y="144968"/>
                  </a:lnTo>
                  <a:lnTo>
                    <a:pt x="8205967" y="143539"/>
                  </a:lnTo>
                  <a:lnTo>
                    <a:pt x="8255136" y="142770"/>
                  </a:lnTo>
                  <a:lnTo>
                    <a:pt x="8302477" y="142644"/>
                  </a:lnTo>
                  <a:lnTo>
                    <a:pt x="8347731" y="143145"/>
                  </a:lnTo>
                  <a:lnTo>
                    <a:pt x="8390636" y="144256"/>
                  </a:lnTo>
                  <a:lnTo>
                    <a:pt x="8448767" y="147527"/>
                  </a:lnTo>
                  <a:lnTo>
                    <a:pt x="8504324" y="153148"/>
                  </a:lnTo>
                  <a:lnTo>
                    <a:pt x="8557525" y="160871"/>
                  </a:lnTo>
                  <a:lnTo>
                    <a:pt x="8608588" y="170448"/>
                  </a:lnTo>
                  <a:lnTo>
                    <a:pt x="8657731" y="181633"/>
                  </a:lnTo>
                  <a:lnTo>
                    <a:pt x="8705170" y="194178"/>
                  </a:lnTo>
                  <a:lnTo>
                    <a:pt x="8751125" y="207835"/>
                  </a:lnTo>
                  <a:lnTo>
                    <a:pt x="8795812" y="222358"/>
                  </a:lnTo>
                  <a:lnTo>
                    <a:pt x="8839450" y="237498"/>
                  </a:lnTo>
                  <a:lnTo>
                    <a:pt x="8882255" y="253008"/>
                  </a:lnTo>
                  <a:lnTo>
                    <a:pt x="8924446" y="268640"/>
                  </a:lnTo>
                  <a:lnTo>
                    <a:pt x="8966241" y="284148"/>
                  </a:lnTo>
                  <a:lnTo>
                    <a:pt x="9007857" y="299284"/>
                  </a:lnTo>
                  <a:lnTo>
                    <a:pt x="9049512" y="313801"/>
                  </a:lnTo>
                  <a:lnTo>
                    <a:pt x="9102321" y="332689"/>
                  </a:lnTo>
                  <a:lnTo>
                    <a:pt x="9154425" y="353128"/>
                  </a:lnTo>
                  <a:lnTo>
                    <a:pt x="9205625" y="374711"/>
                  </a:lnTo>
                  <a:lnTo>
                    <a:pt x="9255726" y="397032"/>
                  </a:lnTo>
                  <a:lnTo>
                    <a:pt x="9304532" y="419684"/>
                  </a:lnTo>
                  <a:lnTo>
                    <a:pt x="9351846" y="442258"/>
                  </a:lnTo>
                  <a:lnTo>
                    <a:pt x="9397471" y="464349"/>
                  </a:lnTo>
                  <a:lnTo>
                    <a:pt x="9441212" y="485549"/>
                  </a:lnTo>
                  <a:lnTo>
                    <a:pt x="9482872" y="505451"/>
                  </a:lnTo>
                  <a:lnTo>
                    <a:pt x="9522254" y="523649"/>
                  </a:lnTo>
                  <a:lnTo>
                    <a:pt x="9559163" y="539734"/>
                  </a:lnTo>
                  <a:lnTo>
                    <a:pt x="9616793" y="565446"/>
                  </a:lnTo>
                  <a:lnTo>
                    <a:pt x="9662705" y="587867"/>
                  </a:lnTo>
                  <a:lnTo>
                    <a:pt x="9702069" y="606838"/>
                  </a:lnTo>
                  <a:lnTo>
                    <a:pt x="9730740" y="618431"/>
                  </a:lnTo>
                </a:path>
              </a:pathLst>
            </a:custGeom>
            <a:ln w="12700">
              <a:solidFill>
                <a:schemeClr val="bg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3" name="object 30">
              <a:extLst>
                <a:ext uri="{FF2B5EF4-FFF2-40B4-BE49-F238E27FC236}">
                  <a16:creationId xmlns:a16="http://schemas.microsoft.com/office/drawing/2014/main" id="{90587C95-4480-49EF-B36A-4544EF6FAE8A}"/>
                </a:ext>
              </a:extLst>
            </p:cNvPr>
            <p:cNvSpPr/>
            <p:nvPr/>
          </p:nvSpPr>
          <p:spPr>
            <a:xfrm>
              <a:off x="3157469" y="1801584"/>
              <a:ext cx="407034" cy="418465"/>
            </a:xfrm>
            <a:custGeom>
              <a:avLst/>
              <a:gdLst/>
              <a:ahLst/>
              <a:cxnLst/>
              <a:rect l="l" t="t" r="r" b="b"/>
              <a:pathLst>
                <a:path w="407035" h="418464">
                  <a:moveTo>
                    <a:pt x="98276" y="0"/>
                  </a:moveTo>
                  <a:lnTo>
                    <a:pt x="45774" y="20998"/>
                  </a:lnTo>
                  <a:lnTo>
                    <a:pt x="18592" y="53663"/>
                  </a:lnTo>
                  <a:lnTo>
                    <a:pt x="2543" y="100556"/>
                  </a:lnTo>
                  <a:lnTo>
                    <a:pt x="0" y="129149"/>
                  </a:lnTo>
                  <a:lnTo>
                    <a:pt x="1807" y="161073"/>
                  </a:lnTo>
                  <a:lnTo>
                    <a:pt x="20565" y="234609"/>
                  </a:lnTo>
                  <a:lnTo>
                    <a:pt x="38561" y="276070"/>
                  </a:lnTo>
                  <a:lnTo>
                    <a:pt x="62998" y="320560"/>
                  </a:lnTo>
                  <a:lnTo>
                    <a:pt x="94399" y="368003"/>
                  </a:lnTo>
                  <a:lnTo>
                    <a:pt x="133286" y="418322"/>
                  </a:lnTo>
                  <a:lnTo>
                    <a:pt x="191334" y="392325"/>
                  </a:lnTo>
                  <a:lnTo>
                    <a:pt x="241422" y="365329"/>
                  </a:lnTo>
                  <a:lnTo>
                    <a:pt x="283975" y="337650"/>
                  </a:lnTo>
                  <a:lnTo>
                    <a:pt x="319419" y="309599"/>
                  </a:lnTo>
                  <a:lnTo>
                    <a:pt x="348178" y="281490"/>
                  </a:lnTo>
                  <a:lnTo>
                    <a:pt x="387344" y="226351"/>
                  </a:lnTo>
                  <a:lnTo>
                    <a:pt x="404874" y="174738"/>
                  </a:lnTo>
                  <a:lnTo>
                    <a:pt x="406588" y="151038"/>
                  </a:lnTo>
                  <a:lnTo>
                    <a:pt x="404169" y="129158"/>
                  </a:lnTo>
                  <a:lnTo>
                    <a:pt x="388630" y="92116"/>
                  </a:lnTo>
                  <a:lnTo>
                    <a:pt x="344946" y="58041"/>
                  </a:lnTo>
                  <a:lnTo>
                    <a:pt x="287016" y="57271"/>
                  </a:lnTo>
                  <a:lnTo>
                    <a:pt x="246150" y="79436"/>
                  </a:lnTo>
                  <a:lnTo>
                    <a:pt x="207454" y="122666"/>
                  </a:lnTo>
                  <a:lnTo>
                    <a:pt x="202356" y="92240"/>
                  </a:lnTo>
                  <a:lnTo>
                    <a:pt x="182218" y="44702"/>
                  </a:lnTo>
                  <a:lnTo>
                    <a:pt x="152311" y="14413"/>
                  </a:lnTo>
                  <a:lnTo>
                    <a:pt x="116814" y="769"/>
                  </a:lnTo>
                  <a:lnTo>
                    <a:pt x="98276" y="0"/>
                  </a:lnTo>
                  <a:close/>
                </a:path>
              </a:pathLst>
            </a:custGeom>
            <a:solidFill>
              <a:srgbClr val="F3076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56" name="object 43">
            <a:extLst>
              <a:ext uri="{FF2B5EF4-FFF2-40B4-BE49-F238E27FC236}">
                <a16:creationId xmlns:a16="http://schemas.microsoft.com/office/drawing/2014/main" id="{CAED1C8A-9461-48E5-9EED-229525B04263}"/>
              </a:ext>
            </a:extLst>
          </p:cNvPr>
          <p:cNvGrpSpPr/>
          <p:nvPr/>
        </p:nvGrpSpPr>
        <p:grpSpPr>
          <a:xfrm>
            <a:off x="-2594781" y="10829049"/>
            <a:ext cx="10408029" cy="2024323"/>
            <a:chOff x="4171188" y="1609344"/>
            <a:chExt cx="7203177" cy="1609470"/>
          </a:xfrm>
        </p:grpSpPr>
        <p:sp>
          <p:nvSpPr>
            <p:cNvPr id="257" name="object 44">
              <a:extLst>
                <a:ext uri="{FF2B5EF4-FFF2-40B4-BE49-F238E27FC236}">
                  <a16:creationId xmlns:a16="http://schemas.microsoft.com/office/drawing/2014/main" id="{1F5C1D23-C051-4C26-87E0-76F3C8E4E213}"/>
                </a:ext>
              </a:extLst>
            </p:cNvPr>
            <p:cNvSpPr/>
            <p:nvPr/>
          </p:nvSpPr>
          <p:spPr>
            <a:xfrm>
              <a:off x="4186412" y="1609344"/>
              <a:ext cx="0" cy="1503680"/>
            </a:xfrm>
            <a:custGeom>
              <a:avLst/>
              <a:gdLst/>
              <a:ahLst/>
              <a:cxnLst/>
              <a:rect l="l" t="t" r="r" b="b"/>
              <a:pathLst>
                <a:path h="1503679">
                  <a:moveTo>
                    <a:pt x="0" y="0"/>
                  </a:moveTo>
                  <a:lnTo>
                    <a:pt x="0" y="1503553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258" name="object 45">
              <a:extLst>
                <a:ext uri="{FF2B5EF4-FFF2-40B4-BE49-F238E27FC236}">
                  <a16:creationId xmlns:a16="http://schemas.microsoft.com/office/drawing/2014/main" id="{C6157C07-237A-44AD-86A5-0EDBF69B30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1188" y="2093976"/>
              <a:ext cx="106679" cy="106679"/>
            </a:xfrm>
            <a:prstGeom prst="rect">
              <a:avLst/>
            </a:prstGeom>
          </p:spPr>
        </p:pic>
        <p:sp>
          <p:nvSpPr>
            <p:cNvPr id="259" name="object 46">
              <a:extLst>
                <a:ext uri="{FF2B5EF4-FFF2-40B4-BE49-F238E27FC236}">
                  <a16:creationId xmlns:a16="http://schemas.microsoft.com/office/drawing/2014/main" id="{B77A719C-76F4-48F5-B606-1B547FC0B46B}"/>
                </a:ext>
              </a:extLst>
            </p:cNvPr>
            <p:cNvSpPr/>
            <p:nvPr/>
          </p:nvSpPr>
          <p:spPr>
            <a:xfrm>
              <a:off x="5446775" y="1714499"/>
              <a:ext cx="0" cy="1367155"/>
            </a:xfrm>
            <a:custGeom>
              <a:avLst/>
              <a:gdLst/>
              <a:ahLst/>
              <a:cxnLst/>
              <a:rect l="l" t="t" r="r" b="b"/>
              <a:pathLst>
                <a:path h="1367154">
                  <a:moveTo>
                    <a:pt x="0" y="0"/>
                  </a:moveTo>
                  <a:lnTo>
                    <a:pt x="0" y="1367155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260" name="object 47">
              <a:extLst>
                <a:ext uri="{FF2B5EF4-FFF2-40B4-BE49-F238E27FC236}">
                  <a16:creationId xmlns:a16="http://schemas.microsoft.com/office/drawing/2014/main" id="{D8FF348C-7D77-4E3E-8E7C-C6CAEBFBAC5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3436" y="2109216"/>
              <a:ext cx="106679" cy="106680"/>
            </a:xfrm>
            <a:prstGeom prst="rect">
              <a:avLst/>
            </a:prstGeom>
          </p:spPr>
        </p:pic>
        <p:sp>
          <p:nvSpPr>
            <p:cNvPr id="261" name="object 48">
              <a:extLst>
                <a:ext uri="{FF2B5EF4-FFF2-40B4-BE49-F238E27FC236}">
                  <a16:creationId xmlns:a16="http://schemas.microsoft.com/office/drawing/2014/main" id="{7655FC81-E6B1-4CE5-A8BD-BD8EFACF4B0D}"/>
                </a:ext>
              </a:extLst>
            </p:cNvPr>
            <p:cNvSpPr/>
            <p:nvPr/>
          </p:nvSpPr>
          <p:spPr>
            <a:xfrm>
              <a:off x="6853427" y="1720596"/>
              <a:ext cx="0" cy="1367155"/>
            </a:xfrm>
            <a:custGeom>
              <a:avLst/>
              <a:gdLst/>
              <a:ahLst/>
              <a:cxnLst/>
              <a:rect l="l" t="t" r="r" b="b"/>
              <a:pathLst>
                <a:path h="1367155">
                  <a:moveTo>
                    <a:pt x="0" y="0"/>
                  </a:moveTo>
                  <a:lnTo>
                    <a:pt x="0" y="1367154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262" name="object 49">
              <a:extLst>
                <a:ext uri="{FF2B5EF4-FFF2-40B4-BE49-F238E27FC236}">
                  <a16:creationId xmlns:a16="http://schemas.microsoft.com/office/drawing/2014/main" id="{9D53A57F-45FF-4A41-8D03-E8A33C2C50A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88" y="1609344"/>
              <a:ext cx="106679" cy="105155"/>
            </a:xfrm>
            <a:prstGeom prst="rect">
              <a:avLst/>
            </a:prstGeom>
          </p:spPr>
        </p:pic>
        <p:sp>
          <p:nvSpPr>
            <p:cNvPr id="263" name="object 50">
              <a:extLst>
                <a:ext uri="{FF2B5EF4-FFF2-40B4-BE49-F238E27FC236}">
                  <a16:creationId xmlns:a16="http://schemas.microsoft.com/office/drawing/2014/main" id="{B892A7E6-6982-440C-8461-7B8B2F108B4E}"/>
                </a:ext>
              </a:extLst>
            </p:cNvPr>
            <p:cNvSpPr/>
            <p:nvPr/>
          </p:nvSpPr>
          <p:spPr>
            <a:xfrm>
              <a:off x="8522968" y="1879346"/>
              <a:ext cx="0" cy="1208405"/>
            </a:xfrm>
            <a:custGeom>
              <a:avLst/>
              <a:gdLst/>
              <a:ahLst/>
              <a:cxnLst/>
              <a:rect l="l" t="t" r="r" b="b"/>
              <a:pathLst>
                <a:path h="1208404">
                  <a:moveTo>
                    <a:pt x="0" y="0"/>
                  </a:moveTo>
                  <a:lnTo>
                    <a:pt x="0" y="1207897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264" name="object 51">
              <a:extLst>
                <a:ext uri="{FF2B5EF4-FFF2-40B4-BE49-F238E27FC236}">
                  <a16:creationId xmlns:a16="http://schemas.microsoft.com/office/drawing/2014/main" id="{E47385A4-E605-4F44-8B3C-E2048129E03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70391" y="2109216"/>
              <a:ext cx="105155" cy="106680"/>
            </a:xfrm>
            <a:prstGeom prst="rect">
              <a:avLst/>
            </a:prstGeom>
          </p:spPr>
        </p:pic>
        <p:sp>
          <p:nvSpPr>
            <p:cNvPr id="265" name="object 52">
              <a:extLst>
                <a:ext uri="{FF2B5EF4-FFF2-40B4-BE49-F238E27FC236}">
                  <a16:creationId xmlns:a16="http://schemas.microsoft.com/office/drawing/2014/main" id="{DAA8A9BB-F3C9-4D97-AFA8-EC83010E2113}"/>
                </a:ext>
              </a:extLst>
            </p:cNvPr>
            <p:cNvSpPr/>
            <p:nvPr/>
          </p:nvSpPr>
          <p:spPr>
            <a:xfrm>
              <a:off x="11374365" y="1714499"/>
              <a:ext cx="0" cy="1504315"/>
            </a:xfrm>
            <a:custGeom>
              <a:avLst/>
              <a:gdLst/>
              <a:ahLst/>
              <a:cxnLst/>
              <a:rect l="l" t="t" r="r" b="b"/>
              <a:pathLst>
                <a:path h="1504314">
                  <a:moveTo>
                    <a:pt x="0" y="0"/>
                  </a:moveTo>
                  <a:lnTo>
                    <a:pt x="0" y="1504315"/>
                  </a:lnTo>
                </a:path>
              </a:pathLst>
            </a:custGeom>
            <a:ln w="15875">
              <a:solidFill>
                <a:schemeClr val="bg1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266" name="object 53">
              <a:extLst>
                <a:ext uri="{FF2B5EF4-FFF2-40B4-BE49-F238E27FC236}">
                  <a16:creationId xmlns:a16="http://schemas.microsoft.com/office/drawing/2014/main" id="{9BB20295-BCF6-4B84-80E5-6E360831661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43551" y="1907399"/>
              <a:ext cx="105155" cy="106680"/>
            </a:xfrm>
            <a:prstGeom prst="rect">
              <a:avLst/>
            </a:prstGeom>
          </p:spPr>
        </p:pic>
      </p:grpSp>
      <p:grpSp>
        <p:nvGrpSpPr>
          <p:cNvPr id="278" name="object 65">
            <a:extLst>
              <a:ext uri="{FF2B5EF4-FFF2-40B4-BE49-F238E27FC236}">
                <a16:creationId xmlns:a16="http://schemas.microsoft.com/office/drawing/2014/main" id="{B869F53C-E075-4257-983F-7EA6CF506ED1}"/>
              </a:ext>
            </a:extLst>
          </p:cNvPr>
          <p:cNvGrpSpPr/>
          <p:nvPr/>
        </p:nvGrpSpPr>
        <p:grpSpPr>
          <a:xfrm>
            <a:off x="51541" y="7444098"/>
            <a:ext cx="11250589" cy="4524609"/>
            <a:chOff x="-3433242" y="3260636"/>
            <a:chExt cx="7786293" cy="3597360"/>
          </a:xfrm>
        </p:grpSpPr>
        <p:pic>
          <p:nvPicPr>
            <p:cNvPr id="279" name="object 66">
              <a:extLst>
                <a:ext uri="{FF2B5EF4-FFF2-40B4-BE49-F238E27FC236}">
                  <a16:creationId xmlns:a16="http://schemas.microsoft.com/office/drawing/2014/main" id="{B4E2B526-C764-4CC6-BF15-27C7E39ABE6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3727" y="5413298"/>
              <a:ext cx="2719324" cy="1444698"/>
            </a:xfrm>
            <a:prstGeom prst="rect">
              <a:avLst/>
            </a:prstGeom>
          </p:spPr>
        </p:pic>
        <p:sp>
          <p:nvSpPr>
            <p:cNvPr id="280" name="object 67">
              <a:extLst>
                <a:ext uri="{FF2B5EF4-FFF2-40B4-BE49-F238E27FC236}">
                  <a16:creationId xmlns:a16="http://schemas.microsoft.com/office/drawing/2014/main" id="{15A1E8C6-EA17-48CD-AF19-A8C765ED786D}"/>
                </a:ext>
              </a:extLst>
            </p:cNvPr>
            <p:cNvSpPr/>
            <p:nvPr/>
          </p:nvSpPr>
          <p:spPr>
            <a:xfrm>
              <a:off x="-3433242" y="3260636"/>
              <a:ext cx="2004740" cy="509747"/>
            </a:xfrm>
            <a:custGeom>
              <a:avLst/>
              <a:gdLst/>
              <a:ahLst/>
              <a:cxnLst/>
              <a:rect l="l" t="t" r="r" b="b"/>
              <a:pathLst>
                <a:path w="1485900" h="495300">
                  <a:moveTo>
                    <a:pt x="1303274" y="0"/>
                  </a:moveTo>
                  <a:lnTo>
                    <a:pt x="182626" y="0"/>
                  </a:lnTo>
                  <a:lnTo>
                    <a:pt x="134084" y="6523"/>
                  </a:lnTo>
                  <a:lnTo>
                    <a:pt x="90461" y="24933"/>
                  </a:lnTo>
                  <a:lnTo>
                    <a:pt x="53498" y="53490"/>
                  </a:lnTo>
                  <a:lnTo>
                    <a:pt x="24939" y="90454"/>
                  </a:lnTo>
                  <a:lnTo>
                    <a:pt x="6525" y="134083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6" y="495299"/>
                  </a:lnTo>
                  <a:lnTo>
                    <a:pt x="1303274" y="495299"/>
                  </a:lnTo>
                  <a:lnTo>
                    <a:pt x="1351815" y="488775"/>
                  </a:lnTo>
                  <a:lnTo>
                    <a:pt x="1395438" y="470363"/>
                  </a:lnTo>
                  <a:lnTo>
                    <a:pt x="1432401" y="441804"/>
                  </a:lnTo>
                  <a:lnTo>
                    <a:pt x="1460960" y="404840"/>
                  </a:lnTo>
                  <a:lnTo>
                    <a:pt x="1479374" y="361212"/>
                  </a:lnTo>
                  <a:lnTo>
                    <a:pt x="1485900" y="312661"/>
                  </a:lnTo>
                  <a:lnTo>
                    <a:pt x="1485900" y="182638"/>
                  </a:lnTo>
                  <a:lnTo>
                    <a:pt x="1479374" y="134083"/>
                  </a:lnTo>
                  <a:lnTo>
                    <a:pt x="1460960" y="90454"/>
                  </a:lnTo>
                  <a:lnTo>
                    <a:pt x="1432401" y="53490"/>
                  </a:lnTo>
                  <a:lnTo>
                    <a:pt x="1395438" y="24933"/>
                  </a:lnTo>
                  <a:lnTo>
                    <a:pt x="1351815" y="6523"/>
                  </a:lnTo>
                  <a:lnTo>
                    <a:pt x="1303274" y="0"/>
                  </a:lnTo>
                  <a:close/>
                </a:path>
              </a:pathLst>
            </a:custGeom>
            <a:solidFill>
              <a:srgbClr val="F3E7FF"/>
            </a:solidFill>
          </p:spPr>
          <p:txBody>
            <a:bodyPr wrap="square" lIns="0" tIns="0" rIns="0" bIns="0" rtlCol="0"/>
            <a:lstStyle/>
            <a:p>
              <a:endParaRPr sz="16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82" name="object 69">
            <a:extLst>
              <a:ext uri="{FF2B5EF4-FFF2-40B4-BE49-F238E27FC236}">
                <a16:creationId xmlns:a16="http://schemas.microsoft.com/office/drawing/2014/main" id="{5071670A-FAAC-4504-A4C8-6EFDA281F8C9}"/>
              </a:ext>
            </a:extLst>
          </p:cNvPr>
          <p:cNvGrpSpPr/>
          <p:nvPr/>
        </p:nvGrpSpPr>
        <p:grpSpPr>
          <a:xfrm>
            <a:off x="9151914" y="9054584"/>
            <a:ext cx="4123845" cy="3460279"/>
            <a:chOff x="1598675" y="3284831"/>
            <a:chExt cx="2854025" cy="2751148"/>
          </a:xfrm>
        </p:grpSpPr>
        <p:pic>
          <p:nvPicPr>
            <p:cNvPr id="283" name="object 70">
              <a:extLst>
                <a:ext uri="{FF2B5EF4-FFF2-40B4-BE49-F238E27FC236}">
                  <a16:creationId xmlns:a16="http://schemas.microsoft.com/office/drawing/2014/main" id="{1F139C8D-6B39-4AE7-80A2-5BD4DB25FB7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8675" y="4306874"/>
              <a:ext cx="2415794" cy="1729105"/>
            </a:xfrm>
            <a:prstGeom prst="rect">
              <a:avLst/>
            </a:prstGeom>
          </p:spPr>
        </p:pic>
        <p:sp>
          <p:nvSpPr>
            <p:cNvPr id="284" name="object 71">
              <a:extLst>
                <a:ext uri="{FF2B5EF4-FFF2-40B4-BE49-F238E27FC236}">
                  <a16:creationId xmlns:a16="http://schemas.microsoft.com/office/drawing/2014/main" id="{75789272-FD0B-41C4-A0AD-AE0AEF6EFF0E}"/>
                </a:ext>
              </a:extLst>
            </p:cNvPr>
            <p:cNvSpPr/>
            <p:nvPr/>
          </p:nvSpPr>
          <p:spPr>
            <a:xfrm>
              <a:off x="2643076" y="3284831"/>
              <a:ext cx="1809624" cy="730788"/>
            </a:xfrm>
            <a:custGeom>
              <a:avLst/>
              <a:gdLst/>
              <a:ahLst/>
              <a:cxnLst/>
              <a:rect l="l" t="t" r="r" b="b"/>
              <a:pathLst>
                <a:path w="1183004" h="495300">
                  <a:moveTo>
                    <a:pt x="999998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498"/>
                  </a:lnTo>
                  <a:lnTo>
                    <a:pt x="24939" y="90461"/>
                  </a:lnTo>
                  <a:lnTo>
                    <a:pt x="6525" y="134084"/>
                  </a:lnTo>
                  <a:lnTo>
                    <a:pt x="0" y="182625"/>
                  </a:lnTo>
                  <a:lnTo>
                    <a:pt x="0" y="312674"/>
                  </a:lnTo>
                  <a:lnTo>
                    <a:pt x="6525" y="361215"/>
                  </a:lnTo>
                  <a:lnTo>
                    <a:pt x="24939" y="404838"/>
                  </a:lnTo>
                  <a:lnTo>
                    <a:pt x="53498" y="441801"/>
                  </a:lnTo>
                  <a:lnTo>
                    <a:pt x="90461" y="470360"/>
                  </a:lnTo>
                  <a:lnTo>
                    <a:pt x="134084" y="488774"/>
                  </a:lnTo>
                  <a:lnTo>
                    <a:pt x="182625" y="495300"/>
                  </a:lnTo>
                  <a:lnTo>
                    <a:pt x="999998" y="495300"/>
                  </a:lnTo>
                  <a:lnTo>
                    <a:pt x="1048539" y="488774"/>
                  </a:lnTo>
                  <a:lnTo>
                    <a:pt x="1092162" y="470360"/>
                  </a:lnTo>
                  <a:lnTo>
                    <a:pt x="1129125" y="441801"/>
                  </a:lnTo>
                  <a:lnTo>
                    <a:pt x="1157684" y="404838"/>
                  </a:lnTo>
                  <a:lnTo>
                    <a:pt x="1176098" y="361215"/>
                  </a:lnTo>
                  <a:lnTo>
                    <a:pt x="1182624" y="312674"/>
                  </a:lnTo>
                  <a:lnTo>
                    <a:pt x="1182624" y="182625"/>
                  </a:lnTo>
                  <a:lnTo>
                    <a:pt x="1176098" y="134084"/>
                  </a:lnTo>
                  <a:lnTo>
                    <a:pt x="1157684" y="90461"/>
                  </a:lnTo>
                  <a:lnTo>
                    <a:pt x="1129125" y="53498"/>
                  </a:lnTo>
                  <a:lnTo>
                    <a:pt x="1092162" y="24939"/>
                  </a:lnTo>
                  <a:lnTo>
                    <a:pt x="1048539" y="6525"/>
                  </a:lnTo>
                  <a:lnTo>
                    <a:pt x="999998" y="0"/>
                  </a:lnTo>
                  <a:close/>
                </a:path>
              </a:pathLst>
            </a:custGeom>
            <a:solidFill>
              <a:srgbClr val="926CD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/>
                <a:t>Охват более 50.000 сотрудников и клиентов</a:t>
              </a:r>
              <a:endParaRPr b="1"/>
            </a:p>
          </p:txBody>
        </p:sp>
      </p:grpSp>
      <p:grpSp>
        <p:nvGrpSpPr>
          <p:cNvPr id="286" name="object 73">
            <a:extLst>
              <a:ext uri="{FF2B5EF4-FFF2-40B4-BE49-F238E27FC236}">
                <a16:creationId xmlns:a16="http://schemas.microsoft.com/office/drawing/2014/main" id="{A6CBDDF2-D110-4B7B-BA7A-DAE4752C476E}"/>
              </a:ext>
            </a:extLst>
          </p:cNvPr>
          <p:cNvGrpSpPr/>
          <p:nvPr/>
        </p:nvGrpSpPr>
        <p:grpSpPr>
          <a:xfrm>
            <a:off x="11438759" y="8500820"/>
            <a:ext cx="4785068" cy="4637899"/>
            <a:chOff x="615777" y="4785084"/>
            <a:chExt cx="3311646" cy="3687435"/>
          </a:xfrm>
        </p:grpSpPr>
        <p:pic>
          <p:nvPicPr>
            <p:cNvPr id="287" name="object 74">
              <a:extLst>
                <a:ext uri="{FF2B5EF4-FFF2-40B4-BE49-F238E27FC236}">
                  <a16:creationId xmlns:a16="http://schemas.microsoft.com/office/drawing/2014/main" id="{CBCDD4C8-DF06-4CBF-95FF-9CEA039CD36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5777" y="7027718"/>
              <a:ext cx="2798064" cy="1444801"/>
            </a:xfrm>
            <a:prstGeom prst="rect">
              <a:avLst/>
            </a:prstGeom>
          </p:spPr>
        </p:pic>
        <p:sp>
          <p:nvSpPr>
            <p:cNvPr id="288" name="object 75">
              <a:extLst>
                <a:ext uri="{FF2B5EF4-FFF2-40B4-BE49-F238E27FC236}">
                  <a16:creationId xmlns:a16="http://schemas.microsoft.com/office/drawing/2014/main" id="{2333731F-8875-4168-87E8-83B796BB6313}"/>
                </a:ext>
              </a:extLst>
            </p:cNvPr>
            <p:cNvSpPr/>
            <p:nvPr/>
          </p:nvSpPr>
          <p:spPr>
            <a:xfrm>
              <a:off x="1915820" y="4785084"/>
              <a:ext cx="2011603" cy="739261"/>
            </a:xfrm>
            <a:custGeom>
              <a:avLst/>
              <a:gdLst/>
              <a:ahLst/>
              <a:cxnLst/>
              <a:rect l="l" t="t" r="r" b="b"/>
              <a:pathLst>
                <a:path w="1685925" h="494029">
                  <a:moveTo>
                    <a:pt x="1503426" y="0"/>
                  </a:moveTo>
                  <a:lnTo>
                    <a:pt x="182079" y="0"/>
                  </a:lnTo>
                  <a:lnTo>
                    <a:pt x="133676" y="6504"/>
                  </a:lnTo>
                  <a:lnTo>
                    <a:pt x="90181" y="24859"/>
                  </a:lnTo>
                  <a:lnTo>
                    <a:pt x="53330" y="53330"/>
                  </a:lnTo>
                  <a:lnTo>
                    <a:pt x="24859" y="90181"/>
                  </a:lnTo>
                  <a:lnTo>
                    <a:pt x="6504" y="133676"/>
                  </a:lnTo>
                  <a:lnTo>
                    <a:pt x="0" y="182079"/>
                  </a:lnTo>
                  <a:lnTo>
                    <a:pt x="0" y="311696"/>
                  </a:lnTo>
                  <a:lnTo>
                    <a:pt x="6504" y="360099"/>
                  </a:lnTo>
                  <a:lnTo>
                    <a:pt x="24859" y="403594"/>
                  </a:lnTo>
                  <a:lnTo>
                    <a:pt x="53330" y="440445"/>
                  </a:lnTo>
                  <a:lnTo>
                    <a:pt x="90181" y="468916"/>
                  </a:lnTo>
                  <a:lnTo>
                    <a:pt x="133676" y="487271"/>
                  </a:lnTo>
                  <a:lnTo>
                    <a:pt x="182079" y="493775"/>
                  </a:lnTo>
                  <a:lnTo>
                    <a:pt x="1503426" y="493775"/>
                  </a:lnTo>
                  <a:lnTo>
                    <a:pt x="1551841" y="487271"/>
                  </a:lnTo>
                  <a:lnTo>
                    <a:pt x="1595345" y="468916"/>
                  </a:lnTo>
                  <a:lnTo>
                    <a:pt x="1632204" y="440445"/>
                  </a:lnTo>
                  <a:lnTo>
                    <a:pt x="1660680" y="403594"/>
                  </a:lnTo>
                  <a:lnTo>
                    <a:pt x="1679038" y="360099"/>
                  </a:lnTo>
                  <a:lnTo>
                    <a:pt x="1685544" y="311696"/>
                  </a:lnTo>
                  <a:lnTo>
                    <a:pt x="1685544" y="182079"/>
                  </a:lnTo>
                  <a:lnTo>
                    <a:pt x="1679038" y="133676"/>
                  </a:lnTo>
                  <a:lnTo>
                    <a:pt x="1660680" y="90181"/>
                  </a:lnTo>
                  <a:lnTo>
                    <a:pt x="1632204" y="53330"/>
                  </a:lnTo>
                  <a:lnTo>
                    <a:pt x="1595345" y="24859"/>
                  </a:lnTo>
                  <a:lnTo>
                    <a:pt x="1551841" y="6504"/>
                  </a:lnTo>
                  <a:lnTo>
                    <a:pt x="1503426" y="0"/>
                  </a:lnTo>
                  <a:close/>
                </a:path>
              </a:pathLst>
            </a:custGeom>
            <a:solidFill>
              <a:srgbClr val="9387E4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b="1"/>
                <a:t>Инвестиционный капитал более 40млнР</a:t>
              </a:r>
              <a:endParaRPr b="1"/>
            </a:p>
          </p:txBody>
        </p:sp>
      </p:grpSp>
      <p:grpSp>
        <p:nvGrpSpPr>
          <p:cNvPr id="290" name="object 77">
            <a:extLst>
              <a:ext uri="{FF2B5EF4-FFF2-40B4-BE49-F238E27FC236}">
                <a16:creationId xmlns:a16="http://schemas.microsoft.com/office/drawing/2014/main" id="{50694B61-DAF2-41D4-BD0F-6EDFC7ADFDEF}"/>
              </a:ext>
            </a:extLst>
          </p:cNvPr>
          <p:cNvGrpSpPr/>
          <p:nvPr/>
        </p:nvGrpSpPr>
        <p:grpSpPr>
          <a:xfrm>
            <a:off x="5924095" y="3422281"/>
            <a:ext cx="16228190" cy="6303423"/>
            <a:chOff x="-7288980" y="4847894"/>
            <a:chExt cx="11231186" cy="5011633"/>
          </a:xfrm>
        </p:grpSpPr>
        <p:pic>
          <p:nvPicPr>
            <p:cNvPr id="291" name="object 78">
              <a:extLst>
                <a:ext uri="{FF2B5EF4-FFF2-40B4-BE49-F238E27FC236}">
                  <a16:creationId xmlns:a16="http://schemas.microsoft.com/office/drawing/2014/main" id="{421F40CA-46CE-4AA8-91E6-1CA81501D15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8991" y="4847894"/>
              <a:ext cx="2863215" cy="1729105"/>
            </a:xfrm>
            <a:prstGeom prst="rect">
              <a:avLst/>
            </a:prstGeom>
          </p:spPr>
        </p:pic>
        <p:sp>
          <p:nvSpPr>
            <p:cNvPr id="292" name="object 79">
              <a:extLst>
                <a:ext uri="{FF2B5EF4-FFF2-40B4-BE49-F238E27FC236}">
                  <a16:creationId xmlns:a16="http://schemas.microsoft.com/office/drawing/2014/main" id="{D6AA4C5C-8BC5-4454-8BE7-518EC06A82D0}"/>
                </a:ext>
              </a:extLst>
            </p:cNvPr>
            <p:cNvSpPr/>
            <p:nvPr/>
          </p:nvSpPr>
          <p:spPr>
            <a:xfrm>
              <a:off x="-7288980" y="9104007"/>
              <a:ext cx="1630680" cy="755520"/>
            </a:xfrm>
            <a:custGeom>
              <a:avLst/>
              <a:gdLst/>
              <a:ahLst/>
              <a:cxnLst/>
              <a:rect l="l" t="t" r="r" b="b"/>
              <a:pathLst>
                <a:path w="1630679" h="495300">
                  <a:moveTo>
                    <a:pt x="1448053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500"/>
                  </a:lnTo>
                  <a:lnTo>
                    <a:pt x="24939" y="90465"/>
                  </a:lnTo>
                  <a:lnTo>
                    <a:pt x="6525" y="134092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1448053" y="495299"/>
                  </a:lnTo>
                  <a:lnTo>
                    <a:pt x="1496595" y="488775"/>
                  </a:lnTo>
                  <a:lnTo>
                    <a:pt x="1540218" y="470363"/>
                  </a:lnTo>
                  <a:lnTo>
                    <a:pt x="1577181" y="441804"/>
                  </a:lnTo>
                  <a:lnTo>
                    <a:pt x="1605740" y="404840"/>
                  </a:lnTo>
                  <a:lnTo>
                    <a:pt x="1624154" y="361212"/>
                  </a:lnTo>
                  <a:lnTo>
                    <a:pt x="1630680" y="312661"/>
                  </a:lnTo>
                  <a:lnTo>
                    <a:pt x="1630680" y="182638"/>
                  </a:lnTo>
                  <a:lnTo>
                    <a:pt x="1624154" y="134092"/>
                  </a:lnTo>
                  <a:lnTo>
                    <a:pt x="1605740" y="90465"/>
                  </a:lnTo>
                  <a:lnTo>
                    <a:pt x="1577181" y="53500"/>
                  </a:lnTo>
                  <a:lnTo>
                    <a:pt x="1540218" y="24939"/>
                  </a:lnTo>
                  <a:lnTo>
                    <a:pt x="1496595" y="6525"/>
                  </a:lnTo>
                  <a:lnTo>
                    <a:pt x="1448053" y="0"/>
                  </a:lnTo>
                  <a:close/>
                </a:path>
              </a:pathLst>
            </a:custGeom>
            <a:solidFill>
              <a:srgbClr val="B788E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/>
                <a:t>Разработка системного обеспечения</a:t>
              </a:r>
              <a:endParaRPr b="1"/>
            </a:p>
          </p:txBody>
        </p:sp>
      </p:grpSp>
      <p:grpSp>
        <p:nvGrpSpPr>
          <p:cNvPr id="294" name="object 81">
            <a:extLst>
              <a:ext uri="{FF2B5EF4-FFF2-40B4-BE49-F238E27FC236}">
                <a16:creationId xmlns:a16="http://schemas.microsoft.com/office/drawing/2014/main" id="{46803393-D3E5-4F73-B1B9-12245369D69A}"/>
              </a:ext>
            </a:extLst>
          </p:cNvPr>
          <p:cNvGrpSpPr/>
          <p:nvPr/>
        </p:nvGrpSpPr>
        <p:grpSpPr>
          <a:xfrm>
            <a:off x="7564173" y="6215145"/>
            <a:ext cx="5412784" cy="6624771"/>
            <a:chOff x="3179064" y="765805"/>
            <a:chExt cx="4749953" cy="5267125"/>
          </a:xfrm>
        </p:grpSpPr>
        <p:pic>
          <p:nvPicPr>
            <p:cNvPr id="295" name="object 82">
              <a:extLst>
                <a:ext uri="{FF2B5EF4-FFF2-40B4-BE49-F238E27FC236}">
                  <a16:creationId xmlns:a16="http://schemas.microsoft.com/office/drawing/2014/main" id="{F1933558-2DB7-4339-82A3-FA1F7E6451A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79064" y="4303826"/>
              <a:ext cx="2638552" cy="1729104"/>
            </a:xfrm>
            <a:prstGeom prst="rect">
              <a:avLst/>
            </a:prstGeom>
          </p:spPr>
        </p:pic>
        <p:sp>
          <p:nvSpPr>
            <p:cNvPr id="296" name="object 83">
              <a:extLst>
                <a:ext uri="{FF2B5EF4-FFF2-40B4-BE49-F238E27FC236}">
                  <a16:creationId xmlns:a16="http://schemas.microsoft.com/office/drawing/2014/main" id="{CD82302A-EB16-4DB4-8666-C8D8FFA5C811}"/>
                </a:ext>
              </a:extLst>
            </p:cNvPr>
            <p:cNvSpPr/>
            <p:nvPr/>
          </p:nvSpPr>
          <p:spPr>
            <a:xfrm>
              <a:off x="6095353" y="765805"/>
              <a:ext cx="1833664" cy="846716"/>
            </a:xfrm>
            <a:custGeom>
              <a:avLst/>
              <a:gdLst/>
              <a:ahLst/>
              <a:cxnLst/>
              <a:rect l="l" t="t" r="r" b="b"/>
              <a:pathLst>
                <a:path w="1405254" h="495300">
                  <a:moveTo>
                    <a:pt x="1222502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498"/>
                  </a:lnTo>
                  <a:lnTo>
                    <a:pt x="24939" y="90461"/>
                  </a:lnTo>
                  <a:lnTo>
                    <a:pt x="6525" y="134084"/>
                  </a:lnTo>
                  <a:lnTo>
                    <a:pt x="0" y="182625"/>
                  </a:lnTo>
                  <a:lnTo>
                    <a:pt x="0" y="312674"/>
                  </a:lnTo>
                  <a:lnTo>
                    <a:pt x="6525" y="361215"/>
                  </a:lnTo>
                  <a:lnTo>
                    <a:pt x="24939" y="404838"/>
                  </a:lnTo>
                  <a:lnTo>
                    <a:pt x="53498" y="441801"/>
                  </a:lnTo>
                  <a:lnTo>
                    <a:pt x="90461" y="470360"/>
                  </a:lnTo>
                  <a:lnTo>
                    <a:pt x="134084" y="488774"/>
                  </a:lnTo>
                  <a:lnTo>
                    <a:pt x="182625" y="495300"/>
                  </a:lnTo>
                  <a:lnTo>
                    <a:pt x="1222502" y="495300"/>
                  </a:lnTo>
                  <a:lnTo>
                    <a:pt x="1271043" y="488774"/>
                  </a:lnTo>
                  <a:lnTo>
                    <a:pt x="1314666" y="470360"/>
                  </a:lnTo>
                  <a:lnTo>
                    <a:pt x="1351629" y="441801"/>
                  </a:lnTo>
                  <a:lnTo>
                    <a:pt x="1380188" y="404838"/>
                  </a:lnTo>
                  <a:lnTo>
                    <a:pt x="1398602" y="361215"/>
                  </a:lnTo>
                  <a:lnTo>
                    <a:pt x="1405127" y="312674"/>
                  </a:lnTo>
                  <a:lnTo>
                    <a:pt x="1405127" y="182625"/>
                  </a:lnTo>
                  <a:lnTo>
                    <a:pt x="1398602" y="134084"/>
                  </a:lnTo>
                  <a:lnTo>
                    <a:pt x="1380188" y="90461"/>
                  </a:lnTo>
                  <a:lnTo>
                    <a:pt x="1351629" y="53498"/>
                  </a:lnTo>
                  <a:lnTo>
                    <a:pt x="1314666" y="24939"/>
                  </a:lnTo>
                  <a:lnTo>
                    <a:pt x="1271043" y="6525"/>
                  </a:lnTo>
                  <a:lnTo>
                    <a:pt x="1222502" y="0"/>
                  </a:lnTo>
                  <a:close/>
                </a:path>
              </a:pathLst>
            </a:custGeom>
            <a:solidFill>
              <a:srgbClr val="926CD3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2000" b="1"/>
                <a:t>Выход на 3 города</a:t>
              </a:r>
              <a:endParaRPr sz="2000" b="1"/>
            </a:p>
          </p:txBody>
        </p:sp>
      </p:grpSp>
      <p:grpSp>
        <p:nvGrpSpPr>
          <p:cNvPr id="298" name="object 85">
            <a:extLst>
              <a:ext uri="{FF2B5EF4-FFF2-40B4-BE49-F238E27FC236}">
                <a16:creationId xmlns:a16="http://schemas.microsoft.com/office/drawing/2014/main" id="{FF3D19C1-6841-41F5-A0A9-8A5B9D285B19}"/>
              </a:ext>
            </a:extLst>
          </p:cNvPr>
          <p:cNvGrpSpPr/>
          <p:nvPr/>
        </p:nvGrpSpPr>
        <p:grpSpPr>
          <a:xfrm>
            <a:off x="2758512" y="9192191"/>
            <a:ext cx="15991029" cy="4538205"/>
            <a:chOff x="-1577007" y="5206890"/>
            <a:chExt cx="11067051" cy="3608169"/>
          </a:xfrm>
        </p:grpSpPr>
        <p:pic>
          <p:nvPicPr>
            <p:cNvPr id="299" name="object 86">
              <a:extLst>
                <a:ext uri="{FF2B5EF4-FFF2-40B4-BE49-F238E27FC236}">
                  <a16:creationId xmlns:a16="http://schemas.microsoft.com/office/drawing/2014/main" id="{018BBEA6-D74D-4653-AB5C-C9472ECD6DF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51493" y="7085954"/>
              <a:ext cx="2638551" cy="1729105"/>
            </a:xfrm>
            <a:prstGeom prst="rect">
              <a:avLst/>
            </a:prstGeom>
          </p:spPr>
        </p:pic>
        <p:sp>
          <p:nvSpPr>
            <p:cNvPr id="300" name="object 87">
              <a:extLst>
                <a:ext uri="{FF2B5EF4-FFF2-40B4-BE49-F238E27FC236}">
                  <a16:creationId xmlns:a16="http://schemas.microsoft.com/office/drawing/2014/main" id="{DBF79C30-2D63-4F40-BED4-5B5DD076DEC8}"/>
                </a:ext>
              </a:extLst>
            </p:cNvPr>
            <p:cNvSpPr/>
            <p:nvPr/>
          </p:nvSpPr>
          <p:spPr>
            <a:xfrm>
              <a:off x="-1577007" y="5206890"/>
              <a:ext cx="2036935" cy="683182"/>
            </a:xfrm>
            <a:custGeom>
              <a:avLst/>
              <a:gdLst/>
              <a:ahLst/>
              <a:cxnLst/>
              <a:rect l="l" t="t" r="r" b="b"/>
              <a:pathLst>
                <a:path w="1405254" h="495300">
                  <a:moveTo>
                    <a:pt x="1222502" y="0"/>
                  </a:moveTo>
                  <a:lnTo>
                    <a:pt x="182626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500"/>
                  </a:lnTo>
                  <a:lnTo>
                    <a:pt x="24939" y="90465"/>
                  </a:lnTo>
                  <a:lnTo>
                    <a:pt x="6525" y="134092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6" y="495299"/>
                  </a:lnTo>
                  <a:lnTo>
                    <a:pt x="1222502" y="495299"/>
                  </a:lnTo>
                  <a:lnTo>
                    <a:pt x="1271043" y="488775"/>
                  </a:lnTo>
                  <a:lnTo>
                    <a:pt x="1314666" y="470363"/>
                  </a:lnTo>
                  <a:lnTo>
                    <a:pt x="1351629" y="441804"/>
                  </a:lnTo>
                  <a:lnTo>
                    <a:pt x="1380188" y="404840"/>
                  </a:lnTo>
                  <a:lnTo>
                    <a:pt x="1398602" y="361212"/>
                  </a:lnTo>
                  <a:lnTo>
                    <a:pt x="1405128" y="312661"/>
                  </a:lnTo>
                  <a:lnTo>
                    <a:pt x="1405128" y="182638"/>
                  </a:lnTo>
                  <a:lnTo>
                    <a:pt x="1398602" y="134092"/>
                  </a:lnTo>
                  <a:lnTo>
                    <a:pt x="1380188" y="90465"/>
                  </a:lnTo>
                  <a:lnTo>
                    <a:pt x="1351629" y="53500"/>
                  </a:lnTo>
                  <a:lnTo>
                    <a:pt x="1314666" y="24939"/>
                  </a:lnTo>
                  <a:lnTo>
                    <a:pt x="1271043" y="6525"/>
                  </a:lnTo>
                  <a:lnTo>
                    <a:pt x="122250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1600" b="1"/>
                <a:t>Партнеры и штаб сотрудников</a:t>
              </a:r>
              <a:endParaRPr sz="1600" b="1"/>
            </a:p>
          </p:txBody>
        </p:sp>
      </p:grpSp>
      <p:grpSp>
        <p:nvGrpSpPr>
          <p:cNvPr id="302" name="object 89">
            <a:extLst>
              <a:ext uri="{FF2B5EF4-FFF2-40B4-BE49-F238E27FC236}">
                <a16:creationId xmlns:a16="http://schemas.microsoft.com/office/drawing/2014/main" id="{318A8CE1-D3BF-44CB-92B5-7AB92B438C2B}"/>
              </a:ext>
            </a:extLst>
          </p:cNvPr>
          <p:cNvGrpSpPr/>
          <p:nvPr/>
        </p:nvGrpSpPr>
        <p:grpSpPr>
          <a:xfrm>
            <a:off x="5409190" y="6196771"/>
            <a:ext cx="12571941" cy="6086701"/>
            <a:chOff x="-2954897" y="2407865"/>
            <a:chExt cx="8700776" cy="4839326"/>
          </a:xfrm>
        </p:grpSpPr>
        <p:pic>
          <p:nvPicPr>
            <p:cNvPr id="303" name="object 90">
              <a:extLst>
                <a:ext uri="{FF2B5EF4-FFF2-40B4-BE49-F238E27FC236}">
                  <a16:creationId xmlns:a16="http://schemas.microsoft.com/office/drawing/2014/main" id="{D7E20764-1C77-4A74-9728-CE428CF4C7E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47181" y="5861879"/>
              <a:ext cx="2798698" cy="1385312"/>
            </a:xfrm>
            <a:prstGeom prst="rect">
              <a:avLst/>
            </a:prstGeom>
          </p:spPr>
        </p:pic>
        <p:sp>
          <p:nvSpPr>
            <p:cNvPr id="304" name="object 91">
              <a:extLst>
                <a:ext uri="{FF2B5EF4-FFF2-40B4-BE49-F238E27FC236}">
                  <a16:creationId xmlns:a16="http://schemas.microsoft.com/office/drawing/2014/main" id="{CCD5C535-5223-4319-ABA6-91FE7886BA8D}"/>
                </a:ext>
              </a:extLst>
            </p:cNvPr>
            <p:cNvSpPr/>
            <p:nvPr/>
          </p:nvSpPr>
          <p:spPr>
            <a:xfrm>
              <a:off x="-2954897" y="2407865"/>
              <a:ext cx="1737654" cy="754692"/>
            </a:xfrm>
            <a:custGeom>
              <a:avLst/>
              <a:gdLst/>
              <a:ahLst/>
              <a:cxnLst/>
              <a:rect l="l" t="t" r="r" b="b"/>
              <a:pathLst>
                <a:path w="1565275" h="443865">
                  <a:moveTo>
                    <a:pt x="1401571" y="0"/>
                  </a:moveTo>
                  <a:lnTo>
                    <a:pt x="163575" y="0"/>
                  </a:lnTo>
                  <a:lnTo>
                    <a:pt x="120062" y="5841"/>
                  </a:lnTo>
                  <a:lnTo>
                    <a:pt x="80978" y="22326"/>
                  </a:lnTo>
                  <a:lnTo>
                    <a:pt x="47878" y="47896"/>
                  </a:lnTo>
                  <a:lnTo>
                    <a:pt x="22314" y="80992"/>
                  </a:lnTo>
                  <a:lnTo>
                    <a:pt x="5837" y="120054"/>
                  </a:lnTo>
                  <a:lnTo>
                    <a:pt x="0" y="163525"/>
                  </a:lnTo>
                  <a:lnTo>
                    <a:pt x="0" y="279958"/>
                  </a:lnTo>
                  <a:lnTo>
                    <a:pt x="5837" y="323429"/>
                  </a:lnTo>
                  <a:lnTo>
                    <a:pt x="22314" y="362491"/>
                  </a:lnTo>
                  <a:lnTo>
                    <a:pt x="47878" y="395587"/>
                  </a:lnTo>
                  <a:lnTo>
                    <a:pt x="80978" y="421157"/>
                  </a:lnTo>
                  <a:lnTo>
                    <a:pt x="120062" y="437642"/>
                  </a:lnTo>
                  <a:lnTo>
                    <a:pt x="163575" y="443483"/>
                  </a:lnTo>
                  <a:lnTo>
                    <a:pt x="1401571" y="443483"/>
                  </a:lnTo>
                  <a:lnTo>
                    <a:pt x="1445085" y="437642"/>
                  </a:lnTo>
                  <a:lnTo>
                    <a:pt x="1484169" y="421157"/>
                  </a:lnTo>
                  <a:lnTo>
                    <a:pt x="1517268" y="395587"/>
                  </a:lnTo>
                  <a:lnTo>
                    <a:pt x="1542833" y="362491"/>
                  </a:lnTo>
                  <a:lnTo>
                    <a:pt x="1559310" y="323429"/>
                  </a:lnTo>
                  <a:lnTo>
                    <a:pt x="1565147" y="279958"/>
                  </a:lnTo>
                  <a:lnTo>
                    <a:pt x="1565147" y="163525"/>
                  </a:lnTo>
                  <a:lnTo>
                    <a:pt x="1559310" y="120054"/>
                  </a:lnTo>
                  <a:lnTo>
                    <a:pt x="1542833" y="80992"/>
                  </a:lnTo>
                  <a:lnTo>
                    <a:pt x="1517268" y="47896"/>
                  </a:lnTo>
                  <a:lnTo>
                    <a:pt x="1484169" y="22326"/>
                  </a:lnTo>
                  <a:lnTo>
                    <a:pt x="1445085" y="5841"/>
                  </a:lnTo>
                  <a:lnTo>
                    <a:pt x="1401571" y="0"/>
                  </a:lnTo>
                  <a:close/>
                </a:path>
              </a:pathLst>
            </a:custGeom>
            <a:solidFill>
              <a:srgbClr val="B788EB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2000" b="1"/>
                <a:t>Охват  10.000 человек  </a:t>
              </a:r>
              <a:endParaRPr sz="2000" b="1"/>
            </a:p>
          </p:txBody>
        </p:sp>
      </p:grpSp>
      <p:grpSp>
        <p:nvGrpSpPr>
          <p:cNvPr id="306" name="object 93">
            <a:extLst>
              <a:ext uri="{FF2B5EF4-FFF2-40B4-BE49-F238E27FC236}">
                <a16:creationId xmlns:a16="http://schemas.microsoft.com/office/drawing/2014/main" id="{1F0C9EE8-AB16-453B-A8B3-884508F42977}"/>
              </a:ext>
            </a:extLst>
          </p:cNvPr>
          <p:cNvGrpSpPr/>
          <p:nvPr/>
        </p:nvGrpSpPr>
        <p:grpSpPr>
          <a:xfrm>
            <a:off x="-5121162" y="8383343"/>
            <a:ext cx="8160340" cy="2989734"/>
            <a:chOff x="849630" y="4482287"/>
            <a:chExt cx="4585684" cy="2377035"/>
          </a:xfrm>
        </p:grpSpPr>
        <p:pic>
          <p:nvPicPr>
            <p:cNvPr id="307" name="object 94">
              <a:extLst>
                <a:ext uri="{FF2B5EF4-FFF2-40B4-BE49-F238E27FC236}">
                  <a16:creationId xmlns:a16="http://schemas.microsoft.com/office/drawing/2014/main" id="{CFFA7F71-34AE-4F34-8B4B-B2DEA7ED23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9630" y="5130217"/>
              <a:ext cx="2415793" cy="1729105"/>
            </a:xfrm>
            <a:prstGeom prst="rect">
              <a:avLst/>
            </a:prstGeom>
          </p:spPr>
        </p:pic>
        <p:sp>
          <p:nvSpPr>
            <p:cNvPr id="308" name="object 95">
              <a:extLst>
                <a:ext uri="{FF2B5EF4-FFF2-40B4-BE49-F238E27FC236}">
                  <a16:creationId xmlns:a16="http://schemas.microsoft.com/office/drawing/2014/main" id="{AD9B543E-F4E7-4032-9319-C0D97041A743}"/>
                </a:ext>
              </a:extLst>
            </p:cNvPr>
            <p:cNvSpPr/>
            <p:nvPr/>
          </p:nvSpPr>
          <p:spPr>
            <a:xfrm>
              <a:off x="3757060" y="4482287"/>
              <a:ext cx="1678254" cy="678723"/>
            </a:xfrm>
            <a:custGeom>
              <a:avLst/>
              <a:gdLst/>
              <a:ahLst/>
              <a:cxnLst/>
              <a:rect l="l" t="t" r="r" b="b"/>
              <a:pathLst>
                <a:path w="1183004" h="495300">
                  <a:moveTo>
                    <a:pt x="999998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498"/>
                  </a:lnTo>
                  <a:lnTo>
                    <a:pt x="24939" y="90461"/>
                  </a:lnTo>
                  <a:lnTo>
                    <a:pt x="6525" y="134084"/>
                  </a:lnTo>
                  <a:lnTo>
                    <a:pt x="0" y="182625"/>
                  </a:lnTo>
                  <a:lnTo>
                    <a:pt x="0" y="312673"/>
                  </a:lnTo>
                  <a:lnTo>
                    <a:pt x="6525" y="361215"/>
                  </a:lnTo>
                  <a:lnTo>
                    <a:pt x="24939" y="404838"/>
                  </a:lnTo>
                  <a:lnTo>
                    <a:pt x="53498" y="441801"/>
                  </a:lnTo>
                  <a:lnTo>
                    <a:pt x="90461" y="470360"/>
                  </a:lnTo>
                  <a:lnTo>
                    <a:pt x="134084" y="488774"/>
                  </a:lnTo>
                  <a:lnTo>
                    <a:pt x="182625" y="495299"/>
                  </a:lnTo>
                  <a:lnTo>
                    <a:pt x="999998" y="495299"/>
                  </a:lnTo>
                  <a:lnTo>
                    <a:pt x="1048539" y="488774"/>
                  </a:lnTo>
                  <a:lnTo>
                    <a:pt x="1092162" y="470360"/>
                  </a:lnTo>
                  <a:lnTo>
                    <a:pt x="1129125" y="441801"/>
                  </a:lnTo>
                  <a:lnTo>
                    <a:pt x="1157684" y="404838"/>
                  </a:lnTo>
                  <a:lnTo>
                    <a:pt x="1176098" y="361215"/>
                  </a:lnTo>
                  <a:lnTo>
                    <a:pt x="1182624" y="312673"/>
                  </a:lnTo>
                  <a:lnTo>
                    <a:pt x="1182624" y="182625"/>
                  </a:lnTo>
                  <a:lnTo>
                    <a:pt x="1176098" y="134084"/>
                  </a:lnTo>
                  <a:lnTo>
                    <a:pt x="1157684" y="90461"/>
                  </a:lnTo>
                  <a:lnTo>
                    <a:pt x="1129125" y="53498"/>
                  </a:lnTo>
                  <a:lnTo>
                    <a:pt x="1092162" y="24939"/>
                  </a:lnTo>
                  <a:lnTo>
                    <a:pt x="1048539" y="6525"/>
                  </a:lnTo>
                  <a:lnTo>
                    <a:pt x="999998" y="0"/>
                  </a:lnTo>
                  <a:close/>
                </a:path>
              </a:pathLst>
            </a:custGeom>
            <a:solidFill>
              <a:srgbClr val="F3E7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sz="1600" b="1"/>
                <a:t> </a:t>
              </a:r>
            </a:p>
            <a:p>
              <a:pPr algn="ctr"/>
              <a:r>
                <a:rPr lang="ru-RU" sz="1600" b="1"/>
                <a:t>Доработка интерфейса игры и выпуск</a:t>
              </a:r>
              <a:endParaRPr sz="1600" b="1"/>
            </a:p>
          </p:txBody>
        </p:sp>
      </p:grpSp>
      <p:grpSp>
        <p:nvGrpSpPr>
          <p:cNvPr id="310" name="object 97">
            <a:extLst>
              <a:ext uri="{FF2B5EF4-FFF2-40B4-BE49-F238E27FC236}">
                <a16:creationId xmlns:a16="http://schemas.microsoft.com/office/drawing/2014/main" id="{BAAA3341-66B4-4349-88B5-26B8233CC9A5}"/>
              </a:ext>
            </a:extLst>
          </p:cNvPr>
          <p:cNvGrpSpPr/>
          <p:nvPr/>
        </p:nvGrpSpPr>
        <p:grpSpPr>
          <a:xfrm>
            <a:off x="7584341" y="6771185"/>
            <a:ext cx="7907141" cy="7075970"/>
            <a:chOff x="1417748" y="1937293"/>
            <a:chExt cx="5472364" cy="5625860"/>
          </a:xfrm>
        </p:grpSpPr>
        <p:pic>
          <p:nvPicPr>
            <p:cNvPr id="311" name="object 98">
              <a:extLst>
                <a:ext uri="{FF2B5EF4-FFF2-40B4-BE49-F238E27FC236}">
                  <a16:creationId xmlns:a16="http://schemas.microsoft.com/office/drawing/2014/main" id="{3314A555-76D1-456D-83F2-FE80E134697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7748" y="5834049"/>
              <a:ext cx="2515997" cy="1729104"/>
            </a:xfrm>
            <a:prstGeom prst="rect">
              <a:avLst/>
            </a:prstGeom>
          </p:spPr>
        </p:pic>
        <p:sp>
          <p:nvSpPr>
            <p:cNvPr id="312" name="object 99">
              <a:extLst>
                <a:ext uri="{FF2B5EF4-FFF2-40B4-BE49-F238E27FC236}">
                  <a16:creationId xmlns:a16="http://schemas.microsoft.com/office/drawing/2014/main" id="{BF5D1A43-D685-4BFC-9010-65602DA5C78B}"/>
                </a:ext>
              </a:extLst>
            </p:cNvPr>
            <p:cNvSpPr/>
            <p:nvPr/>
          </p:nvSpPr>
          <p:spPr>
            <a:xfrm>
              <a:off x="5170188" y="1937293"/>
              <a:ext cx="1719924" cy="682591"/>
            </a:xfrm>
            <a:custGeom>
              <a:avLst/>
              <a:gdLst/>
              <a:ahLst/>
              <a:cxnLst/>
              <a:rect l="l" t="t" r="r" b="b"/>
              <a:pathLst>
                <a:path w="1283334" h="495300">
                  <a:moveTo>
                    <a:pt x="1100582" y="0"/>
                  </a:moveTo>
                  <a:lnTo>
                    <a:pt x="182625" y="0"/>
                  </a:lnTo>
                  <a:lnTo>
                    <a:pt x="134084" y="6524"/>
                  </a:lnTo>
                  <a:lnTo>
                    <a:pt x="90461" y="24936"/>
                  </a:lnTo>
                  <a:lnTo>
                    <a:pt x="53498" y="53495"/>
                  </a:lnTo>
                  <a:lnTo>
                    <a:pt x="24939" y="90459"/>
                  </a:lnTo>
                  <a:lnTo>
                    <a:pt x="6525" y="134087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300"/>
                  </a:lnTo>
                  <a:lnTo>
                    <a:pt x="1100582" y="495300"/>
                  </a:lnTo>
                  <a:lnTo>
                    <a:pt x="1149123" y="488775"/>
                  </a:lnTo>
                  <a:lnTo>
                    <a:pt x="1192746" y="470363"/>
                  </a:lnTo>
                  <a:lnTo>
                    <a:pt x="1229709" y="441804"/>
                  </a:lnTo>
                  <a:lnTo>
                    <a:pt x="1258268" y="404840"/>
                  </a:lnTo>
                  <a:lnTo>
                    <a:pt x="1276682" y="361212"/>
                  </a:lnTo>
                  <a:lnTo>
                    <a:pt x="1283207" y="312661"/>
                  </a:lnTo>
                  <a:lnTo>
                    <a:pt x="1283207" y="182638"/>
                  </a:lnTo>
                  <a:lnTo>
                    <a:pt x="1276682" y="134087"/>
                  </a:lnTo>
                  <a:lnTo>
                    <a:pt x="1258268" y="90459"/>
                  </a:lnTo>
                  <a:lnTo>
                    <a:pt x="1229709" y="53495"/>
                  </a:lnTo>
                  <a:lnTo>
                    <a:pt x="1192746" y="24936"/>
                  </a:lnTo>
                  <a:lnTo>
                    <a:pt x="1149123" y="6524"/>
                  </a:lnTo>
                  <a:lnTo>
                    <a:pt x="1100582" y="0"/>
                  </a:lnTo>
                  <a:close/>
                </a:path>
              </a:pathLst>
            </a:custGeom>
            <a:solidFill>
              <a:srgbClr val="9387E4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/>
                <a:t>Создание собственных анализаторов</a:t>
              </a:r>
              <a:endParaRPr b="1"/>
            </a:p>
          </p:txBody>
        </p:sp>
      </p:grpSp>
      <p:grpSp>
        <p:nvGrpSpPr>
          <p:cNvPr id="314" name="object 101">
            <a:extLst>
              <a:ext uri="{FF2B5EF4-FFF2-40B4-BE49-F238E27FC236}">
                <a16:creationId xmlns:a16="http://schemas.microsoft.com/office/drawing/2014/main" id="{45666B67-4A51-4FC2-8C1F-D8FBEF7C077C}"/>
              </a:ext>
            </a:extLst>
          </p:cNvPr>
          <p:cNvGrpSpPr/>
          <p:nvPr/>
        </p:nvGrpSpPr>
        <p:grpSpPr>
          <a:xfrm>
            <a:off x="4171003" y="8041457"/>
            <a:ext cx="6490604" cy="5778153"/>
            <a:chOff x="3668213" y="4093931"/>
            <a:chExt cx="4492009" cy="4594011"/>
          </a:xfrm>
        </p:grpSpPr>
        <p:pic>
          <p:nvPicPr>
            <p:cNvPr id="315" name="object 102">
              <a:extLst>
                <a:ext uri="{FF2B5EF4-FFF2-40B4-BE49-F238E27FC236}">
                  <a16:creationId xmlns:a16="http://schemas.microsoft.com/office/drawing/2014/main" id="{6152953A-AF53-4904-9DBF-059F699A5ED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68213" y="6962140"/>
              <a:ext cx="2415794" cy="1725802"/>
            </a:xfrm>
            <a:prstGeom prst="rect">
              <a:avLst/>
            </a:prstGeom>
          </p:spPr>
        </p:pic>
        <p:sp>
          <p:nvSpPr>
            <p:cNvPr id="316" name="object 103">
              <a:extLst>
                <a:ext uri="{FF2B5EF4-FFF2-40B4-BE49-F238E27FC236}">
                  <a16:creationId xmlns:a16="http://schemas.microsoft.com/office/drawing/2014/main" id="{866254FB-18E0-42BD-8626-91A9E4D780FC}"/>
                </a:ext>
              </a:extLst>
            </p:cNvPr>
            <p:cNvSpPr/>
            <p:nvPr/>
          </p:nvSpPr>
          <p:spPr>
            <a:xfrm>
              <a:off x="6360011" y="4093931"/>
              <a:ext cx="1800211" cy="538182"/>
            </a:xfrm>
            <a:custGeom>
              <a:avLst/>
              <a:gdLst/>
              <a:ahLst/>
              <a:cxnLst/>
              <a:rect l="l" t="t" r="r" b="b"/>
              <a:pathLst>
                <a:path w="1183004" h="494029">
                  <a:moveTo>
                    <a:pt x="1000505" y="0"/>
                  </a:moveTo>
                  <a:lnTo>
                    <a:pt x="182118" y="0"/>
                  </a:lnTo>
                  <a:lnTo>
                    <a:pt x="133702" y="6505"/>
                  </a:lnTo>
                  <a:lnTo>
                    <a:pt x="90198" y="24863"/>
                  </a:lnTo>
                  <a:lnTo>
                    <a:pt x="53340" y="53339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7"/>
                  </a:lnTo>
                  <a:lnTo>
                    <a:pt x="0" y="311657"/>
                  </a:lnTo>
                  <a:lnTo>
                    <a:pt x="6505" y="360073"/>
                  </a:lnTo>
                  <a:lnTo>
                    <a:pt x="24863" y="403577"/>
                  </a:lnTo>
                  <a:lnTo>
                    <a:pt x="53340" y="440435"/>
                  </a:lnTo>
                  <a:lnTo>
                    <a:pt x="90198" y="468912"/>
                  </a:lnTo>
                  <a:lnTo>
                    <a:pt x="133702" y="487270"/>
                  </a:lnTo>
                  <a:lnTo>
                    <a:pt x="182118" y="493775"/>
                  </a:lnTo>
                  <a:lnTo>
                    <a:pt x="1000505" y="493775"/>
                  </a:lnTo>
                  <a:lnTo>
                    <a:pt x="1048921" y="487270"/>
                  </a:lnTo>
                  <a:lnTo>
                    <a:pt x="1092425" y="468912"/>
                  </a:lnTo>
                  <a:lnTo>
                    <a:pt x="1129283" y="440435"/>
                  </a:lnTo>
                  <a:lnTo>
                    <a:pt x="1157760" y="403577"/>
                  </a:lnTo>
                  <a:lnTo>
                    <a:pt x="1176118" y="360073"/>
                  </a:lnTo>
                  <a:lnTo>
                    <a:pt x="1182624" y="311657"/>
                  </a:lnTo>
                  <a:lnTo>
                    <a:pt x="1182624" y="182117"/>
                  </a:lnTo>
                  <a:lnTo>
                    <a:pt x="1176118" y="133702"/>
                  </a:lnTo>
                  <a:lnTo>
                    <a:pt x="1157760" y="90198"/>
                  </a:lnTo>
                  <a:lnTo>
                    <a:pt x="1129283" y="53339"/>
                  </a:lnTo>
                  <a:lnTo>
                    <a:pt x="1092425" y="24863"/>
                  </a:lnTo>
                  <a:lnTo>
                    <a:pt x="1048921" y="6505"/>
                  </a:lnTo>
                  <a:lnTo>
                    <a:pt x="1000505" y="0"/>
                  </a:lnTo>
                  <a:close/>
                </a:path>
              </a:pathLst>
            </a:custGeom>
            <a:solidFill>
              <a:srgbClr val="A97DD2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/>
                <a:t>Р</a:t>
              </a:r>
              <a:r>
                <a:rPr lang="ru-RU" sz="2000" b="1"/>
                <a:t>азработка новой игры</a:t>
              </a:r>
              <a:endParaRPr sz="2000" b="1"/>
            </a:p>
          </p:txBody>
        </p:sp>
      </p:grpSp>
      <p:grpSp>
        <p:nvGrpSpPr>
          <p:cNvPr id="318" name="object 105">
            <a:extLst>
              <a:ext uri="{FF2B5EF4-FFF2-40B4-BE49-F238E27FC236}">
                <a16:creationId xmlns:a16="http://schemas.microsoft.com/office/drawing/2014/main" id="{52B5A472-C8A0-4549-B17A-CBC5351B966E}"/>
              </a:ext>
            </a:extLst>
          </p:cNvPr>
          <p:cNvGrpSpPr/>
          <p:nvPr/>
        </p:nvGrpSpPr>
        <p:grpSpPr>
          <a:xfrm>
            <a:off x="8428960" y="-288783"/>
            <a:ext cx="14393299" cy="10170034"/>
            <a:chOff x="742827" y="775540"/>
            <a:chExt cx="9961297" cy="8085841"/>
          </a:xfrm>
        </p:grpSpPr>
        <p:pic>
          <p:nvPicPr>
            <p:cNvPr id="319" name="object 106">
              <a:extLst>
                <a:ext uri="{FF2B5EF4-FFF2-40B4-BE49-F238E27FC236}">
                  <a16:creationId xmlns:a16="http://schemas.microsoft.com/office/drawing/2014/main" id="{D7C25B2D-8A78-4677-BD1A-D13CE32A591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88330" y="775540"/>
              <a:ext cx="2415794" cy="1729105"/>
            </a:xfrm>
            <a:prstGeom prst="rect">
              <a:avLst/>
            </a:prstGeom>
          </p:spPr>
        </p:pic>
        <p:sp>
          <p:nvSpPr>
            <p:cNvPr id="320" name="object 107">
              <a:extLst>
                <a:ext uri="{FF2B5EF4-FFF2-40B4-BE49-F238E27FC236}">
                  <a16:creationId xmlns:a16="http://schemas.microsoft.com/office/drawing/2014/main" id="{35DF55A1-0152-42D7-8B81-30EE283DD8D5}"/>
                </a:ext>
              </a:extLst>
            </p:cNvPr>
            <p:cNvSpPr/>
            <p:nvPr/>
          </p:nvSpPr>
          <p:spPr>
            <a:xfrm>
              <a:off x="742827" y="8130594"/>
              <a:ext cx="1544742" cy="730787"/>
            </a:xfrm>
            <a:custGeom>
              <a:avLst/>
              <a:gdLst/>
              <a:ahLst/>
              <a:cxnLst/>
              <a:rect l="l" t="t" r="r" b="b"/>
              <a:pathLst>
                <a:path w="1183004" h="495300">
                  <a:moveTo>
                    <a:pt x="999998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500"/>
                  </a:lnTo>
                  <a:lnTo>
                    <a:pt x="24939" y="90465"/>
                  </a:lnTo>
                  <a:lnTo>
                    <a:pt x="6525" y="134092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999998" y="495299"/>
                  </a:lnTo>
                  <a:lnTo>
                    <a:pt x="1048539" y="488775"/>
                  </a:lnTo>
                  <a:lnTo>
                    <a:pt x="1092162" y="470363"/>
                  </a:lnTo>
                  <a:lnTo>
                    <a:pt x="1129125" y="441804"/>
                  </a:lnTo>
                  <a:lnTo>
                    <a:pt x="1157684" y="404840"/>
                  </a:lnTo>
                  <a:lnTo>
                    <a:pt x="1176098" y="361212"/>
                  </a:lnTo>
                  <a:lnTo>
                    <a:pt x="1182624" y="312661"/>
                  </a:lnTo>
                  <a:lnTo>
                    <a:pt x="1182624" y="182638"/>
                  </a:lnTo>
                  <a:lnTo>
                    <a:pt x="1176098" y="134092"/>
                  </a:lnTo>
                  <a:lnTo>
                    <a:pt x="1157684" y="90465"/>
                  </a:lnTo>
                  <a:lnTo>
                    <a:pt x="1129125" y="53500"/>
                  </a:lnTo>
                  <a:lnTo>
                    <a:pt x="1092162" y="24939"/>
                  </a:lnTo>
                  <a:lnTo>
                    <a:pt x="1048539" y="6525"/>
                  </a:lnTo>
                  <a:lnTo>
                    <a:pt x="999998" y="0"/>
                  </a:lnTo>
                  <a:close/>
                </a:path>
              </a:pathLst>
            </a:custGeom>
            <a:solidFill>
              <a:srgbClr val="A97DD2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/>
                <a:t>Организация собственного мероприятия</a:t>
              </a:r>
              <a:endParaRPr b="1"/>
            </a:p>
          </p:txBody>
        </p:sp>
      </p:grpSp>
      <p:grpSp>
        <p:nvGrpSpPr>
          <p:cNvPr id="322" name="object 109">
            <a:extLst>
              <a:ext uri="{FF2B5EF4-FFF2-40B4-BE49-F238E27FC236}">
                <a16:creationId xmlns:a16="http://schemas.microsoft.com/office/drawing/2014/main" id="{0CE1B0BB-F29A-4468-973D-90C21008A758}"/>
              </a:ext>
            </a:extLst>
          </p:cNvPr>
          <p:cNvGrpSpPr/>
          <p:nvPr/>
        </p:nvGrpSpPr>
        <p:grpSpPr>
          <a:xfrm>
            <a:off x="8064425" y="6544080"/>
            <a:ext cx="10945312" cy="4725979"/>
            <a:chOff x="8197471" y="6452092"/>
            <a:chExt cx="7575019" cy="3757462"/>
          </a:xfrm>
        </p:grpSpPr>
        <p:pic>
          <p:nvPicPr>
            <p:cNvPr id="323" name="object 110">
              <a:extLst>
                <a:ext uri="{FF2B5EF4-FFF2-40B4-BE49-F238E27FC236}">
                  <a16:creationId xmlns:a16="http://schemas.microsoft.com/office/drawing/2014/main" id="{F672E387-254E-4CB8-97F1-426DE510F39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56696" y="8728279"/>
              <a:ext cx="2415794" cy="1481275"/>
            </a:xfrm>
            <a:prstGeom prst="rect">
              <a:avLst/>
            </a:prstGeom>
          </p:spPr>
        </p:pic>
        <p:sp>
          <p:nvSpPr>
            <p:cNvPr id="324" name="object 111">
              <a:extLst>
                <a:ext uri="{FF2B5EF4-FFF2-40B4-BE49-F238E27FC236}">
                  <a16:creationId xmlns:a16="http://schemas.microsoft.com/office/drawing/2014/main" id="{E543134E-87B3-4631-AF1A-F2BFD7DE92C9}"/>
                </a:ext>
              </a:extLst>
            </p:cNvPr>
            <p:cNvSpPr/>
            <p:nvPr/>
          </p:nvSpPr>
          <p:spPr>
            <a:xfrm>
              <a:off x="8197471" y="6452092"/>
              <a:ext cx="1931403" cy="724286"/>
            </a:xfrm>
            <a:custGeom>
              <a:avLst/>
              <a:gdLst/>
              <a:ahLst/>
              <a:cxnLst/>
              <a:rect l="l" t="t" r="r" b="b"/>
              <a:pathLst>
                <a:path w="1183004" h="495300">
                  <a:moveTo>
                    <a:pt x="999998" y="0"/>
                  </a:moveTo>
                  <a:lnTo>
                    <a:pt x="182625" y="0"/>
                  </a:lnTo>
                  <a:lnTo>
                    <a:pt x="134084" y="6524"/>
                  </a:lnTo>
                  <a:lnTo>
                    <a:pt x="90461" y="24936"/>
                  </a:lnTo>
                  <a:lnTo>
                    <a:pt x="53498" y="53495"/>
                  </a:lnTo>
                  <a:lnTo>
                    <a:pt x="24939" y="90459"/>
                  </a:lnTo>
                  <a:lnTo>
                    <a:pt x="6525" y="134087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999998" y="495299"/>
                  </a:lnTo>
                  <a:lnTo>
                    <a:pt x="1048539" y="488775"/>
                  </a:lnTo>
                  <a:lnTo>
                    <a:pt x="1092162" y="470363"/>
                  </a:lnTo>
                  <a:lnTo>
                    <a:pt x="1129125" y="441804"/>
                  </a:lnTo>
                  <a:lnTo>
                    <a:pt x="1157684" y="404840"/>
                  </a:lnTo>
                  <a:lnTo>
                    <a:pt x="1176098" y="361212"/>
                  </a:lnTo>
                  <a:lnTo>
                    <a:pt x="1182624" y="312661"/>
                  </a:lnTo>
                  <a:lnTo>
                    <a:pt x="1182624" y="182638"/>
                  </a:lnTo>
                  <a:lnTo>
                    <a:pt x="1176098" y="134087"/>
                  </a:lnTo>
                  <a:lnTo>
                    <a:pt x="1157684" y="90459"/>
                  </a:lnTo>
                  <a:lnTo>
                    <a:pt x="1129125" y="53495"/>
                  </a:lnTo>
                  <a:lnTo>
                    <a:pt x="1092162" y="24936"/>
                  </a:lnTo>
                  <a:lnTo>
                    <a:pt x="1048539" y="6524"/>
                  </a:lnTo>
                  <a:lnTo>
                    <a:pt x="999998" y="0"/>
                  </a:lnTo>
                  <a:close/>
                </a:path>
              </a:pathLst>
            </a:custGeom>
            <a:solidFill>
              <a:srgbClr val="A97DD2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b="1"/>
                <a:t>Регулярный выпуск обновлений</a:t>
              </a:r>
              <a:endParaRPr b="1"/>
            </a:p>
          </p:txBody>
        </p:sp>
      </p:grpSp>
      <p:grpSp>
        <p:nvGrpSpPr>
          <p:cNvPr id="326" name="object 113">
            <a:extLst>
              <a:ext uri="{FF2B5EF4-FFF2-40B4-BE49-F238E27FC236}">
                <a16:creationId xmlns:a16="http://schemas.microsoft.com/office/drawing/2014/main" id="{854B2701-46B7-4345-973F-787432DAD4C6}"/>
              </a:ext>
            </a:extLst>
          </p:cNvPr>
          <p:cNvGrpSpPr/>
          <p:nvPr/>
        </p:nvGrpSpPr>
        <p:grpSpPr>
          <a:xfrm>
            <a:off x="51542" y="6407149"/>
            <a:ext cx="10857087" cy="6576089"/>
            <a:chOff x="12208182" y="3712449"/>
            <a:chExt cx="7513961" cy="5228420"/>
          </a:xfrm>
        </p:grpSpPr>
        <p:pic>
          <p:nvPicPr>
            <p:cNvPr id="327" name="object 114">
              <a:extLst>
                <a:ext uri="{FF2B5EF4-FFF2-40B4-BE49-F238E27FC236}">
                  <a16:creationId xmlns:a16="http://schemas.microsoft.com/office/drawing/2014/main" id="{13E941DC-B602-4C0D-8E80-08EB6200271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06349" y="7211764"/>
              <a:ext cx="2415794" cy="1729105"/>
            </a:xfrm>
            <a:prstGeom prst="rect">
              <a:avLst/>
            </a:prstGeom>
          </p:spPr>
        </p:pic>
        <p:sp>
          <p:nvSpPr>
            <p:cNvPr id="328" name="object 115">
              <a:extLst>
                <a:ext uri="{FF2B5EF4-FFF2-40B4-BE49-F238E27FC236}">
                  <a16:creationId xmlns:a16="http://schemas.microsoft.com/office/drawing/2014/main" id="{3FD378AF-F196-40F8-B20E-A4B322B06716}"/>
                </a:ext>
              </a:extLst>
            </p:cNvPr>
            <p:cNvSpPr/>
            <p:nvPr/>
          </p:nvSpPr>
          <p:spPr>
            <a:xfrm>
              <a:off x="12208182" y="3712449"/>
              <a:ext cx="2036936" cy="587428"/>
            </a:xfrm>
            <a:custGeom>
              <a:avLst/>
              <a:gdLst/>
              <a:ahLst/>
              <a:cxnLst/>
              <a:rect l="l" t="t" r="r" b="b"/>
              <a:pathLst>
                <a:path w="1183004" h="495300">
                  <a:moveTo>
                    <a:pt x="999998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498"/>
                  </a:lnTo>
                  <a:lnTo>
                    <a:pt x="24939" y="90461"/>
                  </a:lnTo>
                  <a:lnTo>
                    <a:pt x="6525" y="134084"/>
                  </a:lnTo>
                  <a:lnTo>
                    <a:pt x="0" y="182625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999998" y="495299"/>
                  </a:lnTo>
                  <a:lnTo>
                    <a:pt x="1048539" y="488775"/>
                  </a:lnTo>
                  <a:lnTo>
                    <a:pt x="1092162" y="470363"/>
                  </a:lnTo>
                  <a:lnTo>
                    <a:pt x="1129125" y="441804"/>
                  </a:lnTo>
                  <a:lnTo>
                    <a:pt x="1157684" y="404840"/>
                  </a:lnTo>
                  <a:lnTo>
                    <a:pt x="1176098" y="361212"/>
                  </a:lnTo>
                  <a:lnTo>
                    <a:pt x="1182624" y="312661"/>
                  </a:lnTo>
                  <a:lnTo>
                    <a:pt x="1182624" y="182625"/>
                  </a:lnTo>
                  <a:lnTo>
                    <a:pt x="1176098" y="134084"/>
                  </a:lnTo>
                  <a:lnTo>
                    <a:pt x="1157684" y="90461"/>
                  </a:lnTo>
                  <a:lnTo>
                    <a:pt x="1129125" y="53498"/>
                  </a:lnTo>
                  <a:lnTo>
                    <a:pt x="1092162" y="24939"/>
                  </a:lnTo>
                  <a:lnTo>
                    <a:pt x="1048539" y="6525"/>
                  </a:lnTo>
                  <a:lnTo>
                    <a:pt x="999998" y="0"/>
                  </a:lnTo>
                  <a:close/>
                </a:path>
              </a:pathLst>
            </a:custGeom>
            <a:solidFill>
              <a:srgbClr val="F3E7FF"/>
            </a:solidFill>
          </p:spPr>
          <p:txBody>
            <a:bodyPr wrap="square" lIns="0" tIns="0" rIns="0" bIns="0" rtlCol="0"/>
            <a:lstStyle/>
            <a:p>
              <a:endParaRPr sz="16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32" name="object 119">
            <a:extLst>
              <a:ext uri="{FF2B5EF4-FFF2-40B4-BE49-F238E27FC236}">
                <a16:creationId xmlns:a16="http://schemas.microsoft.com/office/drawing/2014/main" id="{19189A58-60D9-4945-A93A-62AF3F33F9DC}"/>
              </a:ext>
            </a:extLst>
          </p:cNvPr>
          <p:cNvSpPr/>
          <p:nvPr/>
        </p:nvSpPr>
        <p:spPr>
          <a:xfrm>
            <a:off x="10701743" y="7704290"/>
            <a:ext cx="2838409" cy="873248"/>
          </a:xfrm>
          <a:custGeom>
            <a:avLst/>
            <a:gdLst/>
            <a:ahLst/>
            <a:cxnLst/>
            <a:rect l="l" t="t" r="r" b="b"/>
            <a:pathLst>
              <a:path w="1183004" h="494029">
                <a:moveTo>
                  <a:pt x="1000506" y="0"/>
                </a:moveTo>
                <a:lnTo>
                  <a:pt x="182118" y="0"/>
                </a:lnTo>
                <a:lnTo>
                  <a:pt x="133702" y="6504"/>
                </a:lnTo>
                <a:lnTo>
                  <a:pt x="90198" y="24859"/>
                </a:lnTo>
                <a:lnTo>
                  <a:pt x="53340" y="53330"/>
                </a:lnTo>
                <a:lnTo>
                  <a:pt x="24863" y="90181"/>
                </a:lnTo>
                <a:lnTo>
                  <a:pt x="6505" y="133676"/>
                </a:lnTo>
                <a:lnTo>
                  <a:pt x="0" y="182079"/>
                </a:lnTo>
                <a:lnTo>
                  <a:pt x="0" y="311696"/>
                </a:lnTo>
                <a:lnTo>
                  <a:pt x="6505" y="360099"/>
                </a:lnTo>
                <a:lnTo>
                  <a:pt x="24863" y="403594"/>
                </a:lnTo>
                <a:lnTo>
                  <a:pt x="53340" y="440445"/>
                </a:lnTo>
                <a:lnTo>
                  <a:pt x="90198" y="468916"/>
                </a:lnTo>
                <a:lnTo>
                  <a:pt x="133702" y="487271"/>
                </a:lnTo>
                <a:lnTo>
                  <a:pt x="182118" y="493776"/>
                </a:lnTo>
                <a:lnTo>
                  <a:pt x="1000506" y="493776"/>
                </a:lnTo>
                <a:lnTo>
                  <a:pt x="1048921" y="487271"/>
                </a:lnTo>
                <a:lnTo>
                  <a:pt x="1092425" y="468916"/>
                </a:lnTo>
                <a:lnTo>
                  <a:pt x="1129284" y="440445"/>
                </a:lnTo>
                <a:lnTo>
                  <a:pt x="1157760" y="403594"/>
                </a:lnTo>
                <a:lnTo>
                  <a:pt x="1176118" y="360099"/>
                </a:lnTo>
                <a:lnTo>
                  <a:pt x="1182624" y="311696"/>
                </a:lnTo>
                <a:lnTo>
                  <a:pt x="1182624" y="182079"/>
                </a:lnTo>
                <a:lnTo>
                  <a:pt x="1176118" y="133676"/>
                </a:lnTo>
                <a:lnTo>
                  <a:pt x="1157760" y="90181"/>
                </a:lnTo>
                <a:lnTo>
                  <a:pt x="1129284" y="53330"/>
                </a:lnTo>
                <a:lnTo>
                  <a:pt x="1092425" y="24859"/>
                </a:lnTo>
                <a:lnTo>
                  <a:pt x="1048921" y="6504"/>
                </a:lnTo>
                <a:lnTo>
                  <a:pt x="1000506" y="0"/>
                </a:lnTo>
                <a:close/>
              </a:path>
            </a:pathLst>
          </a:custGeom>
          <a:solidFill>
            <a:srgbClr val="926CD3"/>
          </a:solidFill>
        </p:spPr>
        <p:txBody>
          <a:bodyPr wrap="square" lIns="0" tIns="0" rIns="0" bIns="0" rtlCol="0"/>
          <a:lstStyle/>
          <a:p>
            <a:pPr algn="ctr"/>
            <a:r>
              <a:rPr lang="ru-RU" b="1"/>
              <a:t>Удешевление анализаторов и выпуск ПО для браслетов</a:t>
            </a:r>
            <a:endParaRPr b="1"/>
          </a:p>
        </p:txBody>
      </p:sp>
      <p:grpSp>
        <p:nvGrpSpPr>
          <p:cNvPr id="334" name="object 121">
            <a:extLst>
              <a:ext uri="{FF2B5EF4-FFF2-40B4-BE49-F238E27FC236}">
                <a16:creationId xmlns:a16="http://schemas.microsoft.com/office/drawing/2014/main" id="{22DAC3F2-2FBF-42DA-9001-22F16D1F6D9E}"/>
              </a:ext>
            </a:extLst>
          </p:cNvPr>
          <p:cNvGrpSpPr/>
          <p:nvPr/>
        </p:nvGrpSpPr>
        <p:grpSpPr>
          <a:xfrm>
            <a:off x="3920782" y="7436553"/>
            <a:ext cx="4357534" cy="4788649"/>
            <a:chOff x="9798678" y="4897746"/>
            <a:chExt cx="3015757" cy="3807290"/>
          </a:xfrm>
        </p:grpSpPr>
        <p:pic>
          <p:nvPicPr>
            <p:cNvPr id="335" name="object 122">
              <a:extLst>
                <a:ext uri="{FF2B5EF4-FFF2-40B4-BE49-F238E27FC236}">
                  <a16:creationId xmlns:a16="http://schemas.microsoft.com/office/drawing/2014/main" id="{E80DEAA4-7BB3-40A8-9269-01587B31CD3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98678" y="6975931"/>
              <a:ext cx="1933955" cy="1729105"/>
            </a:xfrm>
            <a:prstGeom prst="rect">
              <a:avLst/>
            </a:prstGeom>
          </p:spPr>
        </p:pic>
        <p:sp>
          <p:nvSpPr>
            <p:cNvPr id="336" name="object 123">
              <a:extLst>
                <a:ext uri="{FF2B5EF4-FFF2-40B4-BE49-F238E27FC236}">
                  <a16:creationId xmlns:a16="http://schemas.microsoft.com/office/drawing/2014/main" id="{DD96C26B-5757-488A-975E-41E9E10E3404}"/>
                </a:ext>
              </a:extLst>
            </p:cNvPr>
            <p:cNvSpPr/>
            <p:nvPr/>
          </p:nvSpPr>
          <p:spPr>
            <a:xfrm>
              <a:off x="10969297" y="4897746"/>
              <a:ext cx="1845138" cy="509747"/>
            </a:xfrm>
            <a:custGeom>
              <a:avLst/>
              <a:gdLst/>
              <a:ahLst/>
              <a:cxnLst/>
              <a:rect l="l" t="t" r="r" b="b"/>
              <a:pathLst>
                <a:path w="1184275" h="495300">
                  <a:moveTo>
                    <a:pt x="1001522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498"/>
                  </a:lnTo>
                  <a:lnTo>
                    <a:pt x="24939" y="90461"/>
                  </a:lnTo>
                  <a:lnTo>
                    <a:pt x="6525" y="134084"/>
                  </a:lnTo>
                  <a:lnTo>
                    <a:pt x="0" y="182625"/>
                  </a:lnTo>
                  <a:lnTo>
                    <a:pt x="0" y="312673"/>
                  </a:lnTo>
                  <a:lnTo>
                    <a:pt x="6525" y="361219"/>
                  </a:lnTo>
                  <a:lnTo>
                    <a:pt x="24939" y="404844"/>
                  </a:lnTo>
                  <a:lnTo>
                    <a:pt x="53498" y="441806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1001522" y="495299"/>
                  </a:lnTo>
                  <a:lnTo>
                    <a:pt x="1050063" y="488775"/>
                  </a:lnTo>
                  <a:lnTo>
                    <a:pt x="1093686" y="470363"/>
                  </a:lnTo>
                  <a:lnTo>
                    <a:pt x="1130649" y="441806"/>
                  </a:lnTo>
                  <a:lnTo>
                    <a:pt x="1159208" y="404844"/>
                  </a:lnTo>
                  <a:lnTo>
                    <a:pt x="1177622" y="361219"/>
                  </a:lnTo>
                  <a:lnTo>
                    <a:pt x="1184148" y="312673"/>
                  </a:lnTo>
                  <a:lnTo>
                    <a:pt x="1184148" y="182625"/>
                  </a:lnTo>
                  <a:lnTo>
                    <a:pt x="1177622" y="134084"/>
                  </a:lnTo>
                  <a:lnTo>
                    <a:pt x="1159208" y="90461"/>
                  </a:lnTo>
                  <a:lnTo>
                    <a:pt x="1130649" y="53498"/>
                  </a:lnTo>
                  <a:lnTo>
                    <a:pt x="1093686" y="24939"/>
                  </a:lnTo>
                  <a:lnTo>
                    <a:pt x="1050063" y="6525"/>
                  </a:lnTo>
                  <a:lnTo>
                    <a:pt x="1001522" y="0"/>
                  </a:lnTo>
                  <a:close/>
                </a:path>
              </a:pathLst>
            </a:custGeom>
            <a:solidFill>
              <a:srgbClr val="B788E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/>
                <a:t>Закупка рекламы и работа с в2с</a:t>
              </a:r>
              <a:endParaRPr b="1"/>
            </a:p>
          </p:txBody>
        </p:sp>
      </p:grpSp>
      <p:grpSp>
        <p:nvGrpSpPr>
          <p:cNvPr id="338" name="object 125">
            <a:extLst>
              <a:ext uri="{FF2B5EF4-FFF2-40B4-BE49-F238E27FC236}">
                <a16:creationId xmlns:a16="http://schemas.microsoft.com/office/drawing/2014/main" id="{A93CFC49-F3A8-4EB9-9370-CC9458E17BC7}"/>
              </a:ext>
            </a:extLst>
          </p:cNvPr>
          <p:cNvGrpSpPr/>
          <p:nvPr/>
        </p:nvGrpSpPr>
        <p:grpSpPr>
          <a:xfrm>
            <a:off x="15083340" y="6215145"/>
            <a:ext cx="4288211" cy="9009554"/>
            <a:chOff x="14392699" y="1374784"/>
            <a:chExt cx="2107692" cy="6414608"/>
          </a:xfrm>
        </p:grpSpPr>
        <p:pic>
          <p:nvPicPr>
            <p:cNvPr id="339" name="object 126">
              <a:extLst>
                <a:ext uri="{FF2B5EF4-FFF2-40B4-BE49-F238E27FC236}">
                  <a16:creationId xmlns:a16="http://schemas.microsoft.com/office/drawing/2014/main" id="{8176DA33-FC60-4A16-B374-53D9728D402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92699" y="6074940"/>
              <a:ext cx="2107692" cy="1714452"/>
            </a:xfrm>
            <a:prstGeom prst="rect">
              <a:avLst/>
            </a:prstGeom>
          </p:spPr>
        </p:pic>
        <p:sp>
          <p:nvSpPr>
            <p:cNvPr id="340" name="object 127">
              <a:extLst>
                <a:ext uri="{FF2B5EF4-FFF2-40B4-BE49-F238E27FC236}">
                  <a16:creationId xmlns:a16="http://schemas.microsoft.com/office/drawing/2014/main" id="{0DFD4B11-1315-4E03-AEED-B6B353D2A856}"/>
                </a:ext>
              </a:extLst>
            </p:cNvPr>
            <p:cNvSpPr/>
            <p:nvPr/>
          </p:nvSpPr>
          <p:spPr>
            <a:xfrm>
              <a:off x="14539761" y="1374784"/>
              <a:ext cx="1346942" cy="570382"/>
            </a:xfrm>
            <a:custGeom>
              <a:avLst/>
              <a:gdLst/>
              <a:ahLst/>
              <a:cxnLst/>
              <a:rect l="l" t="t" r="r" b="b"/>
              <a:pathLst>
                <a:path w="1440179" h="495300">
                  <a:moveTo>
                    <a:pt x="1257553" y="0"/>
                  </a:moveTo>
                  <a:lnTo>
                    <a:pt x="182625" y="0"/>
                  </a:lnTo>
                  <a:lnTo>
                    <a:pt x="134084" y="6524"/>
                  </a:lnTo>
                  <a:lnTo>
                    <a:pt x="90461" y="24936"/>
                  </a:lnTo>
                  <a:lnTo>
                    <a:pt x="53498" y="53495"/>
                  </a:lnTo>
                  <a:lnTo>
                    <a:pt x="24939" y="90459"/>
                  </a:lnTo>
                  <a:lnTo>
                    <a:pt x="6525" y="134087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300"/>
                  </a:lnTo>
                  <a:lnTo>
                    <a:pt x="1257553" y="495300"/>
                  </a:lnTo>
                  <a:lnTo>
                    <a:pt x="1306095" y="488775"/>
                  </a:lnTo>
                  <a:lnTo>
                    <a:pt x="1349718" y="470363"/>
                  </a:lnTo>
                  <a:lnTo>
                    <a:pt x="1386681" y="441804"/>
                  </a:lnTo>
                  <a:lnTo>
                    <a:pt x="1415240" y="404840"/>
                  </a:lnTo>
                  <a:lnTo>
                    <a:pt x="1433654" y="361212"/>
                  </a:lnTo>
                  <a:lnTo>
                    <a:pt x="1440180" y="312661"/>
                  </a:lnTo>
                  <a:lnTo>
                    <a:pt x="1440180" y="182638"/>
                  </a:lnTo>
                  <a:lnTo>
                    <a:pt x="1433654" y="134087"/>
                  </a:lnTo>
                  <a:lnTo>
                    <a:pt x="1415240" y="90459"/>
                  </a:lnTo>
                  <a:lnTo>
                    <a:pt x="1386681" y="53495"/>
                  </a:lnTo>
                  <a:lnTo>
                    <a:pt x="1349718" y="24936"/>
                  </a:lnTo>
                  <a:lnTo>
                    <a:pt x="1306095" y="6524"/>
                  </a:lnTo>
                  <a:lnTo>
                    <a:pt x="1257553" y="0"/>
                  </a:lnTo>
                  <a:close/>
                </a:path>
              </a:pathLst>
            </a:custGeom>
            <a:solidFill>
              <a:srgbClr val="B6B1FD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250000"/>
                </a:lnSpc>
              </a:pPr>
              <a:r>
                <a:rPr lang="ru-RU" b="1"/>
                <a:t>Выход на ЕАЭС</a:t>
              </a:r>
              <a:endParaRPr b="1"/>
            </a:p>
          </p:txBody>
        </p:sp>
      </p:grpSp>
      <p:grpSp>
        <p:nvGrpSpPr>
          <p:cNvPr id="342" name="object 129">
            <a:extLst>
              <a:ext uri="{FF2B5EF4-FFF2-40B4-BE49-F238E27FC236}">
                <a16:creationId xmlns:a16="http://schemas.microsoft.com/office/drawing/2014/main" id="{1D7E3904-14BC-487F-AB82-B732D61A49F8}"/>
              </a:ext>
            </a:extLst>
          </p:cNvPr>
          <p:cNvGrpSpPr/>
          <p:nvPr/>
        </p:nvGrpSpPr>
        <p:grpSpPr>
          <a:xfrm>
            <a:off x="495001" y="8010224"/>
            <a:ext cx="5535809" cy="4028242"/>
            <a:chOff x="4843237" y="6115548"/>
            <a:chExt cx="3831217" cy="3202717"/>
          </a:xfrm>
        </p:grpSpPr>
        <p:pic>
          <p:nvPicPr>
            <p:cNvPr id="343" name="object 130">
              <a:extLst>
                <a:ext uri="{FF2B5EF4-FFF2-40B4-BE49-F238E27FC236}">
                  <a16:creationId xmlns:a16="http://schemas.microsoft.com/office/drawing/2014/main" id="{C1C46E5E-2635-4D0E-8C95-C16AE4ECFAA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43237" y="7592463"/>
              <a:ext cx="2415794" cy="1725802"/>
            </a:xfrm>
            <a:prstGeom prst="rect">
              <a:avLst/>
            </a:prstGeom>
          </p:spPr>
        </p:pic>
        <p:sp>
          <p:nvSpPr>
            <p:cNvPr id="344" name="object 131">
              <a:extLst>
                <a:ext uri="{FF2B5EF4-FFF2-40B4-BE49-F238E27FC236}">
                  <a16:creationId xmlns:a16="http://schemas.microsoft.com/office/drawing/2014/main" id="{F78F01C5-160F-49AA-9B1E-0C27E42248F3}"/>
                </a:ext>
              </a:extLst>
            </p:cNvPr>
            <p:cNvSpPr/>
            <p:nvPr/>
          </p:nvSpPr>
          <p:spPr>
            <a:xfrm>
              <a:off x="6823388" y="6115548"/>
              <a:ext cx="1851066" cy="725282"/>
            </a:xfrm>
            <a:custGeom>
              <a:avLst/>
              <a:gdLst/>
              <a:ahLst/>
              <a:cxnLst/>
              <a:rect l="l" t="t" r="r" b="b"/>
              <a:pathLst>
                <a:path w="1183004" h="494029">
                  <a:moveTo>
                    <a:pt x="1000505" y="0"/>
                  </a:moveTo>
                  <a:lnTo>
                    <a:pt x="182118" y="0"/>
                  </a:lnTo>
                  <a:lnTo>
                    <a:pt x="133702" y="6505"/>
                  </a:lnTo>
                  <a:lnTo>
                    <a:pt x="90198" y="24863"/>
                  </a:lnTo>
                  <a:lnTo>
                    <a:pt x="53340" y="53339"/>
                  </a:lnTo>
                  <a:lnTo>
                    <a:pt x="24863" y="90198"/>
                  </a:lnTo>
                  <a:lnTo>
                    <a:pt x="6505" y="133702"/>
                  </a:lnTo>
                  <a:lnTo>
                    <a:pt x="0" y="182117"/>
                  </a:lnTo>
                  <a:lnTo>
                    <a:pt x="0" y="311657"/>
                  </a:lnTo>
                  <a:lnTo>
                    <a:pt x="6505" y="360073"/>
                  </a:lnTo>
                  <a:lnTo>
                    <a:pt x="24863" y="403577"/>
                  </a:lnTo>
                  <a:lnTo>
                    <a:pt x="53340" y="440435"/>
                  </a:lnTo>
                  <a:lnTo>
                    <a:pt x="90198" y="468912"/>
                  </a:lnTo>
                  <a:lnTo>
                    <a:pt x="133702" y="487270"/>
                  </a:lnTo>
                  <a:lnTo>
                    <a:pt x="182118" y="493775"/>
                  </a:lnTo>
                  <a:lnTo>
                    <a:pt x="1000505" y="493775"/>
                  </a:lnTo>
                  <a:lnTo>
                    <a:pt x="1048921" y="487270"/>
                  </a:lnTo>
                  <a:lnTo>
                    <a:pt x="1092425" y="468912"/>
                  </a:lnTo>
                  <a:lnTo>
                    <a:pt x="1129283" y="440435"/>
                  </a:lnTo>
                  <a:lnTo>
                    <a:pt x="1157760" y="403577"/>
                  </a:lnTo>
                  <a:lnTo>
                    <a:pt x="1176118" y="360073"/>
                  </a:lnTo>
                  <a:lnTo>
                    <a:pt x="1182624" y="311657"/>
                  </a:lnTo>
                  <a:lnTo>
                    <a:pt x="1182624" y="182117"/>
                  </a:lnTo>
                  <a:lnTo>
                    <a:pt x="1176118" y="133702"/>
                  </a:lnTo>
                  <a:lnTo>
                    <a:pt x="1157760" y="90198"/>
                  </a:lnTo>
                  <a:lnTo>
                    <a:pt x="1129283" y="53339"/>
                  </a:lnTo>
                  <a:lnTo>
                    <a:pt x="1092425" y="24863"/>
                  </a:lnTo>
                  <a:lnTo>
                    <a:pt x="1048921" y="6505"/>
                  </a:lnTo>
                  <a:lnTo>
                    <a:pt x="1000505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sz="1600" b="1"/>
                <a:t>Сотрудничество с 2-3 корпорациями</a:t>
              </a:r>
              <a:endParaRPr sz="1600" b="1"/>
            </a:p>
          </p:txBody>
        </p:sp>
      </p:grpSp>
      <p:grpSp>
        <p:nvGrpSpPr>
          <p:cNvPr id="346" name="object 133">
            <a:extLst>
              <a:ext uri="{FF2B5EF4-FFF2-40B4-BE49-F238E27FC236}">
                <a16:creationId xmlns:a16="http://schemas.microsoft.com/office/drawing/2014/main" id="{B371F04F-418E-4E81-89A1-4EC5A5499AD5}"/>
              </a:ext>
            </a:extLst>
          </p:cNvPr>
          <p:cNvGrpSpPr/>
          <p:nvPr/>
        </p:nvGrpSpPr>
        <p:grpSpPr>
          <a:xfrm>
            <a:off x="15222216" y="6946636"/>
            <a:ext cx="6324034" cy="2174796"/>
            <a:chOff x="8108432" y="4850331"/>
            <a:chExt cx="4376728" cy="1729105"/>
          </a:xfrm>
        </p:grpSpPr>
        <p:pic>
          <p:nvPicPr>
            <p:cNvPr id="347" name="object 134">
              <a:extLst>
                <a:ext uri="{FF2B5EF4-FFF2-40B4-BE49-F238E27FC236}">
                  <a16:creationId xmlns:a16="http://schemas.microsoft.com/office/drawing/2014/main" id="{7E312A12-9B3D-480F-8E26-C6D07DC81FF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69366" y="4850331"/>
              <a:ext cx="2415794" cy="1729105"/>
            </a:xfrm>
            <a:prstGeom prst="rect">
              <a:avLst/>
            </a:prstGeom>
          </p:spPr>
        </p:pic>
        <p:sp>
          <p:nvSpPr>
            <p:cNvPr id="348" name="object 135">
              <a:extLst>
                <a:ext uri="{FF2B5EF4-FFF2-40B4-BE49-F238E27FC236}">
                  <a16:creationId xmlns:a16="http://schemas.microsoft.com/office/drawing/2014/main" id="{722DDB98-19A7-4E40-B066-C43C4511DA1E}"/>
                </a:ext>
              </a:extLst>
            </p:cNvPr>
            <p:cNvSpPr/>
            <p:nvPr/>
          </p:nvSpPr>
          <p:spPr>
            <a:xfrm>
              <a:off x="8108432" y="5322912"/>
              <a:ext cx="2027875" cy="728928"/>
            </a:xfrm>
            <a:custGeom>
              <a:avLst/>
              <a:gdLst/>
              <a:ahLst/>
              <a:cxnLst/>
              <a:rect l="l" t="t" r="r" b="b"/>
              <a:pathLst>
                <a:path w="1183004" h="495300">
                  <a:moveTo>
                    <a:pt x="999998" y="0"/>
                  </a:moveTo>
                  <a:lnTo>
                    <a:pt x="182625" y="0"/>
                  </a:lnTo>
                  <a:lnTo>
                    <a:pt x="134084" y="6525"/>
                  </a:lnTo>
                  <a:lnTo>
                    <a:pt x="90461" y="24939"/>
                  </a:lnTo>
                  <a:lnTo>
                    <a:pt x="53498" y="53500"/>
                  </a:lnTo>
                  <a:lnTo>
                    <a:pt x="24939" y="90465"/>
                  </a:lnTo>
                  <a:lnTo>
                    <a:pt x="6525" y="134092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999998" y="495299"/>
                  </a:lnTo>
                  <a:lnTo>
                    <a:pt x="1048539" y="488775"/>
                  </a:lnTo>
                  <a:lnTo>
                    <a:pt x="1092162" y="470363"/>
                  </a:lnTo>
                  <a:lnTo>
                    <a:pt x="1129125" y="441804"/>
                  </a:lnTo>
                  <a:lnTo>
                    <a:pt x="1157684" y="404840"/>
                  </a:lnTo>
                  <a:lnTo>
                    <a:pt x="1176098" y="361212"/>
                  </a:lnTo>
                  <a:lnTo>
                    <a:pt x="1182624" y="312661"/>
                  </a:lnTo>
                  <a:lnTo>
                    <a:pt x="1182624" y="182638"/>
                  </a:lnTo>
                  <a:lnTo>
                    <a:pt x="1176098" y="134092"/>
                  </a:lnTo>
                  <a:lnTo>
                    <a:pt x="1157684" y="90465"/>
                  </a:lnTo>
                  <a:lnTo>
                    <a:pt x="1129125" y="53500"/>
                  </a:lnTo>
                  <a:lnTo>
                    <a:pt x="1092162" y="24939"/>
                  </a:lnTo>
                  <a:lnTo>
                    <a:pt x="1048539" y="6525"/>
                  </a:lnTo>
                  <a:lnTo>
                    <a:pt x="999998" y="0"/>
                  </a:lnTo>
                  <a:close/>
                </a:path>
              </a:pathLst>
            </a:custGeom>
            <a:solidFill>
              <a:srgbClr val="B6B1FD"/>
            </a:solidFill>
          </p:spPr>
          <p:txBody>
            <a:bodyPr wrap="square" lIns="0" tIns="0" rIns="0" bIns="0" rtlCol="0"/>
            <a:lstStyle/>
            <a:p>
              <a:pPr algn="ctr">
                <a:lnSpc>
                  <a:spcPct val="150000"/>
                </a:lnSpc>
              </a:pPr>
              <a:r>
                <a:rPr lang="ru-RU" b="1" dirty="0"/>
                <a:t>Аудитория 460.000</a:t>
              </a:r>
            </a:p>
            <a:p>
              <a:pPr algn="ctr">
                <a:lnSpc>
                  <a:spcPct val="150000"/>
                </a:lnSpc>
              </a:pPr>
              <a:r>
                <a:rPr lang="ru-RU" b="1" dirty="0"/>
                <a:t>человек</a:t>
              </a:r>
              <a:endParaRPr b="1" dirty="0"/>
            </a:p>
          </p:txBody>
        </p:sp>
      </p:grpSp>
      <p:grpSp>
        <p:nvGrpSpPr>
          <p:cNvPr id="350" name="object 137">
            <a:extLst>
              <a:ext uri="{FF2B5EF4-FFF2-40B4-BE49-F238E27FC236}">
                <a16:creationId xmlns:a16="http://schemas.microsoft.com/office/drawing/2014/main" id="{5F69CE87-E8CE-43C8-8160-727C455D205A}"/>
              </a:ext>
            </a:extLst>
          </p:cNvPr>
          <p:cNvGrpSpPr/>
          <p:nvPr/>
        </p:nvGrpSpPr>
        <p:grpSpPr>
          <a:xfrm>
            <a:off x="1444710" y="7073075"/>
            <a:ext cx="4104412" cy="5343423"/>
            <a:chOff x="5692363" y="5800465"/>
            <a:chExt cx="2840577" cy="4248370"/>
          </a:xfrm>
        </p:grpSpPr>
        <p:pic>
          <p:nvPicPr>
            <p:cNvPr id="351" name="object 138">
              <a:extLst>
                <a:ext uri="{FF2B5EF4-FFF2-40B4-BE49-F238E27FC236}">
                  <a16:creationId xmlns:a16="http://schemas.microsoft.com/office/drawing/2014/main" id="{E5BBAE9F-B158-4C15-8780-4897DCEDAFE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92363" y="8572132"/>
              <a:ext cx="2417191" cy="1476703"/>
            </a:xfrm>
            <a:prstGeom prst="rect">
              <a:avLst/>
            </a:prstGeom>
          </p:spPr>
        </p:pic>
        <p:sp>
          <p:nvSpPr>
            <p:cNvPr id="352" name="object 139">
              <a:extLst>
                <a:ext uri="{FF2B5EF4-FFF2-40B4-BE49-F238E27FC236}">
                  <a16:creationId xmlns:a16="http://schemas.microsoft.com/office/drawing/2014/main" id="{D9F3523C-935D-428C-B210-C1D7CCF9119C}"/>
                </a:ext>
              </a:extLst>
            </p:cNvPr>
            <p:cNvSpPr/>
            <p:nvPr/>
          </p:nvSpPr>
          <p:spPr>
            <a:xfrm>
              <a:off x="6694699" y="5800465"/>
              <a:ext cx="1838241" cy="538468"/>
            </a:xfrm>
            <a:custGeom>
              <a:avLst/>
              <a:gdLst/>
              <a:ahLst/>
              <a:cxnLst/>
              <a:rect l="l" t="t" r="r" b="b"/>
              <a:pathLst>
                <a:path w="1184275" h="495300">
                  <a:moveTo>
                    <a:pt x="1001522" y="0"/>
                  </a:moveTo>
                  <a:lnTo>
                    <a:pt x="182625" y="0"/>
                  </a:lnTo>
                  <a:lnTo>
                    <a:pt x="134084" y="6523"/>
                  </a:lnTo>
                  <a:lnTo>
                    <a:pt x="90461" y="24933"/>
                  </a:lnTo>
                  <a:lnTo>
                    <a:pt x="53498" y="53490"/>
                  </a:lnTo>
                  <a:lnTo>
                    <a:pt x="24939" y="90454"/>
                  </a:lnTo>
                  <a:lnTo>
                    <a:pt x="6525" y="134083"/>
                  </a:lnTo>
                  <a:lnTo>
                    <a:pt x="0" y="182638"/>
                  </a:lnTo>
                  <a:lnTo>
                    <a:pt x="0" y="312661"/>
                  </a:lnTo>
                  <a:lnTo>
                    <a:pt x="6525" y="361212"/>
                  </a:lnTo>
                  <a:lnTo>
                    <a:pt x="24939" y="404840"/>
                  </a:lnTo>
                  <a:lnTo>
                    <a:pt x="53498" y="441804"/>
                  </a:lnTo>
                  <a:lnTo>
                    <a:pt x="90461" y="470363"/>
                  </a:lnTo>
                  <a:lnTo>
                    <a:pt x="134084" y="488775"/>
                  </a:lnTo>
                  <a:lnTo>
                    <a:pt x="182625" y="495299"/>
                  </a:lnTo>
                  <a:lnTo>
                    <a:pt x="1001522" y="495299"/>
                  </a:lnTo>
                  <a:lnTo>
                    <a:pt x="1050063" y="488775"/>
                  </a:lnTo>
                  <a:lnTo>
                    <a:pt x="1093686" y="470363"/>
                  </a:lnTo>
                  <a:lnTo>
                    <a:pt x="1130649" y="441804"/>
                  </a:lnTo>
                  <a:lnTo>
                    <a:pt x="1159208" y="404840"/>
                  </a:lnTo>
                  <a:lnTo>
                    <a:pt x="1177622" y="361212"/>
                  </a:lnTo>
                  <a:lnTo>
                    <a:pt x="1184148" y="312661"/>
                  </a:lnTo>
                  <a:lnTo>
                    <a:pt x="1184148" y="182638"/>
                  </a:lnTo>
                  <a:lnTo>
                    <a:pt x="1177622" y="134083"/>
                  </a:lnTo>
                  <a:lnTo>
                    <a:pt x="1159208" y="90454"/>
                  </a:lnTo>
                  <a:lnTo>
                    <a:pt x="1130649" y="53490"/>
                  </a:lnTo>
                  <a:lnTo>
                    <a:pt x="1093686" y="24933"/>
                  </a:lnTo>
                  <a:lnTo>
                    <a:pt x="1050063" y="6523"/>
                  </a:lnTo>
                  <a:lnTo>
                    <a:pt x="100152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lIns="0" tIns="0" rIns="0" bIns="0" rtlCol="0" anchor="t"/>
            <a:lstStyle/>
            <a:p>
              <a:pPr algn="ctr">
                <a:lnSpc>
                  <a:spcPct val="200000"/>
                </a:lnSpc>
              </a:pPr>
              <a:r>
                <a:rPr lang="ru-RU" sz="1600" b="1"/>
                <a:t>Релиз продукта</a:t>
              </a:r>
            </a:p>
          </p:txBody>
        </p:sp>
      </p:grpSp>
      <p:sp>
        <p:nvSpPr>
          <p:cNvPr id="379" name="object 166">
            <a:extLst>
              <a:ext uri="{FF2B5EF4-FFF2-40B4-BE49-F238E27FC236}">
                <a16:creationId xmlns:a16="http://schemas.microsoft.com/office/drawing/2014/main" id="{38AD0BAF-E83E-4FD8-89A1-3161DB290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9959" y="498360"/>
            <a:ext cx="831343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400" spc="-5">
                <a:solidFill>
                  <a:schemeClr val="bg1">
                    <a:lumMod val="95000"/>
                  </a:schemeClr>
                </a:solidFill>
              </a:rPr>
              <a:t>Составили</a:t>
            </a:r>
            <a:r>
              <a:rPr sz="2400" spc="-4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</a:rPr>
              <a:t>дорожную</a:t>
            </a:r>
            <a:r>
              <a:rPr sz="2400" spc="-25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 spc="-5" err="1">
                <a:solidFill>
                  <a:schemeClr val="bg1">
                    <a:lumMod val="95000"/>
                  </a:schemeClr>
                </a:solidFill>
              </a:rPr>
              <a:t>карту</a:t>
            </a:r>
            <a:r>
              <a:rPr sz="2400" spc="-3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>
                <a:solidFill>
                  <a:schemeClr val="bg1">
                    <a:lumMod val="95000"/>
                  </a:schemeClr>
                </a:solidFill>
              </a:rPr>
              <a:t>к</a:t>
            </a:r>
            <a:r>
              <a:rPr lang="ru-RU" sz="2400" err="1">
                <a:solidFill>
                  <a:schemeClr val="bg1">
                    <a:lumMod val="95000"/>
                  </a:schemeClr>
                </a:solidFill>
              </a:rPr>
              <a:t>омпании</a:t>
            </a:r>
            <a:r>
              <a:rPr sz="2400" spc="-25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</a:rPr>
              <a:t>для </a:t>
            </a:r>
            <a:r>
              <a:rPr sz="2400" spc="-434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</a:rPr>
              <a:t>определения</a:t>
            </a:r>
            <a:r>
              <a:rPr sz="2400" spc="-3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</a:rPr>
              <a:t>точек</a:t>
            </a:r>
            <a:r>
              <a:rPr sz="2400" spc="-35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</a:rPr>
              <a:t>касания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AAE18-C549-434F-93B3-4F2C77A0911B}"/>
              </a:ext>
            </a:extLst>
          </p:cNvPr>
          <p:cNvSpPr txBox="1"/>
          <p:nvPr/>
        </p:nvSpPr>
        <p:spPr>
          <a:xfrm>
            <a:off x="158439" y="7510814"/>
            <a:ext cx="259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/>
              <a:t>Получение грантовой поддержки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5F8A3-05FE-45FB-84E5-583262C6CFCE}"/>
              </a:ext>
            </a:extLst>
          </p:cNvPr>
          <p:cNvSpPr txBox="1"/>
          <p:nvPr/>
        </p:nvSpPr>
        <p:spPr>
          <a:xfrm>
            <a:off x="125482" y="6531138"/>
            <a:ext cx="282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/>
              <a:t>Тестирование и доработка продукта </a:t>
            </a:r>
          </a:p>
        </p:txBody>
      </p:sp>
    </p:spTree>
    <p:extLst>
      <p:ext uri="{BB962C8B-B14F-4D97-AF65-F5344CB8AC3E}">
        <p14:creationId xmlns:p14="http://schemas.microsoft.com/office/powerpoint/2010/main" val="144445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4FB14AE-04CA-D7E9-5EAA-B634472C60CB}"/>
              </a:ext>
            </a:extLst>
          </p:cNvPr>
          <p:cNvGrpSpPr/>
          <p:nvPr/>
        </p:nvGrpSpPr>
        <p:grpSpPr>
          <a:xfrm>
            <a:off x="1529395" y="1586242"/>
            <a:ext cx="16174576" cy="4232417"/>
            <a:chOff x="8275811" y="6446452"/>
            <a:chExt cx="8139424" cy="2159164"/>
          </a:xfrm>
        </p:grpSpPr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8591FC19-CCDD-5B39-717F-4EF1F32D5DDA}"/>
                </a:ext>
              </a:extLst>
            </p:cNvPr>
            <p:cNvSpPr txBox="1"/>
            <p:nvPr/>
          </p:nvSpPr>
          <p:spPr>
            <a:xfrm>
              <a:off x="14298973" y="8407874"/>
              <a:ext cx="2116262" cy="1413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pc="127">
                  <a:solidFill>
                    <a:srgbClr val="FFFFFF"/>
                  </a:solidFill>
                  <a:latin typeface="Montserrat Light"/>
                  <a:cs typeface="Times New Roman"/>
                </a:rPr>
                <a:t>СЕО,С</a:t>
              </a:r>
              <a:r>
                <a:rPr lang="en-US" spc="127">
                  <a:solidFill>
                    <a:srgbClr val="FFFFFF"/>
                  </a:solidFill>
                  <a:latin typeface="Montserrat Light"/>
                  <a:cs typeface="Times New Roman"/>
                </a:rPr>
                <a:t>IO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9EB1AB2-FFEE-6F1F-58E6-107E314FEBE3}"/>
                </a:ext>
              </a:extLst>
            </p:cNvPr>
            <p:cNvSpPr txBox="1"/>
            <p:nvPr/>
          </p:nvSpPr>
          <p:spPr>
            <a:xfrm>
              <a:off x="10799343" y="8384323"/>
              <a:ext cx="2436779" cy="18841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pc="127">
                  <a:solidFill>
                    <a:srgbClr val="FFFFFF"/>
                  </a:solidFill>
                  <a:cs typeface="Times New Roman"/>
                </a:rPr>
                <a:t>СТО </a:t>
              </a:r>
              <a:endParaRPr lang="en-US" spc="127">
                <a:solidFill>
                  <a:srgbClr val="FFFFFF"/>
                </a:solidFill>
                <a:cs typeface="Times New Roman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20687714-9D6E-B41B-7906-43211609CFFA}"/>
                </a:ext>
              </a:extLst>
            </p:cNvPr>
            <p:cNvSpPr txBox="1"/>
            <p:nvPr/>
          </p:nvSpPr>
          <p:spPr>
            <a:xfrm>
              <a:off x="8275811" y="8417202"/>
              <a:ext cx="2587934" cy="18841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pc="150">
                  <a:solidFill>
                    <a:srgbClr val="FFFFFF"/>
                  </a:solidFill>
                  <a:cs typeface="Times New Roman"/>
                </a:rPr>
                <a:t> СМО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8DC78BF-B441-C13D-EE61-76E32C5EEFBD}"/>
                </a:ext>
              </a:extLst>
            </p:cNvPr>
            <p:cNvGrpSpPr/>
            <p:nvPr/>
          </p:nvGrpSpPr>
          <p:grpSpPr>
            <a:xfrm>
              <a:off x="8568871" y="6446452"/>
              <a:ext cx="6968394" cy="1944226"/>
              <a:chOff x="8568871" y="6446452"/>
              <a:chExt cx="6968394" cy="1944226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7BA30CC-F458-CB28-93EE-3ECC8A01B840}"/>
                  </a:ext>
                </a:extLst>
              </p:cNvPr>
              <p:cNvSpPr/>
              <p:nvPr/>
            </p:nvSpPr>
            <p:spPr>
              <a:xfrm>
                <a:off x="8863635" y="6503181"/>
                <a:ext cx="1567614" cy="1620577"/>
              </a:xfrm>
              <a:custGeom>
                <a:avLst/>
                <a:gdLst/>
                <a:ahLst/>
                <a:cxnLst/>
                <a:rect l="l" t="t" r="r" b="b"/>
                <a:pathLst>
                  <a:path w="3810240" h="3810240">
                    <a:moveTo>
                      <a:pt x="0" y="0"/>
                    </a:moveTo>
                    <a:lnTo>
                      <a:pt x="3810240" y="0"/>
                    </a:lnTo>
                    <a:lnTo>
                      <a:pt x="3810240" y="3810240"/>
                    </a:lnTo>
                    <a:lnTo>
                      <a:pt x="0" y="38102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3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240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6296EDB8-9DA5-30C9-336A-B44EAB8ABC37}"/>
                  </a:ext>
                </a:extLst>
              </p:cNvPr>
              <p:cNvSpPr/>
              <p:nvPr/>
            </p:nvSpPr>
            <p:spPr>
              <a:xfrm>
                <a:off x="11276680" y="6446452"/>
                <a:ext cx="1548004" cy="1620575"/>
              </a:xfrm>
              <a:custGeom>
                <a:avLst/>
                <a:gdLst/>
                <a:ahLst/>
                <a:cxnLst/>
                <a:rect l="l" t="t" r="r" b="b"/>
                <a:pathLst>
                  <a:path w="3810240" h="3810240">
                    <a:moveTo>
                      <a:pt x="0" y="0"/>
                    </a:moveTo>
                    <a:lnTo>
                      <a:pt x="3810240" y="0"/>
                    </a:lnTo>
                    <a:lnTo>
                      <a:pt x="3810240" y="3810240"/>
                    </a:lnTo>
                    <a:lnTo>
                      <a:pt x="0" y="38102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3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2400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76873FCA-34AC-756E-3DA2-4F2BAB5CC620}"/>
                  </a:ext>
                </a:extLst>
              </p:cNvPr>
              <p:cNvSpPr/>
              <p:nvPr/>
            </p:nvSpPr>
            <p:spPr>
              <a:xfrm>
                <a:off x="13655735" y="6448910"/>
                <a:ext cx="1619902" cy="1642420"/>
              </a:xfrm>
              <a:custGeom>
                <a:avLst/>
                <a:gdLst/>
                <a:ahLst/>
                <a:cxnLst/>
                <a:rect l="l" t="t" r="r" b="b"/>
                <a:pathLst>
                  <a:path w="3810240" h="3810240">
                    <a:moveTo>
                      <a:pt x="0" y="0"/>
                    </a:moveTo>
                    <a:lnTo>
                      <a:pt x="3810240" y="0"/>
                    </a:lnTo>
                    <a:lnTo>
                      <a:pt x="3810240" y="3810240"/>
                    </a:lnTo>
                    <a:lnTo>
                      <a:pt x="0" y="38102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3000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2400"/>
              </a:p>
            </p:txBody>
          </p:sp>
          <p:pic>
            <p:nvPicPr>
              <p:cNvPr id="19" name="Рисунок 18" descr="Изображение выглядит как человек, Человеческое лицо, портрет, одеж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1AB3FD2-FC59-0FE1-04CE-AC26A358E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45292" y="6597742"/>
                <a:ext cx="1463522" cy="146894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57967A8F-0D64-BAE5-37C3-0E8D8C2F6CB1}"/>
                  </a:ext>
                </a:extLst>
              </p:cNvPr>
              <p:cNvSpPr txBox="1"/>
              <p:nvPr/>
            </p:nvSpPr>
            <p:spPr>
              <a:xfrm>
                <a:off x="11026845" y="8106732"/>
                <a:ext cx="2047673" cy="235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ru-RU" sz="2400" spc="30" dirty="0">
                    <a:solidFill>
                      <a:srgbClr val="FFFFFF"/>
                    </a:solidFill>
                    <a:latin typeface="Montserrat Semi-Bold"/>
                  </a:rPr>
                  <a:t>Артемий Соколов</a:t>
                </a:r>
                <a:endParaRPr lang="en-US" sz="2400" u="none" spc="30" dirty="0">
                  <a:solidFill>
                    <a:srgbClr val="FFFFFF"/>
                  </a:solidFill>
                  <a:latin typeface="Montserrat Semi-Bold"/>
                </a:endParaRPr>
              </a:p>
            </p:txBody>
          </p:sp>
          <p:sp>
            <p:nvSpPr>
              <p:cNvPr id="22" name="TextBox 15">
                <a:extLst>
                  <a:ext uri="{FF2B5EF4-FFF2-40B4-BE49-F238E27FC236}">
                    <a16:creationId xmlns:a16="http://schemas.microsoft.com/office/drawing/2014/main" id="{90E3E049-B062-528A-D0C3-5E9EE087140D}"/>
                  </a:ext>
                </a:extLst>
              </p:cNvPr>
              <p:cNvSpPr txBox="1"/>
              <p:nvPr/>
            </p:nvSpPr>
            <p:spPr>
              <a:xfrm>
                <a:off x="8568871" y="8123758"/>
                <a:ext cx="2242226" cy="2669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2800" spc="27">
                    <a:solidFill>
                      <a:srgbClr val="FFFFFF"/>
                    </a:solidFill>
                    <a:latin typeface="Montserrat Semi-Bold"/>
                  </a:rPr>
                  <a:t>Эмилия</a:t>
                </a:r>
                <a:r>
                  <a:rPr lang="ru-RU" sz="2800" spc="27">
                    <a:solidFill>
                      <a:srgbClr val="FFFFFF"/>
                    </a:solidFill>
                    <a:latin typeface="Montserrat Semi-Bold"/>
                  </a:rPr>
                  <a:t> </a:t>
                </a:r>
                <a:r>
                  <a:rPr lang="en-US" sz="2800" spc="27">
                    <a:solidFill>
                      <a:srgbClr val="FFFFFF"/>
                    </a:solidFill>
                    <a:latin typeface="Montserrat Semi-Bold"/>
                  </a:rPr>
                  <a:t>Касимова</a:t>
                </a:r>
                <a:endParaRPr lang="en-US" sz="2800" u="none" spc="27">
                  <a:solidFill>
                    <a:srgbClr val="FFFFFF"/>
                  </a:solidFill>
                  <a:latin typeface="Montserrat Semi-Bold"/>
                </a:endParaRPr>
              </a:p>
            </p:txBody>
          </p:sp>
          <p:sp>
            <p:nvSpPr>
              <p:cNvPr id="24" name="TextBox 17">
                <a:extLst>
                  <a:ext uri="{FF2B5EF4-FFF2-40B4-BE49-F238E27FC236}">
                    <a16:creationId xmlns:a16="http://schemas.microsoft.com/office/drawing/2014/main" id="{4BA79489-7634-F449-802B-5E868F52C225}"/>
                  </a:ext>
                </a:extLst>
              </p:cNvPr>
              <p:cNvSpPr txBox="1"/>
              <p:nvPr/>
            </p:nvSpPr>
            <p:spPr>
              <a:xfrm>
                <a:off x="13515321" y="8086326"/>
                <a:ext cx="2021944" cy="235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2400" spc="28" err="1">
                    <a:solidFill>
                      <a:srgbClr val="FFFFFF"/>
                    </a:solidFill>
                    <a:latin typeface="Montserrat Semi-Bold"/>
                  </a:rPr>
                  <a:t>Александр</a:t>
                </a:r>
                <a:r>
                  <a:rPr lang="en-US" sz="2400" spc="28">
                    <a:solidFill>
                      <a:srgbClr val="FFFFFF"/>
                    </a:solidFill>
                    <a:latin typeface="Montserrat Semi-Bold"/>
                  </a:rPr>
                  <a:t> </a:t>
                </a:r>
                <a:r>
                  <a:rPr lang="en-US" sz="2400" spc="28" err="1">
                    <a:solidFill>
                      <a:srgbClr val="FFFFFF"/>
                    </a:solidFill>
                    <a:latin typeface="Montserrat Semi-Bold"/>
                  </a:rPr>
                  <a:t>Каштело</a:t>
                </a:r>
                <a:endParaRPr lang="en-US" sz="2400" spc="28">
                  <a:solidFill>
                    <a:srgbClr val="FFFFFF"/>
                  </a:solidFill>
                  <a:latin typeface="Montserrat Semi-Bold"/>
                </a:endParaRPr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7EE953F-A79A-FFB5-810B-84171A040287}"/>
              </a:ext>
            </a:extLst>
          </p:cNvPr>
          <p:cNvSpPr txBox="1"/>
          <p:nvPr/>
        </p:nvSpPr>
        <p:spPr>
          <a:xfrm>
            <a:off x="5732725" y="307821"/>
            <a:ext cx="1244571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b="1">
                <a:solidFill>
                  <a:srgbClr val="FFFFFF"/>
                </a:solidFill>
                <a:latin typeface="Montserrat Ultra-Bold"/>
              </a:rPr>
              <a:t>КЛЮЧЕВАЯ КОМАНДА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78B44F-5640-4CC1-9138-6D65B3574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436" y="6760167"/>
            <a:ext cx="2505542" cy="2575140"/>
          </a:xfrm>
          <a:prstGeom prst="roundRect">
            <a:avLst>
              <a:gd name="adj" fmla="val 123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A61D8-5AD0-4AB2-B1BB-907086A7FBF6}"/>
              </a:ext>
            </a:extLst>
          </p:cNvPr>
          <p:cNvSpPr txBox="1"/>
          <p:nvPr/>
        </p:nvSpPr>
        <p:spPr>
          <a:xfrm>
            <a:off x="858160" y="6331753"/>
            <a:ext cx="1216589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По сотрудничеству и предложениям писать:</a:t>
            </a:r>
            <a:endParaRPr lang="en-US" sz="3600" b="1" i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3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+7(966) 309 47-53 – Эмилия</a:t>
            </a:r>
          </a:p>
          <a:p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https://t.me/kas_emi</a:t>
            </a:r>
          </a:p>
          <a:p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hlinkClick r:id="rId7"/>
              </a:rPr>
              <a:t>Emilia15kasimova@yandex.ru</a:t>
            </a:r>
            <a:endParaRPr lang="ru-RU" sz="30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  <a:p>
            <a:endParaRPr lang="ru-RU" sz="30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78D3F57-C3A6-4D41-A91F-51F442247F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5593" r="17709" b="20163"/>
          <a:stretch/>
        </p:blipFill>
        <p:spPr>
          <a:xfrm>
            <a:off x="2848625" y="1945645"/>
            <a:ext cx="2813453" cy="2928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50424A4C-C558-6FF3-1C67-6E185BA245EE}"/>
              </a:ext>
            </a:extLst>
          </p:cNvPr>
          <p:cNvSpPr/>
          <p:nvPr/>
        </p:nvSpPr>
        <p:spPr>
          <a:xfrm>
            <a:off x="4665219" y="127892"/>
            <a:ext cx="9904223" cy="1186818"/>
          </a:xfrm>
          <a:custGeom>
            <a:avLst/>
            <a:gdLst/>
            <a:ahLst/>
            <a:cxnLst/>
            <a:rect l="l" t="t" r="r" b="b"/>
            <a:pathLst>
              <a:path w="1201420" h="166370">
                <a:moveTo>
                  <a:pt x="0" y="83057"/>
                </a:moveTo>
                <a:lnTo>
                  <a:pt x="6530" y="50738"/>
                </a:lnTo>
                <a:lnTo>
                  <a:pt x="24336" y="24336"/>
                </a:lnTo>
                <a:lnTo>
                  <a:pt x="50738" y="6530"/>
                </a:lnTo>
                <a:lnTo>
                  <a:pt x="83057" y="0"/>
                </a:lnTo>
                <a:lnTo>
                  <a:pt x="1117854" y="0"/>
                </a:lnTo>
                <a:lnTo>
                  <a:pt x="1150173" y="6530"/>
                </a:lnTo>
                <a:lnTo>
                  <a:pt x="1176575" y="24336"/>
                </a:lnTo>
                <a:lnTo>
                  <a:pt x="1194381" y="50738"/>
                </a:lnTo>
                <a:lnTo>
                  <a:pt x="1200912" y="83057"/>
                </a:lnTo>
                <a:lnTo>
                  <a:pt x="1194381" y="115377"/>
                </a:lnTo>
                <a:lnTo>
                  <a:pt x="1176575" y="141779"/>
                </a:lnTo>
                <a:lnTo>
                  <a:pt x="1150173" y="159585"/>
                </a:lnTo>
                <a:lnTo>
                  <a:pt x="1117854" y="166115"/>
                </a:lnTo>
                <a:lnTo>
                  <a:pt x="83057" y="166115"/>
                </a:lnTo>
                <a:lnTo>
                  <a:pt x="50738" y="159585"/>
                </a:lnTo>
                <a:lnTo>
                  <a:pt x="24336" y="141779"/>
                </a:lnTo>
                <a:lnTo>
                  <a:pt x="6530" y="115377"/>
                </a:lnTo>
                <a:lnTo>
                  <a:pt x="0" y="83057"/>
                </a:lnTo>
                <a:close/>
              </a:path>
            </a:pathLst>
          </a:custGeom>
          <a:ln w="12699">
            <a:solidFill>
              <a:srgbClr val="5471E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Изображение выглядит как человек, одежда, Человеческое лицо, сорочка&#10;&#10;Автоматически созданное описание">
            <a:extLst>
              <a:ext uri="{FF2B5EF4-FFF2-40B4-BE49-F238E27FC236}">
                <a16:creationId xmlns:a16="http://schemas.microsoft.com/office/drawing/2014/main" id="{8DD7246D-B2FA-4409-BF94-38F94379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60" y="1827804"/>
            <a:ext cx="3152262" cy="414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8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4B8CA2-1E03-3F17-BBFE-D9525B7B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01671" y="981950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67474D48-8CF3-427B-9D13-06521EA7E090}"/>
              </a:ext>
            </a:extLst>
          </p:cNvPr>
          <p:cNvGrpSpPr/>
          <p:nvPr/>
        </p:nvGrpSpPr>
        <p:grpSpPr>
          <a:xfrm>
            <a:off x="13696448" y="721422"/>
            <a:ext cx="2689237" cy="2523326"/>
            <a:chOff x="8583097" y="102697"/>
            <a:chExt cx="2054238" cy="2015327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5A03DF2E-B71E-F88E-C08E-7DF39383D2B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3097" y="102697"/>
              <a:ext cx="2054238" cy="2015327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7C650653-0994-B5F6-81D8-37B3856B31E1}"/>
                </a:ext>
              </a:extLst>
            </p:cNvPr>
            <p:cNvSpPr/>
            <p:nvPr/>
          </p:nvSpPr>
          <p:spPr>
            <a:xfrm>
              <a:off x="8854440" y="374903"/>
              <a:ext cx="1437640" cy="1397635"/>
            </a:xfrm>
            <a:custGeom>
              <a:avLst/>
              <a:gdLst/>
              <a:ahLst/>
              <a:cxnLst/>
              <a:rect l="l" t="t" r="r" b="b"/>
              <a:pathLst>
                <a:path w="1437640" h="1397635">
                  <a:moveTo>
                    <a:pt x="718565" y="0"/>
                  </a:moveTo>
                  <a:lnTo>
                    <a:pt x="669366" y="1611"/>
                  </a:lnTo>
                  <a:lnTo>
                    <a:pt x="621056" y="6378"/>
                  </a:lnTo>
                  <a:lnTo>
                    <a:pt x="573743" y="14194"/>
                  </a:lnTo>
                  <a:lnTo>
                    <a:pt x="527535" y="24957"/>
                  </a:lnTo>
                  <a:lnTo>
                    <a:pt x="482537" y="38562"/>
                  </a:lnTo>
                  <a:lnTo>
                    <a:pt x="438858" y="54905"/>
                  </a:lnTo>
                  <a:lnTo>
                    <a:pt x="396604" y="73883"/>
                  </a:lnTo>
                  <a:lnTo>
                    <a:pt x="355882" y="95391"/>
                  </a:lnTo>
                  <a:lnTo>
                    <a:pt x="316799" y="119325"/>
                  </a:lnTo>
                  <a:lnTo>
                    <a:pt x="279462" y="145581"/>
                  </a:lnTo>
                  <a:lnTo>
                    <a:pt x="243978" y="174055"/>
                  </a:lnTo>
                  <a:lnTo>
                    <a:pt x="210454" y="204644"/>
                  </a:lnTo>
                  <a:lnTo>
                    <a:pt x="178998" y="237243"/>
                  </a:lnTo>
                  <a:lnTo>
                    <a:pt x="149715" y="271748"/>
                  </a:lnTo>
                  <a:lnTo>
                    <a:pt x="122713" y="308055"/>
                  </a:lnTo>
                  <a:lnTo>
                    <a:pt x="98100" y="346060"/>
                  </a:lnTo>
                  <a:lnTo>
                    <a:pt x="75981" y="385660"/>
                  </a:lnTo>
                  <a:lnTo>
                    <a:pt x="56465" y="426749"/>
                  </a:lnTo>
                  <a:lnTo>
                    <a:pt x="39657" y="469225"/>
                  </a:lnTo>
                  <a:lnTo>
                    <a:pt x="25666" y="512982"/>
                  </a:lnTo>
                  <a:lnTo>
                    <a:pt x="14597" y="557918"/>
                  </a:lnTo>
                  <a:lnTo>
                    <a:pt x="6559" y="603928"/>
                  </a:lnTo>
                  <a:lnTo>
                    <a:pt x="1657" y="650908"/>
                  </a:lnTo>
                  <a:lnTo>
                    <a:pt x="0" y="698754"/>
                  </a:lnTo>
                  <a:lnTo>
                    <a:pt x="1657" y="746599"/>
                  </a:lnTo>
                  <a:lnTo>
                    <a:pt x="6559" y="793579"/>
                  </a:lnTo>
                  <a:lnTo>
                    <a:pt x="14597" y="839589"/>
                  </a:lnTo>
                  <a:lnTo>
                    <a:pt x="25666" y="884525"/>
                  </a:lnTo>
                  <a:lnTo>
                    <a:pt x="39657" y="928282"/>
                  </a:lnTo>
                  <a:lnTo>
                    <a:pt x="56465" y="970758"/>
                  </a:lnTo>
                  <a:lnTo>
                    <a:pt x="75981" y="1011847"/>
                  </a:lnTo>
                  <a:lnTo>
                    <a:pt x="98100" y="1051447"/>
                  </a:lnTo>
                  <a:lnTo>
                    <a:pt x="122713" y="1089452"/>
                  </a:lnTo>
                  <a:lnTo>
                    <a:pt x="149715" y="1125759"/>
                  </a:lnTo>
                  <a:lnTo>
                    <a:pt x="178998" y="1160264"/>
                  </a:lnTo>
                  <a:lnTo>
                    <a:pt x="210454" y="1192863"/>
                  </a:lnTo>
                  <a:lnTo>
                    <a:pt x="243978" y="1223452"/>
                  </a:lnTo>
                  <a:lnTo>
                    <a:pt x="279462" y="1251926"/>
                  </a:lnTo>
                  <a:lnTo>
                    <a:pt x="316799" y="1278182"/>
                  </a:lnTo>
                  <a:lnTo>
                    <a:pt x="355882" y="1302116"/>
                  </a:lnTo>
                  <a:lnTo>
                    <a:pt x="396604" y="1323624"/>
                  </a:lnTo>
                  <a:lnTo>
                    <a:pt x="438858" y="1342602"/>
                  </a:lnTo>
                  <a:lnTo>
                    <a:pt x="482537" y="1358945"/>
                  </a:lnTo>
                  <a:lnTo>
                    <a:pt x="527535" y="1372550"/>
                  </a:lnTo>
                  <a:lnTo>
                    <a:pt x="573743" y="1383313"/>
                  </a:lnTo>
                  <a:lnTo>
                    <a:pt x="621056" y="1391129"/>
                  </a:lnTo>
                  <a:lnTo>
                    <a:pt x="669366" y="1395896"/>
                  </a:lnTo>
                  <a:lnTo>
                    <a:pt x="718565" y="1397508"/>
                  </a:lnTo>
                  <a:lnTo>
                    <a:pt x="767765" y="1395896"/>
                  </a:lnTo>
                  <a:lnTo>
                    <a:pt x="816075" y="1391129"/>
                  </a:lnTo>
                  <a:lnTo>
                    <a:pt x="863388" y="1383313"/>
                  </a:lnTo>
                  <a:lnTo>
                    <a:pt x="909596" y="1372550"/>
                  </a:lnTo>
                  <a:lnTo>
                    <a:pt x="954594" y="1358945"/>
                  </a:lnTo>
                  <a:lnTo>
                    <a:pt x="998273" y="1342602"/>
                  </a:lnTo>
                  <a:lnTo>
                    <a:pt x="1040527" y="1323624"/>
                  </a:lnTo>
                  <a:lnTo>
                    <a:pt x="1081249" y="1302116"/>
                  </a:lnTo>
                  <a:lnTo>
                    <a:pt x="1120332" y="1278182"/>
                  </a:lnTo>
                  <a:lnTo>
                    <a:pt x="1157669" y="1251926"/>
                  </a:lnTo>
                  <a:lnTo>
                    <a:pt x="1193153" y="1223452"/>
                  </a:lnTo>
                  <a:lnTo>
                    <a:pt x="1226677" y="1192863"/>
                  </a:lnTo>
                  <a:lnTo>
                    <a:pt x="1258133" y="1160264"/>
                  </a:lnTo>
                  <a:lnTo>
                    <a:pt x="1287416" y="1125759"/>
                  </a:lnTo>
                  <a:lnTo>
                    <a:pt x="1314418" y="1089452"/>
                  </a:lnTo>
                  <a:lnTo>
                    <a:pt x="1339031" y="1051447"/>
                  </a:lnTo>
                  <a:lnTo>
                    <a:pt x="1361150" y="1011847"/>
                  </a:lnTo>
                  <a:lnTo>
                    <a:pt x="1380666" y="970758"/>
                  </a:lnTo>
                  <a:lnTo>
                    <a:pt x="1397474" y="928282"/>
                  </a:lnTo>
                  <a:lnTo>
                    <a:pt x="1411465" y="884525"/>
                  </a:lnTo>
                  <a:lnTo>
                    <a:pt x="1422534" y="839589"/>
                  </a:lnTo>
                  <a:lnTo>
                    <a:pt x="1430572" y="793579"/>
                  </a:lnTo>
                  <a:lnTo>
                    <a:pt x="1435474" y="746599"/>
                  </a:lnTo>
                  <a:lnTo>
                    <a:pt x="1437131" y="698754"/>
                  </a:lnTo>
                  <a:lnTo>
                    <a:pt x="1435474" y="650908"/>
                  </a:lnTo>
                  <a:lnTo>
                    <a:pt x="1430572" y="603928"/>
                  </a:lnTo>
                  <a:lnTo>
                    <a:pt x="1422534" y="557918"/>
                  </a:lnTo>
                  <a:lnTo>
                    <a:pt x="1411465" y="512982"/>
                  </a:lnTo>
                  <a:lnTo>
                    <a:pt x="1397474" y="469225"/>
                  </a:lnTo>
                  <a:lnTo>
                    <a:pt x="1380666" y="426749"/>
                  </a:lnTo>
                  <a:lnTo>
                    <a:pt x="1361150" y="385660"/>
                  </a:lnTo>
                  <a:lnTo>
                    <a:pt x="1339031" y="346060"/>
                  </a:lnTo>
                  <a:lnTo>
                    <a:pt x="1314418" y="308055"/>
                  </a:lnTo>
                  <a:lnTo>
                    <a:pt x="1287416" y="271748"/>
                  </a:lnTo>
                  <a:lnTo>
                    <a:pt x="1258133" y="237243"/>
                  </a:lnTo>
                  <a:lnTo>
                    <a:pt x="1226677" y="204644"/>
                  </a:lnTo>
                  <a:lnTo>
                    <a:pt x="1193153" y="174055"/>
                  </a:lnTo>
                  <a:lnTo>
                    <a:pt x="1157669" y="145581"/>
                  </a:lnTo>
                  <a:lnTo>
                    <a:pt x="1120332" y="119325"/>
                  </a:lnTo>
                  <a:lnTo>
                    <a:pt x="1081249" y="95391"/>
                  </a:lnTo>
                  <a:lnTo>
                    <a:pt x="1040527" y="73883"/>
                  </a:lnTo>
                  <a:lnTo>
                    <a:pt x="998273" y="54905"/>
                  </a:lnTo>
                  <a:lnTo>
                    <a:pt x="954594" y="38562"/>
                  </a:lnTo>
                  <a:lnTo>
                    <a:pt x="909596" y="24957"/>
                  </a:lnTo>
                  <a:lnTo>
                    <a:pt x="863388" y="14194"/>
                  </a:lnTo>
                  <a:lnTo>
                    <a:pt x="816075" y="6378"/>
                  </a:lnTo>
                  <a:lnTo>
                    <a:pt x="767765" y="1611"/>
                  </a:lnTo>
                  <a:lnTo>
                    <a:pt x="718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3" name="object 5">
            <a:extLst>
              <a:ext uri="{FF2B5EF4-FFF2-40B4-BE49-F238E27FC236}">
                <a16:creationId xmlns:a16="http://schemas.microsoft.com/office/drawing/2014/main" id="{CF69C9F0-DC9C-E72E-A0F7-004B46EF7A6E}"/>
              </a:ext>
            </a:extLst>
          </p:cNvPr>
          <p:cNvGrpSpPr/>
          <p:nvPr/>
        </p:nvGrpSpPr>
        <p:grpSpPr>
          <a:xfrm>
            <a:off x="11584394" y="6663162"/>
            <a:ext cx="3034590" cy="3379509"/>
            <a:chOff x="7632192" y="4012438"/>
            <a:chExt cx="2327021" cy="2708224"/>
          </a:xfrm>
        </p:grpSpPr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0EE8285D-AB9F-8C59-D4CF-7E7B5137A0C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8552" y="4012438"/>
              <a:ext cx="330326" cy="1111123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FA4EDAF2-6400-1DEE-398E-0FDE2863B4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2192" y="4439361"/>
              <a:ext cx="2327021" cy="228130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298CBFE-F6E8-842A-060E-EABAE69E9FC3}"/>
                </a:ext>
              </a:extLst>
            </p:cNvPr>
            <p:cNvSpPr/>
            <p:nvPr/>
          </p:nvSpPr>
          <p:spPr>
            <a:xfrm>
              <a:off x="7949184" y="4756404"/>
              <a:ext cx="1614170" cy="1568450"/>
            </a:xfrm>
            <a:custGeom>
              <a:avLst/>
              <a:gdLst/>
              <a:ahLst/>
              <a:cxnLst/>
              <a:rect l="l" t="t" r="r" b="b"/>
              <a:pathLst>
                <a:path w="1614170" h="1568450">
                  <a:moveTo>
                    <a:pt x="806958" y="0"/>
                  </a:moveTo>
                  <a:lnTo>
                    <a:pt x="757803" y="1430"/>
                  </a:lnTo>
                  <a:lnTo>
                    <a:pt x="709426" y="5668"/>
                  </a:lnTo>
                  <a:lnTo>
                    <a:pt x="661913" y="12632"/>
                  </a:lnTo>
                  <a:lnTo>
                    <a:pt x="615347" y="22238"/>
                  </a:lnTo>
                  <a:lnTo>
                    <a:pt x="569813" y="34405"/>
                  </a:lnTo>
                  <a:lnTo>
                    <a:pt x="525395" y="49052"/>
                  </a:lnTo>
                  <a:lnTo>
                    <a:pt x="482178" y="66096"/>
                  </a:lnTo>
                  <a:lnTo>
                    <a:pt x="440245" y="85454"/>
                  </a:lnTo>
                  <a:lnTo>
                    <a:pt x="399683" y="107046"/>
                  </a:lnTo>
                  <a:lnTo>
                    <a:pt x="360574" y="130790"/>
                  </a:lnTo>
                  <a:lnTo>
                    <a:pt x="323004" y="156602"/>
                  </a:lnTo>
                  <a:lnTo>
                    <a:pt x="287056" y="184401"/>
                  </a:lnTo>
                  <a:lnTo>
                    <a:pt x="252816" y="214106"/>
                  </a:lnTo>
                  <a:lnTo>
                    <a:pt x="220367" y="245634"/>
                  </a:lnTo>
                  <a:lnTo>
                    <a:pt x="189795" y="278903"/>
                  </a:lnTo>
                  <a:lnTo>
                    <a:pt x="161183" y="313831"/>
                  </a:lnTo>
                  <a:lnTo>
                    <a:pt x="134616" y="350337"/>
                  </a:lnTo>
                  <a:lnTo>
                    <a:pt x="110179" y="388337"/>
                  </a:lnTo>
                  <a:lnTo>
                    <a:pt x="87956" y="427751"/>
                  </a:lnTo>
                  <a:lnTo>
                    <a:pt x="68030" y="468496"/>
                  </a:lnTo>
                  <a:lnTo>
                    <a:pt x="50488" y="510490"/>
                  </a:lnTo>
                  <a:lnTo>
                    <a:pt x="35413" y="553652"/>
                  </a:lnTo>
                  <a:lnTo>
                    <a:pt x="22889" y="597899"/>
                  </a:lnTo>
                  <a:lnTo>
                    <a:pt x="13002" y="643148"/>
                  </a:lnTo>
                  <a:lnTo>
                    <a:pt x="5834" y="689320"/>
                  </a:lnTo>
                  <a:lnTo>
                    <a:pt x="1472" y="736330"/>
                  </a:lnTo>
                  <a:lnTo>
                    <a:pt x="0" y="784098"/>
                  </a:lnTo>
                  <a:lnTo>
                    <a:pt x="1472" y="831862"/>
                  </a:lnTo>
                  <a:lnTo>
                    <a:pt x="5834" y="878871"/>
                  </a:lnTo>
                  <a:lnTo>
                    <a:pt x="13002" y="925040"/>
                  </a:lnTo>
                  <a:lnTo>
                    <a:pt x="22889" y="970288"/>
                  </a:lnTo>
                  <a:lnTo>
                    <a:pt x="35413" y="1014534"/>
                  </a:lnTo>
                  <a:lnTo>
                    <a:pt x="50488" y="1057694"/>
                  </a:lnTo>
                  <a:lnTo>
                    <a:pt x="68030" y="1099688"/>
                  </a:lnTo>
                  <a:lnTo>
                    <a:pt x="87956" y="1140433"/>
                  </a:lnTo>
                  <a:lnTo>
                    <a:pt x="110179" y="1179846"/>
                  </a:lnTo>
                  <a:lnTo>
                    <a:pt x="134616" y="1217847"/>
                  </a:lnTo>
                  <a:lnTo>
                    <a:pt x="161183" y="1254353"/>
                  </a:lnTo>
                  <a:lnTo>
                    <a:pt x="189795" y="1289282"/>
                  </a:lnTo>
                  <a:lnTo>
                    <a:pt x="220367" y="1322551"/>
                  </a:lnTo>
                  <a:lnTo>
                    <a:pt x="252816" y="1354080"/>
                  </a:lnTo>
                  <a:lnTo>
                    <a:pt x="287056" y="1383785"/>
                  </a:lnTo>
                  <a:lnTo>
                    <a:pt x="323004" y="1411586"/>
                  </a:lnTo>
                  <a:lnTo>
                    <a:pt x="360574" y="1437399"/>
                  </a:lnTo>
                  <a:lnTo>
                    <a:pt x="399683" y="1461143"/>
                  </a:lnTo>
                  <a:lnTo>
                    <a:pt x="440245" y="1482736"/>
                  </a:lnTo>
                  <a:lnTo>
                    <a:pt x="482178" y="1502096"/>
                  </a:lnTo>
                  <a:lnTo>
                    <a:pt x="525395" y="1519140"/>
                  </a:lnTo>
                  <a:lnTo>
                    <a:pt x="569813" y="1533788"/>
                  </a:lnTo>
                  <a:lnTo>
                    <a:pt x="615347" y="1545956"/>
                  </a:lnTo>
                  <a:lnTo>
                    <a:pt x="661913" y="1555563"/>
                  </a:lnTo>
                  <a:lnTo>
                    <a:pt x="709426" y="1562526"/>
                  </a:lnTo>
                  <a:lnTo>
                    <a:pt x="757803" y="1566765"/>
                  </a:lnTo>
                  <a:lnTo>
                    <a:pt x="806958" y="1568196"/>
                  </a:lnTo>
                  <a:lnTo>
                    <a:pt x="856112" y="1566765"/>
                  </a:lnTo>
                  <a:lnTo>
                    <a:pt x="904489" y="1562526"/>
                  </a:lnTo>
                  <a:lnTo>
                    <a:pt x="952002" y="1555563"/>
                  </a:lnTo>
                  <a:lnTo>
                    <a:pt x="998568" y="1545956"/>
                  </a:lnTo>
                  <a:lnTo>
                    <a:pt x="1044102" y="1533788"/>
                  </a:lnTo>
                  <a:lnTo>
                    <a:pt x="1088520" y="1519140"/>
                  </a:lnTo>
                  <a:lnTo>
                    <a:pt x="1131737" y="1502096"/>
                  </a:lnTo>
                  <a:lnTo>
                    <a:pt x="1173670" y="1482736"/>
                  </a:lnTo>
                  <a:lnTo>
                    <a:pt x="1214232" y="1461143"/>
                  </a:lnTo>
                  <a:lnTo>
                    <a:pt x="1253341" y="1437399"/>
                  </a:lnTo>
                  <a:lnTo>
                    <a:pt x="1290911" y="1411586"/>
                  </a:lnTo>
                  <a:lnTo>
                    <a:pt x="1326859" y="1383785"/>
                  </a:lnTo>
                  <a:lnTo>
                    <a:pt x="1361099" y="1354080"/>
                  </a:lnTo>
                  <a:lnTo>
                    <a:pt x="1393548" y="1322551"/>
                  </a:lnTo>
                  <a:lnTo>
                    <a:pt x="1424120" y="1289282"/>
                  </a:lnTo>
                  <a:lnTo>
                    <a:pt x="1452732" y="1254353"/>
                  </a:lnTo>
                  <a:lnTo>
                    <a:pt x="1479299" y="1217847"/>
                  </a:lnTo>
                  <a:lnTo>
                    <a:pt x="1503736" y="1179846"/>
                  </a:lnTo>
                  <a:lnTo>
                    <a:pt x="1525959" y="1140433"/>
                  </a:lnTo>
                  <a:lnTo>
                    <a:pt x="1545885" y="1099688"/>
                  </a:lnTo>
                  <a:lnTo>
                    <a:pt x="1563427" y="1057694"/>
                  </a:lnTo>
                  <a:lnTo>
                    <a:pt x="1578502" y="1014534"/>
                  </a:lnTo>
                  <a:lnTo>
                    <a:pt x="1591026" y="970288"/>
                  </a:lnTo>
                  <a:lnTo>
                    <a:pt x="1600913" y="925040"/>
                  </a:lnTo>
                  <a:lnTo>
                    <a:pt x="1608081" y="878871"/>
                  </a:lnTo>
                  <a:lnTo>
                    <a:pt x="1612443" y="831862"/>
                  </a:lnTo>
                  <a:lnTo>
                    <a:pt x="1613916" y="784098"/>
                  </a:lnTo>
                  <a:lnTo>
                    <a:pt x="1612443" y="736330"/>
                  </a:lnTo>
                  <a:lnTo>
                    <a:pt x="1608081" y="689320"/>
                  </a:lnTo>
                  <a:lnTo>
                    <a:pt x="1600913" y="643148"/>
                  </a:lnTo>
                  <a:lnTo>
                    <a:pt x="1591026" y="597899"/>
                  </a:lnTo>
                  <a:lnTo>
                    <a:pt x="1578502" y="553652"/>
                  </a:lnTo>
                  <a:lnTo>
                    <a:pt x="1563427" y="510490"/>
                  </a:lnTo>
                  <a:lnTo>
                    <a:pt x="1545885" y="468496"/>
                  </a:lnTo>
                  <a:lnTo>
                    <a:pt x="1525959" y="427751"/>
                  </a:lnTo>
                  <a:lnTo>
                    <a:pt x="1503736" y="388337"/>
                  </a:lnTo>
                  <a:lnTo>
                    <a:pt x="1479299" y="350337"/>
                  </a:lnTo>
                  <a:lnTo>
                    <a:pt x="1452732" y="313831"/>
                  </a:lnTo>
                  <a:lnTo>
                    <a:pt x="1424120" y="278903"/>
                  </a:lnTo>
                  <a:lnTo>
                    <a:pt x="1393548" y="245634"/>
                  </a:lnTo>
                  <a:lnTo>
                    <a:pt x="1361099" y="214106"/>
                  </a:lnTo>
                  <a:lnTo>
                    <a:pt x="1326859" y="184401"/>
                  </a:lnTo>
                  <a:lnTo>
                    <a:pt x="1290911" y="156602"/>
                  </a:lnTo>
                  <a:lnTo>
                    <a:pt x="1253341" y="130790"/>
                  </a:lnTo>
                  <a:lnTo>
                    <a:pt x="1214232" y="107046"/>
                  </a:lnTo>
                  <a:lnTo>
                    <a:pt x="1173670" y="85454"/>
                  </a:lnTo>
                  <a:lnTo>
                    <a:pt x="1131737" y="66096"/>
                  </a:lnTo>
                  <a:lnTo>
                    <a:pt x="1088520" y="49052"/>
                  </a:lnTo>
                  <a:lnTo>
                    <a:pt x="1044102" y="34405"/>
                  </a:lnTo>
                  <a:lnTo>
                    <a:pt x="998568" y="22238"/>
                  </a:lnTo>
                  <a:lnTo>
                    <a:pt x="952002" y="12632"/>
                  </a:lnTo>
                  <a:lnTo>
                    <a:pt x="904489" y="5668"/>
                  </a:lnTo>
                  <a:lnTo>
                    <a:pt x="856112" y="1430"/>
                  </a:lnTo>
                  <a:lnTo>
                    <a:pt x="806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5" name="object 9">
            <a:extLst>
              <a:ext uri="{FF2B5EF4-FFF2-40B4-BE49-F238E27FC236}">
                <a16:creationId xmlns:a16="http://schemas.microsoft.com/office/drawing/2014/main" id="{6E0C0362-85F5-F69E-64B0-2322986A30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53386" y="2498976"/>
            <a:ext cx="356398" cy="2000611"/>
          </a:xfrm>
          <a:prstGeom prst="rect">
            <a:avLst/>
          </a:prstGeom>
        </p:spPr>
      </p:pic>
      <p:grpSp>
        <p:nvGrpSpPr>
          <p:cNvPr id="26" name="object 63">
            <a:extLst>
              <a:ext uri="{FF2B5EF4-FFF2-40B4-BE49-F238E27FC236}">
                <a16:creationId xmlns:a16="http://schemas.microsoft.com/office/drawing/2014/main" id="{640F56C3-040F-ADB3-CF5A-C5AD5CF1F27C}"/>
              </a:ext>
            </a:extLst>
          </p:cNvPr>
          <p:cNvGrpSpPr/>
          <p:nvPr/>
        </p:nvGrpSpPr>
        <p:grpSpPr>
          <a:xfrm>
            <a:off x="10960432" y="1957812"/>
            <a:ext cx="5060133" cy="6000314"/>
            <a:chOff x="6736080" y="704087"/>
            <a:chExt cx="3862704" cy="4802886"/>
          </a:xfrm>
        </p:grpSpPr>
        <p:sp>
          <p:nvSpPr>
            <p:cNvPr id="17" name="object 64">
              <a:extLst>
                <a:ext uri="{FF2B5EF4-FFF2-40B4-BE49-F238E27FC236}">
                  <a16:creationId xmlns:a16="http://schemas.microsoft.com/office/drawing/2014/main" id="{D04FF5B1-8ECF-B80E-5F49-CB1CDF4C761D}"/>
                </a:ext>
              </a:extLst>
            </p:cNvPr>
            <p:cNvSpPr/>
            <p:nvPr/>
          </p:nvSpPr>
          <p:spPr>
            <a:xfrm>
              <a:off x="8354568" y="2666999"/>
              <a:ext cx="1915795" cy="1915795"/>
            </a:xfrm>
            <a:custGeom>
              <a:avLst/>
              <a:gdLst/>
              <a:ahLst/>
              <a:cxnLst/>
              <a:rect l="l" t="t" r="r" b="b"/>
              <a:pathLst>
                <a:path w="1915795" h="1915795">
                  <a:moveTo>
                    <a:pt x="1508760" y="957834"/>
                  </a:moveTo>
                  <a:lnTo>
                    <a:pt x="1506728" y="910297"/>
                  </a:lnTo>
                  <a:lnTo>
                    <a:pt x="1500771" y="863879"/>
                  </a:lnTo>
                  <a:lnTo>
                    <a:pt x="1491056" y="818756"/>
                  </a:lnTo>
                  <a:lnTo>
                    <a:pt x="1477721" y="775081"/>
                  </a:lnTo>
                  <a:lnTo>
                    <a:pt x="1460957" y="733031"/>
                  </a:lnTo>
                  <a:lnTo>
                    <a:pt x="1440916" y="692759"/>
                  </a:lnTo>
                  <a:lnTo>
                    <a:pt x="1417777" y="654443"/>
                  </a:lnTo>
                  <a:lnTo>
                    <a:pt x="1391691" y="618248"/>
                  </a:lnTo>
                  <a:lnTo>
                    <a:pt x="1362824" y="584327"/>
                  </a:lnTo>
                  <a:lnTo>
                    <a:pt x="1331341" y="552843"/>
                  </a:lnTo>
                  <a:lnTo>
                    <a:pt x="1297419" y="523976"/>
                  </a:lnTo>
                  <a:lnTo>
                    <a:pt x="1261224" y="497890"/>
                  </a:lnTo>
                  <a:lnTo>
                    <a:pt x="1222908" y="474751"/>
                  </a:lnTo>
                  <a:lnTo>
                    <a:pt x="1182636" y="454710"/>
                  </a:lnTo>
                  <a:lnTo>
                    <a:pt x="1140587" y="437946"/>
                  </a:lnTo>
                  <a:lnTo>
                    <a:pt x="1096911" y="424611"/>
                  </a:lnTo>
                  <a:lnTo>
                    <a:pt x="1051788" y="414896"/>
                  </a:lnTo>
                  <a:lnTo>
                    <a:pt x="1005370" y="408940"/>
                  </a:lnTo>
                  <a:lnTo>
                    <a:pt x="957834" y="406908"/>
                  </a:lnTo>
                  <a:lnTo>
                    <a:pt x="910285" y="408940"/>
                  </a:lnTo>
                  <a:lnTo>
                    <a:pt x="863866" y="414896"/>
                  </a:lnTo>
                  <a:lnTo>
                    <a:pt x="818743" y="424611"/>
                  </a:lnTo>
                  <a:lnTo>
                    <a:pt x="775068" y="437946"/>
                  </a:lnTo>
                  <a:lnTo>
                    <a:pt x="733018" y="454710"/>
                  </a:lnTo>
                  <a:lnTo>
                    <a:pt x="692746" y="474751"/>
                  </a:lnTo>
                  <a:lnTo>
                    <a:pt x="654431" y="497890"/>
                  </a:lnTo>
                  <a:lnTo>
                    <a:pt x="618236" y="523976"/>
                  </a:lnTo>
                  <a:lnTo>
                    <a:pt x="584314" y="552843"/>
                  </a:lnTo>
                  <a:lnTo>
                    <a:pt x="552831" y="584327"/>
                  </a:lnTo>
                  <a:lnTo>
                    <a:pt x="523963" y="618248"/>
                  </a:lnTo>
                  <a:lnTo>
                    <a:pt x="497878" y="654443"/>
                  </a:lnTo>
                  <a:lnTo>
                    <a:pt x="474738" y="692759"/>
                  </a:lnTo>
                  <a:lnTo>
                    <a:pt x="454698" y="733031"/>
                  </a:lnTo>
                  <a:lnTo>
                    <a:pt x="437934" y="775081"/>
                  </a:lnTo>
                  <a:lnTo>
                    <a:pt x="424599" y="818756"/>
                  </a:lnTo>
                  <a:lnTo>
                    <a:pt x="414883" y="863879"/>
                  </a:lnTo>
                  <a:lnTo>
                    <a:pt x="408927" y="910297"/>
                  </a:lnTo>
                  <a:lnTo>
                    <a:pt x="406908" y="957834"/>
                  </a:lnTo>
                  <a:lnTo>
                    <a:pt x="408927" y="1005382"/>
                  </a:lnTo>
                  <a:lnTo>
                    <a:pt x="414883" y="1051801"/>
                  </a:lnTo>
                  <a:lnTo>
                    <a:pt x="424599" y="1096924"/>
                  </a:lnTo>
                  <a:lnTo>
                    <a:pt x="437934" y="1140599"/>
                  </a:lnTo>
                  <a:lnTo>
                    <a:pt x="454698" y="1182649"/>
                  </a:lnTo>
                  <a:lnTo>
                    <a:pt x="474738" y="1222921"/>
                  </a:lnTo>
                  <a:lnTo>
                    <a:pt x="497878" y="1261237"/>
                  </a:lnTo>
                  <a:lnTo>
                    <a:pt x="523963" y="1297432"/>
                  </a:lnTo>
                  <a:lnTo>
                    <a:pt x="552831" y="1331353"/>
                  </a:lnTo>
                  <a:lnTo>
                    <a:pt x="584314" y="1362837"/>
                  </a:lnTo>
                  <a:lnTo>
                    <a:pt x="618236" y="1391704"/>
                  </a:lnTo>
                  <a:lnTo>
                    <a:pt x="654431" y="1417789"/>
                  </a:lnTo>
                  <a:lnTo>
                    <a:pt x="692746" y="1440929"/>
                  </a:lnTo>
                  <a:lnTo>
                    <a:pt x="733018" y="1460969"/>
                  </a:lnTo>
                  <a:lnTo>
                    <a:pt x="775068" y="1477733"/>
                  </a:lnTo>
                  <a:lnTo>
                    <a:pt x="818743" y="1491068"/>
                  </a:lnTo>
                  <a:lnTo>
                    <a:pt x="863866" y="1500784"/>
                  </a:lnTo>
                  <a:lnTo>
                    <a:pt x="910285" y="1506740"/>
                  </a:lnTo>
                  <a:lnTo>
                    <a:pt x="957834" y="1508760"/>
                  </a:lnTo>
                  <a:lnTo>
                    <a:pt x="1005370" y="1506740"/>
                  </a:lnTo>
                  <a:lnTo>
                    <a:pt x="1051788" y="1500784"/>
                  </a:lnTo>
                  <a:lnTo>
                    <a:pt x="1096911" y="1491068"/>
                  </a:lnTo>
                  <a:lnTo>
                    <a:pt x="1140587" y="1477733"/>
                  </a:lnTo>
                  <a:lnTo>
                    <a:pt x="1182636" y="1460969"/>
                  </a:lnTo>
                  <a:lnTo>
                    <a:pt x="1222908" y="1440929"/>
                  </a:lnTo>
                  <a:lnTo>
                    <a:pt x="1261224" y="1417789"/>
                  </a:lnTo>
                  <a:lnTo>
                    <a:pt x="1297419" y="1391704"/>
                  </a:lnTo>
                  <a:lnTo>
                    <a:pt x="1331341" y="1362837"/>
                  </a:lnTo>
                  <a:lnTo>
                    <a:pt x="1362824" y="1331353"/>
                  </a:lnTo>
                  <a:lnTo>
                    <a:pt x="1391691" y="1297432"/>
                  </a:lnTo>
                  <a:lnTo>
                    <a:pt x="1417777" y="1261237"/>
                  </a:lnTo>
                  <a:lnTo>
                    <a:pt x="1440916" y="1222921"/>
                  </a:lnTo>
                  <a:lnTo>
                    <a:pt x="1460957" y="1182649"/>
                  </a:lnTo>
                  <a:lnTo>
                    <a:pt x="1477721" y="1140599"/>
                  </a:lnTo>
                  <a:lnTo>
                    <a:pt x="1491056" y="1096924"/>
                  </a:lnTo>
                  <a:lnTo>
                    <a:pt x="1500771" y="1051801"/>
                  </a:lnTo>
                  <a:lnTo>
                    <a:pt x="1506728" y="1005382"/>
                  </a:lnTo>
                  <a:lnTo>
                    <a:pt x="1508760" y="957834"/>
                  </a:lnTo>
                  <a:close/>
                </a:path>
                <a:path w="1915795" h="1915795">
                  <a:moveTo>
                    <a:pt x="1915668" y="957834"/>
                  </a:moveTo>
                  <a:lnTo>
                    <a:pt x="1914486" y="910043"/>
                  </a:lnTo>
                  <a:lnTo>
                    <a:pt x="1911007" y="862838"/>
                  </a:lnTo>
                  <a:lnTo>
                    <a:pt x="1905279" y="816305"/>
                  </a:lnTo>
                  <a:lnTo>
                    <a:pt x="1897341" y="770483"/>
                  </a:lnTo>
                  <a:lnTo>
                    <a:pt x="1887270" y="725436"/>
                  </a:lnTo>
                  <a:lnTo>
                    <a:pt x="1875104" y="681215"/>
                  </a:lnTo>
                  <a:lnTo>
                    <a:pt x="1860905" y="637882"/>
                  </a:lnTo>
                  <a:lnTo>
                    <a:pt x="1844725" y="595477"/>
                  </a:lnTo>
                  <a:lnTo>
                    <a:pt x="1826628" y="554062"/>
                  </a:lnTo>
                  <a:lnTo>
                    <a:pt x="1806663" y="513689"/>
                  </a:lnTo>
                  <a:lnTo>
                    <a:pt x="1784883" y="474421"/>
                  </a:lnTo>
                  <a:lnTo>
                    <a:pt x="1761337" y="436308"/>
                  </a:lnTo>
                  <a:lnTo>
                    <a:pt x="1736090" y="399402"/>
                  </a:lnTo>
                  <a:lnTo>
                    <a:pt x="1709191" y="363766"/>
                  </a:lnTo>
                  <a:lnTo>
                    <a:pt x="1680705" y="329450"/>
                  </a:lnTo>
                  <a:lnTo>
                    <a:pt x="1650682" y="296506"/>
                  </a:lnTo>
                  <a:lnTo>
                    <a:pt x="1648333" y="294157"/>
                  </a:lnTo>
                  <a:lnTo>
                    <a:pt x="1648333" y="957834"/>
                  </a:lnTo>
                  <a:lnTo>
                    <a:pt x="1646732" y="1005116"/>
                  </a:lnTo>
                  <a:lnTo>
                    <a:pt x="1642021" y="1051547"/>
                  </a:lnTo>
                  <a:lnTo>
                    <a:pt x="1634299" y="1097013"/>
                  </a:lnTo>
                  <a:lnTo>
                    <a:pt x="1623669" y="1141412"/>
                  </a:lnTo>
                  <a:lnTo>
                    <a:pt x="1610220" y="1184656"/>
                  </a:lnTo>
                  <a:lnTo>
                    <a:pt x="1594065" y="1226629"/>
                  </a:lnTo>
                  <a:lnTo>
                    <a:pt x="1575308" y="1267231"/>
                  </a:lnTo>
                  <a:lnTo>
                    <a:pt x="1554060" y="1306360"/>
                  </a:lnTo>
                  <a:lnTo>
                    <a:pt x="1530413" y="1343914"/>
                  </a:lnTo>
                  <a:lnTo>
                    <a:pt x="1504467" y="1379791"/>
                  </a:lnTo>
                  <a:lnTo>
                    <a:pt x="1476324" y="1413891"/>
                  </a:lnTo>
                  <a:lnTo>
                    <a:pt x="1446098" y="1446110"/>
                  </a:lnTo>
                  <a:lnTo>
                    <a:pt x="1413878" y="1476336"/>
                  </a:lnTo>
                  <a:lnTo>
                    <a:pt x="1379778" y="1504480"/>
                  </a:lnTo>
                  <a:lnTo>
                    <a:pt x="1343901" y="1530426"/>
                  </a:lnTo>
                  <a:lnTo>
                    <a:pt x="1306347" y="1554073"/>
                  </a:lnTo>
                  <a:lnTo>
                    <a:pt x="1267218" y="1575320"/>
                  </a:lnTo>
                  <a:lnTo>
                    <a:pt x="1226616" y="1594078"/>
                  </a:lnTo>
                  <a:lnTo>
                    <a:pt x="1184643" y="1610233"/>
                  </a:lnTo>
                  <a:lnTo>
                    <a:pt x="1141399" y="1623682"/>
                  </a:lnTo>
                  <a:lnTo>
                    <a:pt x="1097000" y="1634312"/>
                  </a:lnTo>
                  <a:lnTo>
                    <a:pt x="1051534" y="1642033"/>
                  </a:lnTo>
                  <a:lnTo>
                    <a:pt x="1005103" y="1646745"/>
                  </a:lnTo>
                  <a:lnTo>
                    <a:pt x="957834" y="1648333"/>
                  </a:lnTo>
                  <a:lnTo>
                    <a:pt x="910551" y="1646745"/>
                  </a:lnTo>
                  <a:lnTo>
                    <a:pt x="864120" y="1642033"/>
                  </a:lnTo>
                  <a:lnTo>
                    <a:pt x="818654" y="1634312"/>
                  </a:lnTo>
                  <a:lnTo>
                    <a:pt x="774255" y="1623682"/>
                  </a:lnTo>
                  <a:lnTo>
                    <a:pt x="731012" y="1610233"/>
                  </a:lnTo>
                  <a:lnTo>
                    <a:pt x="689038" y="1594078"/>
                  </a:lnTo>
                  <a:lnTo>
                    <a:pt x="648436" y="1575320"/>
                  </a:lnTo>
                  <a:lnTo>
                    <a:pt x="609307" y="1554073"/>
                  </a:lnTo>
                  <a:lnTo>
                    <a:pt x="571754" y="1530426"/>
                  </a:lnTo>
                  <a:lnTo>
                    <a:pt x="535876" y="1504480"/>
                  </a:lnTo>
                  <a:lnTo>
                    <a:pt x="501777" y="1476336"/>
                  </a:lnTo>
                  <a:lnTo>
                    <a:pt x="469557" y="1446110"/>
                  </a:lnTo>
                  <a:lnTo>
                    <a:pt x="439331" y="1413891"/>
                  </a:lnTo>
                  <a:lnTo>
                    <a:pt x="411187" y="1379791"/>
                  </a:lnTo>
                  <a:lnTo>
                    <a:pt x="385241" y="1343914"/>
                  </a:lnTo>
                  <a:lnTo>
                    <a:pt x="361594" y="1306360"/>
                  </a:lnTo>
                  <a:lnTo>
                    <a:pt x="340347" y="1267231"/>
                  </a:lnTo>
                  <a:lnTo>
                    <a:pt x="321589" y="1226629"/>
                  </a:lnTo>
                  <a:lnTo>
                    <a:pt x="305435" y="1184656"/>
                  </a:lnTo>
                  <a:lnTo>
                    <a:pt x="291985" y="1141412"/>
                  </a:lnTo>
                  <a:lnTo>
                    <a:pt x="281355" y="1097013"/>
                  </a:lnTo>
                  <a:lnTo>
                    <a:pt x="273634" y="1051547"/>
                  </a:lnTo>
                  <a:lnTo>
                    <a:pt x="268922" y="1005116"/>
                  </a:lnTo>
                  <a:lnTo>
                    <a:pt x="267335" y="957834"/>
                  </a:lnTo>
                  <a:lnTo>
                    <a:pt x="268922" y="910564"/>
                  </a:lnTo>
                  <a:lnTo>
                    <a:pt x="273634" y="864133"/>
                  </a:lnTo>
                  <a:lnTo>
                    <a:pt x="281355" y="818667"/>
                  </a:lnTo>
                  <a:lnTo>
                    <a:pt x="291985" y="774268"/>
                  </a:lnTo>
                  <a:lnTo>
                    <a:pt x="305435" y="731024"/>
                  </a:lnTo>
                  <a:lnTo>
                    <a:pt x="321589" y="689051"/>
                  </a:lnTo>
                  <a:lnTo>
                    <a:pt x="340347" y="648449"/>
                  </a:lnTo>
                  <a:lnTo>
                    <a:pt x="361594" y="609320"/>
                  </a:lnTo>
                  <a:lnTo>
                    <a:pt x="385241" y="571766"/>
                  </a:lnTo>
                  <a:lnTo>
                    <a:pt x="411187" y="535889"/>
                  </a:lnTo>
                  <a:lnTo>
                    <a:pt x="439331" y="501789"/>
                  </a:lnTo>
                  <a:lnTo>
                    <a:pt x="469557" y="469569"/>
                  </a:lnTo>
                  <a:lnTo>
                    <a:pt x="501777" y="439343"/>
                  </a:lnTo>
                  <a:lnTo>
                    <a:pt x="535876" y="411200"/>
                  </a:lnTo>
                  <a:lnTo>
                    <a:pt x="571754" y="385254"/>
                  </a:lnTo>
                  <a:lnTo>
                    <a:pt x="609307" y="361607"/>
                  </a:lnTo>
                  <a:lnTo>
                    <a:pt x="648436" y="340360"/>
                  </a:lnTo>
                  <a:lnTo>
                    <a:pt x="689038" y="321602"/>
                  </a:lnTo>
                  <a:lnTo>
                    <a:pt x="731012" y="305447"/>
                  </a:lnTo>
                  <a:lnTo>
                    <a:pt x="774255" y="291998"/>
                  </a:lnTo>
                  <a:lnTo>
                    <a:pt x="818654" y="281368"/>
                  </a:lnTo>
                  <a:lnTo>
                    <a:pt x="864120" y="273646"/>
                  </a:lnTo>
                  <a:lnTo>
                    <a:pt x="910551" y="268935"/>
                  </a:lnTo>
                  <a:lnTo>
                    <a:pt x="957834" y="267335"/>
                  </a:lnTo>
                  <a:lnTo>
                    <a:pt x="1005103" y="268935"/>
                  </a:lnTo>
                  <a:lnTo>
                    <a:pt x="1051534" y="273646"/>
                  </a:lnTo>
                  <a:lnTo>
                    <a:pt x="1097000" y="281368"/>
                  </a:lnTo>
                  <a:lnTo>
                    <a:pt x="1141399" y="291998"/>
                  </a:lnTo>
                  <a:lnTo>
                    <a:pt x="1184643" y="305447"/>
                  </a:lnTo>
                  <a:lnTo>
                    <a:pt x="1226616" y="321602"/>
                  </a:lnTo>
                  <a:lnTo>
                    <a:pt x="1267218" y="340360"/>
                  </a:lnTo>
                  <a:lnTo>
                    <a:pt x="1306347" y="361607"/>
                  </a:lnTo>
                  <a:lnTo>
                    <a:pt x="1343901" y="385254"/>
                  </a:lnTo>
                  <a:lnTo>
                    <a:pt x="1379778" y="411200"/>
                  </a:lnTo>
                  <a:lnTo>
                    <a:pt x="1413878" y="439343"/>
                  </a:lnTo>
                  <a:lnTo>
                    <a:pt x="1446098" y="469569"/>
                  </a:lnTo>
                  <a:lnTo>
                    <a:pt x="1476324" y="501789"/>
                  </a:lnTo>
                  <a:lnTo>
                    <a:pt x="1504467" y="535889"/>
                  </a:lnTo>
                  <a:lnTo>
                    <a:pt x="1530413" y="571766"/>
                  </a:lnTo>
                  <a:lnTo>
                    <a:pt x="1554060" y="609320"/>
                  </a:lnTo>
                  <a:lnTo>
                    <a:pt x="1575308" y="648449"/>
                  </a:lnTo>
                  <a:lnTo>
                    <a:pt x="1594065" y="689051"/>
                  </a:lnTo>
                  <a:lnTo>
                    <a:pt x="1610220" y="731024"/>
                  </a:lnTo>
                  <a:lnTo>
                    <a:pt x="1623669" y="774268"/>
                  </a:lnTo>
                  <a:lnTo>
                    <a:pt x="1634299" y="818667"/>
                  </a:lnTo>
                  <a:lnTo>
                    <a:pt x="1642021" y="864133"/>
                  </a:lnTo>
                  <a:lnTo>
                    <a:pt x="1646732" y="910564"/>
                  </a:lnTo>
                  <a:lnTo>
                    <a:pt x="1648333" y="957834"/>
                  </a:lnTo>
                  <a:lnTo>
                    <a:pt x="1648333" y="294157"/>
                  </a:lnTo>
                  <a:lnTo>
                    <a:pt x="1621510" y="267335"/>
                  </a:lnTo>
                  <a:lnTo>
                    <a:pt x="1619161" y="264985"/>
                  </a:lnTo>
                  <a:lnTo>
                    <a:pt x="1586217" y="234962"/>
                  </a:lnTo>
                  <a:lnTo>
                    <a:pt x="1551901" y="206476"/>
                  </a:lnTo>
                  <a:lnTo>
                    <a:pt x="1516265" y="179578"/>
                  </a:lnTo>
                  <a:lnTo>
                    <a:pt x="1479359" y="154330"/>
                  </a:lnTo>
                  <a:lnTo>
                    <a:pt x="1441246" y="130784"/>
                  </a:lnTo>
                  <a:lnTo>
                    <a:pt x="1401978" y="109004"/>
                  </a:lnTo>
                  <a:lnTo>
                    <a:pt x="1361605" y="89039"/>
                  </a:lnTo>
                  <a:lnTo>
                    <a:pt x="1320190" y="70942"/>
                  </a:lnTo>
                  <a:lnTo>
                    <a:pt x="1277785" y="54762"/>
                  </a:lnTo>
                  <a:lnTo>
                    <a:pt x="1234452" y="40563"/>
                  </a:lnTo>
                  <a:lnTo>
                    <a:pt x="1190231" y="28397"/>
                  </a:lnTo>
                  <a:lnTo>
                    <a:pt x="1145184" y="18326"/>
                  </a:lnTo>
                  <a:lnTo>
                    <a:pt x="1099362" y="10388"/>
                  </a:lnTo>
                  <a:lnTo>
                    <a:pt x="1052830" y="4660"/>
                  </a:lnTo>
                  <a:lnTo>
                    <a:pt x="1005624" y="1181"/>
                  </a:lnTo>
                  <a:lnTo>
                    <a:pt x="957834" y="0"/>
                  </a:lnTo>
                  <a:lnTo>
                    <a:pt x="910031" y="1181"/>
                  </a:lnTo>
                  <a:lnTo>
                    <a:pt x="862825" y="4660"/>
                  </a:lnTo>
                  <a:lnTo>
                    <a:pt x="816292" y="10388"/>
                  </a:lnTo>
                  <a:lnTo>
                    <a:pt x="770470" y="18326"/>
                  </a:lnTo>
                  <a:lnTo>
                    <a:pt x="725424" y="28397"/>
                  </a:lnTo>
                  <a:lnTo>
                    <a:pt x="681202" y="40563"/>
                  </a:lnTo>
                  <a:lnTo>
                    <a:pt x="637870" y="54762"/>
                  </a:lnTo>
                  <a:lnTo>
                    <a:pt x="595464" y="70942"/>
                  </a:lnTo>
                  <a:lnTo>
                    <a:pt x="554050" y="89039"/>
                  </a:lnTo>
                  <a:lnTo>
                    <a:pt x="513676" y="109004"/>
                  </a:lnTo>
                  <a:lnTo>
                    <a:pt x="474408" y="130784"/>
                  </a:lnTo>
                  <a:lnTo>
                    <a:pt x="436295" y="154330"/>
                  </a:lnTo>
                  <a:lnTo>
                    <a:pt x="399389" y="179578"/>
                  </a:lnTo>
                  <a:lnTo>
                    <a:pt x="363753" y="206476"/>
                  </a:lnTo>
                  <a:lnTo>
                    <a:pt x="329438" y="234962"/>
                  </a:lnTo>
                  <a:lnTo>
                    <a:pt x="296494" y="264985"/>
                  </a:lnTo>
                  <a:lnTo>
                    <a:pt x="264972" y="296506"/>
                  </a:lnTo>
                  <a:lnTo>
                    <a:pt x="234950" y="329450"/>
                  </a:lnTo>
                  <a:lnTo>
                    <a:pt x="206463" y="363766"/>
                  </a:lnTo>
                  <a:lnTo>
                    <a:pt x="179565" y="399402"/>
                  </a:lnTo>
                  <a:lnTo>
                    <a:pt x="154317" y="436308"/>
                  </a:lnTo>
                  <a:lnTo>
                    <a:pt x="130771" y="474421"/>
                  </a:lnTo>
                  <a:lnTo>
                    <a:pt x="108991" y="513689"/>
                  </a:lnTo>
                  <a:lnTo>
                    <a:pt x="89027" y="554062"/>
                  </a:lnTo>
                  <a:lnTo>
                    <a:pt x="70929" y="595477"/>
                  </a:lnTo>
                  <a:lnTo>
                    <a:pt x="54749" y="637882"/>
                  </a:lnTo>
                  <a:lnTo>
                    <a:pt x="40551" y="681215"/>
                  </a:lnTo>
                  <a:lnTo>
                    <a:pt x="28384" y="725436"/>
                  </a:lnTo>
                  <a:lnTo>
                    <a:pt x="18313" y="770483"/>
                  </a:lnTo>
                  <a:lnTo>
                    <a:pt x="10375" y="816305"/>
                  </a:lnTo>
                  <a:lnTo>
                    <a:pt x="4648" y="862838"/>
                  </a:lnTo>
                  <a:lnTo>
                    <a:pt x="1168" y="910043"/>
                  </a:lnTo>
                  <a:lnTo>
                    <a:pt x="0" y="957834"/>
                  </a:lnTo>
                  <a:lnTo>
                    <a:pt x="1168" y="1005636"/>
                  </a:lnTo>
                  <a:lnTo>
                    <a:pt x="4648" y="1052842"/>
                  </a:lnTo>
                  <a:lnTo>
                    <a:pt x="10375" y="1099375"/>
                  </a:lnTo>
                  <a:lnTo>
                    <a:pt x="18313" y="1145197"/>
                  </a:lnTo>
                  <a:lnTo>
                    <a:pt x="28384" y="1190244"/>
                  </a:lnTo>
                  <a:lnTo>
                    <a:pt x="40551" y="1234465"/>
                  </a:lnTo>
                  <a:lnTo>
                    <a:pt x="54749" y="1277797"/>
                  </a:lnTo>
                  <a:lnTo>
                    <a:pt x="70929" y="1320203"/>
                  </a:lnTo>
                  <a:lnTo>
                    <a:pt x="89027" y="1361617"/>
                  </a:lnTo>
                  <a:lnTo>
                    <a:pt x="108991" y="1401991"/>
                  </a:lnTo>
                  <a:lnTo>
                    <a:pt x="130771" y="1441259"/>
                  </a:lnTo>
                  <a:lnTo>
                    <a:pt x="154317" y="1479372"/>
                  </a:lnTo>
                  <a:lnTo>
                    <a:pt x="179565" y="1516278"/>
                  </a:lnTo>
                  <a:lnTo>
                    <a:pt x="206463" y="1551914"/>
                  </a:lnTo>
                  <a:lnTo>
                    <a:pt x="234950" y="1586230"/>
                  </a:lnTo>
                  <a:lnTo>
                    <a:pt x="264972" y="1619173"/>
                  </a:lnTo>
                  <a:lnTo>
                    <a:pt x="296494" y="1650695"/>
                  </a:lnTo>
                  <a:lnTo>
                    <a:pt x="329438" y="1680718"/>
                  </a:lnTo>
                  <a:lnTo>
                    <a:pt x="363753" y="1709204"/>
                  </a:lnTo>
                  <a:lnTo>
                    <a:pt x="399389" y="1736102"/>
                  </a:lnTo>
                  <a:lnTo>
                    <a:pt x="436295" y="1761350"/>
                  </a:lnTo>
                  <a:lnTo>
                    <a:pt x="474408" y="1784896"/>
                  </a:lnTo>
                  <a:lnTo>
                    <a:pt x="513676" y="1806676"/>
                  </a:lnTo>
                  <a:lnTo>
                    <a:pt x="554050" y="1826641"/>
                  </a:lnTo>
                  <a:lnTo>
                    <a:pt x="595464" y="1844738"/>
                  </a:lnTo>
                  <a:lnTo>
                    <a:pt x="637870" y="1860918"/>
                  </a:lnTo>
                  <a:lnTo>
                    <a:pt x="681202" y="1875116"/>
                  </a:lnTo>
                  <a:lnTo>
                    <a:pt x="725424" y="1887283"/>
                  </a:lnTo>
                  <a:lnTo>
                    <a:pt x="770470" y="1897354"/>
                  </a:lnTo>
                  <a:lnTo>
                    <a:pt x="816292" y="1905292"/>
                  </a:lnTo>
                  <a:lnTo>
                    <a:pt x="862825" y="1911019"/>
                  </a:lnTo>
                  <a:lnTo>
                    <a:pt x="910031" y="1914499"/>
                  </a:lnTo>
                  <a:lnTo>
                    <a:pt x="957834" y="1915668"/>
                  </a:lnTo>
                  <a:lnTo>
                    <a:pt x="1005624" y="1914499"/>
                  </a:lnTo>
                  <a:lnTo>
                    <a:pt x="1052830" y="1911019"/>
                  </a:lnTo>
                  <a:lnTo>
                    <a:pt x="1099362" y="1905292"/>
                  </a:lnTo>
                  <a:lnTo>
                    <a:pt x="1145184" y="1897354"/>
                  </a:lnTo>
                  <a:lnTo>
                    <a:pt x="1190231" y="1887283"/>
                  </a:lnTo>
                  <a:lnTo>
                    <a:pt x="1234452" y="1875116"/>
                  </a:lnTo>
                  <a:lnTo>
                    <a:pt x="1277785" y="1860918"/>
                  </a:lnTo>
                  <a:lnTo>
                    <a:pt x="1320190" y="1844738"/>
                  </a:lnTo>
                  <a:lnTo>
                    <a:pt x="1361605" y="1826641"/>
                  </a:lnTo>
                  <a:lnTo>
                    <a:pt x="1401978" y="1806676"/>
                  </a:lnTo>
                  <a:lnTo>
                    <a:pt x="1441246" y="1784896"/>
                  </a:lnTo>
                  <a:lnTo>
                    <a:pt x="1479359" y="1761350"/>
                  </a:lnTo>
                  <a:lnTo>
                    <a:pt x="1516265" y="1736102"/>
                  </a:lnTo>
                  <a:lnTo>
                    <a:pt x="1551901" y="1709204"/>
                  </a:lnTo>
                  <a:lnTo>
                    <a:pt x="1586217" y="1680718"/>
                  </a:lnTo>
                  <a:lnTo>
                    <a:pt x="1619161" y="1650695"/>
                  </a:lnTo>
                  <a:lnTo>
                    <a:pt x="1621510" y="1648333"/>
                  </a:lnTo>
                  <a:lnTo>
                    <a:pt x="1650682" y="1619173"/>
                  </a:lnTo>
                  <a:lnTo>
                    <a:pt x="1680705" y="1586230"/>
                  </a:lnTo>
                  <a:lnTo>
                    <a:pt x="1709191" y="1551914"/>
                  </a:lnTo>
                  <a:lnTo>
                    <a:pt x="1736090" y="1516278"/>
                  </a:lnTo>
                  <a:lnTo>
                    <a:pt x="1761337" y="1479372"/>
                  </a:lnTo>
                  <a:lnTo>
                    <a:pt x="1784883" y="1441259"/>
                  </a:lnTo>
                  <a:lnTo>
                    <a:pt x="1806663" y="1401991"/>
                  </a:lnTo>
                  <a:lnTo>
                    <a:pt x="1826628" y="1361617"/>
                  </a:lnTo>
                  <a:lnTo>
                    <a:pt x="1844725" y="1320203"/>
                  </a:lnTo>
                  <a:lnTo>
                    <a:pt x="1860905" y="1277797"/>
                  </a:lnTo>
                  <a:lnTo>
                    <a:pt x="1875104" y="1234465"/>
                  </a:lnTo>
                  <a:lnTo>
                    <a:pt x="1887270" y="1190244"/>
                  </a:lnTo>
                  <a:lnTo>
                    <a:pt x="1897341" y="1145197"/>
                  </a:lnTo>
                  <a:lnTo>
                    <a:pt x="1905279" y="1099375"/>
                  </a:lnTo>
                  <a:lnTo>
                    <a:pt x="1911007" y="1052842"/>
                  </a:lnTo>
                  <a:lnTo>
                    <a:pt x="1914486" y="1005636"/>
                  </a:lnTo>
                  <a:lnTo>
                    <a:pt x="1915668" y="957834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Montserrat" panose="00000500000000000000" pitchFamily="2" charset="-52"/>
              </a:endParaRPr>
            </a:p>
          </p:txBody>
        </p:sp>
        <p:pic>
          <p:nvPicPr>
            <p:cNvPr id="18" name="object 65">
              <a:extLst>
                <a:ext uri="{FF2B5EF4-FFF2-40B4-BE49-F238E27FC236}">
                  <a16:creationId xmlns:a16="http://schemas.microsoft.com/office/drawing/2014/main" id="{D17C3E97-FDA9-6602-5A8A-B52477F3FAA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4544" y="3236976"/>
              <a:ext cx="777239" cy="777240"/>
            </a:xfrm>
            <a:prstGeom prst="rect">
              <a:avLst/>
            </a:prstGeom>
          </p:spPr>
        </p:pic>
        <p:sp>
          <p:nvSpPr>
            <p:cNvPr id="19" name="object 66">
              <a:extLst>
                <a:ext uri="{FF2B5EF4-FFF2-40B4-BE49-F238E27FC236}">
                  <a16:creationId xmlns:a16="http://schemas.microsoft.com/office/drawing/2014/main" id="{58EDBDE8-0188-1D88-CABA-31272182BDEB}"/>
                </a:ext>
              </a:extLst>
            </p:cNvPr>
            <p:cNvSpPr/>
            <p:nvPr/>
          </p:nvSpPr>
          <p:spPr>
            <a:xfrm>
              <a:off x="9015984" y="3328415"/>
              <a:ext cx="593090" cy="593090"/>
            </a:xfrm>
            <a:custGeom>
              <a:avLst/>
              <a:gdLst/>
              <a:ahLst/>
              <a:cxnLst/>
              <a:rect l="l" t="t" r="r" b="b"/>
              <a:pathLst>
                <a:path w="593090" h="593089">
                  <a:moveTo>
                    <a:pt x="296418" y="0"/>
                  </a:moveTo>
                  <a:lnTo>
                    <a:pt x="248338" y="3879"/>
                  </a:lnTo>
                  <a:lnTo>
                    <a:pt x="202728" y="15111"/>
                  </a:lnTo>
                  <a:lnTo>
                    <a:pt x="160198" y="33086"/>
                  </a:lnTo>
                  <a:lnTo>
                    <a:pt x="121359" y="57192"/>
                  </a:lnTo>
                  <a:lnTo>
                    <a:pt x="86820" y="86820"/>
                  </a:lnTo>
                  <a:lnTo>
                    <a:pt x="57192" y="121359"/>
                  </a:lnTo>
                  <a:lnTo>
                    <a:pt x="33086" y="160198"/>
                  </a:lnTo>
                  <a:lnTo>
                    <a:pt x="15111" y="202728"/>
                  </a:lnTo>
                  <a:lnTo>
                    <a:pt x="3879" y="248338"/>
                  </a:lnTo>
                  <a:lnTo>
                    <a:pt x="0" y="296418"/>
                  </a:lnTo>
                  <a:lnTo>
                    <a:pt x="3879" y="344497"/>
                  </a:lnTo>
                  <a:lnTo>
                    <a:pt x="15111" y="390107"/>
                  </a:lnTo>
                  <a:lnTo>
                    <a:pt x="33086" y="432637"/>
                  </a:lnTo>
                  <a:lnTo>
                    <a:pt x="57192" y="471476"/>
                  </a:lnTo>
                  <a:lnTo>
                    <a:pt x="86820" y="506015"/>
                  </a:lnTo>
                  <a:lnTo>
                    <a:pt x="121359" y="535643"/>
                  </a:lnTo>
                  <a:lnTo>
                    <a:pt x="160198" y="559749"/>
                  </a:lnTo>
                  <a:lnTo>
                    <a:pt x="202728" y="577724"/>
                  </a:lnTo>
                  <a:lnTo>
                    <a:pt x="248338" y="588956"/>
                  </a:lnTo>
                  <a:lnTo>
                    <a:pt x="296418" y="592836"/>
                  </a:lnTo>
                  <a:lnTo>
                    <a:pt x="344497" y="588956"/>
                  </a:lnTo>
                  <a:lnTo>
                    <a:pt x="390107" y="577724"/>
                  </a:lnTo>
                  <a:lnTo>
                    <a:pt x="432637" y="559749"/>
                  </a:lnTo>
                  <a:lnTo>
                    <a:pt x="471476" y="535643"/>
                  </a:lnTo>
                  <a:lnTo>
                    <a:pt x="506015" y="506015"/>
                  </a:lnTo>
                  <a:lnTo>
                    <a:pt x="535643" y="471476"/>
                  </a:lnTo>
                  <a:lnTo>
                    <a:pt x="559749" y="432637"/>
                  </a:lnTo>
                  <a:lnTo>
                    <a:pt x="577724" y="390107"/>
                  </a:lnTo>
                  <a:lnTo>
                    <a:pt x="588956" y="344497"/>
                  </a:lnTo>
                  <a:lnTo>
                    <a:pt x="592836" y="296418"/>
                  </a:lnTo>
                  <a:lnTo>
                    <a:pt x="588956" y="248338"/>
                  </a:lnTo>
                  <a:lnTo>
                    <a:pt x="577724" y="202728"/>
                  </a:lnTo>
                  <a:lnTo>
                    <a:pt x="559749" y="160198"/>
                  </a:lnTo>
                  <a:lnTo>
                    <a:pt x="535643" y="121359"/>
                  </a:lnTo>
                  <a:lnTo>
                    <a:pt x="506015" y="86820"/>
                  </a:lnTo>
                  <a:lnTo>
                    <a:pt x="471476" y="57192"/>
                  </a:lnTo>
                  <a:lnTo>
                    <a:pt x="432637" y="33086"/>
                  </a:lnTo>
                  <a:lnTo>
                    <a:pt x="390107" y="15111"/>
                  </a:lnTo>
                  <a:lnTo>
                    <a:pt x="344497" y="3879"/>
                  </a:lnTo>
                  <a:lnTo>
                    <a:pt x="296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Montserrat" panose="00000500000000000000" pitchFamily="2" charset="-52"/>
              </a:endParaRPr>
            </a:p>
          </p:txBody>
        </p:sp>
        <p:pic>
          <p:nvPicPr>
            <p:cNvPr id="20" name="object 67">
              <a:extLst>
                <a:ext uri="{FF2B5EF4-FFF2-40B4-BE49-F238E27FC236}">
                  <a16:creationId xmlns:a16="http://schemas.microsoft.com/office/drawing/2014/main" id="{847E0058-F6A1-369C-E068-0633594481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8843" y="2378074"/>
              <a:ext cx="774446" cy="975487"/>
            </a:xfrm>
            <a:prstGeom prst="rect">
              <a:avLst/>
            </a:prstGeom>
          </p:spPr>
        </p:pic>
        <p:pic>
          <p:nvPicPr>
            <p:cNvPr id="21" name="object 68">
              <a:extLst>
                <a:ext uri="{FF2B5EF4-FFF2-40B4-BE49-F238E27FC236}">
                  <a16:creationId xmlns:a16="http://schemas.microsoft.com/office/drawing/2014/main" id="{6BA3F282-82CF-7421-CC05-BA67835EA47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42399" y="3927093"/>
              <a:ext cx="979804" cy="1579880"/>
            </a:xfrm>
            <a:prstGeom prst="rect">
              <a:avLst/>
            </a:prstGeom>
          </p:spPr>
        </p:pic>
        <p:pic>
          <p:nvPicPr>
            <p:cNvPr id="22" name="object 69">
              <a:extLst>
                <a:ext uri="{FF2B5EF4-FFF2-40B4-BE49-F238E27FC236}">
                  <a16:creationId xmlns:a16="http://schemas.microsoft.com/office/drawing/2014/main" id="{9974B252-ADBF-1BFA-8163-FEA085E3D9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83547" y="2556890"/>
              <a:ext cx="1015237" cy="797813"/>
            </a:xfrm>
            <a:prstGeom prst="rect">
              <a:avLst/>
            </a:prstGeom>
          </p:spPr>
        </p:pic>
        <p:pic>
          <p:nvPicPr>
            <p:cNvPr id="23" name="object 70">
              <a:extLst>
                <a:ext uri="{FF2B5EF4-FFF2-40B4-BE49-F238E27FC236}">
                  <a16:creationId xmlns:a16="http://schemas.microsoft.com/office/drawing/2014/main" id="{6CEFB7EA-DB7D-E11C-6DC0-D5958695CDD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8576" y="3740023"/>
              <a:ext cx="1793621" cy="603376"/>
            </a:xfrm>
            <a:prstGeom prst="rect">
              <a:avLst/>
            </a:prstGeom>
          </p:spPr>
        </p:pic>
        <p:pic>
          <p:nvPicPr>
            <p:cNvPr id="24" name="object 71">
              <a:extLst>
                <a:ext uri="{FF2B5EF4-FFF2-40B4-BE49-F238E27FC236}">
                  <a16:creationId xmlns:a16="http://schemas.microsoft.com/office/drawing/2014/main" id="{4FFC6467-C01D-D688-1FA3-8AE1A098765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36080" y="704087"/>
              <a:ext cx="2450592" cy="2398776"/>
            </a:xfrm>
            <a:prstGeom prst="rect">
              <a:avLst/>
            </a:prstGeom>
          </p:spPr>
        </p:pic>
        <p:sp>
          <p:nvSpPr>
            <p:cNvPr id="25" name="object 72">
              <a:extLst>
                <a:ext uri="{FF2B5EF4-FFF2-40B4-BE49-F238E27FC236}">
                  <a16:creationId xmlns:a16="http://schemas.microsoft.com/office/drawing/2014/main" id="{A483B793-D1ED-7233-36D8-3A368FC5C288}"/>
                </a:ext>
              </a:extLst>
            </p:cNvPr>
            <p:cNvSpPr/>
            <p:nvPr/>
          </p:nvSpPr>
          <p:spPr>
            <a:xfrm>
              <a:off x="7053072" y="1021079"/>
              <a:ext cx="1732914" cy="1682750"/>
            </a:xfrm>
            <a:custGeom>
              <a:avLst/>
              <a:gdLst/>
              <a:ahLst/>
              <a:cxnLst/>
              <a:rect l="l" t="t" r="r" b="b"/>
              <a:pathLst>
                <a:path w="1732915" h="1682750">
                  <a:moveTo>
                    <a:pt x="866394" y="0"/>
                  </a:moveTo>
                  <a:lnTo>
                    <a:pt x="817225" y="1331"/>
                  </a:lnTo>
                  <a:lnTo>
                    <a:pt x="768777" y="5280"/>
                  </a:lnTo>
                  <a:lnTo>
                    <a:pt x="721123" y="11773"/>
                  </a:lnTo>
                  <a:lnTo>
                    <a:pt x="674334" y="20741"/>
                  </a:lnTo>
                  <a:lnTo>
                    <a:pt x="628485" y="32112"/>
                  </a:lnTo>
                  <a:lnTo>
                    <a:pt x="583648" y="45815"/>
                  </a:lnTo>
                  <a:lnTo>
                    <a:pt x="539897" y="61779"/>
                  </a:lnTo>
                  <a:lnTo>
                    <a:pt x="497304" y="79933"/>
                  </a:lnTo>
                  <a:lnTo>
                    <a:pt x="455944" y="100206"/>
                  </a:lnTo>
                  <a:lnTo>
                    <a:pt x="415888" y="122528"/>
                  </a:lnTo>
                  <a:lnTo>
                    <a:pt x="377210" y="146826"/>
                  </a:lnTo>
                  <a:lnTo>
                    <a:pt x="339983" y="173030"/>
                  </a:lnTo>
                  <a:lnTo>
                    <a:pt x="304281" y="201068"/>
                  </a:lnTo>
                  <a:lnTo>
                    <a:pt x="270176" y="230871"/>
                  </a:lnTo>
                  <a:lnTo>
                    <a:pt x="237742" y="262366"/>
                  </a:lnTo>
                  <a:lnTo>
                    <a:pt x="207051" y="295483"/>
                  </a:lnTo>
                  <a:lnTo>
                    <a:pt x="178176" y="330150"/>
                  </a:lnTo>
                  <a:lnTo>
                    <a:pt x="151192" y="366298"/>
                  </a:lnTo>
                  <a:lnTo>
                    <a:pt x="126171" y="403853"/>
                  </a:lnTo>
                  <a:lnTo>
                    <a:pt x="103185" y="442746"/>
                  </a:lnTo>
                  <a:lnTo>
                    <a:pt x="82309" y="482906"/>
                  </a:lnTo>
                  <a:lnTo>
                    <a:pt x="63614" y="524261"/>
                  </a:lnTo>
                  <a:lnTo>
                    <a:pt x="47176" y="566740"/>
                  </a:lnTo>
                  <a:lnTo>
                    <a:pt x="33065" y="610272"/>
                  </a:lnTo>
                  <a:lnTo>
                    <a:pt x="21357" y="654787"/>
                  </a:lnTo>
                  <a:lnTo>
                    <a:pt x="12123" y="700213"/>
                  </a:lnTo>
                  <a:lnTo>
                    <a:pt x="5436" y="746479"/>
                  </a:lnTo>
                  <a:lnTo>
                    <a:pt x="1371" y="793514"/>
                  </a:lnTo>
                  <a:lnTo>
                    <a:pt x="0" y="841248"/>
                  </a:lnTo>
                  <a:lnTo>
                    <a:pt x="1371" y="888981"/>
                  </a:lnTo>
                  <a:lnTo>
                    <a:pt x="5436" y="936016"/>
                  </a:lnTo>
                  <a:lnTo>
                    <a:pt x="12123" y="982282"/>
                  </a:lnTo>
                  <a:lnTo>
                    <a:pt x="21357" y="1027708"/>
                  </a:lnTo>
                  <a:lnTo>
                    <a:pt x="33065" y="1072223"/>
                  </a:lnTo>
                  <a:lnTo>
                    <a:pt x="47176" y="1115755"/>
                  </a:lnTo>
                  <a:lnTo>
                    <a:pt x="63614" y="1158234"/>
                  </a:lnTo>
                  <a:lnTo>
                    <a:pt x="82309" y="1199589"/>
                  </a:lnTo>
                  <a:lnTo>
                    <a:pt x="103185" y="1239749"/>
                  </a:lnTo>
                  <a:lnTo>
                    <a:pt x="126171" y="1278642"/>
                  </a:lnTo>
                  <a:lnTo>
                    <a:pt x="151192" y="1316197"/>
                  </a:lnTo>
                  <a:lnTo>
                    <a:pt x="178176" y="1352345"/>
                  </a:lnTo>
                  <a:lnTo>
                    <a:pt x="207051" y="1387012"/>
                  </a:lnTo>
                  <a:lnTo>
                    <a:pt x="237742" y="1420129"/>
                  </a:lnTo>
                  <a:lnTo>
                    <a:pt x="270176" y="1451624"/>
                  </a:lnTo>
                  <a:lnTo>
                    <a:pt x="304281" y="1481427"/>
                  </a:lnTo>
                  <a:lnTo>
                    <a:pt x="339983" y="1509465"/>
                  </a:lnTo>
                  <a:lnTo>
                    <a:pt x="377210" y="1535669"/>
                  </a:lnTo>
                  <a:lnTo>
                    <a:pt x="415888" y="1559967"/>
                  </a:lnTo>
                  <a:lnTo>
                    <a:pt x="455944" y="1582289"/>
                  </a:lnTo>
                  <a:lnTo>
                    <a:pt x="497304" y="1602562"/>
                  </a:lnTo>
                  <a:lnTo>
                    <a:pt x="539897" y="1620716"/>
                  </a:lnTo>
                  <a:lnTo>
                    <a:pt x="583648" y="1636680"/>
                  </a:lnTo>
                  <a:lnTo>
                    <a:pt x="628485" y="1650383"/>
                  </a:lnTo>
                  <a:lnTo>
                    <a:pt x="674334" y="1661754"/>
                  </a:lnTo>
                  <a:lnTo>
                    <a:pt x="721123" y="1670722"/>
                  </a:lnTo>
                  <a:lnTo>
                    <a:pt x="768777" y="1677215"/>
                  </a:lnTo>
                  <a:lnTo>
                    <a:pt x="817225" y="1681164"/>
                  </a:lnTo>
                  <a:lnTo>
                    <a:pt x="866394" y="1682496"/>
                  </a:lnTo>
                  <a:lnTo>
                    <a:pt x="915562" y="1681164"/>
                  </a:lnTo>
                  <a:lnTo>
                    <a:pt x="964010" y="1677215"/>
                  </a:lnTo>
                  <a:lnTo>
                    <a:pt x="1011664" y="1670722"/>
                  </a:lnTo>
                  <a:lnTo>
                    <a:pt x="1058453" y="1661754"/>
                  </a:lnTo>
                  <a:lnTo>
                    <a:pt x="1104302" y="1650383"/>
                  </a:lnTo>
                  <a:lnTo>
                    <a:pt x="1149139" y="1636680"/>
                  </a:lnTo>
                  <a:lnTo>
                    <a:pt x="1192890" y="1620716"/>
                  </a:lnTo>
                  <a:lnTo>
                    <a:pt x="1235483" y="1602562"/>
                  </a:lnTo>
                  <a:lnTo>
                    <a:pt x="1276843" y="1582289"/>
                  </a:lnTo>
                  <a:lnTo>
                    <a:pt x="1316899" y="1559967"/>
                  </a:lnTo>
                  <a:lnTo>
                    <a:pt x="1355577" y="1535669"/>
                  </a:lnTo>
                  <a:lnTo>
                    <a:pt x="1392804" y="1509465"/>
                  </a:lnTo>
                  <a:lnTo>
                    <a:pt x="1428506" y="1481427"/>
                  </a:lnTo>
                  <a:lnTo>
                    <a:pt x="1462611" y="1451624"/>
                  </a:lnTo>
                  <a:lnTo>
                    <a:pt x="1495045" y="1420129"/>
                  </a:lnTo>
                  <a:lnTo>
                    <a:pt x="1525736" y="1387012"/>
                  </a:lnTo>
                  <a:lnTo>
                    <a:pt x="1554611" y="1352345"/>
                  </a:lnTo>
                  <a:lnTo>
                    <a:pt x="1581595" y="1316197"/>
                  </a:lnTo>
                  <a:lnTo>
                    <a:pt x="1606616" y="1278642"/>
                  </a:lnTo>
                  <a:lnTo>
                    <a:pt x="1629602" y="1239749"/>
                  </a:lnTo>
                  <a:lnTo>
                    <a:pt x="1650478" y="1199589"/>
                  </a:lnTo>
                  <a:lnTo>
                    <a:pt x="1669173" y="1158234"/>
                  </a:lnTo>
                  <a:lnTo>
                    <a:pt x="1685611" y="1115755"/>
                  </a:lnTo>
                  <a:lnTo>
                    <a:pt x="1699722" y="1072223"/>
                  </a:lnTo>
                  <a:lnTo>
                    <a:pt x="1711430" y="1027708"/>
                  </a:lnTo>
                  <a:lnTo>
                    <a:pt x="1720664" y="982282"/>
                  </a:lnTo>
                  <a:lnTo>
                    <a:pt x="1727351" y="936016"/>
                  </a:lnTo>
                  <a:lnTo>
                    <a:pt x="1731416" y="888981"/>
                  </a:lnTo>
                  <a:lnTo>
                    <a:pt x="1732787" y="841248"/>
                  </a:lnTo>
                  <a:lnTo>
                    <a:pt x="1731416" y="793514"/>
                  </a:lnTo>
                  <a:lnTo>
                    <a:pt x="1727351" y="746479"/>
                  </a:lnTo>
                  <a:lnTo>
                    <a:pt x="1720664" y="700213"/>
                  </a:lnTo>
                  <a:lnTo>
                    <a:pt x="1711430" y="654787"/>
                  </a:lnTo>
                  <a:lnTo>
                    <a:pt x="1699722" y="610272"/>
                  </a:lnTo>
                  <a:lnTo>
                    <a:pt x="1685611" y="566740"/>
                  </a:lnTo>
                  <a:lnTo>
                    <a:pt x="1669173" y="524261"/>
                  </a:lnTo>
                  <a:lnTo>
                    <a:pt x="1650478" y="482906"/>
                  </a:lnTo>
                  <a:lnTo>
                    <a:pt x="1629602" y="442746"/>
                  </a:lnTo>
                  <a:lnTo>
                    <a:pt x="1606616" y="403853"/>
                  </a:lnTo>
                  <a:lnTo>
                    <a:pt x="1581595" y="366298"/>
                  </a:lnTo>
                  <a:lnTo>
                    <a:pt x="1554611" y="330150"/>
                  </a:lnTo>
                  <a:lnTo>
                    <a:pt x="1525736" y="295483"/>
                  </a:lnTo>
                  <a:lnTo>
                    <a:pt x="1495045" y="262366"/>
                  </a:lnTo>
                  <a:lnTo>
                    <a:pt x="1462611" y="230871"/>
                  </a:lnTo>
                  <a:lnTo>
                    <a:pt x="1428506" y="201068"/>
                  </a:lnTo>
                  <a:lnTo>
                    <a:pt x="1392804" y="173030"/>
                  </a:lnTo>
                  <a:lnTo>
                    <a:pt x="1355577" y="146826"/>
                  </a:lnTo>
                  <a:lnTo>
                    <a:pt x="1316899" y="122528"/>
                  </a:lnTo>
                  <a:lnTo>
                    <a:pt x="1276843" y="100206"/>
                  </a:lnTo>
                  <a:lnTo>
                    <a:pt x="1235483" y="79933"/>
                  </a:lnTo>
                  <a:lnTo>
                    <a:pt x="1192890" y="61779"/>
                  </a:lnTo>
                  <a:lnTo>
                    <a:pt x="1149139" y="45815"/>
                  </a:lnTo>
                  <a:lnTo>
                    <a:pt x="1104302" y="32112"/>
                  </a:lnTo>
                  <a:lnTo>
                    <a:pt x="1058453" y="20741"/>
                  </a:lnTo>
                  <a:lnTo>
                    <a:pt x="1011664" y="11773"/>
                  </a:lnTo>
                  <a:lnTo>
                    <a:pt x="964010" y="5280"/>
                  </a:lnTo>
                  <a:lnTo>
                    <a:pt x="915562" y="1331"/>
                  </a:lnTo>
                  <a:lnTo>
                    <a:pt x="866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Montserrat" panose="00000500000000000000" pitchFamily="2" charset="-52"/>
              </a:endParaRPr>
            </a:p>
          </p:txBody>
        </p:sp>
      </p:grpSp>
      <p:sp>
        <p:nvSpPr>
          <p:cNvPr id="28" name="object 73">
            <a:extLst>
              <a:ext uri="{FF2B5EF4-FFF2-40B4-BE49-F238E27FC236}">
                <a16:creationId xmlns:a16="http://schemas.microsoft.com/office/drawing/2014/main" id="{138E2CEE-253D-19E9-5DBF-9AD8F352BE0B}"/>
              </a:ext>
            </a:extLst>
          </p:cNvPr>
          <p:cNvSpPr txBox="1"/>
          <p:nvPr/>
        </p:nvSpPr>
        <p:spPr>
          <a:xfrm>
            <a:off x="14059732" y="1402723"/>
            <a:ext cx="1962668" cy="99963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 algn="ctr">
              <a:lnSpc>
                <a:spcPts val="3220"/>
              </a:lnSpc>
              <a:spcBef>
                <a:spcPts val="95"/>
              </a:spcBef>
            </a:pPr>
            <a:r>
              <a:rPr lang="ru-RU" sz="2400" b="1" spc="-10" dirty="0">
                <a:solidFill>
                  <a:srgbClr val="627DED"/>
                </a:solidFill>
                <a:latin typeface="Montserrat" panose="00000500000000000000" pitchFamily="2" charset="-52"/>
                <a:ea typeface="Calibri"/>
                <a:cs typeface="Calibri"/>
              </a:rPr>
              <a:t>PHYGITAL</a:t>
            </a:r>
          </a:p>
          <a:p>
            <a:pPr marR="20955" algn="ctr">
              <a:lnSpc>
                <a:spcPts val="1540"/>
              </a:lnSpc>
            </a:pPr>
            <a:r>
              <a:rPr lang="ru-RU" sz="1500" b="1" spc="-5" dirty="0">
                <a:solidFill>
                  <a:srgbClr val="404040"/>
                </a:solidFill>
                <a:latin typeface="Montserrat" panose="00000500000000000000" pitchFamily="2" charset="-52"/>
                <a:ea typeface="Calibri"/>
                <a:cs typeface="Calibri"/>
              </a:rPr>
              <a:t>Как отечественный спорт</a:t>
            </a:r>
          </a:p>
        </p:txBody>
      </p:sp>
      <p:grpSp>
        <p:nvGrpSpPr>
          <p:cNvPr id="34" name="object 74">
            <a:extLst>
              <a:ext uri="{FF2B5EF4-FFF2-40B4-BE49-F238E27FC236}">
                <a16:creationId xmlns:a16="http://schemas.microsoft.com/office/drawing/2014/main" id="{C677DADD-E1BC-CDE6-E6DD-B5692C8EC6F3}"/>
              </a:ext>
            </a:extLst>
          </p:cNvPr>
          <p:cNvGrpSpPr/>
          <p:nvPr/>
        </p:nvGrpSpPr>
        <p:grpSpPr>
          <a:xfrm>
            <a:off x="9903720" y="5270261"/>
            <a:ext cx="8077327" cy="4619459"/>
            <a:chOff x="5987796" y="3163823"/>
            <a:chExt cx="6172327" cy="3694174"/>
          </a:xfrm>
        </p:grpSpPr>
        <p:pic>
          <p:nvPicPr>
            <p:cNvPr id="30" name="object 75">
              <a:extLst>
                <a:ext uri="{FF2B5EF4-FFF2-40B4-BE49-F238E27FC236}">
                  <a16:creationId xmlns:a16="http://schemas.microsoft.com/office/drawing/2014/main" id="{0CF3804B-151A-D97C-A60C-86FA961BAA9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23120" y="4806657"/>
              <a:ext cx="2437003" cy="2051340"/>
            </a:xfrm>
            <a:prstGeom prst="rect">
              <a:avLst/>
            </a:prstGeom>
          </p:spPr>
        </p:pic>
        <p:sp>
          <p:nvSpPr>
            <p:cNvPr id="31" name="object 76">
              <a:extLst>
                <a:ext uri="{FF2B5EF4-FFF2-40B4-BE49-F238E27FC236}">
                  <a16:creationId xmlns:a16="http://schemas.microsoft.com/office/drawing/2014/main" id="{A6F167DD-49F9-0B1E-237A-E999E7E65B65}"/>
                </a:ext>
              </a:extLst>
            </p:cNvPr>
            <p:cNvSpPr/>
            <p:nvPr/>
          </p:nvSpPr>
          <p:spPr>
            <a:xfrm>
              <a:off x="10040111" y="5072586"/>
              <a:ext cx="1734307" cy="1719883"/>
            </a:xfrm>
            <a:custGeom>
              <a:avLst/>
              <a:gdLst/>
              <a:ahLst/>
              <a:cxnLst/>
              <a:rect l="l" t="t" r="r" b="b"/>
              <a:pathLst>
                <a:path w="1719579" h="1668779">
                  <a:moveTo>
                    <a:pt x="859536" y="0"/>
                  </a:moveTo>
                  <a:lnTo>
                    <a:pt x="810759" y="1320"/>
                  </a:lnTo>
                  <a:lnTo>
                    <a:pt x="762696" y="5235"/>
                  </a:lnTo>
                  <a:lnTo>
                    <a:pt x="715420" y="11674"/>
                  </a:lnTo>
                  <a:lnTo>
                    <a:pt x="669003" y="20567"/>
                  </a:lnTo>
                  <a:lnTo>
                    <a:pt x="623518" y="31842"/>
                  </a:lnTo>
                  <a:lnTo>
                    <a:pt x="579037" y="45431"/>
                  </a:lnTo>
                  <a:lnTo>
                    <a:pt x="535632" y="61261"/>
                  </a:lnTo>
                  <a:lnTo>
                    <a:pt x="493377" y="79264"/>
                  </a:lnTo>
                  <a:lnTo>
                    <a:pt x="452344" y="99369"/>
                  </a:lnTo>
                  <a:lnTo>
                    <a:pt x="412606" y="121504"/>
                  </a:lnTo>
                  <a:lnTo>
                    <a:pt x="374234" y="145601"/>
                  </a:lnTo>
                  <a:lnTo>
                    <a:pt x="337302" y="171588"/>
                  </a:lnTo>
                  <a:lnTo>
                    <a:pt x="301882" y="199394"/>
                  </a:lnTo>
                  <a:lnTo>
                    <a:pt x="268046" y="228951"/>
                  </a:lnTo>
                  <a:lnTo>
                    <a:pt x="235868" y="260187"/>
                  </a:lnTo>
                  <a:lnTo>
                    <a:pt x="205419" y="293031"/>
                  </a:lnTo>
                  <a:lnTo>
                    <a:pt x="176773" y="327415"/>
                  </a:lnTo>
                  <a:lnTo>
                    <a:pt x="150001" y="363266"/>
                  </a:lnTo>
                  <a:lnTo>
                    <a:pt x="125177" y="400515"/>
                  </a:lnTo>
                  <a:lnTo>
                    <a:pt x="102373" y="439091"/>
                  </a:lnTo>
                  <a:lnTo>
                    <a:pt x="81661" y="478924"/>
                  </a:lnTo>
                  <a:lnTo>
                    <a:pt x="63114" y="519943"/>
                  </a:lnTo>
                  <a:lnTo>
                    <a:pt x="46805" y="562079"/>
                  </a:lnTo>
                  <a:lnTo>
                    <a:pt x="32805" y="605260"/>
                  </a:lnTo>
                  <a:lnTo>
                    <a:pt x="21189" y="649417"/>
                  </a:lnTo>
                  <a:lnTo>
                    <a:pt x="12027" y="694479"/>
                  </a:lnTo>
                  <a:lnTo>
                    <a:pt x="5394" y="740375"/>
                  </a:lnTo>
                  <a:lnTo>
                    <a:pt x="1360" y="787035"/>
                  </a:lnTo>
                  <a:lnTo>
                    <a:pt x="0" y="834390"/>
                  </a:lnTo>
                  <a:lnTo>
                    <a:pt x="1360" y="881738"/>
                  </a:lnTo>
                  <a:lnTo>
                    <a:pt x="5394" y="928393"/>
                  </a:lnTo>
                  <a:lnTo>
                    <a:pt x="12027" y="974284"/>
                  </a:lnTo>
                  <a:lnTo>
                    <a:pt x="21189" y="1019342"/>
                  </a:lnTo>
                  <a:lnTo>
                    <a:pt x="32805" y="1063496"/>
                  </a:lnTo>
                  <a:lnTo>
                    <a:pt x="46805" y="1106675"/>
                  </a:lnTo>
                  <a:lnTo>
                    <a:pt x="63114" y="1148809"/>
                  </a:lnTo>
                  <a:lnTo>
                    <a:pt x="81661" y="1189828"/>
                  </a:lnTo>
                  <a:lnTo>
                    <a:pt x="102373" y="1229660"/>
                  </a:lnTo>
                  <a:lnTo>
                    <a:pt x="125177" y="1268236"/>
                  </a:lnTo>
                  <a:lnTo>
                    <a:pt x="150001" y="1305485"/>
                  </a:lnTo>
                  <a:lnTo>
                    <a:pt x="176773" y="1341337"/>
                  </a:lnTo>
                  <a:lnTo>
                    <a:pt x="205419" y="1375722"/>
                  </a:lnTo>
                  <a:lnTo>
                    <a:pt x="235868" y="1408568"/>
                  </a:lnTo>
                  <a:lnTo>
                    <a:pt x="268046" y="1439805"/>
                  </a:lnTo>
                  <a:lnTo>
                    <a:pt x="301882" y="1469363"/>
                  </a:lnTo>
                  <a:lnTo>
                    <a:pt x="337302" y="1497172"/>
                  </a:lnTo>
                  <a:lnTo>
                    <a:pt x="374234" y="1523161"/>
                  </a:lnTo>
                  <a:lnTo>
                    <a:pt x="412606" y="1547260"/>
                  </a:lnTo>
                  <a:lnTo>
                    <a:pt x="452344" y="1569398"/>
                  </a:lnTo>
                  <a:lnTo>
                    <a:pt x="493377" y="1589504"/>
                  </a:lnTo>
                  <a:lnTo>
                    <a:pt x="535632" y="1607509"/>
                  </a:lnTo>
                  <a:lnTo>
                    <a:pt x="579037" y="1623342"/>
                  </a:lnTo>
                  <a:lnTo>
                    <a:pt x="623518" y="1636932"/>
                  </a:lnTo>
                  <a:lnTo>
                    <a:pt x="669003" y="1648209"/>
                  </a:lnTo>
                  <a:lnTo>
                    <a:pt x="715420" y="1657103"/>
                  </a:lnTo>
                  <a:lnTo>
                    <a:pt x="762696" y="1663543"/>
                  </a:lnTo>
                  <a:lnTo>
                    <a:pt x="810759" y="1667459"/>
                  </a:lnTo>
                  <a:lnTo>
                    <a:pt x="859536" y="1668780"/>
                  </a:lnTo>
                  <a:lnTo>
                    <a:pt x="908312" y="1667459"/>
                  </a:lnTo>
                  <a:lnTo>
                    <a:pt x="956375" y="1663543"/>
                  </a:lnTo>
                  <a:lnTo>
                    <a:pt x="1003651" y="1657103"/>
                  </a:lnTo>
                  <a:lnTo>
                    <a:pt x="1050068" y="1648209"/>
                  </a:lnTo>
                  <a:lnTo>
                    <a:pt x="1095553" y="1636932"/>
                  </a:lnTo>
                  <a:lnTo>
                    <a:pt x="1140034" y="1623342"/>
                  </a:lnTo>
                  <a:lnTo>
                    <a:pt x="1183439" y="1607509"/>
                  </a:lnTo>
                  <a:lnTo>
                    <a:pt x="1225694" y="1589504"/>
                  </a:lnTo>
                  <a:lnTo>
                    <a:pt x="1266727" y="1569398"/>
                  </a:lnTo>
                  <a:lnTo>
                    <a:pt x="1306465" y="1547260"/>
                  </a:lnTo>
                  <a:lnTo>
                    <a:pt x="1344837" y="1523161"/>
                  </a:lnTo>
                  <a:lnTo>
                    <a:pt x="1381769" y="1497172"/>
                  </a:lnTo>
                  <a:lnTo>
                    <a:pt x="1417189" y="1469363"/>
                  </a:lnTo>
                  <a:lnTo>
                    <a:pt x="1451025" y="1439805"/>
                  </a:lnTo>
                  <a:lnTo>
                    <a:pt x="1483203" y="1408568"/>
                  </a:lnTo>
                  <a:lnTo>
                    <a:pt x="1513652" y="1375722"/>
                  </a:lnTo>
                  <a:lnTo>
                    <a:pt x="1542298" y="1341337"/>
                  </a:lnTo>
                  <a:lnTo>
                    <a:pt x="1569070" y="1305485"/>
                  </a:lnTo>
                  <a:lnTo>
                    <a:pt x="1593894" y="1268236"/>
                  </a:lnTo>
                  <a:lnTo>
                    <a:pt x="1616698" y="1229660"/>
                  </a:lnTo>
                  <a:lnTo>
                    <a:pt x="1637410" y="1189828"/>
                  </a:lnTo>
                  <a:lnTo>
                    <a:pt x="1655957" y="1148809"/>
                  </a:lnTo>
                  <a:lnTo>
                    <a:pt x="1672266" y="1106675"/>
                  </a:lnTo>
                  <a:lnTo>
                    <a:pt x="1686266" y="1063496"/>
                  </a:lnTo>
                  <a:lnTo>
                    <a:pt x="1697882" y="1019342"/>
                  </a:lnTo>
                  <a:lnTo>
                    <a:pt x="1707044" y="974284"/>
                  </a:lnTo>
                  <a:lnTo>
                    <a:pt x="1713677" y="928393"/>
                  </a:lnTo>
                  <a:lnTo>
                    <a:pt x="1717711" y="881738"/>
                  </a:lnTo>
                  <a:lnTo>
                    <a:pt x="1719072" y="834390"/>
                  </a:lnTo>
                  <a:lnTo>
                    <a:pt x="1717711" y="787035"/>
                  </a:lnTo>
                  <a:lnTo>
                    <a:pt x="1713677" y="740375"/>
                  </a:lnTo>
                  <a:lnTo>
                    <a:pt x="1707044" y="694479"/>
                  </a:lnTo>
                  <a:lnTo>
                    <a:pt x="1697882" y="649417"/>
                  </a:lnTo>
                  <a:lnTo>
                    <a:pt x="1686266" y="605260"/>
                  </a:lnTo>
                  <a:lnTo>
                    <a:pt x="1672266" y="562079"/>
                  </a:lnTo>
                  <a:lnTo>
                    <a:pt x="1655957" y="519943"/>
                  </a:lnTo>
                  <a:lnTo>
                    <a:pt x="1637410" y="478924"/>
                  </a:lnTo>
                  <a:lnTo>
                    <a:pt x="1616698" y="439091"/>
                  </a:lnTo>
                  <a:lnTo>
                    <a:pt x="1593894" y="400515"/>
                  </a:lnTo>
                  <a:lnTo>
                    <a:pt x="1569070" y="363266"/>
                  </a:lnTo>
                  <a:lnTo>
                    <a:pt x="1542298" y="327415"/>
                  </a:lnTo>
                  <a:lnTo>
                    <a:pt x="1513652" y="293031"/>
                  </a:lnTo>
                  <a:lnTo>
                    <a:pt x="1483203" y="260187"/>
                  </a:lnTo>
                  <a:lnTo>
                    <a:pt x="1451025" y="228951"/>
                  </a:lnTo>
                  <a:lnTo>
                    <a:pt x="1417189" y="199394"/>
                  </a:lnTo>
                  <a:lnTo>
                    <a:pt x="1381769" y="171588"/>
                  </a:lnTo>
                  <a:lnTo>
                    <a:pt x="1344837" y="145601"/>
                  </a:lnTo>
                  <a:lnTo>
                    <a:pt x="1306465" y="121504"/>
                  </a:lnTo>
                  <a:lnTo>
                    <a:pt x="1266727" y="99369"/>
                  </a:lnTo>
                  <a:lnTo>
                    <a:pt x="1225694" y="79264"/>
                  </a:lnTo>
                  <a:lnTo>
                    <a:pt x="1183439" y="61261"/>
                  </a:lnTo>
                  <a:lnTo>
                    <a:pt x="1140034" y="45431"/>
                  </a:lnTo>
                  <a:lnTo>
                    <a:pt x="1095553" y="31842"/>
                  </a:lnTo>
                  <a:lnTo>
                    <a:pt x="1050068" y="20567"/>
                  </a:lnTo>
                  <a:lnTo>
                    <a:pt x="1003651" y="11674"/>
                  </a:lnTo>
                  <a:lnTo>
                    <a:pt x="956375" y="5235"/>
                  </a:lnTo>
                  <a:lnTo>
                    <a:pt x="908312" y="1320"/>
                  </a:lnTo>
                  <a:lnTo>
                    <a:pt x="8595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2" name="object 77">
              <a:extLst>
                <a:ext uri="{FF2B5EF4-FFF2-40B4-BE49-F238E27FC236}">
                  <a16:creationId xmlns:a16="http://schemas.microsoft.com/office/drawing/2014/main" id="{517A6C8B-FA08-D672-15FF-FEBDE99ABF5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7796" y="3163823"/>
              <a:ext cx="2407793" cy="2357628"/>
            </a:xfrm>
            <a:prstGeom prst="rect">
              <a:avLst/>
            </a:prstGeom>
          </p:spPr>
        </p:pic>
        <p:sp>
          <p:nvSpPr>
            <p:cNvPr id="33" name="object 78">
              <a:extLst>
                <a:ext uri="{FF2B5EF4-FFF2-40B4-BE49-F238E27FC236}">
                  <a16:creationId xmlns:a16="http://schemas.microsoft.com/office/drawing/2014/main" id="{94E1B0FA-3E0B-FF87-F621-F51F1792C57E}"/>
                </a:ext>
              </a:extLst>
            </p:cNvPr>
            <p:cNvSpPr/>
            <p:nvPr/>
          </p:nvSpPr>
          <p:spPr>
            <a:xfrm>
              <a:off x="6304788" y="3480815"/>
              <a:ext cx="1691639" cy="1643380"/>
            </a:xfrm>
            <a:custGeom>
              <a:avLst/>
              <a:gdLst/>
              <a:ahLst/>
              <a:cxnLst/>
              <a:rect l="l" t="t" r="r" b="b"/>
              <a:pathLst>
                <a:path w="1691640" h="1643379">
                  <a:moveTo>
                    <a:pt x="845819" y="0"/>
                  </a:moveTo>
                  <a:lnTo>
                    <a:pt x="797825" y="1300"/>
                  </a:lnTo>
                  <a:lnTo>
                    <a:pt x="750533" y="5155"/>
                  </a:lnTo>
                  <a:lnTo>
                    <a:pt x="704015" y="11495"/>
                  </a:lnTo>
                  <a:lnTo>
                    <a:pt x="658341" y="20251"/>
                  </a:lnTo>
                  <a:lnTo>
                    <a:pt x="613584" y="31354"/>
                  </a:lnTo>
                  <a:lnTo>
                    <a:pt x="569814" y="44734"/>
                  </a:lnTo>
                  <a:lnTo>
                    <a:pt x="527104" y="60321"/>
                  </a:lnTo>
                  <a:lnTo>
                    <a:pt x="485524" y="78047"/>
                  </a:lnTo>
                  <a:lnTo>
                    <a:pt x="445146" y="97843"/>
                  </a:lnTo>
                  <a:lnTo>
                    <a:pt x="406041" y="119637"/>
                  </a:lnTo>
                  <a:lnTo>
                    <a:pt x="368282" y="143363"/>
                  </a:lnTo>
                  <a:lnTo>
                    <a:pt x="331938" y="168949"/>
                  </a:lnTo>
                  <a:lnTo>
                    <a:pt x="297083" y="196327"/>
                  </a:lnTo>
                  <a:lnTo>
                    <a:pt x="263786" y="225427"/>
                  </a:lnTo>
                  <a:lnTo>
                    <a:pt x="232120" y="256180"/>
                  </a:lnTo>
                  <a:lnTo>
                    <a:pt x="202156" y="288516"/>
                  </a:lnTo>
                  <a:lnTo>
                    <a:pt x="173965" y="322367"/>
                  </a:lnTo>
                  <a:lnTo>
                    <a:pt x="147619" y="357663"/>
                  </a:lnTo>
                  <a:lnTo>
                    <a:pt x="123190" y="394334"/>
                  </a:lnTo>
                  <a:lnTo>
                    <a:pt x="100748" y="432311"/>
                  </a:lnTo>
                  <a:lnTo>
                    <a:pt x="80365" y="471525"/>
                  </a:lnTo>
                  <a:lnTo>
                    <a:pt x="62113" y="511906"/>
                  </a:lnTo>
                  <a:lnTo>
                    <a:pt x="46062" y="553385"/>
                  </a:lnTo>
                  <a:lnTo>
                    <a:pt x="32285" y="595893"/>
                  </a:lnTo>
                  <a:lnTo>
                    <a:pt x="20853" y="639361"/>
                  </a:lnTo>
                  <a:lnTo>
                    <a:pt x="11837" y="683718"/>
                  </a:lnTo>
                  <a:lnTo>
                    <a:pt x="5308" y="728896"/>
                  </a:lnTo>
                  <a:lnTo>
                    <a:pt x="1339" y="774825"/>
                  </a:lnTo>
                  <a:lnTo>
                    <a:pt x="0" y="821436"/>
                  </a:lnTo>
                  <a:lnTo>
                    <a:pt x="1339" y="868046"/>
                  </a:lnTo>
                  <a:lnTo>
                    <a:pt x="5308" y="913975"/>
                  </a:lnTo>
                  <a:lnTo>
                    <a:pt x="11837" y="959153"/>
                  </a:lnTo>
                  <a:lnTo>
                    <a:pt x="20853" y="1003510"/>
                  </a:lnTo>
                  <a:lnTo>
                    <a:pt x="32285" y="1046978"/>
                  </a:lnTo>
                  <a:lnTo>
                    <a:pt x="46062" y="1089486"/>
                  </a:lnTo>
                  <a:lnTo>
                    <a:pt x="62113" y="1130965"/>
                  </a:lnTo>
                  <a:lnTo>
                    <a:pt x="80365" y="1171346"/>
                  </a:lnTo>
                  <a:lnTo>
                    <a:pt x="100748" y="1210560"/>
                  </a:lnTo>
                  <a:lnTo>
                    <a:pt x="123190" y="1248537"/>
                  </a:lnTo>
                  <a:lnTo>
                    <a:pt x="147619" y="1285208"/>
                  </a:lnTo>
                  <a:lnTo>
                    <a:pt x="173965" y="1320504"/>
                  </a:lnTo>
                  <a:lnTo>
                    <a:pt x="202156" y="1354355"/>
                  </a:lnTo>
                  <a:lnTo>
                    <a:pt x="232120" y="1386691"/>
                  </a:lnTo>
                  <a:lnTo>
                    <a:pt x="263786" y="1417444"/>
                  </a:lnTo>
                  <a:lnTo>
                    <a:pt x="297083" y="1446544"/>
                  </a:lnTo>
                  <a:lnTo>
                    <a:pt x="331938" y="1473922"/>
                  </a:lnTo>
                  <a:lnTo>
                    <a:pt x="368282" y="1499508"/>
                  </a:lnTo>
                  <a:lnTo>
                    <a:pt x="406041" y="1523234"/>
                  </a:lnTo>
                  <a:lnTo>
                    <a:pt x="445146" y="1545028"/>
                  </a:lnTo>
                  <a:lnTo>
                    <a:pt x="485524" y="1564824"/>
                  </a:lnTo>
                  <a:lnTo>
                    <a:pt x="527104" y="1582550"/>
                  </a:lnTo>
                  <a:lnTo>
                    <a:pt x="569814" y="1598137"/>
                  </a:lnTo>
                  <a:lnTo>
                    <a:pt x="613584" y="1611517"/>
                  </a:lnTo>
                  <a:lnTo>
                    <a:pt x="658341" y="1622620"/>
                  </a:lnTo>
                  <a:lnTo>
                    <a:pt x="704015" y="1631376"/>
                  </a:lnTo>
                  <a:lnTo>
                    <a:pt x="750533" y="1637716"/>
                  </a:lnTo>
                  <a:lnTo>
                    <a:pt x="797825" y="1641571"/>
                  </a:lnTo>
                  <a:lnTo>
                    <a:pt x="845819" y="1642872"/>
                  </a:lnTo>
                  <a:lnTo>
                    <a:pt x="893814" y="1641571"/>
                  </a:lnTo>
                  <a:lnTo>
                    <a:pt x="941106" y="1637716"/>
                  </a:lnTo>
                  <a:lnTo>
                    <a:pt x="987624" y="1631376"/>
                  </a:lnTo>
                  <a:lnTo>
                    <a:pt x="1033298" y="1622620"/>
                  </a:lnTo>
                  <a:lnTo>
                    <a:pt x="1078055" y="1611517"/>
                  </a:lnTo>
                  <a:lnTo>
                    <a:pt x="1121825" y="1598137"/>
                  </a:lnTo>
                  <a:lnTo>
                    <a:pt x="1164535" y="1582550"/>
                  </a:lnTo>
                  <a:lnTo>
                    <a:pt x="1206115" y="1564824"/>
                  </a:lnTo>
                  <a:lnTo>
                    <a:pt x="1246493" y="1545028"/>
                  </a:lnTo>
                  <a:lnTo>
                    <a:pt x="1285598" y="1523234"/>
                  </a:lnTo>
                  <a:lnTo>
                    <a:pt x="1323357" y="1499508"/>
                  </a:lnTo>
                  <a:lnTo>
                    <a:pt x="1359701" y="1473922"/>
                  </a:lnTo>
                  <a:lnTo>
                    <a:pt x="1394556" y="1446544"/>
                  </a:lnTo>
                  <a:lnTo>
                    <a:pt x="1427853" y="1417444"/>
                  </a:lnTo>
                  <a:lnTo>
                    <a:pt x="1459519" y="1386691"/>
                  </a:lnTo>
                  <a:lnTo>
                    <a:pt x="1489483" y="1354355"/>
                  </a:lnTo>
                  <a:lnTo>
                    <a:pt x="1517674" y="1320504"/>
                  </a:lnTo>
                  <a:lnTo>
                    <a:pt x="1544020" y="1285208"/>
                  </a:lnTo>
                  <a:lnTo>
                    <a:pt x="1568449" y="1248537"/>
                  </a:lnTo>
                  <a:lnTo>
                    <a:pt x="1590891" y="1210560"/>
                  </a:lnTo>
                  <a:lnTo>
                    <a:pt x="1611274" y="1171346"/>
                  </a:lnTo>
                  <a:lnTo>
                    <a:pt x="1629526" y="1130965"/>
                  </a:lnTo>
                  <a:lnTo>
                    <a:pt x="1645577" y="1089486"/>
                  </a:lnTo>
                  <a:lnTo>
                    <a:pt x="1659354" y="1046978"/>
                  </a:lnTo>
                  <a:lnTo>
                    <a:pt x="1670786" y="1003510"/>
                  </a:lnTo>
                  <a:lnTo>
                    <a:pt x="1679802" y="959153"/>
                  </a:lnTo>
                  <a:lnTo>
                    <a:pt x="1686331" y="913975"/>
                  </a:lnTo>
                  <a:lnTo>
                    <a:pt x="1690300" y="868046"/>
                  </a:lnTo>
                  <a:lnTo>
                    <a:pt x="1691639" y="821436"/>
                  </a:lnTo>
                  <a:lnTo>
                    <a:pt x="1690300" y="774825"/>
                  </a:lnTo>
                  <a:lnTo>
                    <a:pt x="1686331" y="728896"/>
                  </a:lnTo>
                  <a:lnTo>
                    <a:pt x="1679802" y="683718"/>
                  </a:lnTo>
                  <a:lnTo>
                    <a:pt x="1670786" y="639361"/>
                  </a:lnTo>
                  <a:lnTo>
                    <a:pt x="1659354" y="595893"/>
                  </a:lnTo>
                  <a:lnTo>
                    <a:pt x="1645577" y="553385"/>
                  </a:lnTo>
                  <a:lnTo>
                    <a:pt x="1629526" y="511906"/>
                  </a:lnTo>
                  <a:lnTo>
                    <a:pt x="1611274" y="471525"/>
                  </a:lnTo>
                  <a:lnTo>
                    <a:pt x="1590891" y="432311"/>
                  </a:lnTo>
                  <a:lnTo>
                    <a:pt x="1568449" y="394334"/>
                  </a:lnTo>
                  <a:lnTo>
                    <a:pt x="1544020" y="357663"/>
                  </a:lnTo>
                  <a:lnTo>
                    <a:pt x="1517674" y="322367"/>
                  </a:lnTo>
                  <a:lnTo>
                    <a:pt x="1489483" y="288516"/>
                  </a:lnTo>
                  <a:lnTo>
                    <a:pt x="1459519" y="256180"/>
                  </a:lnTo>
                  <a:lnTo>
                    <a:pt x="1427853" y="225427"/>
                  </a:lnTo>
                  <a:lnTo>
                    <a:pt x="1394556" y="196327"/>
                  </a:lnTo>
                  <a:lnTo>
                    <a:pt x="1359701" y="168949"/>
                  </a:lnTo>
                  <a:lnTo>
                    <a:pt x="1323357" y="143363"/>
                  </a:lnTo>
                  <a:lnTo>
                    <a:pt x="1285598" y="119637"/>
                  </a:lnTo>
                  <a:lnTo>
                    <a:pt x="1246493" y="97843"/>
                  </a:lnTo>
                  <a:lnTo>
                    <a:pt x="1206115" y="78047"/>
                  </a:lnTo>
                  <a:lnTo>
                    <a:pt x="1164535" y="60321"/>
                  </a:lnTo>
                  <a:lnTo>
                    <a:pt x="1121825" y="44734"/>
                  </a:lnTo>
                  <a:lnTo>
                    <a:pt x="1078055" y="31354"/>
                  </a:lnTo>
                  <a:lnTo>
                    <a:pt x="1033298" y="20251"/>
                  </a:lnTo>
                  <a:lnTo>
                    <a:pt x="987624" y="11495"/>
                  </a:lnTo>
                  <a:lnTo>
                    <a:pt x="941106" y="5155"/>
                  </a:lnTo>
                  <a:lnTo>
                    <a:pt x="893814" y="1300"/>
                  </a:lnTo>
                  <a:lnTo>
                    <a:pt x="8458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43" name="object 80">
            <a:extLst>
              <a:ext uri="{FF2B5EF4-FFF2-40B4-BE49-F238E27FC236}">
                <a16:creationId xmlns:a16="http://schemas.microsoft.com/office/drawing/2014/main" id="{1827AD2F-D1D8-3AB3-E4F6-74BB5A88CBC7}"/>
              </a:ext>
            </a:extLst>
          </p:cNvPr>
          <p:cNvGrpSpPr/>
          <p:nvPr/>
        </p:nvGrpSpPr>
        <p:grpSpPr>
          <a:xfrm>
            <a:off x="15585698" y="2579678"/>
            <a:ext cx="3276200" cy="5013850"/>
            <a:chOff x="9637776" y="1144524"/>
            <a:chExt cx="2496058" cy="4015993"/>
          </a:xfrm>
        </p:grpSpPr>
        <p:pic>
          <p:nvPicPr>
            <p:cNvPr id="38" name="object 81">
              <a:extLst>
                <a:ext uri="{FF2B5EF4-FFF2-40B4-BE49-F238E27FC236}">
                  <a16:creationId xmlns:a16="http://schemas.microsoft.com/office/drawing/2014/main" id="{DA69F633-7706-4A9F-AFD4-CD98DDD7057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37776" y="1144524"/>
              <a:ext cx="2426335" cy="2375662"/>
            </a:xfrm>
            <a:prstGeom prst="rect">
              <a:avLst/>
            </a:prstGeom>
          </p:spPr>
        </p:pic>
        <p:sp>
          <p:nvSpPr>
            <p:cNvPr id="39" name="object 82">
              <a:extLst>
                <a:ext uri="{FF2B5EF4-FFF2-40B4-BE49-F238E27FC236}">
                  <a16:creationId xmlns:a16="http://schemas.microsoft.com/office/drawing/2014/main" id="{BF94AEE0-5530-69BE-525E-A3FC2A157AD4}"/>
                </a:ext>
              </a:extLst>
            </p:cNvPr>
            <p:cNvSpPr/>
            <p:nvPr/>
          </p:nvSpPr>
          <p:spPr>
            <a:xfrm>
              <a:off x="9954768" y="1461516"/>
              <a:ext cx="1710055" cy="1661160"/>
            </a:xfrm>
            <a:custGeom>
              <a:avLst/>
              <a:gdLst/>
              <a:ahLst/>
              <a:cxnLst/>
              <a:rect l="l" t="t" r="r" b="b"/>
              <a:pathLst>
                <a:path w="1710054" h="1661160">
                  <a:moveTo>
                    <a:pt x="854963" y="0"/>
                  </a:moveTo>
                  <a:lnTo>
                    <a:pt x="806448" y="1314"/>
                  </a:lnTo>
                  <a:lnTo>
                    <a:pt x="758642" y="5212"/>
                  </a:lnTo>
                  <a:lnTo>
                    <a:pt x="711618" y="11622"/>
                  </a:lnTo>
                  <a:lnTo>
                    <a:pt x="665449" y="20475"/>
                  </a:lnTo>
                  <a:lnTo>
                    <a:pt x="620206" y="31701"/>
                  </a:lnTo>
                  <a:lnTo>
                    <a:pt x="575962" y="45229"/>
                  </a:lnTo>
                  <a:lnTo>
                    <a:pt x="532789" y="60989"/>
                  </a:lnTo>
                  <a:lnTo>
                    <a:pt x="490759" y="78911"/>
                  </a:lnTo>
                  <a:lnTo>
                    <a:pt x="449945" y="98926"/>
                  </a:lnTo>
                  <a:lnTo>
                    <a:pt x="410417" y="120962"/>
                  </a:lnTo>
                  <a:lnTo>
                    <a:pt x="372250" y="144950"/>
                  </a:lnTo>
                  <a:lnTo>
                    <a:pt x="335514" y="170820"/>
                  </a:lnTo>
                  <a:lnTo>
                    <a:pt x="300282" y="198502"/>
                  </a:lnTo>
                  <a:lnTo>
                    <a:pt x="266626" y="227925"/>
                  </a:lnTo>
                  <a:lnTo>
                    <a:pt x="234619" y="259020"/>
                  </a:lnTo>
                  <a:lnTo>
                    <a:pt x="204331" y="291716"/>
                  </a:lnTo>
                  <a:lnTo>
                    <a:pt x="175837" y="325943"/>
                  </a:lnTo>
                  <a:lnTo>
                    <a:pt x="149207" y="361631"/>
                  </a:lnTo>
                  <a:lnTo>
                    <a:pt x="124515" y="398710"/>
                  </a:lnTo>
                  <a:lnTo>
                    <a:pt x="101831" y="437110"/>
                  </a:lnTo>
                  <a:lnTo>
                    <a:pt x="81229" y="476761"/>
                  </a:lnTo>
                  <a:lnTo>
                    <a:pt x="62780" y="517592"/>
                  </a:lnTo>
                  <a:lnTo>
                    <a:pt x="46557" y="559534"/>
                  </a:lnTo>
                  <a:lnTo>
                    <a:pt x="32632" y="602516"/>
                  </a:lnTo>
                  <a:lnTo>
                    <a:pt x="21077" y="646469"/>
                  </a:lnTo>
                  <a:lnTo>
                    <a:pt x="11964" y="691321"/>
                  </a:lnTo>
                  <a:lnTo>
                    <a:pt x="5365" y="737004"/>
                  </a:lnTo>
                  <a:lnTo>
                    <a:pt x="1353" y="783447"/>
                  </a:lnTo>
                  <a:lnTo>
                    <a:pt x="0" y="830580"/>
                  </a:lnTo>
                  <a:lnTo>
                    <a:pt x="1353" y="877712"/>
                  </a:lnTo>
                  <a:lnTo>
                    <a:pt x="5365" y="924155"/>
                  </a:lnTo>
                  <a:lnTo>
                    <a:pt x="11964" y="969838"/>
                  </a:lnTo>
                  <a:lnTo>
                    <a:pt x="21077" y="1014690"/>
                  </a:lnTo>
                  <a:lnTo>
                    <a:pt x="32632" y="1058643"/>
                  </a:lnTo>
                  <a:lnTo>
                    <a:pt x="46557" y="1101625"/>
                  </a:lnTo>
                  <a:lnTo>
                    <a:pt x="62780" y="1143567"/>
                  </a:lnTo>
                  <a:lnTo>
                    <a:pt x="81229" y="1184398"/>
                  </a:lnTo>
                  <a:lnTo>
                    <a:pt x="101831" y="1224049"/>
                  </a:lnTo>
                  <a:lnTo>
                    <a:pt x="124515" y="1262449"/>
                  </a:lnTo>
                  <a:lnTo>
                    <a:pt x="149207" y="1299528"/>
                  </a:lnTo>
                  <a:lnTo>
                    <a:pt x="175837" y="1335216"/>
                  </a:lnTo>
                  <a:lnTo>
                    <a:pt x="204331" y="1369443"/>
                  </a:lnTo>
                  <a:lnTo>
                    <a:pt x="234619" y="1402139"/>
                  </a:lnTo>
                  <a:lnTo>
                    <a:pt x="266626" y="1433234"/>
                  </a:lnTo>
                  <a:lnTo>
                    <a:pt x="300282" y="1462657"/>
                  </a:lnTo>
                  <a:lnTo>
                    <a:pt x="335514" y="1490339"/>
                  </a:lnTo>
                  <a:lnTo>
                    <a:pt x="372250" y="1516209"/>
                  </a:lnTo>
                  <a:lnTo>
                    <a:pt x="410417" y="1540197"/>
                  </a:lnTo>
                  <a:lnTo>
                    <a:pt x="449945" y="1562233"/>
                  </a:lnTo>
                  <a:lnTo>
                    <a:pt x="490759" y="1582248"/>
                  </a:lnTo>
                  <a:lnTo>
                    <a:pt x="532789" y="1600170"/>
                  </a:lnTo>
                  <a:lnTo>
                    <a:pt x="575962" y="1615930"/>
                  </a:lnTo>
                  <a:lnTo>
                    <a:pt x="620206" y="1629458"/>
                  </a:lnTo>
                  <a:lnTo>
                    <a:pt x="665449" y="1640684"/>
                  </a:lnTo>
                  <a:lnTo>
                    <a:pt x="711618" y="1649537"/>
                  </a:lnTo>
                  <a:lnTo>
                    <a:pt x="758642" y="1655947"/>
                  </a:lnTo>
                  <a:lnTo>
                    <a:pt x="806448" y="1659845"/>
                  </a:lnTo>
                  <a:lnTo>
                    <a:pt x="854963" y="1661160"/>
                  </a:lnTo>
                  <a:lnTo>
                    <a:pt x="903479" y="1659845"/>
                  </a:lnTo>
                  <a:lnTo>
                    <a:pt x="951285" y="1655947"/>
                  </a:lnTo>
                  <a:lnTo>
                    <a:pt x="998309" y="1649537"/>
                  </a:lnTo>
                  <a:lnTo>
                    <a:pt x="1044478" y="1640684"/>
                  </a:lnTo>
                  <a:lnTo>
                    <a:pt x="1089721" y="1629458"/>
                  </a:lnTo>
                  <a:lnTo>
                    <a:pt x="1133965" y="1615930"/>
                  </a:lnTo>
                  <a:lnTo>
                    <a:pt x="1177138" y="1600170"/>
                  </a:lnTo>
                  <a:lnTo>
                    <a:pt x="1219168" y="1582248"/>
                  </a:lnTo>
                  <a:lnTo>
                    <a:pt x="1259982" y="1562233"/>
                  </a:lnTo>
                  <a:lnTo>
                    <a:pt x="1299510" y="1540197"/>
                  </a:lnTo>
                  <a:lnTo>
                    <a:pt x="1337677" y="1516209"/>
                  </a:lnTo>
                  <a:lnTo>
                    <a:pt x="1374413" y="1490339"/>
                  </a:lnTo>
                  <a:lnTo>
                    <a:pt x="1409645" y="1462657"/>
                  </a:lnTo>
                  <a:lnTo>
                    <a:pt x="1443301" y="1433234"/>
                  </a:lnTo>
                  <a:lnTo>
                    <a:pt x="1475308" y="1402139"/>
                  </a:lnTo>
                  <a:lnTo>
                    <a:pt x="1505596" y="1369443"/>
                  </a:lnTo>
                  <a:lnTo>
                    <a:pt x="1534090" y="1335216"/>
                  </a:lnTo>
                  <a:lnTo>
                    <a:pt x="1560720" y="1299528"/>
                  </a:lnTo>
                  <a:lnTo>
                    <a:pt x="1585412" y="1262449"/>
                  </a:lnTo>
                  <a:lnTo>
                    <a:pt x="1608096" y="1224049"/>
                  </a:lnTo>
                  <a:lnTo>
                    <a:pt x="1628698" y="1184398"/>
                  </a:lnTo>
                  <a:lnTo>
                    <a:pt x="1647147" y="1143567"/>
                  </a:lnTo>
                  <a:lnTo>
                    <a:pt x="1663370" y="1101625"/>
                  </a:lnTo>
                  <a:lnTo>
                    <a:pt x="1677295" y="1058643"/>
                  </a:lnTo>
                  <a:lnTo>
                    <a:pt x="1688850" y="1014690"/>
                  </a:lnTo>
                  <a:lnTo>
                    <a:pt x="1697963" y="969838"/>
                  </a:lnTo>
                  <a:lnTo>
                    <a:pt x="1704562" y="924155"/>
                  </a:lnTo>
                  <a:lnTo>
                    <a:pt x="1708574" y="877712"/>
                  </a:lnTo>
                  <a:lnTo>
                    <a:pt x="1709927" y="830580"/>
                  </a:lnTo>
                  <a:lnTo>
                    <a:pt x="1708574" y="783447"/>
                  </a:lnTo>
                  <a:lnTo>
                    <a:pt x="1704562" y="737004"/>
                  </a:lnTo>
                  <a:lnTo>
                    <a:pt x="1697963" y="691321"/>
                  </a:lnTo>
                  <a:lnTo>
                    <a:pt x="1688850" y="646469"/>
                  </a:lnTo>
                  <a:lnTo>
                    <a:pt x="1677295" y="602516"/>
                  </a:lnTo>
                  <a:lnTo>
                    <a:pt x="1663370" y="559534"/>
                  </a:lnTo>
                  <a:lnTo>
                    <a:pt x="1647147" y="517592"/>
                  </a:lnTo>
                  <a:lnTo>
                    <a:pt x="1628698" y="476761"/>
                  </a:lnTo>
                  <a:lnTo>
                    <a:pt x="1608096" y="437110"/>
                  </a:lnTo>
                  <a:lnTo>
                    <a:pt x="1585412" y="398710"/>
                  </a:lnTo>
                  <a:lnTo>
                    <a:pt x="1560720" y="361631"/>
                  </a:lnTo>
                  <a:lnTo>
                    <a:pt x="1534090" y="325943"/>
                  </a:lnTo>
                  <a:lnTo>
                    <a:pt x="1505596" y="291716"/>
                  </a:lnTo>
                  <a:lnTo>
                    <a:pt x="1475308" y="259020"/>
                  </a:lnTo>
                  <a:lnTo>
                    <a:pt x="1443301" y="227925"/>
                  </a:lnTo>
                  <a:lnTo>
                    <a:pt x="1409645" y="198502"/>
                  </a:lnTo>
                  <a:lnTo>
                    <a:pt x="1374413" y="170820"/>
                  </a:lnTo>
                  <a:lnTo>
                    <a:pt x="1337677" y="144950"/>
                  </a:lnTo>
                  <a:lnTo>
                    <a:pt x="1299510" y="120962"/>
                  </a:lnTo>
                  <a:lnTo>
                    <a:pt x="1259982" y="98926"/>
                  </a:lnTo>
                  <a:lnTo>
                    <a:pt x="1219168" y="78911"/>
                  </a:lnTo>
                  <a:lnTo>
                    <a:pt x="1177138" y="60989"/>
                  </a:lnTo>
                  <a:lnTo>
                    <a:pt x="1133965" y="45229"/>
                  </a:lnTo>
                  <a:lnTo>
                    <a:pt x="1089721" y="31701"/>
                  </a:lnTo>
                  <a:lnTo>
                    <a:pt x="1044478" y="20475"/>
                  </a:lnTo>
                  <a:lnTo>
                    <a:pt x="998309" y="11622"/>
                  </a:lnTo>
                  <a:lnTo>
                    <a:pt x="951285" y="5212"/>
                  </a:lnTo>
                  <a:lnTo>
                    <a:pt x="903479" y="1314"/>
                  </a:lnTo>
                  <a:lnTo>
                    <a:pt x="8549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Montserrat" panose="00000500000000000000" pitchFamily="2" charset="-52"/>
              </a:endParaRPr>
            </a:p>
          </p:txBody>
        </p:sp>
        <p:pic>
          <p:nvPicPr>
            <p:cNvPr id="40" name="object 83">
              <a:extLst>
                <a:ext uri="{FF2B5EF4-FFF2-40B4-BE49-F238E27FC236}">
                  <a16:creationId xmlns:a16="http://schemas.microsoft.com/office/drawing/2014/main" id="{D16CC09F-6974-901A-3F7F-3F434963003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00260" y="3695572"/>
              <a:ext cx="1201928" cy="300481"/>
            </a:xfrm>
            <a:prstGeom prst="rect">
              <a:avLst/>
            </a:prstGeom>
          </p:spPr>
        </p:pic>
        <p:pic>
          <p:nvPicPr>
            <p:cNvPr id="41" name="object 84">
              <a:extLst>
                <a:ext uri="{FF2B5EF4-FFF2-40B4-BE49-F238E27FC236}">
                  <a16:creationId xmlns:a16="http://schemas.microsoft.com/office/drawing/2014/main" id="{0D22C086-EEA6-B456-3016-D7B6650408C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88296" y="3057144"/>
              <a:ext cx="2145538" cy="2103373"/>
            </a:xfrm>
            <a:prstGeom prst="rect">
              <a:avLst/>
            </a:prstGeom>
          </p:spPr>
        </p:pic>
        <p:sp>
          <p:nvSpPr>
            <p:cNvPr id="42" name="object 85">
              <a:extLst>
                <a:ext uri="{FF2B5EF4-FFF2-40B4-BE49-F238E27FC236}">
                  <a16:creationId xmlns:a16="http://schemas.microsoft.com/office/drawing/2014/main" id="{C8C8699F-5480-690A-C599-6507CB47EB87}"/>
                </a:ext>
              </a:extLst>
            </p:cNvPr>
            <p:cNvSpPr/>
            <p:nvPr/>
          </p:nvSpPr>
          <p:spPr>
            <a:xfrm>
              <a:off x="10305288" y="3374136"/>
              <a:ext cx="1437640" cy="1396365"/>
            </a:xfrm>
            <a:custGeom>
              <a:avLst/>
              <a:gdLst/>
              <a:ahLst/>
              <a:cxnLst/>
              <a:rect l="l" t="t" r="r" b="b"/>
              <a:pathLst>
                <a:path w="1437640" h="1396364">
                  <a:moveTo>
                    <a:pt x="718565" y="0"/>
                  </a:moveTo>
                  <a:lnTo>
                    <a:pt x="669366" y="1610"/>
                  </a:lnTo>
                  <a:lnTo>
                    <a:pt x="621056" y="6372"/>
                  </a:lnTo>
                  <a:lnTo>
                    <a:pt x="573743" y="14182"/>
                  </a:lnTo>
                  <a:lnTo>
                    <a:pt x="527535" y="24936"/>
                  </a:lnTo>
                  <a:lnTo>
                    <a:pt x="482537" y="38529"/>
                  </a:lnTo>
                  <a:lnTo>
                    <a:pt x="438858" y="54858"/>
                  </a:lnTo>
                  <a:lnTo>
                    <a:pt x="396604" y="73818"/>
                  </a:lnTo>
                  <a:lnTo>
                    <a:pt x="355882" y="95306"/>
                  </a:lnTo>
                  <a:lnTo>
                    <a:pt x="316799" y="119218"/>
                  </a:lnTo>
                  <a:lnTo>
                    <a:pt x="279462" y="145449"/>
                  </a:lnTo>
                  <a:lnTo>
                    <a:pt x="243978" y="173895"/>
                  </a:lnTo>
                  <a:lnTo>
                    <a:pt x="210454" y="204454"/>
                  </a:lnTo>
                  <a:lnTo>
                    <a:pt x="178998" y="237019"/>
                  </a:lnTo>
                  <a:lnTo>
                    <a:pt x="149715" y="271489"/>
                  </a:lnTo>
                  <a:lnTo>
                    <a:pt x="122713" y="307757"/>
                  </a:lnTo>
                  <a:lnTo>
                    <a:pt x="98100" y="345722"/>
                  </a:lnTo>
                  <a:lnTo>
                    <a:pt x="75981" y="385277"/>
                  </a:lnTo>
                  <a:lnTo>
                    <a:pt x="56465" y="426321"/>
                  </a:lnTo>
                  <a:lnTo>
                    <a:pt x="39657" y="468747"/>
                  </a:lnTo>
                  <a:lnTo>
                    <a:pt x="25666" y="512453"/>
                  </a:lnTo>
                  <a:lnTo>
                    <a:pt x="14597" y="557335"/>
                  </a:lnTo>
                  <a:lnTo>
                    <a:pt x="6559" y="603288"/>
                  </a:lnTo>
                  <a:lnTo>
                    <a:pt x="1657" y="650208"/>
                  </a:lnTo>
                  <a:lnTo>
                    <a:pt x="0" y="697991"/>
                  </a:lnTo>
                  <a:lnTo>
                    <a:pt x="1657" y="745775"/>
                  </a:lnTo>
                  <a:lnTo>
                    <a:pt x="6559" y="792695"/>
                  </a:lnTo>
                  <a:lnTo>
                    <a:pt x="14597" y="838648"/>
                  </a:lnTo>
                  <a:lnTo>
                    <a:pt x="25666" y="883530"/>
                  </a:lnTo>
                  <a:lnTo>
                    <a:pt x="39657" y="927236"/>
                  </a:lnTo>
                  <a:lnTo>
                    <a:pt x="56465" y="969662"/>
                  </a:lnTo>
                  <a:lnTo>
                    <a:pt x="75981" y="1010706"/>
                  </a:lnTo>
                  <a:lnTo>
                    <a:pt x="98100" y="1050261"/>
                  </a:lnTo>
                  <a:lnTo>
                    <a:pt x="122713" y="1088226"/>
                  </a:lnTo>
                  <a:lnTo>
                    <a:pt x="149715" y="1124494"/>
                  </a:lnTo>
                  <a:lnTo>
                    <a:pt x="178998" y="1158964"/>
                  </a:lnTo>
                  <a:lnTo>
                    <a:pt x="210454" y="1191529"/>
                  </a:lnTo>
                  <a:lnTo>
                    <a:pt x="243978" y="1222088"/>
                  </a:lnTo>
                  <a:lnTo>
                    <a:pt x="279462" y="1250534"/>
                  </a:lnTo>
                  <a:lnTo>
                    <a:pt x="316799" y="1276765"/>
                  </a:lnTo>
                  <a:lnTo>
                    <a:pt x="355882" y="1300677"/>
                  </a:lnTo>
                  <a:lnTo>
                    <a:pt x="396604" y="1322165"/>
                  </a:lnTo>
                  <a:lnTo>
                    <a:pt x="438858" y="1341125"/>
                  </a:lnTo>
                  <a:lnTo>
                    <a:pt x="482537" y="1357454"/>
                  </a:lnTo>
                  <a:lnTo>
                    <a:pt x="527535" y="1371047"/>
                  </a:lnTo>
                  <a:lnTo>
                    <a:pt x="573743" y="1381801"/>
                  </a:lnTo>
                  <a:lnTo>
                    <a:pt x="621056" y="1389611"/>
                  </a:lnTo>
                  <a:lnTo>
                    <a:pt x="669366" y="1394373"/>
                  </a:lnTo>
                  <a:lnTo>
                    <a:pt x="718565" y="1395983"/>
                  </a:lnTo>
                  <a:lnTo>
                    <a:pt x="767765" y="1394373"/>
                  </a:lnTo>
                  <a:lnTo>
                    <a:pt x="816075" y="1389611"/>
                  </a:lnTo>
                  <a:lnTo>
                    <a:pt x="863388" y="1381801"/>
                  </a:lnTo>
                  <a:lnTo>
                    <a:pt x="909596" y="1371047"/>
                  </a:lnTo>
                  <a:lnTo>
                    <a:pt x="954594" y="1357454"/>
                  </a:lnTo>
                  <a:lnTo>
                    <a:pt x="998273" y="1341125"/>
                  </a:lnTo>
                  <a:lnTo>
                    <a:pt x="1040527" y="1322165"/>
                  </a:lnTo>
                  <a:lnTo>
                    <a:pt x="1081249" y="1300677"/>
                  </a:lnTo>
                  <a:lnTo>
                    <a:pt x="1120332" y="1276765"/>
                  </a:lnTo>
                  <a:lnTo>
                    <a:pt x="1157669" y="1250534"/>
                  </a:lnTo>
                  <a:lnTo>
                    <a:pt x="1193153" y="1222088"/>
                  </a:lnTo>
                  <a:lnTo>
                    <a:pt x="1226677" y="1191529"/>
                  </a:lnTo>
                  <a:lnTo>
                    <a:pt x="1258133" y="1158964"/>
                  </a:lnTo>
                  <a:lnTo>
                    <a:pt x="1287416" y="1124494"/>
                  </a:lnTo>
                  <a:lnTo>
                    <a:pt x="1314418" y="1088226"/>
                  </a:lnTo>
                  <a:lnTo>
                    <a:pt x="1339031" y="1050261"/>
                  </a:lnTo>
                  <a:lnTo>
                    <a:pt x="1361150" y="1010706"/>
                  </a:lnTo>
                  <a:lnTo>
                    <a:pt x="1380666" y="969662"/>
                  </a:lnTo>
                  <a:lnTo>
                    <a:pt x="1397474" y="927236"/>
                  </a:lnTo>
                  <a:lnTo>
                    <a:pt x="1411465" y="883530"/>
                  </a:lnTo>
                  <a:lnTo>
                    <a:pt x="1422534" y="838648"/>
                  </a:lnTo>
                  <a:lnTo>
                    <a:pt x="1430572" y="792695"/>
                  </a:lnTo>
                  <a:lnTo>
                    <a:pt x="1435474" y="745775"/>
                  </a:lnTo>
                  <a:lnTo>
                    <a:pt x="1437131" y="697991"/>
                  </a:lnTo>
                  <a:lnTo>
                    <a:pt x="1435474" y="650208"/>
                  </a:lnTo>
                  <a:lnTo>
                    <a:pt x="1430572" y="603288"/>
                  </a:lnTo>
                  <a:lnTo>
                    <a:pt x="1422534" y="557335"/>
                  </a:lnTo>
                  <a:lnTo>
                    <a:pt x="1411465" y="512453"/>
                  </a:lnTo>
                  <a:lnTo>
                    <a:pt x="1397474" y="468747"/>
                  </a:lnTo>
                  <a:lnTo>
                    <a:pt x="1380666" y="426321"/>
                  </a:lnTo>
                  <a:lnTo>
                    <a:pt x="1361150" y="385277"/>
                  </a:lnTo>
                  <a:lnTo>
                    <a:pt x="1339031" y="345722"/>
                  </a:lnTo>
                  <a:lnTo>
                    <a:pt x="1314418" y="307757"/>
                  </a:lnTo>
                  <a:lnTo>
                    <a:pt x="1287416" y="271489"/>
                  </a:lnTo>
                  <a:lnTo>
                    <a:pt x="1258133" y="237019"/>
                  </a:lnTo>
                  <a:lnTo>
                    <a:pt x="1226677" y="204454"/>
                  </a:lnTo>
                  <a:lnTo>
                    <a:pt x="1193153" y="173895"/>
                  </a:lnTo>
                  <a:lnTo>
                    <a:pt x="1157669" y="145449"/>
                  </a:lnTo>
                  <a:lnTo>
                    <a:pt x="1120332" y="119218"/>
                  </a:lnTo>
                  <a:lnTo>
                    <a:pt x="1081249" y="95306"/>
                  </a:lnTo>
                  <a:lnTo>
                    <a:pt x="1040527" y="73818"/>
                  </a:lnTo>
                  <a:lnTo>
                    <a:pt x="998273" y="54858"/>
                  </a:lnTo>
                  <a:lnTo>
                    <a:pt x="954594" y="38529"/>
                  </a:lnTo>
                  <a:lnTo>
                    <a:pt x="909596" y="24936"/>
                  </a:lnTo>
                  <a:lnTo>
                    <a:pt x="863388" y="14182"/>
                  </a:lnTo>
                  <a:lnTo>
                    <a:pt x="816075" y="6372"/>
                  </a:lnTo>
                  <a:lnTo>
                    <a:pt x="767765" y="1610"/>
                  </a:lnTo>
                  <a:lnTo>
                    <a:pt x="7185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Montserrat" panose="00000500000000000000" pitchFamily="2" charset="-52"/>
              </a:endParaRPr>
            </a:p>
          </p:txBody>
        </p:sp>
      </p:grpSp>
      <p:sp>
        <p:nvSpPr>
          <p:cNvPr id="45" name="object 86">
            <a:extLst>
              <a:ext uri="{FF2B5EF4-FFF2-40B4-BE49-F238E27FC236}">
                <a16:creationId xmlns:a16="http://schemas.microsoft.com/office/drawing/2014/main" id="{A4533F1B-6D0C-35E9-D8B8-F4DAC7367427}"/>
              </a:ext>
            </a:extLst>
          </p:cNvPr>
          <p:cNvSpPr txBox="1"/>
          <p:nvPr/>
        </p:nvSpPr>
        <p:spPr>
          <a:xfrm>
            <a:off x="12111008" y="7809548"/>
            <a:ext cx="1871862" cy="1400383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" algn="ctr">
              <a:spcBef>
                <a:spcPts val="270"/>
              </a:spcBef>
            </a:pPr>
            <a:r>
              <a:rPr lang="ru-RU" sz="3200" b="1" spc="-10" dirty="0">
                <a:solidFill>
                  <a:srgbClr val="627DED"/>
                </a:solidFill>
                <a:latin typeface="Calibri"/>
                <a:cs typeface="Calibri"/>
              </a:rPr>
              <a:t>На 13%</a:t>
            </a:r>
          </a:p>
          <a:p>
            <a:pPr marL="141605" marR="133985" indent="51435" algn="ctr">
              <a:lnSpc>
                <a:spcPct val="100600"/>
              </a:lnSpc>
              <a:spcBef>
                <a:spcPts val="85"/>
              </a:spcBef>
            </a:pPr>
            <a:r>
              <a:rPr lang="ru-RU" sz="1400" b="1" dirty="0">
                <a:latin typeface="Montserrat" panose="00000500000000000000" pitchFamily="2" charset="-52"/>
                <a:cs typeface="Calibri"/>
              </a:rPr>
              <a:t>Увеличивается ежегодно запрос на семейный досуг</a:t>
            </a:r>
            <a:endParaRPr sz="1400" b="1" dirty="0">
              <a:latin typeface="Montserrat" panose="00000500000000000000" pitchFamily="2" charset="-52"/>
              <a:cs typeface="Calibri"/>
            </a:endParaRPr>
          </a:p>
        </p:txBody>
      </p:sp>
      <p:sp>
        <p:nvSpPr>
          <p:cNvPr id="47" name="object 87">
            <a:extLst>
              <a:ext uri="{FF2B5EF4-FFF2-40B4-BE49-F238E27FC236}">
                <a16:creationId xmlns:a16="http://schemas.microsoft.com/office/drawing/2014/main" id="{7BB54056-2B8E-147A-9F77-7F64D5D1D584}"/>
              </a:ext>
            </a:extLst>
          </p:cNvPr>
          <p:cNvSpPr txBox="1"/>
          <p:nvPr/>
        </p:nvSpPr>
        <p:spPr>
          <a:xfrm>
            <a:off x="11615698" y="2738308"/>
            <a:ext cx="1872716" cy="128945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95"/>
              </a:spcBef>
            </a:pPr>
            <a:r>
              <a:rPr lang="ru-RU" sz="2400" b="1" spc="-15" dirty="0">
                <a:solidFill>
                  <a:srgbClr val="627DED"/>
                </a:solidFill>
                <a:latin typeface="Montserrat" panose="00000500000000000000" pitchFamily="2" charset="-52"/>
                <a:cs typeface="Calibri"/>
              </a:rPr>
              <a:t>2030-приоритет</a:t>
            </a:r>
          </a:p>
          <a:p>
            <a:pPr marL="635" algn="ctr">
              <a:lnSpc>
                <a:spcPts val="1415"/>
              </a:lnSpc>
            </a:pPr>
            <a:r>
              <a:rPr lang="ru-RU" sz="1400" b="1" spc="-5" dirty="0">
                <a:solidFill>
                  <a:srgbClr val="404040"/>
                </a:solidFill>
                <a:latin typeface="Montserrat" panose="00000500000000000000" pitchFamily="2" charset="-52"/>
                <a:cs typeface="Calibri"/>
              </a:rPr>
              <a:t>Программа нацеленная на развитие спорта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49" name="object 88">
            <a:extLst>
              <a:ext uri="{FF2B5EF4-FFF2-40B4-BE49-F238E27FC236}">
                <a16:creationId xmlns:a16="http://schemas.microsoft.com/office/drawing/2014/main" id="{C171204A-6443-B306-3EFA-F1B74B3D78C4}"/>
              </a:ext>
            </a:extLst>
          </p:cNvPr>
          <p:cNvSpPr txBox="1"/>
          <p:nvPr/>
        </p:nvSpPr>
        <p:spPr>
          <a:xfrm>
            <a:off x="16521151" y="5639789"/>
            <a:ext cx="1603053" cy="1090683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" algn="ctr">
              <a:lnSpc>
                <a:spcPts val="3679"/>
              </a:lnSpc>
              <a:spcBef>
                <a:spcPts val="105"/>
              </a:spcBef>
            </a:pPr>
            <a:r>
              <a:rPr lang="ru-RU" sz="2800" b="1" dirty="0">
                <a:solidFill>
                  <a:srgbClr val="627DED"/>
                </a:solidFill>
                <a:latin typeface="Montserrat" panose="00000500000000000000" pitchFamily="2" charset="-52"/>
                <a:cs typeface="Calibri"/>
              </a:rPr>
              <a:t>Запрос</a:t>
            </a:r>
          </a:p>
          <a:p>
            <a:pPr marL="12065" marR="5080" indent="635" algn="ctr">
              <a:lnSpc>
                <a:spcPts val="1540"/>
              </a:lnSpc>
              <a:spcBef>
                <a:spcPts val="204"/>
              </a:spcBef>
            </a:pPr>
            <a:r>
              <a:rPr lang="ru-RU" sz="1400" b="1" spc="-10" dirty="0">
                <a:solidFill>
                  <a:srgbClr val="404040"/>
                </a:solidFill>
                <a:latin typeface="Montserrat" panose="00000500000000000000" pitchFamily="2" charset="-52"/>
                <a:ea typeface="Calibri"/>
                <a:cs typeface="Calibri"/>
              </a:rPr>
              <a:t>На корпоративную культуру растет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51" name="object 89">
            <a:extLst>
              <a:ext uri="{FF2B5EF4-FFF2-40B4-BE49-F238E27FC236}">
                <a16:creationId xmlns:a16="http://schemas.microsoft.com/office/drawing/2014/main" id="{DA6F6EB7-9BAA-C6BF-437D-D60BF4649AC7}"/>
              </a:ext>
            </a:extLst>
          </p:cNvPr>
          <p:cNvSpPr txBox="1"/>
          <p:nvPr/>
        </p:nvSpPr>
        <p:spPr>
          <a:xfrm>
            <a:off x="15992786" y="3383517"/>
            <a:ext cx="2295214" cy="11832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730"/>
              </a:lnSpc>
              <a:spcBef>
                <a:spcPts val="100"/>
              </a:spcBef>
            </a:pPr>
            <a:r>
              <a:rPr lang="ru-RU" sz="2800" b="1" spc="-10" dirty="0">
                <a:solidFill>
                  <a:srgbClr val="627DED"/>
                </a:solidFill>
                <a:latin typeface="Montserrat" panose="00000500000000000000" pitchFamily="2" charset="-52"/>
                <a:cs typeface="Calibri"/>
              </a:rPr>
              <a:t>до</a:t>
            </a:r>
            <a:r>
              <a:rPr lang="ru-RU" sz="2800" b="1" spc="80" dirty="0">
                <a:solidFill>
                  <a:srgbClr val="627DED"/>
                </a:solidFill>
                <a:latin typeface="Montserrat" panose="00000500000000000000" pitchFamily="2" charset="-52"/>
                <a:cs typeface="Calibri"/>
              </a:rPr>
              <a:t> 70%</a:t>
            </a:r>
            <a:endParaRPr lang="ru-RU" sz="2800" b="1" spc="-5" dirty="0">
              <a:solidFill>
                <a:srgbClr val="627DED"/>
              </a:solidFill>
              <a:latin typeface="Montserrat" panose="00000500000000000000" pitchFamily="2" charset="-52"/>
              <a:cs typeface="Calibri"/>
            </a:endParaRPr>
          </a:p>
          <a:p>
            <a:pPr marL="149225" marR="144780" algn="ctr">
              <a:lnSpc>
                <a:spcPct val="80500"/>
              </a:lnSpc>
              <a:spcBef>
                <a:spcPts val="180"/>
              </a:spcBef>
            </a:pPr>
            <a:r>
              <a:rPr lang="ru-RU" sz="1600" b="1" spc="-5" dirty="0">
                <a:solidFill>
                  <a:srgbClr val="404040"/>
                </a:solidFill>
                <a:latin typeface="Montserrat" panose="00000500000000000000" pitchFamily="2" charset="-52"/>
                <a:cs typeface="Calibri"/>
              </a:rPr>
              <a:t>Необходимо повысить уровень спорта в регионах</a:t>
            </a:r>
          </a:p>
        </p:txBody>
      </p:sp>
      <p:sp>
        <p:nvSpPr>
          <p:cNvPr id="53" name="object 90">
            <a:extLst>
              <a:ext uri="{FF2B5EF4-FFF2-40B4-BE49-F238E27FC236}">
                <a16:creationId xmlns:a16="http://schemas.microsoft.com/office/drawing/2014/main" id="{E24F260F-02AF-E3A8-5AE2-BF9E3EE03368}"/>
              </a:ext>
            </a:extLst>
          </p:cNvPr>
          <p:cNvSpPr txBox="1"/>
          <p:nvPr/>
        </p:nvSpPr>
        <p:spPr>
          <a:xfrm>
            <a:off x="10287155" y="6221336"/>
            <a:ext cx="2245131" cy="909223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185">
              <a:spcBef>
                <a:spcPts val="270"/>
              </a:spcBef>
            </a:pPr>
            <a:r>
              <a:rPr lang="ru-RU" sz="2400" b="1" spc="-10" dirty="0">
                <a:solidFill>
                  <a:srgbClr val="627DED"/>
                </a:solidFill>
                <a:latin typeface="Montserrat" panose="00000500000000000000" pitchFamily="2" charset="-52"/>
                <a:cs typeface="Calibri"/>
              </a:rPr>
              <a:t>Каждый 3</a:t>
            </a:r>
          </a:p>
          <a:p>
            <a:pPr marL="12700" marR="5080" indent="62230" algn="ctr">
              <a:lnSpc>
                <a:spcPct val="100400"/>
              </a:lnSpc>
              <a:spcBef>
                <a:spcPts val="85"/>
              </a:spcBef>
            </a:pPr>
            <a:r>
              <a:rPr lang="ru-RU" sz="1600" b="1" dirty="0">
                <a:latin typeface="Montserrat" panose="00000500000000000000" pitchFamily="2" charset="-52"/>
                <a:cs typeface="Calibri"/>
              </a:rPr>
              <a:t>Имеет проблемы со здоровьем</a:t>
            </a:r>
            <a:endParaRPr lang="ru-RU" sz="1600" b="1" spc="-5" dirty="0">
              <a:latin typeface="Montserrat" panose="00000500000000000000" pitchFamily="2" charset="-52"/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59E38B-F049-433D-B64B-E0B7F058430B}"/>
              </a:ext>
            </a:extLst>
          </p:cNvPr>
          <p:cNvSpPr txBox="1"/>
          <p:nvPr/>
        </p:nvSpPr>
        <p:spPr>
          <a:xfrm>
            <a:off x="1161942" y="577903"/>
            <a:ext cx="478064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Montserrat Ultra-Bold"/>
              </a:rPr>
              <a:t>Актуальность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93F644D6-AC12-8CF1-3ECA-A0A933DBC86A}"/>
              </a:ext>
            </a:extLst>
          </p:cNvPr>
          <p:cNvSpPr/>
          <p:nvPr/>
        </p:nvSpPr>
        <p:spPr>
          <a:xfrm>
            <a:off x="658572" y="392002"/>
            <a:ext cx="5804461" cy="1143000"/>
          </a:xfrm>
          <a:prstGeom prst="roundRect">
            <a:avLst>
              <a:gd name="adj" fmla="val 4166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4C622-AF28-F4D3-984E-5ABD8C276535}"/>
              </a:ext>
            </a:extLst>
          </p:cNvPr>
          <p:cNvSpPr txBox="1"/>
          <p:nvPr/>
        </p:nvSpPr>
        <p:spPr>
          <a:xfrm>
            <a:off x="15032363" y="8396862"/>
            <a:ext cx="2594428" cy="661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latin typeface="Montserrat" panose="00000500000000000000" pitchFamily="2" charset="-52"/>
                <a:ea typeface="+mn-lt"/>
                <a:cs typeface="+mn-lt"/>
              </a:rPr>
              <a:t>Тенденция на</a:t>
            </a:r>
            <a:endParaRPr lang="ru-RU" sz="1600" b="1" dirty="0">
              <a:latin typeface="Montserrat" panose="00000500000000000000" pitchFamily="2" charset="-52"/>
              <a:ea typeface="Calibri"/>
              <a:cs typeface="Calibri"/>
            </a:endParaRPr>
          </a:p>
          <a:p>
            <a:pPr algn="ctr"/>
            <a:r>
              <a:rPr lang="ru-RU" sz="2000" b="1" dirty="0" err="1">
                <a:solidFill>
                  <a:srgbClr val="627DED"/>
                </a:solidFill>
                <a:latin typeface="Montserrat" panose="00000500000000000000" pitchFamily="2" charset="-52"/>
                <a:ea typeface="+mn-lt"/>
                <a:cs typeface="+mn-lt"/>
              </a:rPr>
              <a:t>Health&amp;Wellness</a:t>
            </a:r>
            <a:endParaRPr lang="ru-RU" sz="2000" b="1" dirty="0">
              <a:solidFill>
                <a:srgbClr val="627DED"/>
              </a:solidFill>
              <a:latin typeface="Montserrat" panose="00000500000000000000" pitchFamily="2" charset="-52"/>
              <a:ea typeface="+mn-lt"/>
              <a:cs typeface="+mn-lt"/>
            </a:endParaRPr>
          </a:p>
        </p:txBody>
      </p:sp>
      <p:pic>
        <p:nvPicPr>
          <p:cNvPr id="4" name="Рисунок 3" descr="Путин признался в прежней наивности по отношению к Западу — РБК">
            <a:extLst>
              <a:ext uri="{FF2B5EF4-FFF2-40B4-BE49-F238E27FC236}">
                <a16:creationId xmlns:a16="http://schemas.microsoft.com/office/drawing/2014/main" id="{0064BB5E-4544-111E-9A61-89E8DD84FF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6" y="5093256"/>
            <a:ext cx="7895769" cy="510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id="{335287A7-3852-94FC-125A-44A7411EFCAE}"/>
              </a:ext>
            </a:extLst>
          </p:cNvPr>
          <p:cNvSpPr/>
          <p:nvPr/>
        </p:nvSpPr>
        <p:spPr>
          <a:xfrm>
            <a:off x="2549070" y="1251860"/>
            <a:ext cx="8617854" cy="4172855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614CE-FC33-28AA-4D59-94575F9FE805}"/>
              </a:ext>
            </a:extLst>
          </p:cNvPr>
          <p:cNvSpPr txBox="1"/>
          <p:nvPr/>
        </p:nvSpPr>
        <p:spPr>
          <a:xfrm>
            <a:off x="3356428" y="1954893"/>
            <a:ext cx="7470320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ea typeface="+mn-lt"/>
                <a:cs typeface="+mn-lt"/>
              </a:rPr>
              <a:t>«Игры будущего» являются нашим даром мировой спортивной семье. Международный турнир в концепции </a:t>
            </a:r>
            <a:r>
              <a:rPr lang="ru-RU" sz="2400" dirty="0" err="1">
                <a:ea typeface="+mn-lt"/>
                <a:cs typeface="+mn-lt"/>
              </a:rPr>
              <a:t>фиджитал</a:t>
            </a:r>
            <a:r>
              <a:rPr lang="ru-RU" sz="2400" dirty="0">
                <a:ea typeface="+mn-lt"/>
                <a:cs typeface="+mn-lt"/>
              </a:rPr>
              <a:t> является уникальной историей для современной летописи мирового спорта, </a:t>
            </a:r>
            <a:r>
              <a:rPr lang="ru-RU" sz="2400" dirty="0" err="1">
                <a:ea typeface="+mn-lt"/>
                <a:cs typeface="+mn-lt"/>
              </a:rPr>
              <a:t>фиджитал</a:t>
            </a:r>
            <a:r>
              <a:rPr lang="ru-RU" sz="2400" dirty="0">
                <a:ea typeface="+mn-lt"/>
                <a:cs typeface="+mn-lt"/>
              </a:rPr>
              <a:t>-спорт в дальнейшем станет любимым досугом граждан России</a:t>
            </a:r>
            <a:endParaRPr lang="ru-RU" dirty="0"/>
          </a:p>
          <a:p>
            <a:pPr algn="l"/>
            <a:endParaRPr lang="ru-RU" sz="2600" b="1" i="1" dirty="0"/>
          </a:p>
        </p:txBody>
      </p:sp>
    </p:spTree>
    <p:extLst>
      <p:ext uri="{BB962C8B-B14F-4D97-AF65-F5344CB8AC3E}">
        <p14:creationId xmlns:p14="http://schemas.microsoft.com/office/powerpoint/2010/main" val="2452915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40DA0-3CAD-795E-AB78-1A78ED1E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29" y="276326"/>
            <a:ext cx="17145000" cy="1143000"/>
          </a:xfrm>
        </p:spPr>
        <p:txBody>
          <a:bodyPr/>
          <a:lstStyle/>
          <a:p>
            <a:pPr>
              <a:defRPr lang="ru-RU" sz="4400" b="0" i="0" u="none" strike="noStrike" kern="1200" spc="0" baseline="0">
                <a:solidFill>
                  <a:prstClr val="white"/>
                </a:solidFill>
                <a:latin typeface="Montserrat Ultra-Bold" panose="020B0604020202020204" charset="-52"/>
                <a:ea typeface="+mj-ea"/>
                <a:cs typeface="+mj-cs"/>
              </a:defRPr>
            </a:pPr>
            <a:r>
              <a:rPr lang="en-US">
                <a:solidFill>
                  <a:schemeClr val="bg1"/>
                </a:solidFill>
                <a:latin typeface="Montserrat Ultra-Bold" panose="020B0604020202020204" charset="-52"/>
              </a:rPr>
              <a:t>Executive</a:t>
            </a:r>
            <a:r>
              <a:rPr lang="en-US">
                <a:latin typeface="Montserrat Ultra-Bold" panose="020B0604020202020204" charset="-52"/>
              </a:rPr>
              <a:t> </a:t>
            </a:r>
            <a:r>
              <a:rPr lang="en-US">
                <a:solidFill>
                  <a:schemeClr val="bg1"/>
                </a:solidFill>
                <a:latin typeface="Montserrat Ultra-Bold" panose="020B0604020202020204" charset="-52"/>
              </a:rPr>
              <a:t>summary</a:t>
            </a:r>
            <a:endParaRPr lang="ru-RU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34CF0-7318-0448-BB48-8213B70254B6}"/>
              </a:ext>
            </a:extLst>
          </p:cNvPr>
          <p:cNvSpPr txBox="1"/>
          <p:nvPr/>
        </p:nvSpPr>
        <p:spPr>
          <a:xfrm>
            <a:off x="1911721" y="2602054"/>
            <a:ext cx="393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Montserrat Semi-Bold" panose="020B0604020202020204" charset="-52"/>
              </a:rPr>
              <a:t>Идея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F6123-D3B8-D98D-2E3B-A4926363E834}"/>
              </a:ext>
            </a:extLst>
          </p:cNvPr>
          <p:cNvSpPr txBox="1"/>
          <p:nvPr/>
        </p:nvSpPr>
        <p:spPr>
          <a:xfrm>
            <a:off x="12937843" y="3656404"/>
            <a:ext cx="441588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200">
                <a:solidFill>
                  <a:schemeClr val="bg1"/>
                </a:solidFill>
              </a:rPr>
              <a:t> Мобильный </a:t>
            </a:r>
            <a:r>
              <a:rPr lang="ru-RU" sz="2200" err="1">
                <a:solidFill>
                  <a:schemeClr val="bg1"/>
                </a:solidFill>
              </a:rPr>
              <a:t>раннер</a:t>
            </a:r>
            <a:r>
              <a:rPr lang="ru-RU" sz="2200">
                <a:solidFill>
                  <a:schemeClr val="bg1"/>
                </a:solidFill>
              </a:rPr>
              <a:t>-головоломка с полуоткрытым миром, квест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B090B-C379-EE95-C3E5-5CD9EF1D212E}"/>
              </a:ext>
            </a:extLst>
          </p:cNvPr>
          <p:cNvSpPr txBox="1"/>
          <p:nvPr/>
        </p:nvSpPr>
        <p:spPr>
          <a:xfrm>
            <a:off x="1650092" y="3499403"/>
            <a:ext cx="4746681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371600"/>
            <a:r>
              <a:rPr lang="ru-RU" sz="2200" err="1">
                <a:solidFill>
                  <a:prstClr val="white"/>
                </a:solidFill>
                <a:latin typeface="Montserrat Light"/>
              </a:rPr>
              <a:t>Фиджитал</a:t>
            </a:r>
            <a:r>
              <a:rPr lang="en-US" sz="2200">
                <a:solidFill>
                  <a:prstClr val="white"/>
                </a:solidFill>
                <a:latin typeface="Montserrat Light"/>
              </a:rPr>
              <a:t> </a:t>
            </a:r>
            <a:r>
              <a:rPr lang="ru-RU" sz="2200">
                <a:solidFill>
                  <a:prstClr val="white"/>
                </a:solidFill>
                <a:latin typeface="Montserrat Light"/>
              </a:rPr>
              <a:t>платформа,</a:t>
            </a:r>
            <a:r>
              <a:rPr lang="en-US" sz="2200">
                <a:solidFill>
                  <a:prstClr val="white"/>
                </a:solidFill>
                <a:latin typeface="Montserrat Light"/>
              </a:rPr>
              <a:t> </a:t>
            </a:r>
            <a:r>
              <a:rPr lang="ru-RU" sz="2200">
                <a:solidFill>
                  <a:prstClr val="white"/>
                </a:solidFill>
                <a:latin typeface="Montserrat Light"/>
              </a:rPr>
              <a:t>позволяющая </a:t>
            </a:r>
            <a:r>
              <a:rPr lang="ru-RU" sz="2200" err="1">
                <a:solidFill>
                  <a:prstClr val="white"/>
                </a:solidFill>
                <a:latin typeface="Montserrat Light"/>
              </a:rPr>
              <a:t>бесшовно</a:t>
            </a:r>
            <a:r>
              <a:rPr lang="ru-RU" sz="2200">
                <a:solidFill>
                  <a:prstClr val="white"/>
                </a:solidFill>
                <a:latin typeface="Montserrat Light"/>
              </a:rPr>
              <a:t> переносить физическую активность персонажа в игру с помощью анализаторов мышц.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422C5-3A2E-1E53-B138-F62BF36EDB6D}"/>
              </a:ext>
            </a:extLst>
          </p:cNvPr>
          <p:cNvSpPr txBox="1"/>
          <p:nvPr/>
        </p:nvSpPr>
        <p:spPr>
          <a:xfrm>
            <a:off x="12983263" y="2714658"/>
            <a:ext cx="393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Montserrat Semi-Bold" panose="020B0604020202020204" charset="-52"/>
              </a:rPr>
              <a:t>Жанр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EEFEB-5133-779A-6324-5AC68C494EA9}"/>
              </a:ext>
            </a:extLst>
          </p:cNvPr>
          <p:cNvSpPr txBox="1"/>
          <p:nvPr/>
        </p:nvSpPr>
        <p:spPr>
          <a:xfrm>
            <a:off x="1887314" y="6288357"/>
            <a:ext cx="393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Montserrat Semi-Bold" panose="020B0604020202020204" charset="-52"/>
              </a:rPr>
              <a:t>Геймплей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1EDB4-295D-73CD-59B8-9C2D4468694E}"/>
              </a:ext>
            </a:extLst>
          </p:cNvPr>
          <p:cNvSpPr txBox="1"/>
          <p:nvPr/>
        </p:nvSpPr>
        <p:spPr>
          <a:xfrm>
            <a:off x="1908245" y="7056808"/>
            <a:ext cx="4193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>
                <a:solidFill>
                  <a:schemeClr val="bg1"/>
                </a:solidFill>
              </a:rPr>
              <a:t>Исследование сюжета мира, линейные уровни с несколькими путями следования и преградами</a:t>
            </a:r>
          </a:p>
        </p:txBody>
      </p:sp>
      <p:sp>
        <p:nvSpPr>
          <p:cNvPr id="26" name="CustomShape 4">
            <a:extLst>
              <a:ext uri="{FF2B5EF4-FFF2-40B4-BE49-F238E27FC236}">
                <a16:creationId xmlns:a16="http://schemas.microsoft.com/office/drawing/2014/main" id="{115F7AB0-919B-49A1-9481-0F400935C942}"/>
              </a:ext>
            </a:extLst>
          </p:cNvPr>
          <p:cNvSpPr/>
          <p:nvPr/>
        </p:nvSpPr>
        <p:spPr>
          <a:xfrm>
            <a:off x="6614851" y="2725164"/>
            <a:ext cx="4828768" cy="4782296"/>
          </a:xfrm>
          <a:custGeom>
            <a:avLst/>
            <a:gdLst/>
            <a:ahLst/>
            <a:cxnLst/>
            <a:rect l="l" t="t" r="r" b="b"/>
            <a:pathLst>
              <a:path w="25592" h="25591">
                <a:moveTo>
                  <a:pt x="12973" y="0"/>
                </a:moveTo>
                <a:cubicBezTo>
                  <a:pt x="12937" y="0"/>
                  <a:pt x="12906" y="30"/>
                  <a:pt x="12906" y="66"/>
                </a:cubicBezTo>
                <a:cubicBezTo>
                  <a:pt x="12906" y="101"/>
                  <a:pt x="12936" y="132"/>
                  <a:pt x="12972" y="132"/>
                </a:cubicBezTo>
                <a:lnTo>
                  <a:pt x="13104" y="134"/>
                </a:lnTo>
                <a:lnTo>
                  <a:pt x="13105" y="134"/>
                </a:lnTo>
                <a:cubicBezTo>
                  <a:pt x="13141" y="134"/>
                  <a:pt x="13170" y="107"/>
                  <a:pt x="13171" y="71"/>
                </a:cubicBezTo>
                <a:cubicBezTo>
                  <a:pt x="13172" y="34"/>
                  <a:pt x="13145" y="4"/>
                  <a:pt x="13108" y="3"/>
                </a:cubicBezTo>
                <a:lnTo>
                  <a:pt x="12975" y="0"/>
                </a:lnTo>
                <a:close/>
                <a:moveTo>
                  <a:pt x="12310" y="9"/>
                </a:moveTo>
                <a:lnTo>
                  <a:pt x="12178" y="15"/>
                </a:lnTo>
                <a:cubicBezTo>
                  <a:pt x="12142" y="16"/>
                  <a:pt x="12114" y="48"/>
                  <a:pt x="12115" y="84"/>
                </a:cubicBezTo>
                <a:cubicBezTo>
                  <a:pt x="12118" y="118"/>
                  <a:pt x="12147" y="146"/>
                  <a:pt x="12182" y="146"/>
                </a:cubicBezTo>
                <a:cubicBezTo>
                  <a:pt x="12183" y="146"/>
                  <a:pt x="12184" y="146"/>
                  <a:pt x="12183" y="148"/>
                </a:cubicBezTo>
                <a:lnTo>
                  <a:pt x="12315" y="142"/>
                </a:lnTo>
                <a:cubicBezTo>
                  <a:pt x="12352" y="141"/>
                  <a:pt x="12380" y="111"/>
                  <a:pt x="12378" y="74"/>
                </a:cubicBezTo>
                <a:cubicBezTo>
                  <a:pt x="12377" y="36"/>
                  <a:pt x="12350" y="12"/>
                  <a:pt x="12310" y="9"/>
                </a:cubicBezTo>
                <a:close/>
                <a:moveTo>
                  <a:pt x="13766" y="36"/>
                </a:moveTo>
                <a:cubicBezTo>
                  <a:pt x="13735" y="36"/>
                  <a:pt x="13700" y="61"/>
                  <a:pt x="13697" y="97"/>
                </a:cubicBezTo>
                <a:cubicBezTo>
                  <a:pt x="13695" y="133"/>
                  <a:pt x="13723" y="166"/>
                  <a:pt x="13759" y="168"/>
                </a:cubicBezTo>
                <a:lnTo>
                  <a:pt x="13890" y="178"/>
                </a:lnTo>
                <a:lnTo>
                  <a:pt x="13896" y="178"/>
                </a:lnTo>
                <a:cubicBezTo>
                  <a:pt x="13931" y="178"/>
                  <a:pt x="13958" y="153"/>
                  <a:pt x="13959" y="118"/>
                </a:cubicBezTo>
                <a:cubicBezTo>
                  <a:pt x="13962" y="81"/>
                  <a:pt x="13936" y="49"/>
                  <a:pt x="13900" y="46"/>
                </a:cubicBezTo>
                <a:lnTo>
                  <a:pt x="13768" y="36"/>
                </a:lnTo>
                <a:cubicBezTo>
                  <a:pt x="13767" y="36"/>
                  <a:pt x="13767" y="36"/>
                  <a:pt x="13766" y="36"/>
                </a:cubicBezTo>
                <a:close/>
                <a:moveTo>
                  <a:pt x="11525" y="61"/>
                </a:moveTo>
                <a:cubicBezTo>
                  <a:pt x="11523" y="61"/>
                  <a:pt x="11520" y="61"/>
                  <a:pt x="11518" y="62"/>
                </a:cubicBezTo>
                <a:lnTo>
                  <a:pt x="11386" y="76"/>
                </a:lnTo>
                <a:cubicBezTo>
                  <a:pt x="11349" y="80"/>
                  <a:pt x="11324" y="113"/>
                  <a:pt x="11328" y="149"/>
                </a:cubicBezTo>
                <a:cubicBezTo>
                  <a:pt x="11331" y="182"/>
                  <a:pt x="11359" y="208"/>
                  <a:pt x="11392" y="208"/>
                </a:cubicBezTo>
                <a:cubicBezTo>
                  <a:pt x="11395" y="208"/>
                  <a:pt x="11398" y="208"/>
                  <a:pt x="11400" y="207"/>
                </a:cubicBezTo>
                <a:lnTo>
                  <a:pt x="11531" y="193"/>
                </a:lnTo>
                <a:cubicBezTo>
                  <a:pt x="11567" y="189"/>
                  <a:pt x="11594" y="157"/>
                  <a:pt x="11590" y="121"/>
                </a:cubicBezTo>
                <a:cubicBezTo>
                  <a:pt x="11587" y="87"/>
                  <a:pt x="11558" y="61"/>
                  <a:pt x="11525" y="61"/>
                </a:cubicBezTo>
                <a:close/>
                <a:moveTo>
                  <a:pt x="14551" y="119"/>
                </a:moveTo>
                <a:cubicBezTo>
                  <a:pt x="14519" y="119"/>
                  <a:pt x="14490" y="143"/>
                  <a:pt x="14485" y="176"/>
                </a:cubicBezTo>
                <a:cubicBezTo>
                  <a:pt x="14480" y="211"/>
                  <a:pt x="14506" y="245"/>
                  <a:pt x="14541" y="250"/>
                </a:cubicBezTo>
                <a:lnTo>
                  <a:pt x="14672" y="269"/>
                </a:lnTo>
                <a:cubicBezTo>
                  <a:pt x="14675" y="270"/>
                  <a:pt x="14679" y="270"/>
                  <a:pt x="14683" y="270"/>
                </a:cubicBezTo>
                <a:cubicBezTo>
                  <a:pt x="14714" y="270"/>
                  <a:pt x="14742" y="248"/>
                  <a:pt x="14745" y="214"/>
                </a:cubicBezTo>
                <a:cubicBezTo>
                  <a:pt x="14751" y="177"/>
                  <a:pt x="14726" y="143"/>
                  <a:pt x="14690" y="138"/>
                </a:cubicBezTo>
                <a:lnTo>
                  <a:pt x="14560" y="120"/>
                </a:lnTo>
                <a:cubicBezTo>
                  <a:pt x="14557" y="119"/>
                  <a:pt x="14554" y="119"/>
                  <a:pt x="14551" y="119"/>
                </a:cubicBezTo>
                <a:close/>
                <a:moveTo>
                  <a:pt x="10739" y="165"/>
                </a:moveTo>
                <a:cubicBezTo>
                  <a:pt x="10735" y="165"/>
                  <a:pt x="10731" y="165"/>
                  <a:pt x="10727" y="166"/>
                </a:cubicBezTo>
                <a:lnTo>
                  <a:pt x="10597" y="187"/>
                </a:lnTo>
                <a:cubicBezTo>
                  <a:pt x="10561" y="194"/>
                  <a:pt x="10537" y="228"/>
                  <a:pt x="10544" y="264"/>
                </a:cubicBezTo>
                <a:cubicBezTo>
                  <a:pt x="10550" y="296"/>
                  <a:pt x="10577" y="319"/>
                  <a:pt x="10608" y="319"/>
                </a:cubicBezTo>
                <a:cubicBezTo>
                  <a:pt x="10612" y="319"/>
                  <a:pt x="10617" y="319"/>
                  <a:pt x="10619" y="317"/>
                </a:cubicBezTo>
                <a:lnTo>
                  <a:pt x="10747" y="296"/>
                </a:lnTo>
                <a:cubicBezTo>
                  <a:pt x="10785" y="291"/>
                  <a:pt x="10810" y="256"/>
                  <a:pt x="10803" y="220"/>
                </a:cubicBezTo>
                <a:cubicBezTo>
                  <a:pt x="10798" y="188"/>
                  <a:pt x="10770" y="165"/>
                  <a:pt x="10739" y="165"/>
                </a:cubicBezTo>
                <a:close/>
                <a:moveTo>
                  <a:pt x="15331" y="252"/>
                </a:moveTo>
                <a:cubicBezTo>
                  <a:pt x="15301" y="252"/>
                  <a:pt x="15275" y="274"/>
                  <a:pt x="15268" y="305"/>
                </a:cubicBezTo>
                <a:cubicBezTo>
                  <a:pt x="15260" y="341"/>
                  <a:pt x="15283" y="375"/>
                  <a:pt x="15319" y="383"/>
                </a:cubicBezTo>
                <a:lnTo>
                  <a:pt x="15447" y="409"/>
                </a:lnTo>
                <a:cubicBezTo>
                  <a:pt x="15452" y="412"/>
                  <a:pt x="15456" y="412"/>
                  <a:pt x="15461" y="412"/>
                </a:cubicBezTo>
                <a:cubicBezTo>
                  <a:pt x="15492" y="412"/>
                  <a:pt x="15519" y="389"/>
                  <a:pt x="15527" y="358"/>
                </a:cubicBezTo>
                <a:cubicBezTo>
                  <a:pt x="15534" y="322"/>
                  <a:pt x="15511" y="288"/>
                  <a:pt x="15476" y="281"/>
                </a:cubicBezTo>
                <a:lnTo>
                  <a:pt x="15346" y="254"/>
                </a:lnTo>
                <a:cubicBezTo>
                  <a:pt x="15341" y="253"/>
                  <a:pt x="15336" y="252"/>
                  <a:pt x="15331" y="252"/>
                </a:cubicBezTo>
                <a:close/>
                <a:moveTo>
                  <a:pt x="9961" y="315"/>
                </a:moveTo>
                <a:cubicBezTo>
                  <a:pt x="9957" y="315"/>
                  <a:pt x="9952" y="315"/>
                  <a:pt x="9947" y="316"/>
                </a:cubicBezTo>
                <a:lnTo>
                  <a:pt x="9818" y="347"/>
                </a:lnTo>
                <a:cubicBezTo>
                  <a:pt x="9783" y="355"/>
                  <a:pt x="9761" y="391"/>
                  <a:pt x="9769" y="427"/>
                </a:cubicBezTo>
                <a:cubicBezTo>
                  <a:pt x="9776" y="458"/>
                  <a:pt x="9804" y="478"/>
                  <a:pt x="9834" y="478"/>
                </a:cubicBezTo>
                <a:cubicBezTo>
                  <a:pt x="9839" y="478"/>
                  <a:pt x="9844" y="478"/>
                  <a:pt x="9849" y="475"/>
                </a:cubicBezTo>
                <a:lnTo>
                  <a:pt x="9977" y="445"/>
                </a:lnTo>
                <a:cubicBezTo>
                  <a:pt x="10013" y="437"/>
                  <a:pt x="10034" y="402"/>
                  <a:pt x="10027" y="366"/>
                </a:cubicBezTo>
                <a:cubicBezTo>
                  <a:pt x="10019" y="335"/>
                  <a:pt x="9992" y="315"/>
                  <a:pt x="9961" y="315"/>
                </a:cubicBezTo>
                <a:close/>
                <a:moveTo>
                  <a:pt x="16102" y="433"/>
                </a:moveTo>
                <a:cubicBezTo>
                  <a:pt x="16072" y="433"/>
                  <a:pt x="16045" y="453"/>
                  <a:pt x="16038" y="483"/>
                </a:cubicBezTo>
                <a:cubicBezTo>
                  <a:pt x="16029" y="517"/>
                  <a:pt x="16050" y="554"/>
                  <a:pt x="16085" y="563"/>
                </a:cubicBezTo>
                <a:lnTo>
                  <a:pt x="16212" y="598"/>
                </a:lnTo>
                <a:cubicBezTo>
                  <a:pt x="16218" y="599"/>
                  <a:pt x="16224" y="601"/>
                  <a:pt x="16230" y="601"/>
                </a:cubicBezTo>
                <a:cubicBezTo>
                  <a:pt x="16259" y="601"/>
                  <a:pt x="16285" y="581"/>
                  <a:pt x="16292" y="552"/>
                </a:cubicBezTo>
                <a:cubicBezTo>
                  <a:pt x="16301" y="516"/>
                  <a:pt x="16282" y="480"/>
                  <a:pt x="16246" y="470"/>
                </a:cubicBezTo>
                <a:cubicBezTo>
                  <a:pt x="16204" y="459"/>
                  <a:pt x="16161" y="446"/>
                  <a:pt x="16118" y="435"/>
                </a:cubicBezTo>
                <a:cubicBezTo>
                  <a:pt x="16113" y="434"/>
                  <a:pt x="16108" y="433"/>
                  <a:pt x="16102" y="433"/>
                </a:cubicBezTo>
                <a:close/>
                <a:moveTo>
                  <a:pt x="9195" y="516"/>
                </a:moveTo>
                <a:cubicBezTo>
                  <a:pt x="9189" y="516"/>
                  <a:pt x="9184" y="516"/>
                  <a:pt x="9178" y="518"/>
                </a:cubicBezTo>
                <a:lnTo>
                  <a:pt x="9051" y="557"/>
                </a:lnTo>
                <a:cubicBezTo>
                  <a:pt x="9016" y="567"/>
                  <a:pt x="8997" y="604"/>
                  <a:pt x="9007" y="639"/>
                </a:cubicBezTo>
                <a:cubicBezTo>
                  <a:pt x="9015" y="668"/>
                  <a:pt x="9042" y="686"/>
                  <a:pt x="9070" y="686"/>
                </a:cubicBezTo>
                <a:cubicBezTo>
                  <a:pt x="9077" y="686"/>
                  <a:pt x="9083" y="685"/>
                  <a:pt x="9089" y="682"/>
                </a:cubicBezTo>
                <a:cubicBezTo>
                  <a:pt x="9130" y="669"/>
                  <a:pt x="9173" y="658"/>
                  <a:pt x="9215" y="645"/>
                </a:cubicBezTo>
                <a:cubicBezTo>
                  <a:pt x="9250" y="635"/>
                  <a:pt x="9270" y="598"/>
                  <a:pt x="9260" y="563"/>
                </a:cubicBezTo>
                <a:cubicBezTo>
                  <a:pt x="9251" y="534"/>
                  <a:pt x="9224" y="516"/>
                  <a:pt x="9195" y="516"/>
                </a:cubicBezTo>
                <a:close/>
                <a:moveTo>
                  <a:pt x="16863" y="662"/>
                </a:moveTo>
                <a:cubicBezTo>
                  <a:pt x="16835" y="662"/>
                  <a:pt x="16809" y="680"/>
                  <a:pt x="16799" y="708"/>
                </a:cubicBezTo>
                <a:cubicBezTo>
                  <a:pt x="16786" y="742"/>
                  <a:pt x="16806" y="780"/>
                  <a:pt x="16840" y="791"/>
                </a:cubicBezTo>
                <a:cubicBezTo>
                  <a:pt x="16880" y="805"/>
                  <a:pt x="16923" y="819"/>
                  <a:pt x="16964" y="833"/>
                </a:cubicBezTo>
                <a:cubicBezTo>
                  <a:pt x="16972" y="836"/>
                  <a:pt x="16978" y="837"/>
                  <a:pt x="16986" y="837"/>
                </a:cubicBezTo>
                <a:cubicBezTo>
                  <a:pt x="17012" y="837"/>
                  <a:pt x="17038" y="821"/>
                  <a:pt x="17049" y="793"/>
                </a:cubicBezTo>
                <a:cubicBezTo>
                  <a:pt x="17062" y="759"/>
                  <a:pt x="17043" y="721"/>
                  <a:pt x="17008" y="709"/>
                </a:cubicBezTo>
                <a:cubicBezTo>
                  <a:pt x="16966" y="694"/>
                  <a:pt x="16924" y="680"/>
                  <a:pt x="16883" y="665"/>
                </a:cubicBezTo>
                <a:cubicBezTo>
                  <a:pt x="16876" y="663"/>
                  <a:pt x="16869" y="662"/>
                  <a:pt x="16863" y="662"/>
                </a:cubicBezTo>
                <a:close/>
                <a:moveTo>
                  <a:pt x="8444" y="764"/>
                </a:moveTo>
                <a:cubicBezTo>
                  <a:pt x="8437" y="764"/>
                  <a:pt x="8429" y="765"/>
                  <a:pt x="8422" y="768"/>
                </a:cubicBezTo>
                <a:lnTo>
                  <a:pt x="8297" y="814"/>
                </a:lnTo>
                <a:cubicBezTo>
                  <a:pt x="8263" y="827"/>
                  <a:pt x="8246" y="864"/>
                  <a:pt x="8259" y="899"/>
                </a:cubicBezTo>
                <a:cubicBezTo>
                  <a:pt x="8268" y="924"/>
                  <a:pt x="8294" y="940"/>
                  <a:pt x="8320" y="940"/>
                </a:cubicBezTo>
                <a:cubicBezTo>
                  <a:pt x="8329" y="940"/>
                  <a:pt x="8336" y="939"/>
                  <a:pt x="8343" y="938"/>
                </a:cubicBezTo>
                <a:lnTo>
                  <a:pt x="8466" y="892"/>
                </a:lnTo>
                <a:cubicBezTo>
                  <a:pt x="8501" y="879"/>
                  <a:pt x="8519" y="842"/>
                  <a:pt x="8506" y="807"/>
                </a:cubicBezTo>
                <a:cubicBezTo>
                  <a:pt x="8496" y="780"/>
                  <a:pt x="8471" y="764"/>
                  <a:pt x="8444" y="764"/>
                </a:cubicBezTo>
                <a:close/>
                <a:moveTo>
                  <a:pt x="17604" y="940"/>
                </a:moveTo>
                <a:cubicBezTo>
                  <a:pt x="17578" y="940"/>
                  <a:pt x="17554" y="955"/>
                  <a:pt x="17543" y="981"/>
                </a:cubicBezTo>
                <a:cubicBezTo>
                  <a:pt x="17529" y="1015"/>
                  <a:pt x="17546" y="1053"/>
                  <a:pt x="17579" y="1067"/>
                </a:cubicBezTo>
                <a:cubicBezTo>
                  <a:pt x="17620" y="1083"/>
                  <a:pt x="17660" y="1100"/>
                  <a:pt x="17701" y="1118"/>
                </a:cubicBezTo>
                <a:cubicBezTo>
                  <a:pt x="17708" y="1121"/>
                  <a:pt x="17717" y="1123"/>
                  <a:pt x="17727" y="1123"/>
                </a:cubicBezTo>
                <a:cubicBezTo>
                  <a:pt x="17752" y="1123"/>
                  <a:pt x="17776" y="1106"/>
                  <a:pt x="17788" y="1084"/>
                </a:cubicBezTo>
                <a:cubicBezTo>
                  <a:pt x="17801" y="1049"/>
                  <a:pt x="17785" y="1011"/>
                  <a:pt x="17752" y="997"/>
                </a:cubicBezTo>
                <a:cubicBezTo>
                  <a:pt x="17710" y="979"/>
                  <a:pt x="17670" y="962"/>
                  <a:pt x="17629" y="946"/>
                </a:cubicBezTo>
                <a:cubicBezTo>
                  <a:pt x="17621" y="942"/>
                  <a:pt x="17612" y="940"/>
                  <a:pt x="17604" y="940"/>
                </a:cubicBezTo>
                <a:close/>
                <a:moveTo>
                  <a:pt x="7710" y="1055"/>
                </a:moveTo>
                <a:cubicBezTo>
                  <a:pt x="7701" y="1055"/>
                  <a:pt x="7692" y="1057"/>
                  <a:pt x="7684" y="1060"/>
                </a:cubicBezTo>
                <a:lnTo>
                  <a:pt x="7563" y="1114"/>
                </a:lnTo>
                <a:cubicBezTo>
                  <a:pt x="7531" y="1130"/>
                  <a:pt x="7515" y="1168"/>
                  <a:pt x="7531" y="1201"/>
                </a:cubicBezTo>
                <a:cubicBezTo>
                  <a:pt x="7541" y="1227"/>
                  <a:pt x="7564" y="1241"/>
                  <a:pt x="7590" y="1241"/>
                </a:cubicBezTo>
                <a:cubicBezTo>
                  <a:pt x="7599" y="1241"/>
                  <a:pt x="7608" y="1240"/>
                  <a:pt x="7615" y="1234"/>
                </a:cubicBezTo>
                <a:lnTo>
                  <a:pt x="7736" y="1182"/>
                </a:lnTo>
                <a:cubicBezTo>
                  <a:pt x="7769" y="1169"/>
                  <a:pt x="7784" y="1129"/>
                  <a:pt x="7771" y="1095"/>
                </a:cubicBezTo>
                <a:cubicBezTo>
                  <a:pt x="7760" y="1069"/>
                  <a:pt x="7736" y="1055"/>
                  <a:pt x="7710" y="1055"/>
                </a:cubicBezTo>
                <a:close/>
                <a:moveTo>
                  <a:pt x="18329" y="1263"/>
                </a:moveTo>
                <a:cubicBezTo>
                  <a:pt x="18305" y="1263"/>
                  <a:pt x="18281" y="1276"/>
                  <a:pt x="18270" y="1300"/>
                </a:cubicBezTo>
                <a:cubicBezTo>
                  <a:pt x="18255" y="1333"/>
                  <a:pt x="18267" y="1372"/>
                  <a:pt x="18301" y="1388"/>
                </a:cubicBezTo>
                <a:cubicBezTo>
                  <a:pt x="18340" y="1407"/>
                  <a:pt x="18378" y="1427"/>
                  <a:pt x="18418" y="1446"/>
                </a:cubicBezTo>
                <a:cubicBezTo>
                  <a:pt x="18426" y="1449"/>
                  <a:pt x="18438" y="1452"/>
                  <a:pt x="18448" y="1452"/>
                </a:cubicBezTo>
                <a:cubicBezTo>
                  <a:pt x="18472" y="1452"/>
                  <a:pt x="18495" y="1438"/>
                  <a:pt x="18506" y="1416"/>
                </a:cubicBezTo>
                <a:cubicBezTo>
                  <a:pt x="18523" y="1385"/>
                  <a:pt x="18510" y="1345"/>
                  <a:pt x="18477" y="1328"/>
                </a:cubicBezTo>
                <a:cubicBezTo>
                  <a:pt x="18438" y="1308"/>
                  <a:pt x="18398" y="1288"/>
                  <a:pt x="18358" y="1269"/>
                </a:cubicBezTo>
                <a:cubicBezTo>
                  <a:pt x="18349" y="1265"/>
                  <a:pt x="18339" y="1263"/>
                  <a:pt x="18329" y="1263"/>
                </a:cubicBezTo>
                <a:close/>
                <a:moveTo>
                  <a:pt x="6998" y="1393"/>
                </a:moveTo>
                <a:cubicBezTo>
                  <a:pt x="6988" y="1393"/>
                  <a:pt x="6977" y="1395"/>
                  <a:pt x="6967" y="1400"/>
                </a:cubicBezTo>
                <a:cubicBezTo>
                  <a:pt x="6928" y="1420"/>
                  <a:pt x="6889" y="1441"/>
                  <a:pt x="6850" y="1461"/>
                </a:cubicBezTo>
                <a:cubicBezTo>
                  <a:pt x="6816" y="1479"/>
                  <a:pt x="6805" y="1519"/>
                  <a:pt x="6822" y="1550"/>
                </a:cubicBezTo>
                <a:cubicBezTo>
                  <a:pt x="6833" y="1574"/>
                  <a:pt x="6856" y="1586"/>
                  <a:pt x="6881" y="1586"/>
                </a:cubicBezTo>
                <a:cubicBezTo>
                  <a:pt x="6891" y="1586"/>
                  <a:pt x="6901" y="1584"/>
                  <a:pt x="6912" y="1576"/>
                </a:cubicBezTo>
                <a:cubicBezTo>
                  <a:pt x="6949" y="1555"/>
                  <a:pt x="6989" y="1535"/>
                  <a:pt x="7027" y="1517"/>
                </a:cubicBezTo>
                <a:cubicBezTo>
                  <a:pt x="7060" y="1501"/>
                  <a:pt x="7072" y="1460"/>
                  <a:pt x="7056" y="1428"/>
                </a:cubicBezTo>
                <a:cubicBezTo>
                  <a:pt x="7045" y="1405"/>
                  <a:pt x="7022" y="1393"/>
                  <a:pt x="6998" y="1393"/>
                </a:cubicBezTo>
                <a:close/>
                <a:moveTo>
                  <a:pt x="19032" y="1629"/>
                </a:moveTo>
                <a:cubicBezTo>
                  <a:pt x="19008" y="1629"/>
                  <a:pt x="18985" y="1641"/>
                  <a:pt x="18973" y="1663"/>
                </a:cubicBezTo>
                <a:cubicBezTo>
                  <a:pt x="18955" y="1695"/>
                  <a:pt x="18967" y="1734"/>
                  <a:pt x="18998" y="1753"/>
                </a:cubicBezTo>
                <a:cubicBezTo>
                  <a:pt x="19037" y="1774"/>
                  <a:pt x="19074" y="1796"/>
                  <a:pt x="19113" y="1818"/>
                </a:cubicBezTo>
                <a:cubicBezTo>
                  <a:pt x="19123" y="1825"/>
                  <a:pt x="19135" y="1827"/>
                  <a:pt x="19146" y="1827"/>
                </a:cubicBezTo>
                <a:cubicBezTo>
                  <a:pt x="19168" y="1827"/>
                  <a:pt x="19191" y="1814"/>
                  <a:pt x="19202" y="1795"/>
                </a:cubicBezTo>
                <a:cubicBezTo>
                  <a:pt x="19220" y="1763"/>
                  <a:pt x="19210" y="1722"/>
                  <a:pt x="19178" y="1704"/>
                </a:cubicBezTo>
                <a:cubicBezTo>
                  <a:pt x="19140" y="1681"/>
                  <a:pt x="19101" y="1660"/>
                  <a:pt x="19063" y="1637"/>
                </a:cubicBezTo>
                <a:cubicBezTo>
                  <a:pt x="19053" y="1632"/>
                  <a:pt x="19042" y="1629"/>
                  <a:pt x="19032" y="1629"/>
                </a:cubicBezTo>
                <a:close/>
                <a:moveTo>
                  <a:pt x="6306" y="1776"/>
                </a:moveTo>
                <a:cubicBezTo>
                  <a:pt x="6294" y="1776"/>
                  <a:pt x="6283" y="1779"/>
                  <a:pt x="6272" y="1786"/>
                </a:cubicBezTo>
                <a:lnTo>
                  <a:pt x="6157" y="1853"/>
                </a:lnTo>
                <a:cubicBezTo>
                  <a:pt x="6127" y="1873"/>
                  <a:pt x="6117" y="1914"/>
                  <a:pt x="6136" y="1944"/>
                </a:cubicBezTo>
                <a:cubicBezTo>
                  <a:pt x="6149" y="1965"/>
                  <a:pt x="6171" y="1976"/>
                  <a:pt x="6192" y="1976"/>
                </a:cubicBezTo>
                <a:cubicBezTo>
                  <a:pt x="6203" y="1976"/>
                  <a:pt x="6216" y="1973"/>
                  <a:pt x="6227" y="1968"/>
                </a:cubicBezTo>
                <a:lnTo>
                  <a:pt x="6340" y="1899"/>
                </a:lnTo>
                <a:cubicBezTo>
                  <a:pt x="6371" y="1881"/>
                  <a:pt x="6382" y="1841"/>
                  <a:pt x="6362" y="1809"/>
                </a:cubicBezTo>
                <a:cubicBezTo>
                  <a:pt x="6350" y="1788"/>
                  <a:pt x="6328" y="1776"/>
                  <a:pt x="6306" y="1776"/>
                </a:cubicBezTo>
                <a:close/>
                <a:moveTo>
                  <a:pt x="19709" y="2040"/>
                </a:moveTo>
                <a:cubicBezTo>
                  <a:pt x="19688" y="2040"/>
                  <a:pt x="19666" y="2051"/>
                  <a:pt x="19653" y="2070"/>
                </a:cubicBezTo>
                <a:cubicBezTo>
                  <a:pt x="19633" y="2100"/>
                  <a:pt x="19642" y="2141"/>
                  <a:pt x="19673" y="2161"/>
                </a:cubicBezTo>
                <a:lnTo>
                  <a:pt x="19783" y="2233"/>
                </a:lnTo>
                <a:cubicBezTo>
                  <a:pt x="19794" y="2240"/>
                  <a:pt x="19807" y="2244"/>
                  <a:pt x="19820" y="2244"/>
                </a:cubicBezTo>
                <a:cubicBezTo>
                  <a:pt x="19842" y="2244"/>
                  <a:pt x="19862" y="2232"/>
                  <a:pt x="19875" y="2215"/>
                </a:cubicBezTo>
                <a:cubicBezTo>
                  <a:pt x="19894" y="2185"/>
                  <a:pt x="19887" y="2144"/>
                  <a:pt x="19856" y="2123"/>
                </a:cubicBezTo>
                <a:lnTo>
                  <a:pt x="19744" y="2051"/>
                </a:lnTo>
                <a:cubicBezTo>
                  <a:pt x="19734" y="2044"/>
                  <a:pt x="19721" y="2040"/>
                  <a:pt x="19709" y="2040"/>
                </a:cubicBezTo>
                <a:close/>
                <a:moveTo>
                  <a:pt x="5638" y="2200"/>
                </a:moveTo>
                <a:cubicBezTo>
                  <a:pt x="5625" y="2200"/>
                  <a:pt x="5613" y="2204"/>
                  <a:pt x="5602" y="2211"/>
                </a:cubicBezTo>
                <a:lnTo>
                  <a:pt x="5492" y="2287"/>
                </a:lnTo>
                <a:cubicBezTo>
                  <a:pt x="5462" y="2307"/>
                  <a:pt x="5456" y="2350"/>
                  <a:pt x="5476" y="2379"/>
                </a:cubicBezTo>
                <a:cubicBezTo>
                  <a:pt x="5489" y="2398"/>
                  <a:pt x="5510" y="2408"/>
                  <a:pt x="5530" y="2408"/>
                </a:cubicBezTo>
                <a:cubicBezTo>
                  <a:pt x="5543" y="2408"/>
                  <a:pt x="5556" y="2404"/>
                  <a:pt x="5568" y="2395"/>
                </a:cubicBezTo>
                <a:lnTo>
                  <a:pt x="5676" y="2322"/>
                </a:lnTo>
                <a:cubicBezTo>
                  <a:pt x="5706" y="2301"/>
                  <a:pt x="5714" y="2260"/>
                  <a:pt x="5694" y="2230"/>
                </a:cubicBezTo>
                <a:cubicBezTo>
                  <a:pt x="5681" y="2210"/>
                  <a:pt x="5659" y="2200"/>
                  <a:pt x="5638" y="2200"/>
                </a:cubicBezTo>
                <a:close/>
                <a:moveTo>
                  <a:pt x="20360" y="2490"/>
                </a:moveTo>
                <a:cubicBezTo>
                  <a:pt x="20340" y="2490"/>
                  <a:pt x="20320" y="2499"/>
                  <a:pt x="20307" y="2517"/>
                </a:cubicBezTo>
                <a:cubicBezTo>
                  <a:pt x="20286" y="2547"/>
                  <a:pt x="20292" y="2588"/>
                  <a:pt x="20321" y="2609"/>
                </a:cubicBezTo>
                <a:lnTo>
                  <a:pt x="20426" y="2689"/>
                </a:lnTo>
                <a:cubicBezTo>
                  <a:pt x="20438" y="2698"/>
                  <a:pt x="20451" y="2701"/>
                  <a:pt x="20466" y="2701"/>
                </a:cubicBezTo>
                <a:cubicBezTo>
                  <a:pt x="20486" y="2701"/>
                  <a:pt x="20506" y="2692"/>
                  <a:pt x="20518" y="2675"/>
                </a:cubicBezTo>
                <a:cubicBezTo>
                  <a:pt x="20539" y="2646"/>
                  <a:pt x="20535" y="2604"/>
                  <a:pt x="20506" y="2583"/>
                </a:cubicBezTo>
                <a:lnTo>
                  <a:pt x="20399" y="2503"/>
                </a:lnTo>
                <a:cubicBezTo>
                  <a:pt x="20387" y="2494"/>
                  <a:pt x="20374" y="2490"/>
                  <a:pt x="20360" y="2490"/>
                </a:cubicBezTo>
                <a:close/>
                <a:moveTo>
                  <a:pt x="4999" y="2664"/>
                </a:moveTo>
                <a:cubicBezTo>
                  <a:pt x="4984" y="2664"/>
                  <a:pt x="4970" y="2669"/>
                  <a:pt x="4958" y="2679"/>
                </a:cubicBezTo>
                <a:cubicBezTo>
                  <a:pt x="4923" y="2705"/>
                  <a:pt x="4889" y="2734"/>
                  <a:pt x="4855" y="2761"/>
                </a:cubicBezTo>
                <a:cubicBezTo>
                  <a:pt x="4826" y="2783"/>
                  <a:pt x="4821" y="2825"/>
                  <a:pt x="4845" y="2854"/>
                </a:cubicBezTo>
                <a:cubicBezTo>
                  <a:pt x="4857" y="2870"/>
                  <a:pt x="4876" y="2879"/>
                  <a:pt x="4896" y="2879"/>
                </a:cubicBezTo>
                <a:cubicBezTo>
                  <a:pt x="4909" y="2879"/>
                  <a:pt x="4923" y="2874"/>
                  <a:pt x="4935" y="2863"/>
                </a:cubicBezTo>
                <a:lnTo>
                  <a:pt x="5039" y="2782"/>
                </a:lnTo>
                <a:cubicBezTo>
                  <a:pt x="5067" y="2761"/>
                  <a:pt x="5073" y="2719"/>
                  <a:pt x="5050" y="2690"/>
                </a:cubicBezTo>
                <a:cubicBezTo>
                  <a:pt x="5038" y="2673"/>
                  <a:pt x="5018" y="2664"/>
                  <a:pt x="4999" y="2664"/>
                </a:cubicBezTo>
                <a:close/>
                <a:moveTo>
                  <a:pt x="20981" y="2980"/>
                </a:moveTo>
                <a:cubicBezTo>
                  <a:pt x="20963" y="2980"/>
                  <a:pt x="20944" y="2988"/>
                  <a:pt x="20931" y="3003"/>
                </a:cubicBezTo>
                <a:cubicBezTo>
                  <a:pt x="20907" y="3032"/>
                  <a:pt x="20911" y="3074"/>
                  <a:pt x="20939" y="3096"/>
                </a:cubicBezTo>
                <a:lnTo>
                  <a:pt x="21039" y="3182"/>
                </a:lnTo>
                <a:cubicBezTo>
                  <a:pt x="21052" y="3193"/>
                  <a:pt x="21067" y="3198"/>
                  <a:pt x="21083" y="3198"/>
                </a:cubicBezTo>
                <a:cubicBezTo>
                  <a:pt x="21101" y="3198"/>
                  <a:pt x="21120" y="3190"/>
                  <a:pt x="21134" y="3175"/>
                </a:cubicBezTo>
                <a:cubicBezTo>
                  <a:pt x="21156" y="3146"/>
                  <a:pt x="21153" y="3106"/>
                  <a:pt x="21126" y="3081"/>
                </a:cubicBezTo>
                <a:lnTo>
                  <a:pt x="21024" y="2996"/>
                </a:lnTo>
                <a:cubicBezTo>
                  <a:pt x="21012" y="2985"/>
                  <a:pt x="20997" y="2980"/>
                  <a:pt x="20981" y="2980"/>
                </a:cubicBezTo>
                <a:close/>
                <a:moveTo>
                  <a:pt x="4390" y="3170"/>
                </a:moveTo>
                <a:cubicBezTo>
                  <a:pt x="4375" y="3170"/>
                  <a:pt x="4359" y="3175"/>
                  <a:pt x="4346" y="3186"/>
                </a:cubicBezTo>
                <a:lnTo>
                  <a:pt x="4247" y="3274"/>
                </a:lnTo>
                <a:cubicBezTo>
                  <a:pt x="4221" y="3299"/>
                  <a:pt x="4217" y="3341"/>
                  <a:pt x="4242" y="3367"/>
                </a:cubicBezTo>
                <a:cubicBezTo>
                  <a:pt x="4254" y="3382"/>
                  <a:pt x="4273" y="3390"/>
                  <a:pt x="4290" y="3390"/>
                </a:cubicBezTo>
                <a:cubicBezTo>
                  <a:pt x="4305" y="3390"/>
                  <a:pt x="4323" y="3385"/>
                  <a:pt x="4335" y="3373"/>
                </a:cubicBezTo>
                <a:cubicBezTo>
                  <a:pt x="4369" y="3344"/>
                  <a:pt x="4401" y="3314"/>
                  <a:pt x="4433" y="3286"/>
                </a:cubicBezTo>
                <a:cubicBezTo>
                  <a:pt x="4462" y="3262"/>
                  <a:pt x="4464" y="3220"/>
                  <a:pt x="4441" y="3193"/>
                </a:cubicBezTo>
                <a:cubicBezTo>
                  <a:pt x="4427" y="3178"/>
                  <a:pt x="4409" y="3170"/>
                  <a:pt x="4390" y="3170"/>
                </a:cubicBezTo>
                <a:close/>
                <a:moveTo>
                  <a:pt x="21572" y="3509"/>
                </a:moveTo>
                <a:cubicBezTo>
                  <a:pt x="21555" y="3509"/>
                  <a:pt x="21538" y="3516"/>
                  <a:pt x="21525" y="3529"/>
                </a:cubicBezTo>
                <a:cubicBezTo>
                  <a:pt x="21500" y="3556"/>
                  <a:pt x="21500" y="3597"/>
                  <a:pt x="21528" y="3622"/>
                </a:cubicBezTo>
                <a:cubicBezTo>
                  <a:pt x="21559" y="3652"/>
                  <a:pt x="21591" y="3683"/>
                  <a:pt x="21622" y="3713"/>
                </a:cubicBezTo>
                <a:cubicBezTo>
                  <a:pt x="21635" y="3727"/>
                  <a:pt x="21652" y="3733"/>
                  <a:pt x="21668" y="3733"/>
                </a:cubicBezTo>
                <a:cubicBezTo>
                  <a:pt x="21684" y="3733"/>
                  <a:pt x="21701" y="3727"/>
                  <a:pt x="21715" y="3712"/>
                </a:cubicBezTo>
                <a:cubicBezTo>
                  <a:pt x="21741" y="3687"/>
                  <a:pt x="21740" y="3645"/>
                  <a:pt x="21714" y="3619"/>
                </a:cubicBezTo>
                <a:lnTo>
                  <a:pt x="21618" y="3527"/>
                </a:lnTo>
                <a:cubicBezTo>
                  <a:pt x="21605" y="3515"/>
                  <a:pt x="21589" y="3509"/>
                  <a:pt x="21572" y="3509"/>
                </a:cubicBezTo>
                <a:close/>
                <a:moveTo>
                  <a:pt x="3810" y="3711"/>
                </a:moveTo>
                <a:cubicBezTo>
                  <a:pt x="3793" y="3711"/>
                  <a:pt x="3776" y="3717"/>
                  <a:pt x="3763" y="3730"/>
                </a:cubicBezTo>
                <a:cubicBezTo>
                  <a:pt x="3732" y="3762"/>
                  <a:pt x="3701" y="3793"/>
                  <a:pt x="3670" y="3825"/>
                </a:cubicBezTo>
                <a:cubicBezTo>
                  <a:pt x="3645" y="3850"/>
                  <a:pt x="3646" y="3892"/>
                  <a:pt x="3671" y="3918"/>
                </a:cubicBezTo>
                <a:cubicBezTo>
                  <a:pt x="3684" y="3931"/>
                  <a:pt x="3701" y="3937"/>
                  <a:pt x="3717" y="3937"/>
                </a:cubicBezTo>
                <a:cubicBezTo>
                  <a:pt x="3736" y="3937"/>
                  <a:pt x="3752" y="3931"/>
                  <a:pt x="3765" y="3917"/>
                </a:cubicBezTo>
                <a:cubicBezTo>
                  <a:pt x="3796" y="3885"/>
                  <a:pt x="3827" y="3855"/>
                  <a:pt x="3857" y="3824"/>
                </a:cubicBezTo>
                <a:cubicBezTo>
                  <a:pt x="3883" y="3798"/>
                  <a:pt x="3883" y="3755"/>
                  <a:pt x="3857" y="3730"/>
                </a:cubicBezTo>
                <a:cubicBezTo>
                  <a:pt x="3845" y="3717"/>
                  <a:pt x="3827" y="3711"/>
                  <a:pt x="3810" y="3711"/>
                </a:cubicBezTo>
                <a:close/>
                <a:moveTo>
                  <a:pt x="22130" y="4073"/>
                </a:moveTo>
                <a:cubicBezTo>
                  <a:pt x="22114" y="4073"/>
                  <a:pt x="22098" y="4079"/>
                  <a:pt x="22085" y="4091"/>
                </a:cubicBezTo>
                <a:cubicBezTo>
                  <a:pt x="22058" y="4115"/>
                  <a:pt x="22057" y="4157"/>
                  <a:pt x="22081" y="4184"/>
                </a:cubicBezTo>
                <a:lnTo>
                  <a:pt x="22169" y="4280"/>
                </a:lnTo>
                <a:cubicBezTo>
                  <a:pt x="22183" y="4295"/>
                  <a:pt x="22200" y="4302"/>
                  <a:pt x="22218" y="4302"/>
                </a:cubicBezTo>
                <a:cubicBezTo>
                  <a:pt x="22234" y="4302"/>
                  <a:pt x="22249" y="4296"/>
                  <a:pt x="22262" y="4285"/>
                </a:cubicBezTo>
                <a:cubicBezTo>
                  <a:pt x="22290" y="4261"/>
                  <a:pt x="22292" y="4219"/>
                  <a:pt x="22268" y="4192"/>
                </a:cubicBezTo>
                <a:cubicBezTo>
                  <a:pt x="22239" y="4159"/>
                  <a:pt x="22209" y="4127"/>
                  <a:pt x="22179" y="4095"/>
                </a:cubicBezTo>
                <a:cubicBezTo>
                  <a:pt x="22165" y="4080"/>
                  <a:pt x="22147" y="4073"/>
                  <a:pt x="22130" y="4073"/>
                </a:cubicBezTo>
                <a:close/>
                <a:moveTo>
                  <a:pt x="3266" y="4288"/>
                </a:moveTo>
                <a:cubicBezTo>
                  <a:pt x="3248" y="4288"/>
                  <a:pt x="3230" y="4295"/>
                  <a:pt x="3218" y="4310"/>
                </a:cubicBezTo>
                <a:cubicBezTo>
                  <a:pt x="3189" y="4343"/>
                  <a:pt x="3160" y="4376"/>
                  <a:pt x="3131" y="4409"/>
                </a:cubicBezTo>
                <a:cubicBezTo>
                  <a:pt x="3106" y="4438"/>
                  <a:pt x="3110" y="4479"/>
                  <a:pt x="3137" y="4502"/>
                </a:cubicBezTo>
                <a:cubicBezTo>
                  <a:pt x="3149" y="4514"/>
                  <a:pt x="3165" y="4520"/>
                  <a:pt x="3180" y="4520"/>
                </a:cubicBezTo>
                <a:cubicBezTo>
                  <a:pt x="3199" y="4520"/>
                  <a:pt x="3218" y="4510"/>
                  <a:pt x="3229" y="4496"/>
                </a:cubicBezTo>
                <a:cubicBezTo>
                  <a:pt x="3259" y="4463"/>
                  <a:pt x="3286" y="4431"/>
                  <a:pt x="3316" y="4398"/>
                </a:cubicBezTo>
                <a:cubicBezTo>
                  <a:pt x="3341" y="4371"/>
                  <a:pt x="3338" y="4328"/>
                  <a:pt x="3311" y="4305"/>
                </a:cubicBezTo>
                <a:cubicBezTo>
                  <a:pt x="3298" y="4293"/>
                  <a:pt x="3282" y="4288"/>
                  <a:pt x="3266" y="4288"/>
                </a:cubicBezTo>
                <a:close/>
                <a:moveTo>
                  <a:pt x="22648" y="4668"/>
                </a:moveTo>
                <a:cubicBezTo>
                  <a:pt x="22633" y="4668"/>
                  <a:pt x="22618" y="4673"/>
                  <a:pt x="22605" y="4683"/>
                </a:cubicBezTo>
                <a:cubicBezTo>
                  <a:pt x="22578" y="4706"/>
                  <a:pt x="22573" y="4748"/>
                  <a:pt x="22596" y="4776"/>
                </a:cubicBezTo>
                <a:cubicBezTo>
                  <a:pt x="22625" y="4811"/>
                  <a:pt x="22652" y="4844"/>
                  <a:pt x="22680" y="4879"/>
                </a:cubicBezTo>
                <a:cubicBezTo>
                  <a:pt x="22692" y="4894"/>
                  <a:pt x="22712" y="4903"/>
                  <a:pt x="22731" y="4903"/>
                </a:cubicBezTo>
                <a:cubicBezTo>
                  <a:pt x="22746" y="4903"/>
                  <a:pt x="22761" y="4898"/>
                  <a:pt x="22772" y="4888"/>
                </a:cubicBezTo>
                <a:cubicBezTo>
                  <a:pt x="22800" y="4864"/>
                  <a:pt x="22805" y="4822"/>
                  <a:pt x="22782" y="4794"/>
                </a:cubicBezTo>
                <a:cubicBezTo>
                  <a:pt x="22755" y="4761"/>
                  <a:pt x="22727" y="4726"/>
                  <a:pt x="22698" y="4692"/>
                </a:cubicBezTo>
                <a:cubicBezTo>
                  <a:pt x="22685" y="4676"/>
                  <a:pt x="22667" y="4668"/>
                  <a:pt x="22648" y="4668"/>
                </a:cubicBezTo>
                <a:close/>
                <a:moveTo>
                  <a:pt x="2761" y="4895"/>
                </a:moveTo>
                <a:cubicBezTo>
                  <a:pt x="2741" y="4895"/>
                  <a:pt x="2722" y="4904"/>
                  <a:pt x="2708" y="4921"/>
                </a:cubicBezTo>
                <a:cubicBezTo>
                  <a:pt x="2682" y="4955"/>
                  <a:pt x="2655" y="4991"/>
                  <a:pt x="2627" y="5025"/>
                </a:cubicBezTo>
                <a:cubicBezTo>
                  <a:pt x="2606" y="5054"/>
                  <a:pt x="2611" y="5096"/>
                  <a:pt x="2641" y="5118"/>
                </a:cubicBezTo>
                <a:cubicBezTo>
                  <a:pt x="2652" y="5128"/>
                  <a:pt x="2666" y="5131"/>
                  <a:pt x="2681" y="5131"/>
                </a:cubicBezTo>
                <a:cubicBezTo>
                  <a:pt x="2701" y="5131"/>
                  <a:pt x="2720" y="5124"/>
                  <a:pt x="2733" y="5106"/>
                </a:cubicBezTo>
                <a:lnTo>
                  <a:pt x="2814" y="5003"/>
                </a:lnTo>
                <a:cubicBezTo>
                  <a:pt x="2836" y="4973"/>
                  <a:pt x="2830" y="4932"/>
                  <a:pt x="2801" y="4909"/>
                </a:cubicBezTo>
                <a:cubicBezTo>
                  <a:pt x="2789" y="4899"/>
                  <a:pt x="2775" y="4895"/>
                  <a:pt x="2761" y="4895"/>
                </a:cubicBezTo>
                <a:close/>
                <a:moveTo>
                  <a:pt x="23130" y="5295"/>
                </a:moveTo>
                <a:cubicBezTo>
                  <a:pt x="23116" y="5295"/>
                  <a:pt x="23103" y="5300"/>
                  <a:pt x="23091" y="5308"/>
                </a:cubicBezTo>
                <a:cubicBezTo>
                  <a:pt x="23063" y="5330"/>
                  <a:pt x="23054" y="5371"/>
                  <a:pt x="23076" y="5401"/>
                </a:cubicBezTo>
                <a:cubicBezTo>
                  <a:pt x="23101" y="5434"/>
                  <a:pt x="23127" y="5471"/>
                  <a:pt x="23153" y="5506"/>
                </a:cubicBezTo>
                <a:cubicBezTo>
                  <a:pt x="23166" y="5524"/>
                  <a:pt x="23186" y="5535"/>
                  <a:pt x="23207" y="5535"/>
                </a:cubicBezTo>
                <a:cubicBezTo>
                  <a:pt x="23221" y="5535"/>
                  <a:pt x="23233" y="5531"/>
                  <a:pt x="23245" y="5523"/>
                </a:cubicBezTo>
                <a:cubicBezTo>
                  <a:pt x="23274" y="5503"/>
                  <a:pt x="23280" y="5460"/>
                  <a:pt x="23260" y="5431"/>
                </a:cubicBezTo>
                <a:lnTo>
                  <a:pt x="23183" y="5324"/>
                </a:lnTo>
                <a:cubicBezTo>
                  <a:pt x="23170" y="5305"/>
                  <a:pt x="23150" y="5295"/>
                  <a:pt x="23130" y="5295"/>
                </a:cubicBezTo>
                <a:close/>
                <a:moveTo>
                  <a:pt x="2292" y="5534"/>
                </a:moveTo>
                <a:cubicBezTo>
                  <a:pt x="2271" y="5534"/>
                  <a:pt x="2250" y="5544"/>
                  <a:pt x="2238" y="5562"/>
                </a:cubicBezTo>
                <a:cubicBezTo>
                  <a:pt x="2213" y="5599"/>
                  <a:pt x="2187" y="5636"/>
                  <a:pt x="2164" y="5673"/>
                </a:cubicBezTo>
                <a:cubicBezTo>
                  <a:pt x="2143" y="5703"/>
                  <a:pt x="2151" y="5744"/>
                  <a:pt x="2181" y="5765"/>
                </a:cubicBezTo>
                <a:cubicBezTo>
                  <a:pt x="2193" y="5773"/>
                  <a:pt x="2206" y="5776"/>
                  <a:pt x="2218" y="5776"/>
                </a:cubicBezTo>
                <a:cubicBezTo>
                  <a:pt x="2241" y="5776"/>
                  <a:pt x="2261" y="5766"/>
                  <a:pt x="2272" y="5747"/>
                </a:cubicBezTo>
                <a:cubicBezTo>
                  <a:pt x="2297" y="5710"/>
                  <a:pt x="2323" y="5674"/>
                  <a:pt x="2346" y="5638"/>
                </a:cubicBezTo>
                <a:cubicBezTo>
                  <a:pt x="2367" y="5607"/>
                  <a:pt x="2360" y="5566"/>
                  <a:pt x="2330" y="5546"/>
                </a:cubicBezTo>
                <a:cubicBezTo>
                  <a:pt x="2318" y="5538"/>
                  <a:pt x="2305" y="5534"/>
                  <a:pt x="2292" y="5534"/>
                </a:cubicBezTo>
                <a:close/>
                <a:moveTo>
                  <a:pt x="23573" y="5953"/>
                </a:moveTo>
                <a:cubicBezTo>
                  <a:pt x="23561" y="5953"/>
                  <a:pt x="23549" y="5956"/>
                  <a:pt x="23538" y="5963"/>
                </a:cubicBezTo>
                <a:cubicBezTo>
                  <a:pt x="23508" y="5983"/>
                  <a:pt x="23498" y="6024"/>
                  <a:pt x="23518" y="6054"/>
                </a:cubicBezTo>
                <a:lnTo>
                  <a:pt x="23586" y="6165"/>
                </a:lnTo>
                <a:cubicBezTo>
                  <a:pt x="23600" y="6184"/>
                  <a:pt x="23621" y="6196"/>
                  <a:pt x="23643" y="6196"/>
                </a:cubicBezTo>
                <a:cubicBezTo>
                  <a:pt x="23654" y="6196"/>
                  <a:pt x="23667" y="6193"/>
                  <a:pt x="23677" y="6187"/>
                </a:cubicBezTo>
                <a:cubicBezTo>
                  <a:pt x="23709" y="6168"/>
                  <a:pt x="23718" y="6127"/>
                  <a:pt x="23699" y="6096"/>
                </a:cubicBezTo>
                <a:lnTo>
                  <a:pt x="23628" y="5984"/>
                </a:lnTo>
                <a:cubicBezTo>
                  <a:pt x="23617" y="5964"/>
                  <a:pt x="23595" y="5953"/>
                  <a:pt x="23573" y="5953"/>
                </a:cubicBezTo>
                <a:close/>
                <a:moveTo>
                  <a:pt x="1865" y="6202"/>
                </a:moveTo>
                <a:cubicBezTo>
                  <a:pt x="1842" y="6202"/>
                  <a:pt x="1821" y="6213"/>
                  <a:pt x="1808" y="6234"/>
                </a:cubicBezTo>
                <a:cubicBezTo>
                  <a:pt x="1785" y="6271"/>
                  <a:pt x="1762" y="6309"/>
                  <a:pt x="1740" y="6348"/>
                </a:cubicBezTo>
                <a:cubicBezTo>
                  <a:pt x="1722" y="6380"/>
                  <a:pt x="1732" y="6421"/>
                  <a:pt x="1765" y="6439"/>
                </a:cubicBezTo>
                <a:cubicBezTo>
                  <a:pt x="1774" y="6445"/>
                  <a:pt x="1786" y="6448"/>
                  <a:pt x="1798" y="6448"/>
                </a:cubicBezTo>
                <a:cubicBezTo>
                  <a:pt x="1821" y="6448"/>
                  <a:pt x="1843" y="6436"/>
                  <a:pt x="1855" y="6415"/>
                </a:cubicBezTo>
                <a:cubicBezTo>
                  <a:pt x="1877" y="6378"/>
                  <a:pt x="1899" y="6339"/>
                  <a:pt x="1921" y="6302"/>
                </a:cubicBezTo>
                <a:cubicBezTo>
                  <a:pt x="1940" y="6270"/>
                  <a:pt x="1930" y="6230"/>
                  <a:pt x="1899" y="6211"/>
                </a:cubicBezTo>
                <a:cubicBezTo>
                  <a:pt x="1888" y="6205"/>
                  <a:pt x="1876" y="6202"/>
                  <a:pt x="1865" y="6202"/>
                </a:cubicBezTo>
                <a:close/>
                <a:moveTo>
                  <a:pt x="23972" y="6634"/>
                </a:moveTo>
                <a:cubicBezTo>
                  <a:pt x="23961" y="6634"/>
                  <a:pt x="23951" y="6636"/>
                  <a:pt x="23940" y="6642"/>
                </a:cubicBezTo>
                <a:cubicBezTo>
                  <a:pt x="23909" y="6660"/>
                  <a:pt x="23897" y="6700"/>
                  <a:pt x="23915" y="6732"/>
                </a:cubicBezTo>
                <a:lnTo>
                  <a:pt x="23977" y="6846"/>
                </a:lnTo>
                <a:cubicBezTo>
                  <a:pt x="23990" y="6869"/>
                  <a:pt x="24012" y="6881"/>
                  <a:pt x="24036" y="6881"/>
                </a:cubicBezTo>
                <a:cubicBezTo>
                  <a:pt x="24047" y="6881"/>
                  <a:pt x="24057" y="6879"/>
                  <a:pt x="24066" y="6874"/>
                </a:cubicBezTo>
                <a:cubicBezTo>
                  <a:pt x="24098" y="6856"/>
                  <a:pt x="24110" y="6816"/>
                  <a:pt x="24093" y="6784"/>
                </a:cubicBezTo>
                <a:lnTo>
                  <a:pt x="24030" y="6667"/>
                </a:lnTo>
                <a:cubicBezTo>
                  <a:pt x="24018" y="6646"/>
                  <a:pt x="23995" y="6634"/>
                  <a:pt x="23972" y="6634"/>
                </a:cubicBezTo>
                <a:close/>
                <a:moveTo>
                  <a:pt x="1479" y="6893"/>
                </a:moveTo>
                <a:cubicBezTo>
                  <a:pt x="1455" y="6893"/>
                  <a:pt x="1432" y="6906"/>
                  <a:pt x="1420" y="6929"/>
                </a:cubicBezTo>
                <a:cubicBezTo>
                  <a:pt x="1400" y="6968"/>
                  <a:pt x="1380" y="7008"/>
                  <a:pt x="1360" y="7048"/>
                </a:cubicBezTo>
                <a:cubicBezTo>
                  <a:pt x="1343" y="7080"/>
                  <a:pt x="1358" y="7120"/>
                  <a:pt x="1389" y="7136"/>
                </a:cubicBezTo>
                <a:cubicBezTo>
                  <a:pt x="1399" y="7141"/>
                  <a:pt x="1409" y="7143"/>
                  <a:pt x="1419" y="7143"/>
                </a:cubicBezTo>
                <a:cubicBezTo>
                  <a:pt x="1444" y="7143"/>
                  <a:pt x="1466" y="7131"/>
                  <a:pt x="1477" y="7108"/>
                </a:cubicBezTo>
                <a:cubicBezTo>
                  <a:pt x="1498" y="7068"/>
                  <a:pt x="1517" y="7028"/>
                  <a:pt x="1538" y="6990"/>
                </a:cubicBezTo>
                <a:cubicBezTo>
                  <a:pt x="1554" y="6957"/>
                  <a:pt x="1542" y="6917"/>
                  <a:pt x="1510" y="6901"/>
                </a:cubicBezTo>
                <a:cubicBezTo>
                  <a:pt x="1500" y="6896"/>
                  <a:pt x="1489" y="6893"/>
                  <a:pt x="1479" y="6893"/>
                </a:cubicBezTo>
                <a:close/>
                <a:moveTo>
                  <a:pt x="24331" y="7337"/>
                </a:moveTo>
                <a:cubicBezTo>
                  <a:pt x="24322" y="7337"/>
                  <a:pt x="24312" y="7339"/>
                  <a:pt x="24303" y="7344"/>
                </a:cubicBezTo>
                <a:cubicBezTo>
                  <a:pt x="24270" y="7359"/>
                  <a:pt x="24256" y="7398"/>
                  <a:pt x="24271" y="7432"/>
                </a:cubicBezTo>
                <a:cubicBezTo>
                  <a:pt x="24290" y="7472"/>
                  <a:pt x="24308" y="7510"/>
                  <a:pt x="24326" y="7550"/>
                </a:cubicBezTo>
                <a:cubicBezTo>
                  <a:pt x="24337" y="7575"/>
                  <a:pt x="24360" y="7589"/>
                  <a:pt x="24386" y="7589"/>
                </a:cubicBezTo>
                <a:cubicBezTo>
                  <a:pt x="24395" y="7589"/>
                  <a:pt x="24404" y="7587"/>
                  <a:pt x="24412" y="7582"/>
                </a:cubicBezTo>
                <a:cubicBezTo>
                  <a:pt x="24446" y="7569"/>
                  <a:pt x="24461" y="7529"/>
                  <a:pt x="24446" y="7495"/>
                </a:cubicBezTo>
                <a:cubicBezTo>
                  <a:pt x="24427" y="7454"/>
                  <a:pt x="24410" y="7415"/>
                  <a:pt x="24391" y="7375"/>
                </a:cubicBezTo>
                <a:cubicBezTo>
                  <a:pt x="24380" y="7351"/>
                  <a:pt x="24356" y="7337"/>
                  <a:pt x="24331" y="7337"/>
                </a:cubicBezTo>
                <a:close/>
                <a:moveTo>
                  <a:pt x="1138" y="7610"/>
                </a:moveTo>
                <a:cubicBezTo>
                  <a:pt x="1113" y="7610"/>
                  <a:pt x="1089" y="7624"/>
                  <a:pt x="1077" y="7649"/>
                </a:cubicBezTo>
                <a:cubicBezTo>
                  <a:pt x="1060" y="7689"/>
                  <a:pt x="1044" y="7730"/>
                  <a:pt x="1025" y="7771"/>
                </a:cubicBezTo>
                <a:cubicBezTo>
                  <a:pt x="1010" y="7806"/>
                  <a:pt x="1026" y="7845"/>
                  <a:pt x="1060" y="7858"/>
                </a:cubicBezTo>
                <a:cubicBezTo>
                  <a:pt x="1067" y="7862"/>
                  <a:pt x="1076" y="7863"/>
                  <a:pt x="1086" y="7863"/>
                </a:cubicBezTo>
                <a:cubicBezTo>
                  <a:pt x="1111" y="7863"/>
                  <a:pt x="1136" y="7848"/>
                  <a:pt x="1146" y="7822"/>
                </a:cubicBezTo>
                <a:cubicBezTo>
                  <a:pt x="1163" y="7783"/>
                  <a:pt x="1180" y="7743"/>
                  <a:pt x="1198" y="7703"/>
                </a:cubicBezTo>
                <a:cubicBezTo>
                  <a:pt x="1213" y="7669"/>
                  <a:pt x="1198" y="7630"/>
                  <a:pt x="1164" y="7616"/>
                </a:cubicBezTo>
                <a:cubicBezTo>
                  <a:pt x="1156" y="7612"/>
                  <a:pt x="1146" y="7610"/>
                  <a:pt x="1138" y="7610"/>
                </a:cubicBezTo>
                <a:close/>
                <a:moveTo>
                  <a:pt x="24644" y="8062"/>
                </a:moveTo>
                <a:cubicBezTo>
                  <a:pt x="24636" y="8062"/>
                  <a:pt x="24627" y="8064"/>
                  <a:pt x="24619" y="8067"/>
                </a:cubicBezTo>
                <a:cubicBezTo>
                  <a:pt x="24585" y="8080"/>
                  <a:pt x="24569" y="8118"/>
                  <a:pt x="24582" y="8153"/>
                </a:cubicBezTo>
                <a:lnTo>
                  <a:pt x="24629" y="8276"/>
                </a:lnTo>
                <a:cubicBezTo>
                  <a:pt x="24639" y="8301"/>
                  <a:pt x="24664" y="8318"/>
                  <a:pt x="24690" y="8318"/>
                </a:cubicBezTo>
                <a:cubicBezTo>
                  <a:pt x="24698" y="8318"/>
                  <a:pt x="24707" y="8317"/>
                  <a:pt x="24715" y="8314"/>
                </a:cubicBezTo>
                <a:cubicBezTo>
                  <a:pt x="24749" y="8300"/>
                  <a:pt x="24766" y="8262"/>
                  <a:pt x="24753" y="8229"/>
                </a:cubicBezTo>
                <a:lnTo>
                  <a:pt x="24705" y="8104"/>
                </a:lnTo>
                <a:cubicBezTo>
                  <a:pt x="24695" y="8078"/>
                  <a:pt x="24670" y="8062"/>
                  <a:pt x="24644" y="8062"/>
                </a:cubicBezTo>
                <a:close/>
                <a:moveTo>
                  <a:pt x="842" y="8346"/>
                </a:moveTo>
                <a:cubicBezTo>
                  <a:pt x="815" y="8346"/>
                  <a:pt x="790" y="8362"/>
                  <a:pt x="780" y="8389"/>
                </a:cubicBezTo>
                <a:cubicBezTo>
                  <a:pt x="764" y="8431"/>
                  <a:pt x="750" y="8472"/>
                  <a:pt x="735" y="8515"/>
                </a:cubicBezTo>
                <a:cubicBezTo>
                  <a:pt x="722" y="8549"/>
                  <a:pt x="740" y="8588"/>
                  <a:pt x="774" y="8599"/>
                </a:cubicBezTo>
                <a:cubicBezTo>
                  <a:pt x="781" y="8601"/>
                  <a:pt x="789" y="8603"/>
                  <a:pt x="796" y="8603"/>
                </a:cubicBezTo>
                <a:cubicBezTo>
                  <a:pt x="824" y="8603"/>
                  <a:pt x="849" y="8585"/>
                  <a:pt x="859" y="8558"/>
                </a:cubicBezTo>
                <a:cubicBezTo>
                  <a:pt x="873" y="8516"/>
                  <a:pt x="888" y="8475"/>
                  <a:pt x="903" y="8434"/>
                </a:cubicBezTo>
                <a:cubicBezTo>
                  <a:pt x="916" y="8401"/>
                  <a:pt x="898" y="8363"/>
                  <a:pt x="865" y="8349"/>
                </a:cubicBezTo>
                <a:cubicBezTo>
                  <a:pt x="857" y="8347"/>
                  <a:pt x="850" y="8346"/>
                  <a:pt x="842" y="8346"/>
                </a:cubicBezTo>
                <a:close/>
                <a:moveTo>
                  <a:pt x="24912" y="8808"/>
                </a:moveTo>
                <a:cubicBezTo>
                  <a:pt x="24905" y="8808"/>
                  <a:pt x="24897" y="8809"/>
                  <a:pt x="24890" y="8812"/>
                </a:cubicBezTo>
                <a:cubicBezTo>
                  <a:pt x="24855" y="8823"/>
                  <a:pt x="24836" y="8860"/>
                  <a:pt x="24847" y="8895"/>
                </a:cubicBezTo>
                <a:cubicBezTo>
                  <a:pt x="24860" y="8937"/>
                  <a:pt x="24875" y="8978"/>
                  <a:pt x="24887" y="9020"/>
                </a:cubicBezTo>
                <a:cubicBezTo>
                  <a:pt x="24896" y="9048"/>
                  <a:pt x="24922" y="9066"/>
                  <a:pt x="24949" y="9066"/>
                </a:cubicBezTo>
                <a:cubicBezTo>
                  <a:pt x="24956" y="9066"/>
                  <a:pt x="24963" y="9065"/>
                  <a:pt x="24969" y="9064"/>
                </a:cubicBezTo>
                <a:cubicBezTo>
                  <a:pt x="25004" y="9052"/>
                  <a:pt x="25023" y="9014"/>
                  <a:pt x="25013" y="8981"/>
                </a:cubicBezTo>
                <a:cubicBezTo>
                  <a:pt x="24999" y="8938"/>
                  <a:pt x="24987" y="8896"/>
                  <a:pt x="24973" y="8854"/>
                </a:cubicBezTo>
                <a:cubicBezTo>
                  <a:pt x="24964" y="8826"/>
                  <a:pt x="24939" y="8808"/>
                  <a:pt x="24912" y="8808"/>
                </a:cubicBezTo>
                <a:close/>
                <a:moveTo>
                  <a:pt x="592" y="9097"/>
                </a:moveTo>
                <a:cubicBezTo>
                  <a:pt x="564" y="9097"/>
                  <a:pt x="537" y="9116"/>
                  <a:pt x="529" y="9143"/>
                </a:cubicBezTo>
                <a:lnTo>
                  <a:pt x="492" y="9271"/>
                </a:lnTo>
                <a:cubicBezTo>
                  <a:pt x="482" y="9307"/>
                  <a:pt x="502" y="9343"/>
                  <a:pt x="537" y="9353"/>
                </a:cubicBezTo>
                <a:cubicBezTo>
                  <a:pt x="543" y="9355"/>
                  <a:pt x="548" y="9356"/>
                  <a:pt x="554" y="9356"/>
                </a:cubicBezTo>
                <a:cubicBezTo>
                  <a:pt x="584" y="9356"/>
                  <a:pt x="610" y="9337"/>
                  <a:pt x="619" y="9307"/>
                </a:cubicBezTo>
                <a:lnTo>
                  <a:pt x="656" y="9181"/>
                </a:lnTo>
                <a:cubicBezTo>
                  <a:pt x="666" y="9146"/>
                  <a:pt x="646" y="9110"/>
                  <a:pt x="611" y="9099"/>
                </a:cubicBezTo>
                <a:cubicBezTo>
                  <a:pt x="605" y="9098"/>
                  <a:pt x="598" y="9097"/>
                  <a:pt x="592" y="9097"/>
                </a:cubicBezTo>
                <a:close/>
                <a:moveTo>
                  <a:pt x="25132" y="9568"/>
                </a:moveTo>
                <a:cubicBezTo>
                  <a:pt x="25126" y="9568"/>
                  <a:pt x="25120" y="9568"/>
                  <a:pt x="25114" y="9570"/>
                </a:cubicBezTo>
                <a:cubicBezTo>
                  <a:pt x="25079" y="9579"/>
                  <a:pt x="25058" y="9615"/>
                  <a:pt x="25066" y="9651"/>
                </a:cubicBezTo>
                <a:lnTo>
                  <a:pt x="25099" y="9779"/>
                </a:lnTo>
                <a:cubicBezTo>
                  <a:pt x="25106" y="9807"/>
                  <a:pt x="25132" y="9828"/>
                  <a:pt x="25162" y="9828"/>
                </a:cubicBezTo>
                <a:cubicBezTo>
                  <a:pt x="25167" y="9828"/>
                  <a:pt x="25172" y="9828"/>
                  <a:pt x="25177" y="9826"/>
                </a:cubicBezTo>
                <a:cubicBezTo>
                  <a:pt x="25213" y="9818"/>
                  <a:pt x="25235" y="9782"/>
                  <a:pt x="25227" y="9746"/>
                </a:cubicBezTo>
                <a:lnTo>
                  <a:pt x="25194" y="9617"/>
                </a:lnTo>
                <a:cubicBezTo>
                  <a:pt x="25187" y="9588"/>
                  <a:pt x="25161" y="9568"/>
                  <a:pt x="25132" y="9568"/>
                </a:cubicBezTo>
                <a:close/>
                <a:moveTo>
                  <a:pt x="390" y="9862"/>
                </a:moveTo>
                <a:cubicBezTo>
                  <a:pt x="360" y="9862"/>
                  <a:pt x="333" y="9883"/>
                  <a:pt x="327" y="9914"/>
                </a:cubicBezTo>
                <a:lnTo>
                  <a:pt x="298" y="10043"/>
                </a:lnTo>
                <a:cubicBezTo>
                  <a:pt x="289" y="10079"/>
                  <a:pt x="312" y="10114"/>
                  <a:pt x="348" y="10123"/>
                </a:cubicBezTo>
                <a:cubicBezTo>
                  <a:pt x="353" y="10124"/>
                  <a:pt x="356" y="10124"/>
                  <a:pt x="361" y="10124"/>
                </a:cubicBezTo>
                <a:cubicBezTo>
                  <a:pt x="392" y="10124"/>
                  <a:pt x="419" y="10103"/>
                  <a:pt x="428" y="10071"/>
                </a:cubicBezTo>
                <a:lnTo>
                  <a:pt x="456" y="9944"/>
                </a:lnTo>
                <a:cubicBezTo>
                  <a:pt x="463" y="9908"/>
                  <a:pt x="442" y="9872"/>
                  <a:pt x="406" y="9864"/>
                </a:cubicBezTo>
                <a:cubicBezTo>
                  <a:pt x="401" y="9862"/>
                  <a:pt x="396" y="9862"/>
                  <a:pt x="390" y="9862"/>
                </a:cubicBezTo>
                <a:close/>
                <a:moveTo>
                  <a:pt x="25301" y="10342"/>
                </a:moveTo>
                <a:cubicBezTo>
                  <a:pt x="25297" y="10342"/>
                  <a:pt x="25293" y="10342"/>
                  <a:pt x="25289" y="10343"/>
                </a:cubicBezTo>
                <a:cubicBezTo>
                  <a:pt x="25253" y="10349"/>
                  <a:pt x="25230" y="10384"/>
                  <a:pt x="25237" y="10419"/>
                </a:cubicBezTo>
                <a:cubicBezTo>
                  <a:pt x="25245" y="10462"/>
                  <a:pt x="25253" y="10505"/>
                  <a:pt x="25260" y="10548"/>
                </a:cubicBezTo>
                <a:cubicBezTo>
                  <a:pt x="25268" y="10580"/>
                  <a:pt x="25294" y="10603"/>
                  <a:pt x="25326" y="10603"/>
                </a:cubicBezTo>
                <a:cubicBezTo>
                  <a:pt x="25330" y="10603"/>
                  <a:pt x="25333" y="10603"/>
                  <a:pt x="25336" y="10602"/>
                </a:cubicBezTo>
                <a:cubicBezTo>
                  <a:pt x="25372" y="10595"/>
                  <a:pt x="25396" y="10562"/>
                  <a:pt x="25390" y="10526"/>
                </a:cubicBezTo>
                <a:cubicBezTo>
                  <a:pt x="25382" y="10482"/>
                  <a:pt x="25373" y="10439"/>
                  <a:pt x="25366" y="10395"/>
                </a:cubicBezTo>
                <a:cubicBezTo>
                  <a:pt x="25360" y="10363"/>
                  <a:pt x="25332" y="10342"/>
                  <a:pt x="25301" y="10342"/>
                </a:cubicBezTo>
                <a:close/>
                <a:moveTo>
                  <a:pt x="236" y="10639"/>
                </a:moveTo>
                <a:cubicBezTo>
                  <a:pt x="204" y="10639"/>
                  <a:pt x="176" y="10663"/>
                  <a:pt x="171" y="10696"/>
                </a:cubicBezTo>
                <a:lnTo>
                  <a:pt x="150" y="10826"/>
                </a:lnTo>
                <a:cubicBezTo>
                  <a:pt x="144" y="10861"/>
                  <a:pt x="170" y="10896"/>
                  <a:pt x="206" y="10901"/>
                </a:cubicBezTo>
                <a:cubicBezTo>
                  <a:pt x="210" y="10902"/>
                  <a:pt x="212" y="10902"/>
                  <a:pt x="216" y="10902"/>
                </a:cubicBezTo>
                <a:cubicBezTo>
                  <a:pt x="248" y="10902"/>
                  <a:pt x="276" y="10878"/>
                  <a:pt x="281" y="10845"/>
                </a:cubicBezTo>
                <a:lnTo>
                  <a:pt x="302" y="10716"/>
                </a:lnTo>
                <a:cubicBezTo>
                  <a:pt x="306" y="10680"/>
                  <a:pt x="282" y="10646"/>
                  <a:pt x="246" y="10640"/>
                </a:cubicBezTo>
                <a:cubicBezTo>
                  <a:pt x="243" y="10640"/>
                  <a:pt x="239" y="10639"/>
                  <a:pt x="236" y="10639"/>
                </a:cubicBezTo>
                <a:close/>
                <a:moveTo>
                  <a:pt x="25427" y="11122"/>
                </a:moveTo>
                <a:cubicBezTo>
                  <a:pt x="25424" y="11122"/>
                  <a:pt x="25421" y="11122"/>
                  <a:pt x="25418" y="11122"/>
                </a:cubicBezTo>
                <a:cubicBezTo>
                  <a:pt x="25381" y="11127"/>
                  <a:pt x="25356" y="11161"/>
                  <a:pt x="25361" y="11197"/>
                </a:cubicBezTo>
                <a:lnTo>
                  <a:pt x="25376" y="11327"/>
                </a:lnTo>
                <a:cubicBezTo>
                  <a:pt x="25380" y="11362"/>
                  <a:pt x="25408" y="11386"/>
                  <a:pt x="25441" y="11386"/>
                </a:cubicBezTo>
                <a:cubicBezTo>
                  <a:pt x="25444" y="11386"/>
                  <a:pt x="25447" y="11386"/>
                  <a:pt x="25452" y="11385"/>
                </a:cubicBezTo>
                <a:cubicBezTo>
                  <a:pt x="25488" y="11381"/>
                  <a:pt x="25513" y="11347"/>
                  <a:pt x="25509" y="11312"/>
                </a:cubicBezTo>
                <a:cubicBezTo>
                  <a:pt x="25503" y="11269"/>
                  <a:pt x="25498" y="11224"/>
                  <a:pt x="25493" y="11181"/>
                </a:cubicBezTo>
                <a:cubicBezTo>
                  <a:pt x="25487" y="11146"/>
                  <a:pt x="25459" y="11122"/>
                  <a:pt x="25427" y="11122"/>
                </a:cubicBezTo>
                <a:close/>
                <a:moveTo>
                  <a:pt x="129" y="11426"/>
                </a:moveTo>
                <a:cubicBezTo>
                  <a:pt x="97" y="11426"/>
                  <a:pt x="69" y="11452"/>
                  <a:pt x="66" y="11484"/>
                </a:cubicBezTo>
                <a:lnTo>
                  <a:pt x="53" y="11616"/>
                </a:lnTo>
                <a:cubicBezTo>
                  <a:pt x="51" y="11652"/>
                  <a:pt x="78" y="11684"/>
                  <a:pt x="113" y="11688"/>
                </a:cubicBezTo>
                <a:lnTo>
                  <a:pt x="120" y="11688"/>
                </a:lnTo>
                <a:cubicBezTo>
                  <a:pt x="153" y="11688"/>
                  <a:pt x="182" y="11662"/>
                  <a:pt x="184" y="11628"/>
                </a:cubicBezTo>
                <a:lnTo>
                  <a:pt x="196" y="11498"/>
                </a:lnTo>
                <a:cubicBezTo>
                  <a:pt x="200" y="11462"/>
                  <a:pt x="174" y="11429"/>
                  <a:pt x="138" y="11426"/>
                </a:cubicBezTo>
                <a:cubicBezTo>
                  <a:pt x="135" y="11426"/>
                  <a:pt x="132" y="11426"/>
                  <a:pt x="129" y="11426"/>
                </a:cubicBezTo>
                <a:close/>
                <a:moveTo>
                  <a:pt x="25503" y="11912"/>
                </a:moveTo>
                <a:cubicBezTo>
                  <a:pt x="25500" y="11912"/>
                  <a:pt x="25497" y="11912"/>
                  <a:pt x="25495" y="11912"/>
                </a:cubicBezTo>
                <a:cubicBezTo>
                  <a:pt x="25459" y="11914"/>
                  <a:pt x="25431" y="11946"/>
                  <a:pt x="25433" y="11982"/>
                </a:cubicBezTo>
                <a:lnTo>
                  <a:pt x="25441" y="12113"/>
                </a:lnTo>
                <a:cubicBezTo>
                  <a:pt x="25444" y="12149"/>
                  <a:pt x="25473" y="12175"/>
                  <a:pt x="25508" y="12175"/>
                </a:cubicBezTo>
                <a:lnTo>
                  <a:pt x="25510" y="12175"/>
                </a:lnTo>
                <a:cubicBezTo>
                  <a:pt x="25547" y="12174"/>
                  <a:pt x="25576" y="12141"/>
                  <a:pt x="25572" y="12106"/>
                </a:cubicBezTo>
                <a:cubicBezTo>
                  <a:pt x="25570" y="12062"/>
                  <a:pt x="25567" y="12017"/>
                  <a:pt x="25565" y="11974"/>
                </a:cubicBezTo>
                <a:cubicBezTo>
                  <a:pt x="25562" y="11940"/>
                  <a:pt x="25535" y="11912"/>
                  <a:pt x="25503" y="11912"/>
                </a:cubicBezTo>
                <a:close/>
                <a:moveTo>
                  <a:pt x="80" y="12214"/>
                </a:moveTo>
                <a:cubicBezTo>
                  <a:pt x="46" y="12214"/>
                  <a:pt x="12" y="12242"/>
                  <a:pt x="11" y="12277"/>
                </a:cubicBezTo>
                <a:lnTo>
                  <a:pt x="6" y="12410"/>
                </a:lnTo>
                <a:cubicBezTo>
                  <a:pt x="5" y="12446"/>
                  <a:pt x="33" y="12477"/>
                  <a:pt x="69" y="12478"/>
                </a:cubicBezTo>
                <a:lnTo>
                  <a:pt x="73" y="12478"/>
                </a:lnTo>
                <a:cubicBezTo>
                  <a:pt x="108" y="12478"/>
                  <a:pt x="138" y="12449"/>
                  <a:pt x="139" y="12415"/>
                </a:cubicBezTo>
                <a:lnTo>
                  <a:pt x="144" y="12283"/>
                </a:lnTo>
                <a:cubicBezTo>
                  <a:pt x="145" y="12246"/>
                  <a:pt x="118" y="12215"/>
                  <a:pt x="80" y="12214"/>
                </a:cubicBezTo>
                <a:close/>
                <a:moveTo>
                  <a:pt x="25525" y="12703"/>
                </a:moveTo>
                <a:cubicBezTo>
                  <a:pt x="25489" y="12703"/>
                  <a:pt x="25459" y="12733"/>
                  <a:pt x="25459" y="12770"/>
                </a:cubicBezTo>
                <a:lnTo>
                  <a:pt x="25458" y="12927"/>
                </a:lnTo>
                <a:cubicBezTo>
                  <a:pt x="25458" y="12963"/>
                  <a:pt x="25488" y="12994"/>
                  <a:pt x="25524" y="12994"/>
                </a:cubicBezTo>
                <a:cubicBezTo>
                  <a:pt x="25561" y="12994"/>
                  <a:pt x="25591" y="12964"/>
                  <a:pt x="25592" y="12928"/>
                </a:cubicBezTo>
                <a:lnTo>
                  <a:pt x="25592" y="12770"/>
                </a:lnTo>
                <a:cubicBezTo>
                  <a:pt x="25592" y="12733"/>
                  <a:pt x="25562" y="12703"/>
                  <a:pt x="25525" y="12703"/>
                </a:cubicBezTo>
                <a:close/>
                <a:moveTo>
                  <a:pt x="70" y="13005"/>
                </a:moveTo>
                <a:cubicBezTo>
                  <a:pt x="69" y="13005"/>
                  <a:pt x="68" y="13005"/>
                  <a:pt x="67" y="13005"/>
                </a:cubicBezTo>
                <a:cubicBezTo>
                  <a:pt x="31" y="13007"/>
                  <a:pt x="1" y="13036"/>
                  <a:pt x="2" y="13073"/>
                </a:cubicBezTo>
                <a:cubicBezTo>
                  <a:pt x="3" y="13116"/>
                  <a:pt x="5" y="13161"/>
                  <a:pt x="6" y="13204"/>
                </a:cubicBezTo>
                <a:cubicBezTo>
                  <a:pt x="7" y="13240"/>
                  <a:pt x="37" y="13269"/>
                  <a:pt x="73" y="13269"/>
                </a:cubicBezTo>
                <a:lnTo>
                  <a:pt x="75" y="13269"/>
                </a:lnTo>
                <a:cubicBezTo>
                  <a:pt x="112" y="13268"/>
                  <a:pt x="140" y="13238"/>
                  <a:pt x="139" y="13201"/>
                </a:cubicBezTo>
                <a:lnTo>
                  <a:pt x="135" y="13070"/>
                </a:lnTo>
                <a:cubicBezTo>
                  <a:pt x="134" y="13034"/>
                  <a:pt x="110" y="13005"/>
                  <a:pt x="70" y="13005"/>
                </a:cubicBezTo>
                <a:close/>
                <a:moveTo>
                  <a:pt x="25498" y="13521"/>
                </a:moveTo>
                <a:cubicBezTo>
                  <a:pt x="25464" y="13521"/>
                  <a:pt x="25437" y="13549"/>
                  <a:pt x="25434" y="13583"/>
                </a:cubicBezTo>
                <a:lnTo>
                  <a:pt x="25426" y="13714"/>
                </a:lnTo>
                <a:cubicBezTo>
                  <a:pt x="25423" y="13750"/>
                  <a:pt x="25452" y="13782"/>
                  <a:pt x="25488" y="13785"/>
                </a:cubicBezTo>
                <a:lnTo>
                  <a:pt x="25493" y="13785"/>
                </a:lnTo>
                <a:cubicBezTo>
                  <a:pt x="25526" y="13785"/>
                  <a:pt x="25556" y="13757"/>
                  <a:pt x="25557" y="13724"/>
                </a:cubicBezTo>
                <a:lnTo>
                  <a:pt x="25566" y="13592"/>
                </a:lnTo>
                <a:cubicBezTo>
                  <a:pt x="25569" y="13555"/>
                  <a:pt x="25542" y="13525"/>
                  <a:pt x="25505" y="13522"/>
                </a:cubicBezTo>
                <a:cubicBezTo>
                  <a:pt x="25503" y="13521"/>
                  <a:pt x="25500" y="13521"/>
                  <a:pt x="25498" y="13521"/>
                </a:cubicBezTo>
                <a:close/>
                <a:moveTo>
                  <a:pt x="112" y="13795"/>
                </a:moveTo>
                <a:cubicBezTo>
                  <a:pt x="110" y="13795"/>
                  <a:pt x="108" y="13796"/>
                  <a:pt x="105" y="13796"/>
                </a:cubicBezTo>
                <a:cubicBezTo>
                  <a:pt x="69" y="13800"/>
                  <a:pt x="43" y="13832"/>
                  <a:pt x="46" y="13867"/>
                </a:cubicBezTo>
                <a:cubicBezTo>
                  <a:pt x="49" y="13910"/>
                  <a:pt x="53" y="13955"/>
                  <a:pt x="57" y="13998"/>
                </a:cubicBezTo>
                <a:cubicBezTo>
                  <a:pt x="59" y="14033"/>
                  <a:pt x="89" y="14059"/>
                  <a:pt x="123" y="14059"/>
                </a:cubicBezTo>
                <a:cubicBezTo>
                  <a:pt x="124" y="14059"/>
                  <a:pt x="126" y="14059"/>
                  <a:pt x="129" y="14058"/>
                </a:cubicBezTo>
                <a:cubicBezTo>
                  <a:pt x="166" y="14056"/>
                  <a:pt x="192" y="14022"/>
                  <a:pt x="188" y="13986"/>
                </a:cubicBezTo>
                <a:lnTo>
                  <a:pt x="177" y="13856"/>
                </a:lnTo>
                <a:cubicBezTo>
                  <a:pt x="174" y="13822"/>
                  <a:pt x="144" y="13795"/>
                  <a:pt x="112" y="13795"/>
                </a:cubicBezTo>
                <a:close/>
                <a:moveTo>
                  <a:pt x="25428" y="14307"/>
                </a:moveTo>
                <a:cubicBezTo>
                  <a:pt x="25395" y="14307"/>
                  <a:pt x="25366" y="14332"/>
                  <a:pt x="25363" y="14365"/>
                </a:cubicBezTo>
                <a:lnTo>
                  <a:pt x="25346" y="14496"/>
                </a:lnTo>
                <a:cubicBezTo>
                  <a:pt x="25341" y="14532"/>
                  <a:pt x="25367" y="14564"/>
                  <a:pt x="25403" y="14569"/>
                </a:cubicBezTo>
                <a:cubicBezTo>
                  <a:pt x="25406" y="14570"/>
                  <a:pt x="25409" y="14570"/>
                  <a:pt x="25412" y="14570"/>
                </a:cubicBezTo>
                <a:cubicBezTo>
                  <a:pt x="25444" y="14570"/>
                  <a:pt x="25472" y="14548"/>
                  <a:pt x="25478" y="14513"/>
                </a:cubicBezTo>
                <a:lnTo>
                  <a:pt x="25495" y="14381"/>
                </a:lnTo>
                <a:cubicBezTo>
                  <a:pt x="25499" y="14344"/>
                  <a:pt x="25473" y="14313"/>
                  <a:pt x="25437" y="14307"/>
                </a:cubicBezTo>
                <a:cubicBezTo>
                  <a:pt x="25434" y="14307"/>
                  <a:pt x="25431" y="14307"/>
                  <a:pt x="25428" y="14307"/>
                </a:cubicBezTo>
                <a:close/>
                <a:moveTo>
                  <a:pt x="199" y="14582"/>
                </a:moveTo>
                <a:cubicBezTo>
                  <a:pt x="196" y="14582"/>
                  <a:pt x="193" y="14582"/>
                  <a:pt x="190" y="14583"/>
                </a:cubicBezTo>
                <a:cubicBezTo>
                  <a:pt x="154" y="14588"/>
                  <a:pt x="129" y="14621"/>
                  <a:pt x="134" y="14656"/>
                </a:cubicBezTo>
                <a:cubicBezTo>
                  <a:pt x="141" y="14701"/>
                  <a:pt x="148" y="14744"/>
                  <a:pt x="154" y="14788"/>
                </a:cubicBezTo>
                <a:cubicBezTo>
                  <a:pt x="160" y="14821"/>
                  <a:pt x="187" y="14845"/>
                  <a:pt x="220" y="14845"/>
                </a:cubicBezTo>
                <a:cubicBezTo>
                  <a:pt x="223" y="14845"/>
                  <a:pt x="227" y="14845"/>
                  <a:pt x="230" y="14844"/>
                </a:cubicBezTo>
                <a:cubicBezTo>
                  <a:pt x="266" y="14838"/>
                  <a:pt x="289" y="14804"/>
                  <a:pt x="284" y="14768"/>
                </a:cubicBezTo>
                <a:cubicBezTo>
                  <a:pt x="278" y="14726"/>
                  <a:pt x="272" y="14682"/>
                  <a:pt x="266" y="14639"/>
                </a:cubicBezTo>
                <a:cubicBezTo>
                  <a:pt x="259" y="14605"/>
                  <a:pt x="229" y="14582"/>
                  <a:pt x="199" y="14582"/>
                </a:cubicBezTo>
                <a:close/>
                <a:moveTo>
                  <a:pt x="25303" y="15090"/>
                </a:moveTo>
                <a:cubicBezTo>
                  <a:pt x="25273" y="15090"/>
                  <a:pt x="25245" y="15112"/>
                  <a:pt x="25240" y="15143"/>
                </a:cubicBezTo>
                <a:lnTo>
                  <a:pt x="25216" y="15273"/>
                </a:lnTo>
                <a:cubicBezTo>
                  <a:pt x="25209" y="15309"/>
                  <a:pt x="25233" y="15343"/>
                  <a:pt x="25269" y="15351"/>
                </a:cubicBezTo>
                <a:cubicBezTo>
                  <a:pt x="25273" y="15352"/>
                  <a:pt x="25278" y="15352"/>
                  <a:pt x="25281" y="15352"/>
                </a:cubicBezTo>
                <a:cubicBezTo>
                  <a:pt x="25312" y="15352"/>
                  <a:pt x="25340" y="15331"/>
                  <a:pt x="25344" y="15299"/>
                </a:cubicBezTo>
                <a:lnTo>
                  <a:pt x="25370" y="15168"/>
                </a:lnTo>
                <a:cubicBezTo>
                  <a:pt x="25376" y="15132"/>
                  <a:pt x="25352" y="15097"/>
                  <a:pt x="25317" y="15091"/>
                </a:cubicBezTo>
                <a:cubicBezTo>
                  <a:pt x="25312" y="15090"/>
                  <a:pt x="25308" y="15090"/>
                  <a:pt x="25303" y="15090"/>
                </a:cubicBezTo>
                <a:close/>
                <a:moveTo>
                  <a:pt x="338" y="15362"/>
                </a:moveTo>
                <a:cubicBezTo>
                  <a:pt x="334" y="15362"/>
                  <a:pt x="330" y="15362"/>
                  <a:pt x="325" y="15363"/>
                </a:cubicBezTo>
                <a:cubicBezTo>
                  <a:pt x="289" y="15372"/>
                  <a:pt x="267" y="15406"/>
                  <a:pt x="274" y="15442"/>
                </a:cubicBezTo>
                <a:cubicBezTo>
                  <a:pt x="283" y="15484"/>
                  <a:pt x="294" y="15527"/>
                  <a:pt x="303" y="15571"/>
                </a:cubicBezTo>
                <a:cubicBezTo>
                  <a:pt x="309" y="15602"/>
                  <a:pt x="336" y="15622"/>
                  <a:pt x="366" y="15622"/>
                </a:cubicBezTo>
                <a:lnTo>
                  <a:pt x="382" y="15622"/>
                </a:lnTo>
                <a:cubicBezTo>
                  <a:pt x="417" y="15613"/>
                  <a:pt x="440" y="15578"/>
                  <a:pt x="432" y="15542"/>
                </a:cubicBezTo>
                <a:cubicBezTo>
                  <a:pt x="421" y="15500"/>
                  <a:pt x="412" y="15456"/>
                  <a:pt x="404" y="15415"/>
                </a:cubicBezTo>
                <a:cubicBezTo>
                  <a:pt x="397" y="15383"/>
                  <a:pt x="369" y="15362"/>
                  <a:pt x="338" y="15362"/>
                </a:cubicBezTo>
                <a:close/>
                <a:moveTo>
                  <a:pt x="25136" y="15864"/>
                </a:moveTo>
                <a:cubicBezTo>
                  <a:pt x="25106" y="15864"/>
                  <a:pt x="25080" y="15884"/>
                  <a:pt x="25073" y="15914"/>
                </a:cubicBezTo>
                <a:lnTo>
                  <a:pt x="25039" y="16041"/>
                </a:lnTo>
                <a:cubicBezTo>
                  <a:pt x="25030" y="16074"/>
                  <a:pt x="25051" y="16111"/>
                  <a:pt x="25086" y="16121"/>
                </a:cubicBezTo>
                <a:cubicBezTo>
                  <a:pt x="25092" y="16122"/>
                  <a:pt x="25099" y="16124"/>
                  <a:pt x="25103" y="16124"/>
                </a:cubicBezTo>
                <a:cubicBezTo>
                  <a:pt x="25132" y="16124"/>
                  <a:pt x="25160" y="16104"/>
                  <a:pt x="25167" y="16074"/>
                </a:cubicBezTo>
                <a:cubicBezTo>
                  <a:pt x="25179" y="16033"/>
                  <a:pt x="25191" y="15991"/>
                  <a:pt x="25201" y="15947"/>
                </a:cubicBezTo>
                <a:cubicBezTo>
                  <a:pt x="25209" y="15911"/>
                  <a:pt x="25189" y="15875"/>
                  <a:pt x="25153" y="15866"/>
                </a:cubicBezTo>
                <a:cubicBezTo>
                  <a:pt x="25147" y="15864"/>
                  <a:pt x="25141" y="15864"/>
                  <a:pt x="25136" y="15864"/>
                </a:cubicBezTo>
                <a:close/>
                <a:moveTo>
                  <a:pt x="527" y="16131"/>
                </a:moveTo>
                <a:cubicBezTo>
                  <a:pt x="521" y="16131"/>
                  <a:pt x="515" y="16132"/>
                  <a:pt x="508" y="16134"/>
                </a:cubicBezTo>
                <a:cubicBezTo>
                  <a:pt x="473" y="16143"/>
                  <a:pt x="452" y="16180"/>
                  <a:pt x="462" y="16215"/>
                </a:cubicBezTo>
                <a:cubicBezTo>
                  <a:pt x="474" y="16258"/>
                  <a:pt x="486" y="16300"/>
                  <a:pt x="498" y="16343"/>
                </a:cubicBezTo>
                <a:cubicBezTo>
                  <a:pt x="507" y="16370"/>
                  <a:pt x="534" y="16390"/>
                  <a:pt x="563" y="16390"/>
                </a:cubicBezTo>
                <a:cubicBezTo>
                  <a:pt x="568" y="16390"/>
                  <a:pt x="574" y="16390"/>
                  <a:pt x="581" y="16389"/>
                </a:cubicBezTo>
                <a:cubicBezTo>
                  <a:pt x="616" y="16378"/>
                  <a:pt x="636" y="16341"/>
                  <a:pt x="626" y="16307"/>
                </a:cubicBezTo>
                <a:lnTo>
                  <a:pt x="590" y="16180"/>
                </a:lnTo>
                <a:cubicBezTo>
                  <a:pt x="582" y="16151"/>
                  <a:pt x="556" y="16131"/>
                  <a:pt x="527" y="16131"/>
                </a:cubicBezTo>
                <a:close/>
                <a:moveTo>
                  <a:pt x="24917" y="16625"/>
                </a:moveTo>
                <a:cubicBezTo>
                  <a:pt x="24889" y="16625"/>
                  <a:pt x="24864" y="16643"/>
                  <a:pt x="24855" y="16671"/>
                </a:cubicBezTo>
                <a:lnTo>
                  <a:pt x="24814" y="16796"/>
                </a:lnTo>
                <a:cubicBezTo>
                  <a:pt x="24803" y="16831"/>
                  <a:pt x="24821" y="16867"/>
                  <a:pt x="24856" y="16880"/>
                </a:cubicBezTo>
                <a:cubicBezTo>
                  <a:pt x="24862" y="16882"/>
                  <a:pt x="24871" y="16883"/>
                  <a:pt x="24877" y="16883"/>
                </a:cubicBezTo>
                <a:cubicBezTo>
                  <a:pt x="24905" y="16883"/>
                  <a:pt x="24931" y="16865"/>
                  <a:pt x="24939" y="16839"/>
                </a:cubicBezTo>
                <a:lnTo>
                  <a:pt x="24980" y="16712"/>
                </a:lnTo>
                <a:cubicBezTo>
                  <a:pt x="24992" y="16677"/>
                  <a:pt x="24973" y="16640"/>
                  <a:pt x="24938" y="16629"/>
                </a:cubicBezTo>
                <a:cubicBezTo>
                  <a:pt x="24931" y="16627"/>
                  <a:pt x="24924" y="16625"/>
                  <a:pt x="24917" y="16625"/>
                </a:cubicBezTo>
                <a:close/>
                <a:moveTo>
                  <a:pt x="761" y="16886"/>
                </a:moveTo>
                <a:cubicBezTo>
                  <a:pt x="753" y="16886"/>
                  <a:pt x="746" y="16887"/>
                  <a:pt x="739" y="16890"/>
                </a:cubicBezTo>
                <a:cubicBezTo>
                  <a:pt x="704" y="16902"/>
                  <a:pt x="686" y="16939"/>
                  <a:pt x="698" y="16974"/>
                </a:cubicBezTo>
                <a:cubicBezTo>
                  <a:pt x="712" y="17016"/>
                  <a:pt x="726" y="17057"/>
                  <a:pt x="742" y="17100"/>
                </a:cubicBezTo>
                <a:cubicBezTo>
                  <a:pt x="752" y="17126"/>
                  <a:pt x="778" y="17143"/>
                  <a:pt x="804" y="17143"/>
                </a:cubicBezTo>
                <a:cubicBezTo>
                  <a:pt x="811" y="17143"/>
                  <a:pt x="819" y="17142"/>
                  <a:pt x="827" y="17139"/>
                </a:cubicBezTo>
                <a:cubicBezTo>
                  <a:pt x="861" y="17126"/>
                  <a:pt x="879" y="17089"/>
                  <a:pt x="867" y="17055"/>
                </a:cubicBezTo>
                <a:cubicBezTo>
                  <a:pt x="851" y="17014"/>
                  <a:pt x="837" y="16972"/>
                  <a:pt x="823" y="16931"/>
                </a:cubicBezTo>
                <a:cubicBezTo>
                  <a:pt x="813" y="16903"/>
                  <a:pt x="788" y="16886"/>
                  <a:pt x="761" y="16886"/>
                </a:cubicBezTo>
                <a:close/>
                <a:moveTo>
                  <a:pt x="24650" y="17372"/>
                </a:moveTo>
                <a:cubicBezTo>
                  <a:pt x="24624" y="17372"/>
                  <a:pt x="24600" y="17388"/>
                  <a:pt x="24590" y="17414"/>
                </a:cubicBezTo>
                <a:cubicBezTo>
                  <a:pt x="24575" y="17455"/>
                  <a:pt x="24558" y="17496"/>
                  <a:pt x="24542" y="17537"/>
                </a:cubicBezTo>
                <a:cubicBezTo>
                  <a:pt x="24529" y="17570"/>
                  <a:pt x="24546" y="17608"/>
                  <a:pt x="24579" y="17623"/>
                </a:cubicBezTo>
                <a:cubicBezTo>
                  <a:pt x="24587" y="17627"/>
                  <a:pt x="24595" y="17628"/>
                  <a:pt x="24603" y="17628"/>
                </a:cubicBezTo>
                <a:cubicBezTo>
                  <a:pt x="24629" y="17628"/>
                  <a:pt x="24654" y="17612"/>
                  <a:pt x="24664" y="17587"/>
                </a:cubicBezTo>
                <a:cubicBezTo>
                  <a:pt x="24680" y="17546"/>
                  <a:pt x="24697" y="17504"/>
                  <a:pt x="24713" y="17463"/>
                </a:cubicBezTo>
                <a:cubicBezTo>
                  <a:pt x="24727" y="17428"/>
                  <a:pt x="24711" y="17389"/>
                  <a:pt x="24676" y="17377"/>
                </a:cubicBezTo>
                <a:cubicBezTo>
                  <a:pt x="24668" y="17373"/>
                  <a:pt x="24659" y="17372"/>
                  <a:pt x="24650" y="17372"/>
                </a:cubicBezTo>
                <a:close/>
                <a:moveTo>
                  <a:pt x="1043" y="17625"/>
                </a:moveTo>
                <a:cubicBezTo>
                  <a:pt x="1034" y="17625"/>
                  <a:pt x="1026" y="17626"/>
                  <a:pt x="1018" y="17630"/>
                </a:cubicBezTo>
                <a:cubicBezTo>
                  <a:pt x="983" y="17644"/>
                  <a:pt x="968" y="17684"/>
                  <a:pt x="982" y="17717"/>
                </a:cubicBezTo>
                <a:lnTo>
                  <a:pt x="1033" y="17838"/>
                </a:lnTo>
                <a:cubicBezTo>
                  <a:pt x="1044" y="17863"/>
                  <a:pt x="1067" y="17878"/>
                  <a:pt x="1093" y="17878"/>
                </a:cubicBezTo>
                <a:cubicBezTo>
                  <a:pt x="1102" y="17878"/>
                  <a:pt x="1111" y="17875"/>
                  <a:pt x="1121" y="17873"/>
                </a:cubicBezTo>
                <a:cubicBezTo>
                  <a:pt x="1154" y="17859"/>
                  <a:pt x="1169" y="17819"/>
                  <a:pt x="1156" y="17786"/>
                </a:cubicBezTo>
                <a:lnTo>
                  <a:pt x="1105" y="17666"/>
                </a:lnTo>
                <a:cubicBezTo>
                  <a:pt x="1094" y="17640"/>
                  <a:pt x="1069" y="17625"/>
                  <a:pt x="1043" y="17625"/>
                </a:cubicBezTo>
                <a:close/>
                <a:moveTo>
                  <a:pt x="24339" y="18101"/>
                </a:moveTo>
                <a:cubicBezTo>
                  <a:pt x="24315" y="18101"/>
                  <a:pt x="24291" y="18115"/>
                  <a:pt x="24280" y="18139"/>
                </a:cubicBezTo>
                <a:cubicBezTo>
                  <a:pt x="24261" y="18179"/>
                  <a:pt x="24242" y="18218"/>
                  <a:pt x="24224" y="18258"/>
                </a:cubicBezTo>
                <a:cubicBezTo>
                  <a:pt x="24206" y="18292"/>
                  <a:pt x="24221" y="18331"/>
                  <a:pt x="24255" y="18346"/>
                </a:cubicBezTo>
                <a:cubicBezTo>
                  <a:pt x="24263" y="18350"/>
                  <a:pt x="24272" y="18353"/>
                  <a:pt x="24282" y="18353"/>
                </a:cubicBezTo>
                <a:cubicBezTo>
                  <a:pt x="24307" y="18353"/>
                  <a:pt x="24331" y="18339"/>
                  <a:pt x="24343" y="18315"/>
                </a:cubicBezTo>
                <a:cubicBezTo>
                  <a:pt x="24361" y="18276"/>
                  <a:pt x="24380" y="18235"/>
                  <a:pt x="24400" y="18196"/>
                </a:cubicBezTo>
                <a:cubicBezTo>
                  <a:pt x="24415" y="18162"/>
                  <a:pt x="24401" y="18123"/>
                  <a:pt x="24368" y="18108"/>
                </a:cubicBezTo>
                <a:cubicBezTo>
                  <a:pt x="24359" y="18103"/>
                  <a:pt x="24349" y="18101"/>
                  <a:pt x="24339" y="18101"/>
                </a:cubicBezTo>
                <a:close/>
                <a:moveTo>
                  <a:pt x="1368" y="18345"/>
                </a:moveTo>
                <a:cubicBezTo>
                  <a:pt x="1359" y="18345"/>
                  <a:pt x="1349" y="18347"/>
                  <a:pt x="1340" y="18351"/>
                </a:cubicBezTo>
                <a:cubicBezTo>
                  <a:pt x="1307" y="18368"/>
                  <a:pt x="1292" y="18406"/>
                  <a:pt x="1310" y="18440"/>
                </a:cubicBezTo>
                <a:cubicBezTo>
                  <a:pt x="1328" y="18479"/>
                  <a:pt x="1347" y="18519"/>
                  <a:pt x="1368" y="18559"/>
                </a:cubicBezTo>
                <a:cubicBezTo>
                  <a:pt x="1379" y="18581"/>
                  <a:pt x="1403" y="18595"/>
                  <a:pt x="1427" y="18595"/>
                </a:cubicBezTo>
                <a:cubicBezTo>
                  <a:pt x="1437" y="18595"/>
                  <a:pt x="1448" y="18592"/>
                  <a:pt x="1458" y="18586"/>
                </a:cubicBezTo>
                <a:cubicBezTo>
                  <a:pt x="1491" y="18571"/>
                  <a:pt x="1504" y="18532"/>
                  <a:pt x="1487" y="18498"/>
                </a:cubicBezTo>
                <a:cubicBezTo>
                  <a:pt x="1466" y="18461"/>
                  <a:pt x="1448" y="18422"/>
                  <a:pt x="1428" y="18382"/>
                </a:cubicBezTo>
                <a:cubicBezTo>
                  <a:pt x="1417" y="18358"/>
                  <a:pt x="1393" y="18345"/>
                  <a:pt x="1368" y="18345"/>
                </a:cubicBezTo>
                <a:close/>
                <a:moveTo>
                  <a:pt x="23983" y="18809"/>
                </a:moveTo>
                <a:cubicBezTo>
                  <a:pt x="23959" y="18809"/>
                  <a:pt x="23936" y="18821"/>
                  <a:pt x="23924" y="18843"/>
                </a:cubicBezTo>
                <a:cubicBezTo>
                  <a:pt x="23903" y="18882"/>
                  <a:pt x="23882" y="18920"/>
                  <a:pt x="23861" y="18959"/>
                </a:cubicBezTo>
                <a:cubicBezTo>
                  <a:pt x="23842" y="18991"/>
                  <a:pt x="23853" y="19030"/>
                  <a:pt x="23886" y="19048"/>
                </a:cubicBezTo>
                <a:cubicBezTo>
                  <a:pt x="23896" y="19055"/>
                  <a:pt x="23907" y="19057"/>
                  <a:pt x="23918" y="19057"/>
                </a:cubicBezTo>
                <a:cubicBezTo>
                  <a:pt x="23940" y="19057"/>
                  <a:pt x="23964" y="19045"/>
                  <a:pt x="23976" y="19022"/>
                </a:cubicBezTo>
                <a:cubicBezTo>
                  <a:pt x="23999" y="18984"/>
                  <a:pt x="24019" y="18945"/>
                  <a:pt x="24041" y="18907"/>
                </a:cubicBezTo>
                <a:cubicBezTo>
                  <a:pt x="24057" y="18874"/>
                  <a:pt x="24046" y="18835"/>
                  <a:pt x="24014" y="18817"/>
                </a:cubicBezTo>
                <a:cubicBezTo>
                  <a:pt x="24004" y="18812"/>
                  <a:pt x="23993" y="18809"/>
                  <a:pt x="23983" y="18809"/>
                </a:cubicBezTo>
                <a:close/>
                <a:moveTo>
                  <a:pt x="1738" y="19042"/>
                </a:moveTo>
                <a:cubicBezTo>
                  <a:pt x="1727" y="19042"/>
                  <a:pt x="1716" y="19045"/>
                  <a:pt x="1706" y="19051"/>
                </a:cubicBezTo>
                <a:cubicBezTo>
                  <a:pt x="1674" y="19068"/>
                  <a:pt x="1664" y="19108"/>
                  <a:pt x="1681" y="19140"/>
                </a:cubicBezTo>
                <a:lnTo>
                  <a:pt x="1748" y="19255"/>
                </a:lnTo>
                <a:cubicBezTo>
                  <a:pt x="1761" y="19276"/>
                  <a:pt x="1782" y="19287"/>
                  <a:pt x="1806" y="19287"/>
                </a:cubicBezTo>
                <a:cubicBezTo>
                  <a:pt x="1817" y="19287"/>
                  <a:pt x="1828" y="19285"/>
                  <a:pt x="1839" y="19280"/>
                </a:cubicBezTo>
                <a:cubicBezTo>
                  <a:pt x="1869" y="19261"/>
                  <a:pt x="1880" y="19221"/>
                  <a:pt x="1862" y="19189"/>
                </a:cubicBezTo>
                <a:lnTo>
                  <a:pt x="1797" y="19075"/>
                </a:lnTo>
                <a:cubicBezTo>
                  <a:pt x="1784" y="19054"/>
                  <a:pt x="1761" y="19042"/>
                  <a:pt x="1738" y="19042"/>
                </a:cubicBezTo>
                <a:close/>
                <a:moveTo>
                  <a:pt x="23582" y="19494"/>
                </a:moveTo>
                <a:cubicBezTo>
                  <a:pt x="23559" y="19494"/>
                  <a:pt x="23538" y="19504"/>
                  <a:pt x="23525" y="19524"/>
                </a:cubicBezTo>
                <a:lnTo>
                  <a:pt x="23454" y="19635"/>
                </a:lnTo>
                <a:cubicBezTo>
                  <a:pt x="23435" y="19666"/>
                  <a:pt x="23444" y="19707"/>
                  <a:pt x="23475" y="19726"/>
                </a:cubicBezTo>
                <a:cubicBezTo>
                  <a:pt x="23487" y="19732"/>
                  <a:pt x="23498" y="19736"/>
                  <a:pt x="23511" y="19736"/>
                </a:cubicBezTo>
                <a:cubicBezTo>
                  <a:pt x="23533" y="19736"/>
                  <a:pt x="23554" y="19726"/>
                  <a:pt x="23565" y="19707"/>
                </a:cubicBezTo>
                <a:lnTo>
                  <a:pt x="23637" y="19594"/>
                </a:lnTo>
                <a:cubicBezTo>
                  <a:pt x="23656" y="19564"/>
                  <a:pt x="23647" y="19523"/>
                  <a:pt x="23616" y="19503"/>
                </a:cubicBezTo>
                <a:cubicBezTo>
                  <a:pt x="23605" y="19497"/>
                  <a:pt x="23593" y="19494"/>
                  <a:pt x="23582" y="19494"/>
                </a:cubicBezTo>
                <a:close/>
                <a:moveTo>
                  <a:pt x="2154" y="19714"/>
                </a:moveTo>
                <a:cubicBezTo>
                  <a:pt x="2142" y="19714"/>
                  <a:pt x="2129" y="19718"/>
                  <a:pt x="2118" y="19725"/>
                </a:cubicBezTo>
                <a:cubicBezTo>
                  <a:pt x="2087" y="19746"/>
                  <a:pt x="2078" y="19787"/>
                  <a:pt x="2098" y="19817"/>
                </a:cubicBezTo>
                <a:lnTo>
                  <a:pt x="2171" y="19927"/>
                </a:lnTo>
                <a:cubicBezTo>
                  <a:pt x="2183" y="19946"/>
                  <a:pt x="2205" y="19956"/>
                  <a:pt x="2226" y="19956"/>
                </a:cubicBezTo>
                <a:cubicBezTo>
                  <a:pt x="2239" y="19956"/>
                  <a:pt x="2252" y="19954"/>
                  <a:pt x="2264" y="19945"/>
                </a:cubicBezTo>
                <a:cubicBezTo>
                  <a:pt x="2295" y="19925"/>
                  <a:pt x="2303" y="19884"/>
                  <a:pt x="2283" y="19853"/>
                </a:cubicBezTo>
                <a:lnTo>
                  <a:pt x="2209" y="19745"/>
                </a:lnTo>
                <a:cubicBezTo>
                  <a:pt x="2197" y="19725"/>
                  <a:pt x="2175" y="19714"/>
                  <a:pt x="2154" y="19714"/>
                </a:cubicBezTo>
                <a:close/>
                <a:moveTo>
                  <a:pt x="23140" y="20152"/>
                </a:moveTo>
                <a:cubicBezTo>
                  <a:pt x="23119" y="20152"/>
                  <a:pt x="23098" y="20161"/>
                  <a:pt x="23085" y="20180"/>
                </a:cubicBezTo>
                <a:lnTo>
                  <a:pt x="23008" y="20285"/>
                </a:lnTo>
                <a:cubicBezTo>
                  <a:pt x="22987" y="20315"/>
                  <a:pt x="22993" y="20355"/>
                  <a:pt x="23023" y="20377"/>
                </a:cubicBezTo>
                <a:cubicBezTo>
                  <a:pt x="23034" y="20386"/>
                  <a:pt x="23046" y="20390"/>
                  <a:pt x="23061" y="20390"/>
                </a:cubicBezTo>
                <a:cubicBezTo>
                  <a:pt x="23081" y="20390"/>
                  <a:pt x="23101" y="20380"/>
                  <a:pt x="23115" y="20364"/>
                </a:cubicBezTo>
                <a:lnTo>
                  <a:pt x="23193" y="20256"/>
                </a:lnTo>
                <a:cubicBezTo>
                  <a:pt x="23213" y="20227"/>
                  <a:pt x="23207" y="20186"/>
                  <a:pt x="23177" y="20163"/>
                </a:cubicBezTo>
                <a:cubicBezTo>
                  <a:pt x="23166" y="20156"/>
                  <a:pt x="23153" y="20152"/>
                  <a:pt x="23140" y="20152"/>
                </a:cubicBezTo>
                <a:close/>
                <a:moveTo>
                  <a:pt x="2607" y="20363"/>
                </a:moveTo>
                <a:cubicBezTo>
                  <a:pt x="2594" y="20363"/>
                  <a:pt x="2580" y="20367"/>
                  <a:pt x="2568" y="20376"/>
                </a:cubicBezTo>
                <a:cubicBezTo>
                  <a:pt x="2539" y="20397"/>
                  <a:pt x="2533" y="20438"/>
                  <a:pt x="2555" y="20468"/>
                </a:cubicBezTo>
                <a:cubicBezTo>
                  <a:pt x="2581" y="20504"/>
                  <a:pt x="2609" y="20540"/>
                  <a:pt x="2636" y="20574"/>
                </a:cubicBezTo>
                <a:cubicBezTo>
                  <a:pt x="2648" y="20591"/>
                  <a:pt x="2668" y="20600"/>
                  <a:pt x="2688" y="20600"/>
                </a:cubicBezTo>
                <a:cubicBezTo>
                  <a:pt x="2702" y="20600"/>
                  <a:pt x="2716" y="20595"/>
                  <a:pt x="2728" y="20585"/>
                </a:cubicBezTo>
                <a:cubicBezTo>
                  <a:pt x="2755" y="20563"/>
                  <a:pt x="2760" y="20522"/>
                  <a:pt x="2739" y="20493"/>
                </a:cubicBezTo>
                <a:cubicBezTo>
                  <a:pt x="2712" y="20458"/>
                  <a:pt x="2686" y="20423"/>
                  <a:pt x="2660" y="20389"/>
                </a:cubicBezTo>
                <a:cubicBezTo>
                  <a:pt x="2647" y="20372"/>
                  <a:pt x="2627" y="20363"/>
                  <a:pt x="2607" y="20363"/>
                </a:cubicBezTo>
                <a:close/>
                <a:moveTo>
                  <a:pt x="22657" y="20779"/>
                </a:moveTo>
                <a:cubicBezTo>
                  <a:pt x="22638" y="20779"/>
                  <a:pt x="22618" y="20788"/>
                  <a:pt x="22605" y="20804"/>
                </a:cubicBezTo>
                <a:lnTo>
                  <a:pt x="22522" y="20904"/>
                </a:lnTo>
                <a:cubicBezTo>
                  <a:pt x="22500" y="20933"/>
                  <a:pt x="22503" y="20975"/>
                  <a:pt x="22532" y="20998"/>
                </a:cubicBezTo>
                <a:cubicBezTo>
                  <a:pt x="22544" y="21008"/>
                  <a:pt x="22558" y="21013"/>
                  <a:pt x="22573" y="21013"/>
                </a:cubicBezTo>
                <a:cubicBezTo>
                  <a:pt x="22592" y="21013"/>
                  <a:pt x="22610" y="21005"/>
                  <a:pt x="22624" y="20990"/>
                </a:cubicBezTo>
                <a:lnTo>
                  <a:pt x="22708" y="20888"/>
                </a:lnTo>
                <a:cubicBezTo>
                  <a:pt x="22731" y="20860"/>
                  <a:pt x="22727" y="20817"/>
                  <a:pt x="22699" y="20794"/>
                </a:cubicBezTo>
                <a:cubicBezTo>
                  <a:pt x="22687" y="20784"/>
                  <a:pt x="22672" y="20779"/>
                  <a:pt x="22657" y="20779"/>
                </a:cubicBezTo>
                <a:close/>
                <a:moveTo>
                  <a:pt x="3102" y="20980"/>
                </a:moveTo>
                <a:cubicBezTo>
                  <a:pt x="3087" y="20980"/>
                  <a:pt x="3072" y="20985"/>
                  <a:pt x="3059" y="20995"/>
                </a:cubicBezTo>
                <a:cubicBezTo>
                  <a:pt x="3031" y="21020"/>
                  <a:pt x="3028" y="21060"/>
                  <a:pt x="3051" y="21088"/>
                </a:cubicBezTo>
                <a:cubicBezTo>
                  <a:pt x="3081" y="21123"/>
                  <a:pt x="3108" y="21157"/>
                  <a:pt x="3138" y="21189"/>
                </a:cubicBezTo>
                <a:cubicBezTo>
                  <a:pt x="3151" y="21205"/>
                  <a:pt x="3170" y="21213"/>
                  <a:pt x="3188" y="21213"/>
                </a:cubicBezTo>
                <a:cubicBezTo>
                  <a:pt x="3204" y="21213"/>
                  <a:pt x="3219" y="21208"/>
                  <a:pt x="3231" y="21196"/>
                </a:cubicBezTo>
                <a:cubicBezTo>
                  <a:pt x="3260" y="21172"/>
                  <a:pt x="3262" y="21129"/>
                  <a:pt x="3238" y="21102"/>
                </a:cubicBezTo>
                <a:cubicBezTo>
                  <a:pt x="3209" y="21070"/>
                  <a:pt x="3180" y="21036"/>
                  <a:pt x="3152" y="21003"/>
                </a:cubicBezTo>
                <a:cubicBezTo>
                  <a:pt x="3139" y="20987"/>
                  <a:pt x="3120" y="20980"/>
                  <a:pt x="3102" y="20980"/>
                </a:cubicBezTo>
                <a:close/>
                <a:moveTo>
                  <a:pt x="22140" y="21377"/>
                </a:moveTo>
                <a:cubicBezTo>
                  <a:pt x="22122" y="21377"/>
                  <a:pt x="22104" y="21384"/>
                  <a:pt x="22091" y="21398"/>
                </a:cubicBezTo>
                <a:lnTo>
                  <a:pt x="22000" y="21494"/>
                </a:lnTo>
                <a:cubicBezTo>
                  <a:pt x="21975" y="21521"/>
                  <a:pt x="21976" y="21562"/>
                  <a:pt x="22004" y="21587"/>
                </a:cubicBezTo>
                <a:cubicBezTo>
                  <a:pt x="22016" y="21599"/>
                  <a:pt x="22031" y="21605"/>
                  <a:pt x="22048" y="21605"/>
                </a:cubicBezTo>
                <a:cubicBezTo>
                  <a:pt x="22065" y="21605"/>
                  <a:pt x="22082" y="21598"/>
                  <a:pt x="22097" y="21584"/>
                </a:cubicBezTo>
                <a:lnTo>
                  <a:pt x="22188" y="21487"/>
                </a:lnTo>
                <a:cubicBezTo>
                  <a:pt x="22211" y="21461"/>
                  <a:pt x="22210" y="21419"/>
                  <a:pt x="22184" y="21394"/>
                </a:cubicBezTo>
                <a:cubicBezTo>
                  <a:pt x="22171" y="21382"/>
                  <a:pt x="22155" y="21377"/>
                  <a:pt x="22140" y="21377"/>
                </a:cubicBezTo>
                <a:close/>
                <a:moveTo>
                  <a:pt x="3634" y="21568"/>
                </a:moveTo>
                <a:cubicBezTo>
                  <a:pt x="3617" y="21568"/>
                  <a:pt x="3601" y="21574"/>
                  <a:pt x="3588" y="21586"/>
                </a:cubicBezTo>
                <a:cubicBezTo>
                  <a:pt x="3563" y="21612"/>
                  <a:pt x="3562" y="21654"/>
                  <a:pt x="3587" y="21680"/>
                </a:cubicBezTo>
                <a:cubicBezTo>
                  <a:pt x="3618" y="21711"/>
                  <a:pt x="3649" y="21742"/>
                  <a:pt x="3679" y="21774"/>
                </a:cubicBezTo>
                <a:cubicBezTo>
                  <a:pt x="3692" y="21787"/>
                  <a:pt x="3710" y="21793"/>
                  <a:pt x="3726" y="21793"/>
                </a:cubicBezTo>
                <a:cubicBezTo>
                  <a:pt x="3743" y="21793"/>
                  <a:pt x="3760" y="21787"/>
                  <a:pt x="3772" y="21776"/>
                </a:cubicBezTo>
                <a:cubicBezTo>
                  <a:pt x="3799" y="21750"/>
                  <a:pt x="3799" y="21707"/>
                  <a:pt x="3773" y="21682"/>
                </a:cubicBezTo>
                <a:cubicBezTo>
                  <a:pt x="3743" y="21650"/>
                  <a:pt x="3712" y="21619"/>
                  <a:pt x="3681" y="21587"/>
                </a:cubicBezTo>
                <a:cubicBezTo>
                  <a:pt x="3668" y="21574"/>
                  <a:pt x="3651" y="21568"/>
                  <a:pt x="3634" y="21568"/>
                </a:cubicBezTo>
                <a:close/>
                <a:moveTo>
                  <a:pt x="21582" y="21941"/>
                </a:moveTo>
                <a:cubicBezTo>
                  <a:pt x="21566" y="21941"/>
                  <a:pt x="21549" y="21947"/>
                  <a:pt x="21536" y="21960"/>
                </a:cubicBezTo>
                <a:lnTo>
                  <a:pt x="21441" y="22049"/>
                </a:lnTo>
                <a:cubicBezTo>
                  <a:pt x="21415" y="22073"/>
                  <a:pt x="21413" y="22115"/>
                  <a:pt x="21438" y="22142"/>
                </a:cubicBezTo>
                <a:cubicBezTo>
                  <a:pt x="21451" y="22156"/>
                  <a:pt x="21468" y="22162"/>
                  <a:pt x="21487" y="22162"/>
                </a:cubicBezTo>
                <a:cubicBezTo>
                  <a:pt x="21502" y="22162"/>
                  <a:pt x="21519" y="22156"/>
                  <a:pt x="21531" y="22146"/>
                </a:cubicBezTo>
                <a:lnTo>
                  <a:pt x="21627" y="22055"/>
                </a:lnTo>
                <a:cubicBezTo>
                  <a:pt x="21654" y="22029"/>
                  <a:pt x="21656" y="21989"/>
                  <a:pt x="21630" y="21962"/>
                </a:cubicBezTo>
                <a:cubicBezTo>
                  <a:pt x="21617" y="21948"/>
                  <a:pt x="21600" y="21941"/>
                  <a:pt x="21582" y="21941"/>
                </a:cubicBezTo>
                <a:close/>
                <a:moveTo>
                  <a:pt x="4201" y="22119"/>
                </a:moveTo>
                <a:cubicBezTo>
                  <a:pt x="4183" y="22119"/>
                  <a:pt x="4165" y="22126"/>
                  <a:pt x="4152" y="22140"/>
                </a:cubicBezTo>
                <a:cubicBezTo>
                  <a:pt x="4128" y="22167"/>
                  <a:pt x="4129" y="22208"/>
                  <a:pt x="4156" y="22233"/>
                </a:cubicBezTo>
                <a:cubicBezTo>
                  <a:pt x="4190" y="22264"/>
                  <a:pt x="4222" y="22293"/>
                  <a:pt x="4254" y="22323"/>
                </a:cubicBezTo>
                <a:cubicBezTo>
                  <a:pt x="4267" y="22334"/>
                  <a:pt x="4283" y="22339"/>
                  <a:pt x="4298" y="22339"/>
                </a:cubicBezTo>
                <a:cubicBezTo>
                  <a:pt x="4316" y="22339"/>
                  <a:pt x="4335" y="22331"/>
                  <a:pt x="4348" y="22318"/>
                </a:cubicBezTo>
                <a:cubicBezTo>
                  <a:pt x="4372" y="22290"/>
                  <a:pt x="4370" y="22248"/>
                  <a:pt x="4343" y="22224"/>
                </a:cubicBezTo>
                <a:cubicBezTo>
                  <a:pt x="4311" y="22195"/>
                  <a:pt x="4278" y="22166"/>
                  <a:pt x="4246" y="22136"/>
                </a:cubicBezTo>
                <a:cubicBezTo>
                  <a:pt x="4233" y="22124"/>
                  <a:pt x="4217" y="22119"/>
                  <a:pt x="4201" y="22119"/>
                </a:cubicBezTo>
                <a:close/>
                <a:moveTo>
                  <a:pt x="20993" y="22466"/>
                </a:moveTo>
                <a:cubicBezTo>
                  <a:pt x="20978" y="22466"/>
                  <a:pt x="20963" y="22472"/>
                  <a:pt x="20951" y="22483"/>
                </a:cubicBezTo>
                <a:lnTo>
                  <a:pt x="20849" y="22567"/>
                </a:lnTo>
                <a:cubicBezTo>
                  <a:pt x="20822" y="22590"/>
                  <a:pt x="20818" y="22632"/>
                  <a:pt x="20840" y="22661"/>
                </a:cubicBezTo>
                <a:cubicBezTo>
                  <a:pt x="20853" y="22677"/>
                  <a:pt x="20873" y="22684"/>
                  <a:pt x="20891" y="22684"/>
                </a:cubicBezTo>
                <a:cubicBezTo>
                  <a:pt x="20906" y="22684"/>
                  <a:pt x="20921" y="22679"/>
                  <a:pt x="20935" y="22668"/>
                </a:cubicBezTo>
                <a:lnTo>
                  <a:pt x="21036" y="22584"/>
                </a:lnTo>
                <a:cubicBezTo>
                  <a:pt x="21064" y="22559"/>
                  <a:pt x="21067" y="22519"/>
                  <a:pt x="21044" y="22490"/>
                </a:cubicBezTo>
                <a:cubicBezTo>
                  <a:pt x="21030" y="22475"/>
                  <a:pt x="21012" y="22466"/>
                  <a:pt x="20993" y="22466"/>
                </a:cubicBezTo>
                <a:close/>
                <a:moveTo>
                  <a:pt x="4802" y="22634"/>
                </a:moveTo>
                <a:cubicBezTo>
                  <a:pt x="4782" y="22634"/>
                  <a:pt x="4763" y="22643"/>
                  <a:pt x="4750" y="22659"/>
                </a:cubicBezTo>
                <a:cubicBezTo>
                  <a:pt x="4727" y="22688"/>
                  <a:pt x="4732" y="22729"/>
                  <a:pt x="4760" y="22753"/>
                </a:cubicBezTo>
                <a:lnTo>
                  <a:pt x="4863" y="22836"/>
                </a:lnTo>
                <a:cubicBezTo>
                  <a:pt x="4875" y="22845"/>
                  <a:pt x="4891" y="22850"/>
                  <a:pt x="4904" y="22850"/>
                </a:cubicBezTo>
                <a:cubicBezTo>
                  <a:pt x="4923" y="22850"/>
                  <a:pt x="4943" y="22841"/>
                  <a:pt x="4955" y="22824"/>
                </a:cubicBezTo>
                <a:cubicBezTo>
                  <a:pt x="4979" y="22795"/>
                  <a:pt x="4974" y="22754"/>
                  <a:pt x="4945" y="22730"/>
                </a:cubicBezTo>
                <a:lnTo>
                  <a:pt x="4843" y="22648"/>
                </a:lnTo>
                <a:cubicBezTo>
                  <a:pt x="4831" y="22639"/>
                  <a:pt x="4816" y="22634"/>
                  <a:pt x="4802" y="22634"/>
                </a:cubicBezTo>
                <a:close/>
                <a:moveTo>
                  <a:pt x="20372" y="22959"/>
                </a:moveTo>
                <a:cubicBezTo>
                  <a:pt x="20358" y="22959"/>
                  <a:pt x="20345" y="22963"/>
                  <a:pt x="20333" y="22972"/>
                </a:cubicBezTo>
                <a:cubicBezTo>
                  <a:pt x="20298" y="22999"/>
                  <a:pt x="20264" y="23025"/>
                  <a:pt x="20228" y="23051"/>
                </a:cubicBezTo>
                <a:cubicBezTo>
                  <a:pt x="20198" y="23072"/>
                  <a:pt x="20190" y="23113"/>
                  <a:pt x="20213" y="23143"/>
                </a:cubicBezTo>
                <a:cubicBezTo>
                  <a:pt x="20225" y="23160"/>
                  <a:pt x="20246" y="23169"/>
                  <a:pt x="20266" y="23169"/>
                </a:cubicBezTo>
                <a:cubicBezTo>
                  <a:pt x="20279" y="23169"/>
                  <a:pt x="20293" y="23165"/>
                  <a:pt x="20303" y="23157"/>
                </a:cubicBezTo>
                <a:cubicBezTo>
                  <a:pt x="20339" y="23131"/>
                  <a:pt x="20375" y="23106"/>
                  <a:pt x="20410" y="23078"/>
                </a:cubicBezTo>
                <a:cubicBezTo>
                  <a:pt x="20440" y="23057"/>
                  <a:pt x="20446" y="23016"/>
                  <a:pt x="20425" y="22986"/>
                </a:cubicBezTo>
                <a:cubicBezTo>
                  <a:pt x="20412" y="22968"/>
                  <a:pt x="20392" y="22959"/>
                  <a:pt x="20372" y="22959"/>
                </a:cubicBezTo>
                <a:close/>
                <a:moveTo>
                  <a:pt x="5431" y="23114"/>
                </a:moveTo>
                <a:cubicBezTo>
                  <a:pt x="5411" y="23114"/>
                  <a:pt x="5391" y="23124"/>
                  <a:pt x="5378" y="23142"/>
                </a:cubicBezTo>
                <a:cubicBezTo>
                  <a:pt x="5356" y="23170"/>
                  <a:pt x="5363" y="23211"/>
                  <a:pt x="5393" y="23234"/>
                </a:cubicBezTo>
                <a:lnTo>
                  <a:pt x="5502" y="23310"/>
                </a:lnTo>
                <a:cubicBezTo>
                  <a:pt x="5515" y="23318"/>
                  <a:pt x="5527" y="23322"/>
                  <a:pt x="5540" y="23322"/>
                </a:cubicBezTo>
                <a:cubicBezTo>
                  <a:pt x="5561" y="23322"/>
                  <a:pt x="5582" y="23311"/>
                  <a:pt x="5594" y="23293"/>
                </a:cubicBezTo>
                <a:cubicBezTo>
                  <a:pt x="5614" y="23264"/>
                  <a:pt x="5607" y="23221"/>
                  <a:pt x="5577" y="23201"/>
                </a:cubicBezTo>
                <a:lnTo>
                  <a:pt x="5470" y="23126"/>
                </a:lnTo>
                <a:cubicBezTo>
                  <a:pt x="5458" y="23118"/>
                  <a:pt x="5445" y="23114"/>
                  <a:pt x="5431" y="23114"/>
                </a:cubicBezTo>
                <a:close/>
                <a:moveTo>
                  <a:pt x="19723" y="23412"/>
                </a:moveTo>
                <a:cubicBezTo>
                  <a:pt x="19710" y="23412"/>
                  <a:pt x="19697" y="23415"/>
                  <a:pt x="19686" y="23423"/>
                </a:cubicBezTo>
                <a:lnTo>
                  <a:pt x="19576" y="23493"/>
                </a:lnTo>
                <a:cubicBezTo>
                  <a:pt x="19545" y="23512"/>
                  <a:pt x="19536" y="23553"/>
                  <a:pt x="19555" y="23584"/>
                </a:cubicBezTo>
                <a:cubicBezTo>
                  <a:pt x="19568" y="23604"/>
                  <a:pt x="19590" y="23614"/>
                  <a:pt x="19611" y="23614"/>
                </a:cubicBezTo>
                <a:cubicBezTo>
                  <a:pt x="19625" y="23614"/>
                  <a:pt x="19636" y="23610"/>
                  <a:pt x="19646" y="23604"/>
                </a:cubicBezTo>
                <a:lnTo>
                  <a:pt x="19758" y="23532"/>
                </a:lnTo>
                <a:cubicBezTo>
                  <a:pt x="19788" y="23513"/>
                  <a:pt x="19797" y="23472"/>
                  <a:pt x="19776" y="23441"/>
                </a:cubicBezTo>
                <a:cubicBezTo>
                  <a:pt x="19765" y="23422"/>
                  <a:pt x="19744" y="23412"/>
                  <a:pt x="19723" y="23412"/>
                </a:cubicBezTo>
                <a:close/>
                <a:moveTo>
                  <a:pt x="6092" y="23554"/>
                </a:moveTo>
                <a:cubicBezTo>
                  <a:pt x="6070" y="23554"/>
                  <a:pt x="6049" y="23565"/>
                  <a:pt x="6037" y="23585"/>
                </a:cubicBezTo>
                <a:cubicBezTo>
                  <a:pt x="6017" y="23615"/>
                  <a:pt x="6028" y="23656"/>
                  <a:pt x="6058" y="23676"/>
                </a:cubicBezTo>
                <a:lnTo>
                  <a:pt x="6171" y="23745"/>
                </a:lnTo>
                <a:cubicBezTo>
                  <a:pt x="6182" y="23751"/>
                  <a:pt x="6193" y="23754"/>
                  <a:pt x="6206" y="23754"/>
                </a:cubicBezTo>
                <a:cubicBezTo>
                  <a:pt x="6227" y="23754"/>
                  <a:pt x="6249" y="23742"/>
                  <a:pt x="6262" y="23723"/>
                </a:cubicBezTo>
                <a:cubicBezTo>
                  <a:pt x="6280" y="23692"/>
                  <a:pt x="6270" y="23651"/>
                  <a:pt x="6239" y="23632"/>
                </a:cubicBezTo>
                <a:lnTo>
                  <a:pt x="6127" y="23563"/>
                </a:lnTo>
                <a:cubicBezTo>
                  <a:pt x="6116" y="23557"/>
                  <a:pt x="6104" y="23554"/>
                  <a:pt x="6092" y="23554"/>
                </a:cubicBezTo>
                <a:close/>
                <a:moveTo>
                  <a:pt x="19045" y="23821"/>
                </a:moveTo>
                <a:cubicBezTo>
                  <a:pt x="19034" y="23821"/>
                  <a:pt x="19023" y="23824"/>
                  <a:pt x="19013" y="23829"/>
                </a:cubicBezTo>
                <a:cubicBezTo>
                  <a:pt x="18976" y="23851"/>
                  <a:pt x="18937" y="23873"/>
                  <a:pt x="18899" y="23894"/>
                </a:cubicBezTo>
                <a:cubicBezTo>
                  <a:pt x="18867" y="23911"/>
                  <a:pt x="18855" y="23951"/>
                  <a:pt x="18874" y="23983"/>
                </a:cubicBezTo>
                <a:cubicBezTo>
                  <a:pt x="18885" y="24004"/>
                  <a:pt x="18908" y="24017"/>
                  <a:pt x="18931" y="24017"/>
                </a:cubicBezTo>
                <a:cubicBezTo>
                  <a:pt x="18942" y="24017"/>
                  <a:pt x="18954" y="24014"/>
                  <a:pt x="18962" y="24008"/>
                </a:cubicBezTo>
                <a:cubicBezTo>
                  <a:pt x="19001" y="23988"/>
                  <a:pt x="19038" y="23966"/>
                  <a:pt x="19077" y="23945"/>
                </a:cubicBezTo>
                <a:cubicBezTo>
                  <a:pt x="19109" y="23926"/>
                  <a:pt x="19120" y="23887"/>
                  <a:pt x="19103" y="23855"/>
                </a:cubicBezTo>
                <a:cubicBezTo>
                  <a:pt x="19090" y="23833"/>
                  <a:pt x="19068" y="23821"/>
                  <a:pt x="19045" y="23821"/>
                </a:cubicBezTo>
                <a:close/>
                <a:moveTo>
                  <a:pt x="6778" y="23949"/>
                </a:moveTo>
                <a:cubicBezTo>
                  <a:pt x="6754" y="23949"/>
                  <a:pt x="6732" y="23961"/>
                  <a:pt x="6719" y="23983"/>
                </a:cubicBezTo>
                <a:cubicBezTo>
                  <a:pt x="6703" y="24014"/>
                  <a:pt x="6714" y="24054"/>
                  <a:pt x="6746" y="24073"/>
                </a:cubicBezTo>
                <a:cubicBezTo>
                  <a:pt x="6786" y="24094"/>
                  <a:pt x="6825" y="24115"/>
                  <a:pt x="6863" y="24135"/>
                </a:cubicBezTo>
                <a:cubicBezTo>
                  <a:pt x="6874" y="24140"/>
                  <a:pt x="6884" y="24142"/>
                  <a:pt x="6894" y="24142"/>
                </a:cubicBezTo>
                <a:cubicBezTo>
                  <a:pt x="6919" y="24142"/>
                  <a:pt x="6942" y="24130"/>
                  <a:pt x="6953" y="24107"/>
                </a:cubicBezTo>
                <a:cubicBezTo>
                  <a:pt x="6970" y="24074"/>
                  <a:pt x="6958" y="24034"/>
                  <a:pt x="6925" y="24017"/>
                </a:cubicBezTo>
                <a:cubicBezTo>
                  <a:pt x="6886" y="23997"/>
                  <a:pt x="6847" y="23977"/>
                  <a:pt x="6809" y="23956"/>
                </a:cubicBezTo>
                <a:cubicBezTo>
                  <a:pt x="6799" y="23951"/>
                  <a:pt x="6788" y="23949"/>
                  <a:pt x="6778" y="23949"/>
                </a:cubicBezTo>
                <a:close/>
                <a:moveTo>
                  <a:pt x="18346" y="24187"/>
                </a:moveTo>
                <a:cubicBezTo>
                  <a:pt x="18336" y="24187"/>
                  <a:pt x="18326" y="24189"/>
                  <a:pt x="18317" y="24193"/>
                </a:cubicBezTo>
                <a:cubicBezTo>
                  <a:pt x="18279" y="24213"/>
                  <a:pt x="18239" y="24231"/>
                  <a:pt x="18199" y="24250"/>
                </a:cubicBezTo>
                <a:cubicBezTo>
                  <a:pt x="18167" y="24265"/>
                  <a:pt x="18152" y="24305"/>
                  <a:pt x="18168" y="24339"/>
                </a:cubicBezTo>
                <a:cubicBezTo>
                  <a:pt x="18179" y="24362"/>
                  <a:pt x="18203" y="24377"/>
                  <a:pt x="18228" y="24377"/>
                </a:cubicBezTo>
                <a:cubicBezTo>
                  <a:pt x="18238" y="24377"/>
                  <a:pt x="18246" y="24375"/>
                  <a:pt x="18256" y="24370"/>
                </a:cubicBezTo>
                <a:lnTo>
                  <a:pt x="18374" y="24313"/>
                </a:lnTo>
                <a:cubicBezTo>
                  <a:pt x="18408" y="24298"/>
                  <a:pt x="18420" y="24258"/>
                  <a:pt x="18405" y="24224"/>
                </a:cubicBezTo>
                <a:cubicBezTo>
                  <a:pt x="18394" y="24201"/>
                  <a:pt x="18371" y="24187"/>
                  <a:pt x="18346" y="24187"/>
                </a:cubicBezTo>
                <a:close/>
                <a:moveTo>
                  <a:pt x="7488" y="24303"/>
                </a:moveTo>
                <a:cubicBezTo>
                  <a:pt x="7463" y="24303"/>
                  <a:pt x="7439" y="24317"/>
                  <a:pt x="7428" y="24341"/>
                </a:cubicBezTo>
                <a:cubicBezTo>
                  <a:pt x="7413" y="24373"/>
                  <a:pt x="7426" y="24412"/>
                  <a:pt x="7460" y="24428"/>
                </a:cubicBezTo>
                <a:cubicBezTo>
                  <a:pt x="7501" y="24447"/>
                  <a:pt x="7541" y="24465"/>
                  <a:pt x="7582" y="24483"/>
                </a:cubicBezTo>
                <a:cubicBezTo>
                  <a:pt x="7590" y="24488"/>
                  <a:pt x="7599" y="24489"/>
                  <a:pt x="7608" y="24489"/>
                </a:cubicBezTo>
                <a:cubicBezTo>
                  <a:pt x="7634" y="24489"/>
                  <a:pt x="7658" y="24475"/>
                  <a:pt x="7669" y="24451"/>
                </a:cubicBezTo>
                <a:cubicBezTo>
                  <a:pt x="7684" y="24418"/>
                  <a:pt x="7669" y="24380"/>
                  <a:pt x="7635" y="24364"/>
                </a:cubicBezTo>
                <a:cubicBezTo>
                  <a:pt x="7594" y="24346"/>
                  <a:pt x="7554" y="24326"/>
                  <a:pt x="7515" y="24309"/>
                </a:cubicBezTo>
                <a:cubicBezTo>
                  <a:pt x="7506" y="24305"/>
                  <a:pt x="7497" y="24303"/>
                  <a:pt x="7488" y="24303"/>
                </a:cubicBezTo>
                <a:close/>
                <a:moveTo>
                  <a:pt x="17625" y="24510"/>
                </a:moveTo>
                <a:cubicBezTo>
                  <a:pt x="17617" y="24510"/>
                  <a:pt x="17609" y="24511"/>
                  <a:pt x="17601" y="24515"/>
                </a:cubicBezTo>
                <a:cubicBezTo>
                  <a:pt x="17561" y="24531"/>
                  <a:pt x="17520" y="24546"/>
                  <a:pt x="17479" y="24564"/>
                </a:cubicBezTo>
                <a:cubicBezTo>
                  <a:pt x="17444" y="24577"/>
                  <a:pt x="17429" y="24615"/>
                  <a:pt x="17442" y="24649"/>
                </a:cubicBezTo>
                <a:cubicBezTo>
                  <a:pt x="17452" y="24675"/>
                  <a:pt x="17478" y="24692"/>
                  <a:pt x="17504" y="24692"/>
                </a:cubicBezTo>
                <a:cubicBezTo>
                  <a:pt x="17512" y="24692"/>
                  <a:pt x="17520" y="24690"/>
                  <a:pt x="17528" y="24687"/>
                </a:cubicBezTo>
                <a:lnTo>
                  <a:pt x="17651" y="24637"/>
                </a:lnTo>
                <a:cubicBezTo>
                  <a:pt x="17684" y="24623"/>
                  <a:pt x="17700" y="24584"/>
                  <a:pt x="17687" y="24551"/>
                </a:cubicBezTo>
                <a:cubicBezTo>
                  <a:pt x="17677" y="24526"/>
                  <a:pt x="17651" y="24510"/>
                  <a:pt x="17625" y="24510"/>
                </a:cubicBezTo>
                <a:close/>
                <a:moveTo>
                  <a:pt x="8218" y="24610"/>
                </a:moveTo>
                <a:cubicBezTo>
                  <a:pt x="8192" y="24610"/>
                  <a:pt x="8167" y="24626"/>
                  <a:pt x="8157" y="24653"/>
                </a:cubicBezTo>
                <a:cubicBezTo>
                  <a:pt x="8144" y="24688"/>
                  <a:pt x="8161" y="24726"/>
                  <a:pt x="8196" y="24739"/>
                </a:cubicBezTo>
                <a:cubicBezTo>
                  <a:pt x="8237" y="24754"/>
                  <a:pt x="8277" y="24771"/>
                  <a:pt x="8319" y="24786"/>
                </a:cubicBezTo>
                <a:cubicBezTo>
                  <a:pt x="8327" y="24789"/>
                  <a:pt x="8335" y="24790"/>
                  <a:pt x="8342" y="24790"/>
                </a:cubicBezTo>
                <a:cubicBezTo>
                  <a:pt x="8370" y="24790"/>
                  <a:pt x="8395" y="24774"/>
                  <a:pt x="8403" y="24746"/>
                </a:cubicBezTo>
                <a:cubicBezTo>
                  <a:pt x="8417" y="24713"/>
                  <a:pt x="8399" y="24674"/>
                  <a:pt x="8365" y="24662"/>
                </a:cubicBezTo>
                <a:cubicBezTo>
                  <a:pt x="8325" y="24647"/>
                  <a:pt x="8284" y="24630"/>
                  <a:pt x="8243" y="24615"/>
                </a:cubicBezTo>
                <a:cubicBezTo>
                  <a:pt x="8235" y="24612"/>
                  <a:pt x="8226" y="24610"/>
                  <a:pt x="8218" y="24610"/>
                </a:cubicBezTo>
                <a:close/>
                <a:moveTo>
                  <a:pt x="16884" y="24788"/>
                </a:moveTo>
                <a:cubicBezTo>
                  <a:pt x="16877" y="24788"/>
                  <a:pt x="16870" y="24789"/>
                  <a:pt x="16863" y="24791"/>
                </a:cubicBezTo>
                <a:lnTo>
                  <a:pt x="16739" y="24832"/>
                </a:lnTo>
                <a:cubicBezTo>
                  <a:pt x="16704" y="24843"/>
                  <a:pt x="16685" y="24880"/>
                  <a:pt x="16696" y="24915"/>
                </a:cubicBezTo>
                <a:cubicBezTo>
                  <a:pt x="16705" y="24943"/>
                  <a:pt x="16731" y="24961"/>
                  <a:pt x="16760" y="24961"/>
                </a:cubicBezTo>
                <a:cubicBezTo>
                  <a:pt x="16766" y="24961"/>
                  <a:pt x="16773" y="24960"/>
                  <a:pt x="16780" y="24957"/>
                </a:cubicBezTo>
                <a:lnTo>
                  <a:pt x="16905" y="24915"/>
                </a:lnTo>
                <a:cubicBezTo>
                  <a:pt x="16940" y="24904"/>
                  <a:pt x="16957" y="24867"/>
                  <a:pt x="16946" y="24832"/>
                </a:cubicBezTo>
                <a:cubicBezTo>
                  <a:pt x="16937" y="24806"/>
                  <a:pt x="16912" y="24788"/>
                  <a:pt x="16884" y="24788"/>
                </a:cubicBezTo>
                <a:close/>
                <a:moveTo>
                  <a:pt x="8967" y="24873"/>
                </a:moveTo>
                <a:cubicBezTo>
                  <a:pt x="8939" y="24873"/>
                  <a:pt x="8912" y="24891"/>
                  <a:pt x="8904" y="24919"/>
                </a:cubicBezTo>
                <a:cubicBezTo>
                  <a:pt x="8893" y="24954"/>
                  <a:pt x="8913" y="24991"/>
                  <a:pt x="8948" y="25002"/>
                </a:cubicBezTo>
                <a:lnTo>
                  <a:pt x="9076" y="25042"/>
                </a:lnTo>
                <a:cubicBezTo>
                  <a:pt x="9082" y="25043"/>
                  <a:pt x="9088" y="25045"/>
                  <a:pt x="9094" y="25045"/>
                </a:cubicBezTo>
                <a:cubicBezTo>
                  <a:pt x="9123" y="25045"/>
                  <a:pt x="9149" y="25026"/>
                  <a:pt x="9157" y="24996"/>
                </a:cubicBezTo>
                <a:cubicBezTo>
                  <a:pt x="9169" y="24961"/>
                  <a:pt x="9148" y="24924"/>
                  <a:pt x="9113" y="24914"/>
                </a:cubicBezTo>
                <a:lnTo>
                  <a:pt x="8987" y="24876"/>
                </a:lnTo>
                <a:cubicBezTo>
                  <a:pt x="8980" y="24874"/>
                  <a:pt x="8973" y="24873"/>
                  <a:pt x="8967" y="24873"/>
                </a:cubicBezTo>
                <a:close/>
                <a:moveTo>
                  <a:pt x="16127" y="25018"/>
                </a:moveTo>
                <a:cubicBezTo>
                  <a:pt x="16122" y="25018"/>
                  <a:pt x="16116" y="25019"/>
                  <a:pt x="16110" y="25020"/>
                </a:cubicBezTo>
                <a:lnTo>
                  <a:pt x="15983" y="25053"/>
                </a:lnTo>
                <a:cubicBezTo>
                  <a:pt x="15947" y="25062"/>
                  <a:pt x="15927" y="25098"/>
                  <a:pt x="15936" y="25134"/>
                </a:cubicBezTo>
                <a:cubicBezTo>
                  <a:pt x="15943" y="25164"/>
                  <a:pt x="15970" y="25184"/>
                  <a:pt x="15999" y="25184"/>
                </a:cubicBezTo>
                <a:cubicBezTo>
                  <a:pt x="16005" y="25184"/>
                  <a:pt x="16011" y="25184"/>
                  <a:pt x="16016" y="25181"/>
                </a:cubicBezTo>
                <a:lnTo>
                  <a:pt x="16144" y="25147"/>
                </a:lnTo>
                <a:cubicBezTo>
                  <a:pt x="16179" y="25138"/>
                  <a:pt x="16199" y="25102"/>
                  <a:pt x="16190" y="25066"/>
                </a:cubicBezTo>
                <a:cubicBezTo>
                  <a:pt x="16183" y="25037"/>
                  <a:pt x="16157" y="25018"/>
                  <a:pt x="16127" y="25018"/>
                </a:cubicBezTo>
                <a:close/>
                <a:moveTo>
                  <a:pt x="9733" y="25087"/>
                </a:moveTo>
                <a:cubicBezTo>
                  <a:pt x="9702" y="25087"/>
                  <a:pt x="9674" y="25107"/>
                  <a:pt x="9666" y="25138"/>
                </a:cubicBezTo>
                <a:cubicBezTo>
                  <a:pt x="9657" y="25174"/>
                  <a:pt x="9679" y="25210"/>
                  <a:pt x="9715" y="25219"/>
                </a:cubicBezTo>
                <a:cubicBezTo>
                  <a:pt x="9758" y="25229"/>
                  <a:pt x="9800" y="25239"/>
                  <a:pt x="9844" y="25249"/>
                </a:cubicBezTo>
                <a:cubicBezTo>
                  <a:pt x="9849" y="25250"/>
                  <a:pt x="9854" y="25250"/>
                  <a:pt x="9859" y="25250"/>
                </a:cubicBezTo>
                <a:cubicBezTo>
                  <a:pt x="9889" y="25250"/>
                  <a:pt x="9916" y="25230"/>
                  <a:pt x="9923" y="25199"/>
                </a:cubicBezTo>
                <a:cubicBezTo>
                  <a:pt x="9932" y="25163"/>
                  <a:pt x="9911" y="25128"/>
                  <a:pt x="9875" y="25119"/>
                </a:cubicBezTo>
                <a:cubicBezTo>
                  <a:pt x="9831" y="25109"/>
                  <a:pt x="9789" y="25099"/>
                  <a:pt x="9747" y="25089"/>
                </a:cubicBezTo>
                <a:cubicBezTo>
                  <a:pt x="9742" y="25088"/>
                  <a:pt x="9737" y="25087"/>
                  <a:pt x="9733" y="25087"/>
                </a:cubicBezTo>
                <a:close/>
                <a:moveTo>
                  <a:pt x="15356" y="25200"/>
                </a:moveTo>
                <a:cubicBezTo>
                  <a:pt x="15352" y="25200"/>
                  <a:pt x="15348" y="25201"/>
                  <a:pt x="15344" y="25201"/>
                </a:cubicBezTo>
                <a:lnTo>
                  <a:pt x="15215" y="25227"/>
                </a:lnTo>
                <a:cubicBezTo>
                  <a:pt x="15178" y="25235"/>
                  <a:pt x="15155" y="25270"/>
                  <a:pt x="15162" y="25306"/>
                </a:cubicBezTo>
                <a:cubicBezTo>
                  <a:pt x="15168" y="25337"/>
                  <a:pt x="15196" y="25359"/>
                  <a:pt x="15227" y="25359"/>
                </a:cubicBezTo>
                <a:cubicBezTo>
                  <a:pt x="15232" y="25359"/>
                  <a:pt x="15236" y="25358"/>
                  <a:pt x="15240" y="25357"/>
                </a:cubicBezTo>
                <a:lnTo>
                  <a:pt x="15370" y="25331"/>
                </a:lnTo>
                <a:cubicBezTo>
                  <a:pt x="15406" y="25323"/>
                  <a:pt x="15430" y="25288"/>
                  <a:pt x="15421" y="25252"/>
                </a:cubicBezTo>
                <a:cubicBezTo>
                  <a:pt x="15415" y="25221"/>
                  <a:pt x="15386" y="25200"/>
                  <a:pt x="15356" y="25200"/>
                </a:cubicBezTo>
                <a:close/>
                <a:moveTo>
                  <a:pt x="10504" y="25252"/>
                </a:moveTo>
                <a:cubicBezTo>
                  <a:pt x="10473" y="25252"/>
                  <a:pt x="10444" y="25275"/>
                  <a:pt x="10438" y="25307"/>
                </a:cubicBezTo>
                <a:cubicBezTo>
                  <a:pt x="10432" y="25343"/>
                  <a:pt x="10457" y="25377"/>
                  <a:pt x="10493" y="25383"/>
                </a:cubicBezTo>
                <a:lnTo>
                  <a:pt x="10623" y="25406"/>
                </a:lnTo>
                <a:cubicBezTo>
                  <a:pt x="10627" y="25408"/>
                  <a:pt x="10631" y="25408"/>
                  <a:pt x="10634" y="25408"/>
                </a:cubicBezTo>
                <a:cubicBezTo>
                  <a:pt x="10667" y="25408"/>
                  <a:pt x="10694" y="25384"/>
                  <a:pt x="10698" y="25353"/>
                </a:cubicBezTo>
                <a:cubicBezTo>
                  <a:pt x="10704" y="25317"/>
                  <a:pt x="10680" y="25282"/>
                  <a:pt x="10644" y="25276"/>
                </a:cubicBezTo>
                <a:lnTo>
                  <a:pt x="10515" y="25252"/>
                </a:lnTo>
                <a:cubicBezTo>
                  <a:pt x="10512" y="25252"/>
                  <a:pt x="10508" y="25252"/>
                  <a:pt x="10504" y="25252"/>
                </a:cubicBezTo>
                <a:close/>
                <a:moveTo>
                  <a:pt x="14577" y="25334"/>
                </a:moveTo>
                <a:cubicBezTo>
                  <a:pt x="14574" y="25334"/>
                  <a:pt x="14571" y="25334"/>
                  <a:pt x="14568" y="25334"/>
                </a:cubicBezTo>
                <a:lnTo>
                  <a:pt x="14438" y="25353"/>
                </a:lnTo>
                <a:cubicBezTo>
                  <a:pt x="14401" y="25358"/>
                  <a:pt x="14376" y="25391"/>
                  <a:pt x="14381" y="25426"/>
                </a:cubicBezTo>
                <a:cubicBezTo>
                  <a:pt x="14384" y="25460"/>
                  <a:pt x="14413" y="25485"/>
                  <a:pt x="14445" y="25485"/>
                </a:cubicBezTo>
                <a:cubicBezTo>
                  <a:pt x="14448" y="25485"/>
                  <a:pt x="14452" y="25485"/>
                  <a:pt x="14454" y="25483"/>
                </a:cubicBezTo>
                <a:lnTo>
                  <a:pt x="14586" y="25465"/>
                </a:lnTo>
                <a:cubicBezTo>
                  <a:pt x="14622" y="25460"/>
                  <a:pt x="14648" y="25426"/>
                  <a:pt x="14643" y="25391"/>
                </a:cubicBezTo>
                <a:cubicBezTo>
                  <a:pt x="14638" y="25358"/>
                  <a:pt x="14609" y="25334"/>
                  <a:pt x="14577" y="25334"/>
                </a:cubicBezTo>
                <a:close/>
                <a:moveTo>
                  <a:pt x="11285" y="25370"/>
                </a:moveTo>
                <a:cubicBezTo>
                  <a:pt x="11254" y="25370"/>
                  <a:pt x="11225" y="25395"/>
                  <a:pt x="11221" y="25427"/>
                </a:cubicBezTo>
                <a:cubicBezTo>
                  <a:pt x="11216" y="25464"/>
                  <a:pt x="11243" y="25497"/>
                  <a:pt x="11279" y="25501"/>
                </a:cubicBezTo>
                <a:lnTo>
                  <a:pt x="11410" y="25516"/>
                </a:lnTo>
                <a:lnTo>
                  <a:pt x="11418" y="25516"/>
                </a:lnTo>
                <a:cubicBezTo>
                  <a:pt x="11451" y="25516"/>
                  <a:pt x="11481" y="25492"/>
                  <a:pt x="11483" y="25457"/>
                </a:cubicBezTo>
                <a:cubicBezTo>
                  <a:pt x="11487" y="25421"/>
                  <a:pt x="11461" y="25389"/>
                  <a:pt x="11425" y="25384"/>
                </a:cubicBezTo>
                <a:lnTo>
                  <a:pt x="11294" y="25370"/>
                </a:lnTo>
                <a:cubicBezTo>
                  <a:pt x="11291" y="25370"/>
                  <a:pt x="11288" y="25370"/>
                  <a:pt x="11285" y="25370"/>
                </a:cubicBezTo>
                <a:close/>
                <a:moveTo>
                  <a:pt x="13788" y="25421"/>
                </a:moveTo>
                <a:cubicBezTo>
                  <a:pt x="13787" y="25421"/>
                  <a:pt x="13785" y="25421"/>
                  <a:pt x="13784" y="25421"/>
                </a:cubicBezTo>
                <a:lnTo>
                  <a:pt x="13654" y="25431"/>
                </a:lnTo>
                <a:cubicBezTo>
                  <a:pt x="13618" y="25434"/>
                  <a:pt x="13590" y="25464"/>
                  <a:pt x="13592" y="25501"/>
                </a:cubicBezTo>
                <a:cubicBezTo>
                  <a:pt x="13594" y="25536"/>
                  <a:pt x="13624" y="25563"/>
                  <a:pt x="13657" y="25563"/>
                </a:cubicBezTo>
                <a:lnTo>
                  <a:pt x="13662" y="25563"/>
                </a:lnTo>
                <a:lnTo>
                  <a:pt x="13794" y="25553"/>
                </a:lnTo>
                <a:cubicBezTo>
                  <a:pt x="13830" y="25550"/>
                  <a:pt x="13857" y="25519"/>
                  <a:pt x="13855" y="25483"/>
                </a:cubicBezTo>
                <a:cubicBezTo>
                  <a:pt x="13852" y="25447"/>
                  <a:pt x="13819" y="25421"/>
                  <a:pt x="13788" y="25421"/>
                </a:cubicBezTo>
                <a:close/>
                <a:moveTo>
                  <a:pt x="12073" y="25439"/>
                </a:moveTo>
                <a:cubicBezTo>
                  <a:pt x="12037" y="25439"/>
                  <a:pt x="12012" y="25468"/>
                  <a:pt x="12009" y="25502"/>
                </a:cubicBezTo>
                <a:cubicBezTo>
                  <a:pt x="12008" y="25538"/>
                  <a:pt x="12036" y="25569"/>
                  <a:pt x="12071" y="25572"/>
                </a:cubicBezTo>
                <a:lnTo>
                  <a:pt x="12204" y="25578"/>
                </a:lnTo>
                <a:lnTo>
                  <a:pt x="12208" y="25578"/>
                </a:lnTo>
                <a:cubicBezTo>
                  <a:pt x="12243" y="25578"/>
                  <a:pt x="12273" y="25549"/>
                  <a:pt x="12273" y="25515"/>
                </a:cubicBezTo>
                <a:cubicBezTo>
                  <a:pt x="12275" y="25480"/>
                  <a:pt x="12245" y="25447"/>
                  <a:pt x="12210" y="25446"/>
                </a:cubicBezTo>
                <a:lnTo>
                  <a:pt x="12079" y="25440"/>
                </a:lnTo>
                <a:cubicBezTo>
                  <a:pt x="12077" y="25440"/>
                  <a:pt x="12075" y="25439"/>
                  <a:pt x="12073" y="25439"/>
                </a:cubicBezTo>
                <a:close/>
                <a:moveTo>
                  <a:pt x="12997" y="25457"/>
                </a:moveTo>
                <a:lnTo>
                  <a:pt x="12866" y="25459"/>
                </a:lnTo>
                <a:cubicBezTo>
                  <a:pt x="12831" y="25459"/>
                  <a:pt x="12801" y="25488"/>
                  <a:pt x="12801" y="25526"/>
                </a:cubicBezTo>
                <a:cubicBezTo>
                  <a:pt x="12802" y="25561"/>
                  <a:pt x="12832" y="25590"/>
                  <a:pt x="12868" y="25590"/>
                </a:cubicBezTo>
                <a:lnTo>
                  <a:pt x="13001" y="25589"/>
                </a:lnTo>
                <a:cubicBezTo>
                  <a:pt x="13037" y="25589"/>
                  <a:pt x="13066" y="25559"/>
                  <a:pt x="13066" y="25523"/>
                </a:cubicBezTo>
                <a:cubicBezTo>
                  <a:pt x="13064" y="25487"/>
                  <a:pt x="13035" y="25457"/>
                  <a:pt x="13000" y="25457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8B96A0-170E-FFA8-41D7-B408D5EE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089" y="3032166"/>
            <a:ext cx="4168292" cy="4168292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96A2C-912E-DC95-89A6-17ECA7812F4A}"/>
              </a:ext>
            </a:extLst>
          </p:cNvPr>
          <p:cNvSpPr txBox="1"/>
          <p:nvPr/>
        </p:nvSpPr>
        <p:spPr>
          <a:xfrm>
            <a:off x="12401258" y="6087919"/>
            <a:ext cx="393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Montserrat Semi-Bold" panose="020B0604020202020204" charset="-52"/>
              </a:rPr>
              <a:t>Боли Ц/А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E09BE-8E09-B9E1-E524-282509A46AE9}"/>
              </a:ext>
            </a:extLst>
          </p:cNvPr>
          <p:cNvSpPr txBox="1"/>
          <p:nvPr/>
        </p:nvSpPr>
        <p:spPr>
          <a:xfrm>
            <a:off x="12622194" y="7148037"/>
            <a:ext cx="48287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>
                <a:solidFill>
                  <a:schemeClr val="bg1"/>
                </a:solidFill>
              </a:rPr>
              <a:t>Отсутствие мотивации, невозможность развиваться сразу в 2 сферах, желание продемонстрировать свои спортивные результаты</a:t>
            </a:r>
          </a:p>
        </p:txBody>
      </p:sp>
      <p:pic>
        <p:nvPicPr>
          <p:cNvPr id="16" name="Рисунок 15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19F278C0-E255-34D6-04FF-307F83AD8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97000"/>
                    </a14:imgEffect>
                    <a14:imgEffect>
                      <a14:brightnessContrast bright="10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8" y="6199500"/>
            <a:ext cx="673632" cy="673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398B6179-54D7-BA1B-279B-57E09F01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67000"/>
                    </a14:imgEffect>
                    <a14:imgEffect>
                      <a14:brightnessContrast bright="10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2" y="2332515"/>
            <a:ext cx="951470" cy="95147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7348035C-5E1A-FBAE-0146-86CE9ED77D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184" y="2602054"/>
            <a:ext cx="887218" cy="8872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4282C0F4-F3C4-7B24-3C1D-B19974D508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284" y="5946429"/>
            <a:ext cx="784831" cy="78483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56DCDD25-44AF-4C5F-9317-C9DD328AAD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8131336"/>
            <a:ext cx="923330" cy="9233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C0669D-710E-E11F-65F8-6A46BFDD74C8}"/>
              </a:ext>
            </a:extLst>
          </p:cNvPr>
          <p:cNvSpPr txBox="1"/>
          <p:nvPr/>
        </p:nvSpPr>
        <p:spPr>
          <a:xfrm>
            <a:off x="7641891" y="8510665"/>
            <a:ext cx="2630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>
                <a:solidFill>
                  <a:schemeClr val="bg1"/>
                </a:solidFill>
              </a:rPr>
              <a:t>ЦФО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16AC43F-793C-2485-C04C-916BB1A1D6E0}"/>
              </a:ext>
            </a:extLst>
          </p:cNvPr>
          <p:cNvSpPr/>
          <p:nvPr/>
        </p:nvSpPr>
        <p:spPr>
          <a:xfrm>
            <a:off x="5056437" y="273547"/>
            <a:ext cx="7565922" cy="1194515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712A2-FA83-99A7-899F-CB7A0ABF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Сегментация целевой аудитории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95711C-4798-05F9-55E9-080B8520805D}"/>
              </a:ext>
            </a:extLst>
          </p:cNvPr>
          <p:cNvSpPr txBox="1"/>
          <p:nvPr/>
        </p:nvSpPr>
        <p:spPr>
          <a:xfrm>
            <a:off x="18983306" y="9739560"/>
            <a:ext cx="18163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Данные посчитаны на основе </a:t>
            </a:r>
            <a:r>
              <a:rPr lang="ru-RU" sz="160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кастдева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1028" name="Прямоугольник: скругленные углы 1027">
            <a:extLst>
              <a:ext uri="{FF2B5EF4-FFF2-40B4-BE49-F238E27FC236}">
                <a16:creationId xmlns:a16="http://schemas.microsoft.com/office/drawing/2014/main" id="{02F96314-C418-CBDA-38EC-9AB0CCBC3D08}"/>
              </a:ext>
            </a:extLst>
          </p:cNvPr>
          <p:cNvSpPr/>
          <p:nvPr/>
        </p:nvSpPr>
        <p:spPr>
          <a:xfrm>
            <a:off x="11909289" y="1979542"/>
            <a:ext cx="4877259" cy="6251458"/>
          </a:xfrm>
          <a:prstGeom prst="roundRect">
            <a:avLst/>
          </a:prstGeom>
          <a:solidFill>
            <a:srgbClr val="333FC2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Прямоугольник: скругленные углы 1028">
            <a:extLst>
              <a:ext uri="{FF2B5EF4-FFF2-40B4-BE49-F238E27FC236}">
                <a16:creationId xmlns:a16="http://schemas.microsoft.com/office/drawing/2014/main" id="{BE0E6BDA-A78D-2C68-B60D-DEB4D6E95CD1}"/>
              </a:ext>
            </a:extLst>
          </p:cNvPr>
          <p:cNvSpPr/>
          <p:nvPr/>
        </p:nvSpPr>
        <p:spPr>
          <a:xfrm>
            <a:off x="6529387" y="1979542"/>
            <a:ext cx="4847088" cy="6519725"/>
          </a:xfrm>
          <a:prstGeom prst="roundRect">
            <a:avLst/>
          </a:prstGeom>
          <a:solidFill>
            <a:srgbClr val="F36823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Прямоугольник: скругленные углы 1029">
            <a:extLst>
              <a:ext uri="{FF2B5EF4-FFF2-40B4-BE49-F238E27FC236}">
                <a16:creationId xmlns:a16="http://schemas.microsoft.com/office/drawing/2014/main" id="{430F1E5C-E3E8-87C0-9D92-B1F375E1FDED}"/>
              </a:ext>
            </a:extLst>
          </p:cNvPr>
          <p:cNvSpPr/>
          <p:nvPr/>
        </p:nvSpPr>
        <p:spPr>
          <a:xfrm>
            <a:off x="1096904" y="1979542"/>
            <a:ext cx="4847088" cy="6251458"/>
          </a:xfrm>
          <a:prstGeom prst="roundRect">
            <a:avLst/>
          </a:prstGeom>
          <a:solidFill>
            <a:srgbClr val="333FC2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: скругленные углы 1030">
            <a:extLst>
              <a:ext uri="{FF2B5EF4-FFF2-40B4-BE49-F238E27FC236}">
                <a16:creationId xmlns:a16="http://schemas.microsoft.com/office/drawing/2014/main" id="{185A2B99-3E44-6590-68E4-340C5B6086FF}"/>
              </a:ext>
            </a:extLst>
          </p:cNvPr>
          <p:cNvSpPr/>
          <p:nvPr/>
        </p:nvSpPr>
        <p:spPr>
          <a:xfrm>
            <a:off x="12308118" y="2188476"/>
            <a:ext cx="4925296" cy="637344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2" name="Прямоугольник: скругленные углы 1031">
            <a:extLst>
              <a:ext uri="{FF2B5EF4-FFF2-40B4-BE49-F238E27FC236}">
                <a16:creationId xmlns:a16="http://schemas.microsoft.com/office/drawing/2014/main" id="{72E584D7-2613-CB72-3B3E-3DBCC2752469}"/>
              </a:ext>
            </a:extLst>
          </p:cNvPr>
          <p:cNvSpPr/>
          <p:nvPr/>
        </p:nvSpPr>
        <p:spPr>
          <a:xfrm>
            <a:off x="6814146" y="2207982"/>
            <a:ext cx="4774134" cy="635394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3" name="Прямоугольник: скругленные углы 1032">
            <a:extLst>
              <a:ext uri="{FF2B5EF4-FFF2-40B4-BE49-F238E27FC236}">
                <a16:creationId xmlns:a16="http://schemas.microsoft.com/office/drawing/2014/main" id="{AA3A0E9A-3022-4F88-E055-AA3E211B3B1B}"/>
              </a:ext>
            </a:extLst>
          </p:cNvPr>
          <p:cNvSpPr/>
          <p:nvPr/>
        </p:nvSpPr>
        <p:spPr>
          <a:xfrm>
            <a:off x="1481433" y="2188476"/>
            <a:ext cx="4774135" cy="625145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63844BE8-2A04-9698-3866-9830DA2A5C40}"/>
              </a:ext>
            </a:extLst>
          </p:cNvPr>
          <p:cNvSpPr txBox="1"/>
          <p:nvPr/>
        </p:nvSpPr>
        <p:spPr>
          <a:xfrm>
            <a:off x="12643387" y="2321154"/>
            <a:ext cx="4464170" cy="59400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Округ: 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Ц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ФО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Возраст: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от 18 до 60, компании друзей, коллег, семьи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Интересы: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Играют в видеоигры регулярно, хотят улучшить физическую форму, улучшить досуг, детские лагеря</a:t>
            </a:r>
            <a:endParaRPr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  <a:p>
            <a:pPr defTabSz="1371600"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Боли: 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Проблемы со здоровьем из-за большого количества экранного времени. Отсутствие досуговых активностей для проведения совместного отдыха.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Потребности: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Стимул к занятию спортом, рассмотрение спорта с позиции развлечения для поднятия общего тонуса и настроений у компании.</a:t>
            </a:r>
            <a:endParaRPr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25B6AE96-5C70-178B-C04B-16059782A879}"/>
              </a:ext>
            </a:extLst>
          </p:cNvPr>
          <p:cNvSpPr txBox="1"/>
          <p:nvPr/>
        </p:nvSpPr>
        <p:spPr>
          <a:xfrm>
            <a:off x="7192749" y="2579660"/>
            <a:ext cx="3891615" cy="59400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1371600"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</a:rPr>
              <a:t>Округ: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Ц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ФО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</a:rPr>
              <a:t>Возраст: 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от 18 до 60</a:t>
            </a:r>
            <a:endParaRPr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  <a:p>
            <a:pPr defTabSz="1371600"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</a:rPr>
              <a:t>Интересы: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 работают в крупных корпорациях – поддержка здоровья на рабочем месте.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 Также лагеря для детей сотрудников компании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</a:rPr>
              <a:t>Боли: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 недостаточно оснащены компании к корпоративному виду спорта, ухудшение здоровья на фоне стресса.</a:t>
            </a:r>
            <a:endParaRPr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</a:rPr>
              <a:t>Потребности: 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увеличение производительности труда, введение активностей в свободное время со всем офисом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>
                <a:solidFill>
                  <a:prstClr val="black"/>
                </a:solidFill>
                <a:latin typeface="Montserrat Semi-Bold"/>
                <a:cs typeface="Arial"/>
              </a:rPr>
              <a:t>Примеры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: </a:t>
            </a:r>
            <a:r>
              <a:rPr lang="ru-RU" sz="2000" err="1">
                <a:solidFill>
                  <a:prstClr val="black"/>
                </a:solidFill>
                <a:latin typeface="Montserrat Light"/>
                <a:cs typeface="Arial"/>
              </a:rPr>
              <a:t>мтс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, </a:t>
            </a:r>
            <a:r>
              <a:rPr lang="ru-RU" sz="2000" err="1">
                <a:solidFill>
                  <a:prstClr val="black"/>
                </a:solidFill>
                <a:latin typeface="Montserrat Light"/>
                <a:cs typeface="Arial"/>
              </a:rPr>
              <a:t>сбер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, </a:t>
            </a:r>
            <a:r>
              <a:rPr lang="ru-RU" sz="2000" err="1">
                <a:solidFill>
                  <a:prstClr val="black"/>
                </a:solidFill>
                <a:latin typeface="Montserrat Light"/>
                <a:cs typeface="Arial"/>
              </a:rPr>
              <a:t>вк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1156C2FA-FD86-5FA1-4960-04FEB11D933E}"/>
              </a:ext>
            </a:extLst>
          </p:cNvPr>
          <p:cNvSpPr txBox="1"/>
          <p:nvPr/>
        </p:nvSpPr>
        <p:spPr>
          <a:xfrm>
            <a:off x="1726749" y="2451148"/>
            <a:ext cx="449106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Округ: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Ц</a:t>
            </a:r>
            <a:r>
              <a:rPr lang="ru-RU" sz="2000">
                <a:solidFill>
                  <a:prstClr val="black"/>
                </a:solidFill>
                <a:latin typeface="Montserrat Light"/>
                <a:cs typeface="Arial"/>
              </a:rPr>
              <a:t>ФО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Возраст: 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Школьники, подростки, подвержены общественному влиянию </a:t>
            </a:r>
            <a:b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 от 12 до 18 лет и молодые люди от 18 до 34.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Интересы: </a:t>
            </a:r>
            <a:r>
              <a:rPr lang="ru-RU" sz="2000">
                <a:solidFill>
                  <a:prstClr val="black"/>
                </a:solidFill>
                <a:latin typeface="Montserrat Light" panose="00000400000000000000" pitchFamily="2" charset="-52"/>
                <a:cs typeface="Arial" panose="020B0604020202020204" pitchFamily="34" charset="0"/>
              </a:rPr>
              <a:t>Мобильные игры, спорт, новые технологии. Развитие в киберспорте/спорте.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Боли: </a:t>
            </a:r>
            <a:r>
              <a:rPr lang="ru-RU" sz="2000">
                <a:solidFill>
                  <a:prstClr val="black"/>
                </a:solidFill>
                <a:latin typeface="Montserrat Light" panose="00000400000000000000" pitchFamily="2" charset="-52"/>
                <a:cs typeface="Arial" panose="020B0604020202020204" pitchFamily="34" charset="0"/>
              </a:rPr>
              <a:t>Сложность в демонстрации своих спортивных достижений друзьям. 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Потребности: </a:t>
            </a:r>
            <a:r>
              <a:rPr lang="ru-RU" sz="2000">
                <a:solidFill>
                  <a:prstClr val="black"/>
                </a:solidFill>
                <a:latin typeface="Montserrat Light" panose="00000400000000000000" pitchFamily="2" charset="-52"/>
                <a:cs typeface="Arial" panose="020B0604020202020204" pitchFamily="34" charset="0"/>
              </a:rPr>
              <a:t>Хотят выделяться среди друзей, показывать свои достижения. Самовыражение через демонстрацию «новизны» увлечения. 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9" name="Picture 6">
            <a:extLst>
              <a:ext uri="{FF2B5EF4-FFF2-40B4-BE49-F238E27FC236}">
                <a16:creationId xmlns:a16="http://schemas.microsoft.com/office/drawing/2014/main" id="{A8FA2FC2-DB8B-21F1-2410-CC74C53A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306" y="10921126"/>
            <a:ext cx="1331717" cy="1331717"/>
          </a:xfrm>
          <a:prstGeom prst="roundRect">
            <a:avLst>
              <a:gd name="adj" fmla="val 1123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A4E8ACF9-3D72-C960-FF9A-DA9006F7DCA3}"/>
              </a:ext>
            </a:extLst>
          </p:cNvPr>
          <p:cNvSpPr txBox="1"/>
          <p:nvPr/>
        </p:nvSpPr>
        <p:spPr>
          <a:xfrm>
            <a:off x="20679537" y="10109740"/>
            <a:ext cx="2391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Проблемное интервью</a:t>
            </a:r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1051" name="Picture 8">
            <a:extLst>
              <a:ext uri="{FF2B5EF4-FFF2-40B4-BE49-F238E27FC236}">
                <a16:creationId xmlns:a16="http://schemas.microsoft.com/office/drawing/2014/main" id="{EE6B9D28-1103-6D33-E091-01E43828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386" y="10958311"/>
            <a:ext cx="1331717" cy="1331717"/>
          </a:xfrm>
          <a:prstGeom prst="roundRect">
            <a:avLst>
              <a:gd name="adj" fmla="val 95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TextBox 1051">
            <a:extLst>
              <a:ext uri="{FF2B5EF4-FFF2-40B4-BE49-F238E27FC236}">
                <a16:creationId xmlns:a16="http://schemas.microsoft.com/office/drawing/2014/main" id="{0272F383-9984-17C9-7DE1-D2EF82235554}"/>
              </a:ext>
            </a:extLst>
          </p:cNvPr>
          <p:cNvSpPr txBox="1"/>
          <p:nvPr/>
        </p:nvSpPr>
        <p:spPr>
          <a:xfrm>
            <a:off x="-4557156" y="6120237"/>
            <a:ext cx="39044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Montserrat Semi-Bold" panose="020B0604020202020204" charset="-52"/>
              </a:rPr>
              <a:t>500</a:t>
            </a:r>
            <a:r>
              <a:rPr lang="ru-RU">
                <a:solidFill>
                  <a:schemeClr val="bg1"/>
                </a:solidFill>
              </a:rPr>
              <a:t> </a:t>
            </a:r>
          </a:p>
          <a:p>
            <a:r>
              <a:rPr lang="ru-RU">
                <a:solidFill>
                  <a:schemeClr val="bg1"/>
                </a:solidFill>
              </a:rPr>
              <a:t>Представителей Ц/А приняли участие в нашем опросе</a:t>
            </a:r>
            <a:endParaRPr lang="ru-RU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5C17A444-EF0B-F455-FB3F-9D5C9B636181}"/>
              </a:ext>
            </a:extLst>
          </p:cNvPr>
          <p:cNvSpPr txBox="1"/>
          <p:nvPr/>
        </p:nvSpPr>
        <p:spPr>
          <a:xfrm>
            <a:off x="-4557156" y="7369226"/>
            <a:ext cx="3904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Montserrat Semi-Bold" panose="020B0604020202020204" charset="-52"/>
              </a:rPr>
              <a:t>25</a:t>
            </a:r>
            <a:r>
              <a:rPr lang="ru-RU">
                <a:solidFill>
                  <a:schemeClr val="bg1"/>
                </a:solidFill>
              </a:rPr>
              <a:t> </a:t>
            </a:r>
          </a:p>
          <a:p>
            <a:r>
              <a:rPr lang="ru-RU">
                <a:solidFill>
                  <a:schemeClr val="bg1"/>
                </a:solidFill>
              </a:rPr>
              <a:t>Очных интервью в телестудии</a:t>
            </a:r>
            <a:endParaRPr lang="ru-RU"/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A3CC9684-5708-2DA2-DA4D-D0F2468663A9}"/>
              </a:ext>
            </a:extLst>
          </p:cNvPr>
          <p:cNvSpPr txBox="1"/>
          <p:nvPr/>
        </p:nvSpPr>
        <p:spPr>
          <a:xfrm>
            <a:off x="-4415229" y="8341216"/>
            <a:ext cx="35728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Montserrat Semi-Bold" panose="020B0604020202020204" charset="-52"/>
              </a:rPr>
              <a:t>1600</a:t>
            </a:r>
            <a:r>
              <a:rPr lang="ru-RU">
                <a:solidFill>
                  <a:schemeClr val="bg1"/>
                </a:solidFill>
              </a:rPr>
              <a:t> </a:t>
            </a:r>
          </a:p>
          <a:p>
            <a:r>
              <a:rPr lang="ru-RU">
                <a:solidFill>
                  <a:schemeClr val="bg1"/>
                </a:solidFill>
              </a:rPr>
              <a:t>Человек приняли участие в официальном опросе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CE8450-88EE-F3B6-6497-E683DC83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07282" y="5303544"/>
            <a:ext cx="21336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92F89E39-5BA5-C397-A622-0D8700CC26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 contrast="15000"/>
                    </a14:imgEffect>
                  </a14:imgLayer>
                </a14:imgProps>
              </a:ext>
            </a:extLst>
          </a:blip>
          <a:srcRect b="12171"/>
          <a:stretch/>
        </p:blipFill>
        <p:spPr>
          <a:xfrm>
            <a:off x="21494581" y="3664673"/>
            <a:ext cx="2562671" cy="1331717"/>
          </a:xfrm>
          <a:prstGeom prst="roundRect">
            <a:avLst/>
          </a:prstGeom>
        </p:spPr>
      </p:pic>
      <p:pic>
        <p:nvPicPr>
          <p:cNvPr id="11" name="Рисунок 10">
            <a:hlinkClick r:id="rId9"/>
            <a:extLst>
              <a:ext uri="{FF2B5EF4-FFF2-40B4-BE49-F238E27FC236}">
                <a16:creationId xmlns:a16="http://schemas.microsoft.com/office/drawing/2014/main" id="{22F649B3-51FF-921D-00AD-EC0CC5831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6133" y="3664673"/>
            <a:ext cx="2571708" cy="1331717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B8BF9E-6D6C-90C3-3E7D-5090BD0895B4}"/>
              </a:ext>
            </a:extLst>
          </p:cNvPr>
          <p:cNvSpPr txBox="1"/>
          <p:nvPr/>
        </p:nvSpPr>
        <p:spPr>
          <a:xfrm>
            <a:off x="18976157" y="2833660"/>
            <a:ext cx="2391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Интервью в телестудии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5C0BC4B-48A5-127A-3481-B0303F4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675" y="10953467"/>
            <a:ext cx="1331717" cy="1331717"/>
          </a:xfrm>
          <a:prstGeom prst="roundRect">
            <a:avLst>
              <a:gd name="adj" fmla="val 109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70F93F-BE66-2F17-E709-C192EF4E68C9}"/>
              </a:ext>
            </a:extLst>
          </p:cNvPr>
          <p:cNvSpPr txBox="1"/>
          <p:nvPr/>
        </p:nvSpPr>
        <p:spPr>
          <a:xfrm>
            <a:off x="22378869" y="10106998"/>
            <a:ext cx="2391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Решенческое интервью</a:t>
            </a:r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E809C7-BE7A-4442-ADD0-E06870AD9B0C}"/>
              </a:ext>
            </a:extLst>
          </p:cNvPr>
          <p:cNvSpPr txBox="1"/>
          <p:nvPr/>
        </p:nvSpPr>
        <p:spPr>
          <a:xfrm>
            <a:off x="-3878836" y="0"/>
            <a:ext cx="30240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Округ: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Ц</a:t>
            </a:r>
            <a:r>
              <a:rPr lang="ru-RU" sz="1800">
                <a:solidFill>
                  <a:prstClr val="black"/>
                </a:solidFill>
                <a:latin typeface="Montserrat Light"/>
                <a:cs typeface="Arial"/>
              </a:rPr>
              <a:t>ФО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Возраст: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Школьники от 12 до 18 лет и молодые люди от 18 до 34.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Интересы: </a:t>
            </a:r>
            <a:r>
              <a:rPr lang="ru-RU" sz="1800">
                <a:solidFill>
                  <a:prstClr val="black"/>
                </a:solidFill>
                <a:latin typeface="Montserrat Light" panose="00000400000000000000" pitchFamily="2" charset="-52"/>
                <a:cs typeface="Arial" panose="020B0604020202020204" pitchFamily="34" charset="0"/>
              </a:rPr>
              <a:t>Мобильные игры, спорт, новые технологии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Боли: </a:t>
            </a:r>
            <a:r>
              <a:rPr lang="ru-RU" sz="1800">
                <a:solidFill>
                  <a:prstClr val="black"/>
                </a:solidFill>
                <a:latin typeface="Montserrat Light" panose="00000400000000000000" pitchFamily="2" charset="-52"/>
                <a:cs typeface="Arial" panose="020B0604020202020204" pitchFamily="34" charset="0"/>
              </a:rPr>
              <a:t>Сложность в демонстрации своих спортивных достижений друзьям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Потребности: </a:t>
            </a:r>
            <a:r>
              <a:rPr lang="ru-RU" sz="1800">
                <a:solidFill>
                  <a:prstClr val="black"/>
                </a:solidFill>
                <a:latin typeface="Montserrat Light" panose="00000400000000000000" pitchFamily="2" charset="-52"/>
                <a:cs typeface="Arial" panose="020B0604020202020204" pitchFamily="34" charset="0"/>
              </a:rPr>
              <a:t>Хотят выделяться среди друзей, показывать свои достижения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023556-D6A6-48AF-A0DD-984E8C5DAD95}"/>
              </a:ext>
            </a:extLst>
          </p:cNvPr>
          <p:cNvSpPr txBox="1"/>
          <p:nvPr/>
        </p:nvSpPr>
        <p:spPr>
          <a:xfrm>
            <a:off x="19204098" y="6267906"/>
            <a:ext cx="4580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Округ: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Ц</a:t>
            </a:r>
            <a:r>
              <a:rPr lang="ru-RU" sz="1800">
                <a:solidFill>
                  <a:prstClr val="black"/>
                </a:solidFill>
                <a:latin typeface="Montserrat Light"/>
                <a:cs typeface="Arial"/>
              </a:rPr>
              <a:t>ФО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Возраст: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от 12 до 34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Интересы: </a:t>
            </a:r>
            <a:r>
              <a:rPr lang="ru-RU" sz="1800">
                <a:solidFill>
                  <a:prstClr val="black"/>
                </a:solidFill>
                <a:latin typeface="Montserrat Light"/>
                <a:cs typeface="Arial"/>
              </a:rPr>
              <a:t>Развиваются в спорте и киберспорте,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Боли: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В видеоиграх не оцениваются спортивные результаты, высокий порог входа на соревнования по направлениям.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 panose="020B0604020202020204" charset="-52"/>
                <a:ea typeface="+mn-ea"/>
                <a:cs typeface="+mn-cs"/>
              </a:rPr>
              <a:t>Потребности: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Самовыражение, демонстрация спортивных результатов, совмещение </a:t>
            </a:r>
            <a:r>
              <a:rPr kumimoji="0" lang="ru-RU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кибер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-52"/>
                <a:ea typeface="+mn-ea"/>
                <a:cs typeface="Arial" panose="020B0604020202020204" pitchFamily="34" charset="0"/>
              </a:rPr>
              <a:t> и реального спорта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9BF9EB-EE08-41FB-97C5-E95D6A23E1AA}"/>
              </a:ext>
            </a:extLst>
          </p:cNvPr>
          <p:cNvSpPr txBox="1"/>
          <p:nvPr/>
        </p:nvSpPr>
        <p:spPr>
          <a:xfrm>
            <a:off x="19442128" y="-551899"/>
            <a:ext cx="41049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Округ: </a:t>
            </a:r>
            <a:r>
              <a:rPr lang="ru-RU" sz="1800">
                <a:solidFill>
                  <a:prstClr val="black"/>
                </a:solidFill>
                <a:latin typeface="Montserrat Light"/>
                <a:cs typeface="Arial"/>
              </a:rPr>
              <a:t>Ц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ФО</a:t>
            </a: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Arial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Возраст: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от 12 до 34 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Интересы: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Играют в видеоигры регулярно, хотят улучшить физическую форму</a:t>
            </a:r>
            <a:endParaRPr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  <a:p>
            <a:pPr defTabSz="1371600"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Боли: </a:t>
            </a:r>
            <a:r>
              <a:rPr lang="ru-RU" sz="1800">
                <a:solidFill>
                  <a:prstClr val="black"/>
                </a:solidFill>
                <a:latin typeface="Montserrat Light"/>
                <a:cs typeface="Arial"/>
              </a:rPr>
              <a:t>Проблемы со здоровьем из-за большого количества экранного времени  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-52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Потребности: 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t>Стимул к занятию спортом, рассмотрение спорта с позиции развлечения</a:t>
            </a:r>
            <a:endParaRPr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cs typeface="Arial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117B769-C70C-8F38-B6EA-C8DA34D9F000}"/>
              </a:ext>
            </a:extLst>
          </p:cNvPr>
          <p:cNvSpPr/>
          <p:nvPr/>
        </p:nvSpPr>
        <p:spPr>
          <a:xfrm>
            <a:off x="3369151" y="273547"/>
            <a:ext cx="11394065" cy="1158230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8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01BD5-F35E-33AB-25BD-C324B1C7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9" y="187052"/>
            <a:ext cx="17145000" cy="1143000"/>
          </a:xfrm>
        </p:spPr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Технология. Продукт. MVP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76AC3-4E40-4B41-00B0-A6E5EB8825A1}"/>
              </a:ext>
            </a:extLst>
          </p:cNvPr>
          <p:cNvSpPr txBox="1"/>
          <p:nvPr/>
        </p:nvSpPr>
        <p:spPr>
          <a:xfrm>
            <a:off x="1216420" y="2913722"/>
            <a:ext cx="492230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Отслеживание показателей тела человека через анализаторы </a:t>
            </a:r>
            <a:r>
              <a:rPr lang="ru-RU" sz="2000" err="1">
                <a:solidFill>
                  <a:schemeClr val="bg1"/>
                </a:solidFill>
              </a:rPr>
              <a:t>биоимпедансные</a:t>
            </a:r>
            <a:r>
              <a:rPr lang="ru-RU" sz="2000">
                <a:solidFill>
                  <a:schemeClr val="bg1"/>
                </a:solidFill>
              </a:rPr>
              <a:t> весы</a:t>
            </a:r>
          </a:p>
        </p:txBody>
      </p:sp>
      <p:pic>
        <p:nvPicPr>
          <p:cNvPr id="10" name="Picture 2" descr="Lepulse-P1-Work-Independently">
            <a:extLst>
              <a:ext uri="{FF2B5EF4-FFF2-40B4-BE49-F238E27FC236}">
                <a16:creationId xmlns:a16="http://schemas.microsoft.com/office/drawing/2014/main" id="{41EEF10A-A630-E1D6-1B98-D296794F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59" y="4525818"/>
            <a:ext cx="4527706" cy="452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D0ABFB-E6B5-744D-5A72-17BC7A2EE58F}"/>
              </a:ext>
            </a:extLst>
          </p:cNvPr>
          <p:cNvSpPr txBox="1"/>
          <p:nvPr/>
        </p:nvSpPr>
        <p:spPr>
          <a:xfrm>
            <a:off x="1455784" y="1133018"/>
            <a:ext cx="14971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bg1"/>
                </a:solidFill>
                <a:latin typeface="Montserrat Semi-Bold" panose="020B0604020202020204" charset="-52"/>
              </a:rPr>
              <a:t>Интеграция показателей тела человека в видеоигры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5A0808-F0A9-423B-9F98-4DFCEE7C9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"/>
          <a:stretch/>
        </p:blipFill>
        <p:spPr>
          <a:xfrm>
            <a:off x="8595864" y="6760391"/>
            <a:ext cx="2145608" cy="2289224"/>
          </a:xfrm>
          <a:prstGeom prst="roundRect">
            <a:avLst>
              <a:gd name="adj" fmla="val 5262"/>
            </a:avLst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8BB193-B773-E394-50DA-1D750B40E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0919" y="6793432"/>
            <a:ext cx="4080828" cy="2198825"/>
          </a:xfrm>
          <a:prstGeom prst="roundRect">
            <a:avLst>
              <a:gd name="adj" fmla="val 9387"/>
            </a:avLst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1F89D5-0889-D15E-35F9-DF3356FF6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848" y="6755731"/>
            <a:ext cx="3958402" cy="2271396"/>
          </a:xfrm>
          <a:prstGeom prst="roundRect">
            <a:avLst>
              <a:gd name="adj" fmla="val 9907"/>
            </a:avLst>
          </a:prstGeom>
        </p:spPr>
      </p:pic>
      <p:cxnSp>
        <p:nvCxnSpPr>
          <p:cNvPr id="31" name="Соединитель: изогнутый 30">
            <a:extLst>
              <a:ext uri="{FF2B5EF4-FFF2-40B4-BE49-F238E27FC236}">
                <a16:creationId xmlns:a16="http://schemas.microsoft.com/office/drawing/2014/main" id="{6DF9AD9B-D686-C6A9-EB1A-B289C3F9A8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964016" y="-5548620"/>
            <a:ext cx="693684" cy="510781"/>
          </a:xfrm>
          <a:prstGeom prst="curvedConnector3">
            <a:avLst>
              <a:gd name="adj1" fmla="val 29479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0BC1ABF6-C750-A4E0-A603-AC333F35310F}"/>
              </a:ext>
            </a:extLst>
          </p:cNvPr>
          <p:cNvSpPr/>
          <p:nvPr/>
        </p:nvSpPr>
        <p:spPr>
          <a:xfrm>
            <a:off x="921997" y="2408533"/>
            <a:ext cx="5334982" cy="97092"/>
          </a:xfrm>
          <a:prstGeom prst="roundRect">
            <a:avLst/>
          </a:prstGeom>
          <a:solidFill>
            <a:srgbClr val="333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353CEEA6-C5BC-A536-6977-C0E26F0EA136}"/>
              </a:ext>
            </a:extLst>
          </p:cNvPr>
          <p:cNvSpPr/>
          <p:nvPr/>
        </p:nvSpPr>
        <p:spPr>
          <a:xfrm>
            <a:off x="7329456" y="2217313"/>
            <a:ext cx="10425287" cy="69803"/>
          </a:xfrm>
          <a:prstGeom prst="roundRect">
            <a:avLst/>
          </a:prstGeom>
          <a:solidFill>
            <a:srgbClr val="333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id="{8C41047C-01D5-2F21-3FA6-41E3BD14589E}"/>
              </a:ext>
            </a:extLst>
          </p:cNvPr>
          <p:cNvSpPr txBox="1">
            <a:spLocks/>
          </p:cNvSpPr>
          <p:nvPr/>
        </p:nvSpPr>
        <p:spPr>
          <a:xfrm>
            <a:off x="23305740" y="172548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5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EE5E66-7203-B0F4-401C-DEA5EB43D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4" r="28613"/>
          <a:stretch/>
        </p:blipFill>
        <p:spPr>
          <a:xfrm>
            <a:off x="13233071" y="6796678"/>
            <a:ext cx="2595432" cy="2219057"/>
          </a:xfrm>
          <a:prstGeom prst="roundRect">
            <a:avLst>
              <a:gd name="adj" fmla="val 9387"/>
            </a:avLst>
          </a:prstGeom>
        </p:spPr>
      </p:pic>
      <p:cxnSp>
        <p:nvCxnSpPr>
          <p:cNvPr id="28" name="Соединитель: изогнутый 27">
            <a:extLst>
              <a:ext uri="{FF2B5EF4-FFF2-40B4-BE49-F238E27FC236}">
                <a16:creationId xmlns:a16="http://schemas.microsoft.com/office/drawing/2014/main" id="{A80FD443-F46E-61F7-F68C-66A92DD469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137182" y="11817043"/>
            <a:ext cx="693684" cy="510781"/>
          </a:xfrm>
          <a:prstGeom prst="curvedConnector3">
            <a:avLst>
              <a:gd name="adj1" fmla="val 29479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Соединитель: изогнутый 29">
            <a:extLst>
              <a:ext uri="{FF2B5EF4-FFF2-40B4-BE49-F238E27FC236}">
                <a16:creationId xmlns:a16="http://schemas.microsoft.com/office/drawing/2014/main" id="{6EC91780-9F6E-4DC1-DD12-14A57661BFCB}"/>
              </a:ext>
            </a:extLst>
          </p:cNvPr>
          <p:cNvCxnSpPr>
            <a:cxnSpLocks/>
          </p:cNvCxnSpPr>
          <p:nvPr/>
        </p:nvCxnSpPr>
        <p:spPr>
          <a:xfrm flipH="1">
            <a:off x="23305740" y="14749145"/>
            <a:ext cx="693684" cy="510781"/>
          </a:xfrm>
          <a:prstGeom prst="curvedConnector3">
            <a:avLst>
              <a:gd name="adj1" fmla="val 17274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5" name="Рисунок 34" descr="Изображение выглядит как облако, Компьютерная игра, Цифровая сбор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2AF2545-1921-B879-D22F-62A283B3B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17" y="2979550"/>
            <a:ext cx="4499311" cy="2629285"/>
          </a:xfrm>
          <a:prstGeom prst="roundRect">
            <a:avLst>
              <a:gd name="adj" fmla="val 5591"/>
            </a:avLst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76EC96B-62E6-CF53-8894-4EB854643D70}"/>
              </a:ext>
            </a:extLst>
          </p:cNvPr>
          <p:cNvSpPr txBox="1"/>
          <p:nvPr/>
        </p:nvSpPr>
        <p:spPr>
          <a:xfrm>
            <a:off x="7906017" y="2439156"/>
            <a:ext cx="5200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bg1"/>
                </a:solidFill>
                <a:latin typeface="Montserrat Semi-Bold" panose="020B0604020202020204" charset="-52"/>
              </a:rPr>
              <a:t>Игровой мир – демо-версия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6E0305-10BE-7575-A395-1207628F87D0}"/>
              </a:ext>
            </a:extLst>
          </p:cNvPr>
          <p:cNvSpPr txBox="1"/>
          <p:nvPr/>
        </p:nvSpPr>
        <p:spPr>
          <a:xfrm>
            <a:off x="10894126" y="6047385"/>
            <a:ext cx="283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bg1"/>
                </a:solidFill>
                <a:latin typeface="Montserrat Semi-Bold" panose="020B0604020202020204" charset="-52"/>
              </a:rPr>
              <a:t>Геймплей</a:t>
            </a:r>
          </a:p>
        </p:txBody>
      </p:sp>
      <p:pic>
        <p:nvPicPr>
          <p:cNvPr id="47" name="Рисунок 46" descr="Изображение выглядит как облако, небо, снимок экрана, Компьютер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78FE8CC2-AE2A-FAA3-B7D4-F9DE8086CE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390" y="2979550"/>
            <a:ext cx="4551690" cy="2684787"/>
          </a:xfrm>
          <a:prstGeom prst="roundRect">
            <a:avLst>
              <a:gd name="adj" fmla="val 5900"/>
            </a:avLst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27CB8A1-1C89-4CB5-4357-AC05FFD11CB6}"/>
              </a:ext>
            </a:extLst>
          </p:cNvPr>
          <p:cNvSpPr txBox="1"/>
          <p:nvPr/>
        </p:nvSpPr>
        <p:spPr>
          <a:xfrm>
            <a:off x="8053686" y="9324091"/>
            <a:ext cx="35752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Столкновение с препятствием</a:t>
            </a:r>
          </a:p>
          <a:p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FF7654-56F9-52D7-CD3C-EA20BCBA7113}"/>
              </a:ext>
            </a:extLst>
          </p:cNvPr>
          <p:cNvSpPr txBox="1"/>
          <p:nvPr/>
        </p:nvSpPr>
        <p:spPr>
          <a:xfrm>
            <a:off x="1313366" y="9434026"/>
            <a:ext cx="46275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Передача данных о физической активности человека</a:t>
            </a:r>
          </a:p>
          <a:p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977C93-0B88-B105-8996-5F479AB03E0E}"/>
              </a:ext>
            </a:extLst>
          </p:cNvPr>
          <p:cNvSpPr txBox="1"/>
          <p:nvPr/>
        </p:nvSpPr>
        <p:spPr>
          <a:xfrm>
            <a:off x="13215343" y="9324090"/>
            <a:ext cx="32095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Прохождение препятствия</a:t>
            </a:r>
          </a:p>
          <a:p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CC81D6D-2319-FA07-9421-ACF66A9243E6}"/>
              </a:ext>
            </a:extLst>
          </p:cNvPr>
          <p:cNvSpPr/>
          <p:nvPr/>
        </p:nvSpPr>
        <p:spPr>
          <a:xfrm>
            <a:off x="4149294" y="273548"/>
            <a:ext cx="9797492" cy="1539228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73E47D9-E1B9-D5DA-4229-09D8E0413396}"/>
              </a:ext>
            </a:extLst>
          </p:cNvPr>
          <p:cNvSpPr/>
          <p:nvPr/>
        </p:nvSpPr>
        <p:spPr>
          <a:xfrm>
            <a:off x="921996" y="9230246"/>
            <a:ext cx="5334982" cy="97092"/>
          </a:xfrm>
          <a:prstGeom prst="roundRect">
            <a:avLst/>
          </a:prstGeom>
          <a:solidFill>
            <a:srgbClr val="333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5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286C0-F268-B299-4196-66663527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456" y="538781"/>
            <a:ext cx="7027090" cy="1143000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chemeClr val="bg1"/>
                </a:solidFill>
              </a:rPr>
              <a:t>Структура проекта</a:t>
            </a:r>
          </a:p>
        </p:txBody>
      </p:sp>
      <p:sp>
        <p:nvSpPr>
          <p:cNvPr id="5" name="Блок-схема: магнитный диск 4">
            <a:extLst>
              <a:ext uri="{FF2B5EF4-FFF2-40B4-BE49-F238E27FC236}">
                <a16:creationId xmlns:a16="http://schemas.microsoft.com/office/drawing/2014/main" id="{DA158115-0EAC-55EB-F5ED-9A0B3E90D5D3}"/>
              </a:ext>
            </a:extLst>
          </p:cNvPr>
          <p:cNvSpPr/>
          <p:nvPr/>
        </p:nvSpPr>
        <p:spPr>
          <a:xfrm>
            <a:off x="1592136" y="6148394"/>
            <a:ext cx="1331717" cy="1190466"/>
          </a:xfrm>
          <a:prstGeom prst="flowChartMagneticDisk">
            <a:avLst/>
          </a:prstGeom>
          <a:solidFill>
            <a:srgbClr val="333FC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магнитный диск 5">
            <a:extLst>
              <a:ext uri="{FF2B5EF4-FFF2-40B4-BE49-F238E27FC236}">
                <a16:creationId xmlns:a16="http://schemas.microsoft.com/office/drawing/2014/main" id="{8C30FC73-F486-F9C0-60F3-82494CBA1A74}"/>
              </a:ext>
            </a:extLst>
          </p:cNvPr>
          <p:cNvSpPr/>
          <p:nvPr/>
        </p:nvSpPr>
        <p:spPr>
          <a:xfrm>
            <a:off x="1591401" y="5946626"/>
            <a:ext cx="1331717" cy="858555"/>
          </a:xfrm>
          <a:prstGeom prst="flowChartMagneticDisk">
            <a:avLst/>
          </a:prstGeom>
          <a:solidFill>
            <a:srgbClr val="333FC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>
            <a:extLst>
              <a:ext uri="{FF2B5EF4-FFF2-40B4-BE49-F238E27FC236}">
                <a16:creationId xmlns:a16="http://schemas.microsoft.com/office/drawing/2014/main" id="{88847E01-C50A-C2F7-D239-03B38F32BC6A}"/>
              </a:ext>
            </a:extLst>
          </p:cNvPr>
          <p:cNvSpPr/>
          <p:nvPr/>
        </p:nvSpPr>
        <p:spPr>
          <a:xfrm>
            <a:off x="1602917" y="6322416"/>
            <a:ext cx="1307217" cy="1190466"/>
          </a:xfrm>
          <a:prstGeom prst="flowChartMagneticDisk">
            <a:avLst/>
          </a:prstGeom>
          <a:solidFill>
            <a:srgbClr val="333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магнитный диск 25">
            <a:extLst>
              <a:ext uri="{FF2B5EF4-FFF2-40B4-BE49-F238E27FC236}">
                <a16:creationId xmlns:a16="http://schemas.microsoft.com/office/drawing/2014/main" id="{6DA18420-FDCA-C40E-6725-7F6FC1DBF5B2}"/>
              </a:ext>
            </a:extLst>
          </p:cNvPr>
          <p:cNvSpPr/>
          <p:nvPr/>
        </p:nvSpPr>
        <p:spPr>
          <a:xfrm>
            <a:off x="3533780" y="7166786"/>
            <a:ext cx="1331717" cy="987430"/>
          </a:xfrm>
          <a:prstGeom prst="flowChartMagneticDisk">
            <a:avLst/>
          </a:prstGeom>
          <a:solidFill>
            <a:srgbClr val="333FC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магнитный диск 26">
            <a:extLst>
              <a:ext uri="{FF2B5EF4-FFF2-40B4-BE49-F238E27FC236}">
                <a16:creationId xmlns:a16="http://schemas.microsoft.com/office/drawing/2014/main" id="{520F84BC-72DB-A76E-FEE3-159E5FB5B189}"/>
              </a:ext>
            </a:extLst>
          </p:cNvPr>
          <p:cNvSpPr/>
          <p:nvPr/>
        </p:nvSpPr>
        <p:spPr>
          <a:xfrm>
            <a:off x="1592136" y="6963751"/>
            <a:ext cx="1331717" cy="1190466"/>
          </a:xfrm>
          <a:prstGeom prst="flowChartMagneticDisk">
            <a:avLst/>
          </a:prstGeom>
          <a:solidFill>
            <a:srgbClr val="333FC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585E02-9AC7-BCA1-4EB9-092B2134479E}"/>
              </a:ext>
            </a:extLst>
          </p:cNvPr>
          <p:cNvSpPr txBox="1"/>
          <p:nvPr/>
        </p:nvSpPr>
        <p:spPr>
          <a:xfrm>
            <a:off x="5307699" y="8241174"/>
            <a:ext cx="1758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Покупают весы в рассрочку</a:t>
            </a:r>
            <a:endParaRPr lang="ru-RU" sz="1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886E90-F433-C298-C341-2F0FC8B8A2CB}"/>
              </a:ext>
            </a:extLst>
          </p:cNvPr>
          <p:cNvSpPr txBox="1"/>
          <p:nvPr/>
        </p:nvSpPr>
        <p:spPr>
          <a:xfrm>
            <a:off x="1465328" y="8262146"/>
            <a:ext cx="1758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Анализ в ТЦ/СЦ</a:t>
            </a:r>
            <a:endParaRPr lang="ru-RU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A45410-F077-71BB-E306-5888DDB824F1}"/>
              </a:ext>
            </a:extLst>
          </p:cNvPr>
          <p:cNvSpPr txBox="1"/>
          <p:nvPr/>
        </p:nvSpPr>
        <p:spPr>
          <a:xfrm>
            <a:off x="1465328" y="9094789"/>
            <a:ext cx="501054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Распределение пользователей по месту сканирования физических данных</a:t>
            </a:r>
          </a:p>
        </p:txBody>
      </p:sp>
      <p:sp>
        <p:nvSpPr>
          <p:cNvPr id="32" name="Блок-схема: магнитный диск 31">
            <a:extLst>
              <a:ext uri="{FF2B5EF4-FFF2-40B4-BE49-F238E27FC236}">
                <a16:creationId xmlns:a16="http://schemas.microsoft.com/office/drawing/2014/main" id="{7CEA1186-3387-829D-2D80-ED9EB608838D}"/>
              </a:ext>
            </a:extLst>
          </p:cNvPr>
          <p:cNvSpPr/>
          <p:nvPr/>
        </p:nvSpPr>
        <p:spPr>
          <a:xfrm>
            <a:off x="1603652" y="6378662"/>
            <a:ext cx="1307217" cy="1190466"/>
          </a:xfrm>
          <a:prstGeom prst="flowChartMagneticDisk">
            <a:avLst/>
          </a:prstGeom>
          <a:solidFill>
            <a:srgbClr val="333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2FC3BA-F79E-543D-AAB1-8567A92ED9EB}"/>
              </a:ext>
            </a:extLst>
          </p:cNvPr>
          <p:cNvSpPr txBox="1"/>
          <p:nvPr/>
        </p:nvSpPr>
        <p:spPr>
          <a:xfrm>
            <a:off x="1909779" y="6407288"/>
            <a:ext cx="175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73" name="Блок-схема: магнитный диск 72">
            <a:extLst>
              <a:ext uri="{FF2B5EF4-FFF2-40B4-BE49-F238E27FC236}">
                <a16:creationId xmlns:a16="http://schemas.microsoft.com/office/drawing/2014/main" id="{F1E8DCE1-672C-2A98-E0DD-7C52C86E8D67}"/>
              </a:ext>
            </a:extLst>
          </p:cNvPr>
          <p:cNvSpPr/>
          <p:nvPr/>
        </p:nvSpPr>
        <p:spPr>
          <a:xfrm>
            <a:off x="5475424" y="7569129"/>
            <a:ext cx="1331717" cy="545426"/>
          </a:xfrm>
          <a:prstGeom prst="flowChartMagneticDisk">
            <a:avLst/>
          </a:prstGeom>
          <a:solidFill>
            <a:srgbClr val="333FC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4FA196-F8C7-B503-2BF1-607AAD5BD816}"/>
              </a:ext>
            </a:extLst>
          </p:cNvPr>
          <p:cNvSpPr txBox="1"/>
          <p:nvPr/>
        </p:nvSpPr>
        <p:spPr>
          <a:xfrm>
            <a:off x="7139231" y="8218918"/>
            <a:ext cx="18854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Покупают весы единоразовым платежом</a:t>
            </a:r>
            <a:endParaRPr lang="ru-RU" sz="1400"/>
          </a:p>
        </p:txBody>
      </p:sp>
      <p:sp>
        <p:nvSpPr>
          <p:cNvPr id="76" name="Блок-схема: магнитный диск 75">
            <a:extLst>
              <a:ext uri="{FF2B5EF4-FFF2-40B4-BE49-F238E27FC236}">
                <a16:creationId xmlns:a16="http://schemas.microsoft.com/office/drawing/2014/main" id="{312B7D60-3726-552C-2802-DF3E4A11BB1F}"/>
              </a:ext>
            </a:extLst>
          </p:cNvPr>
          <p:cNvSpPr/>
          <p:nvPr/>
        </p:nvSpPr>
        <p:spPr>
          <a:xfrm>
            <a:off x="7304739" y="7777563"/>
            <a:ext cx="1331717" cy="376653"/>
          </a:xfrm>
          <a:prstGeom prst="flowChartMagneticDisk">
            <a:avLst/>
          </a:prstGeom>
          <a:solidFill>
            <a:srgbClr val="333FC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C255C4-432F-767D-7D55-DC325D20BD64}"/>
              </a:ext>
            </a:extLst>
          </p:cNvPr>
          <p:cNvSpPr txBox="1"/>
          <p:nvPr/>
        </p:nvSpPr>
        <p:spPr>
          <a:xfrm>
            <a:off x="3902505" y="7600820"/>
            <a:ext cx="946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21%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664AA9-7EB1-F2E7-908B-1CBF816959D0}"/>
              </a:ext>
            </a:extLst>
          </p:cNvPr>
          <p:cNvSpPr txBox="1"/>
          <p:nvPr/>
        </p:nvSpPr>
        <p:spPr>
          <a:xfrm>
            <a:off x="3248434" y="8218918"/>
            <a:ext cx="213360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Платят за подписку на использование весов дома</a:t>
            </a:r>
            <a:endParaRPr lang="ru-RU" sz="1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6824D-8B08-CD9A-65E3-B24A884B6A42}"/>
              </a:ext>
            </a:extLst>
          </p:cNvPr>
          <p:cNvSpPr txBox="1"/>
          <p:nvPr/>
        </p:nvSpPr>
        <p:spPr>
          <a:xfrm>
            <a:off x="5845194" y="7763110"/>
            <a:ext cx="96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33CBA55-0D3F-0B38-40D1-C26ED6C21147}"/>
              </a:ext>
            </a:extLst>
          </p:cNvPr>
          <p:cNvSpPr txBox="1"/>
          <p:nvPr/>
        </p:nvSpPr>
        <p:spPr>
          <a:xfrm>
            <a:off x="7735848" y="7841842"/>
            <a:ext cx="96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68410F8-2B1F-4ECA-A3D5-B42412DB8F56}"/>
              </a:ext>
            </a:extLst>
          </p:cNvPr>
          <p:cNvSpPr/>
          <p:nvPr/>
        </p:nvSpPr>
        <p:spPr>
          <a:xfrm>
            <a:off x="2462008" y="509404"/>
            <a:ext cx="7565922" cy="1194515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92927F-DF7D-4733-B4E2-CFE3B692AC9D}"/>
              </a:ext>
            </a:extLst>
          </p:cNvPr>
          <p:cNvSpPr/>
          <p:nvPr/>
        </p:nvSpPr>
        <p:spPr>
          <a:xfrm>
            <a:off x="10619397" y="1262885"/>
            <a:ext cx="6041817" cy="8424460"/>
          </a:xfrm>
          <a:prstGeom prst="roundRect">
            <a:avLst>
              <a:gd name="adj" fmla="val 8032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CCFE6A8-E55C-7CAA-229D-CE6BACD925B7}"/>
              </a:ext>
            </a:extLst>
          </p:cNvPr>
          <p:cNvSpPr/>
          <p:nvPr/>
        </p:nvSpPr>
        <p:spPr>
          <a:xfrm>
            <a:off x="11250001" y="1869243"/>
            <a:ext cx="4410434" cy="558641"/>
          </a:xfrm>
          <a:prstGeom prst="roundRect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BD6A1D-E14B-949B-2733-B690B694DD55}"/>
              </a:ext>
            </a:extLst>
          </p:cNvPr>
          <p:cNvSpPr txBox="1"/>
          <p:nvPr/>
        </p:nvSpPr>
        <p:spPr>
          <a:xfrm>
            <a:off x="11693099" y="1957992"/>
            <a:ext cx="1751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Игра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BAC852-DCCC-ED5E-0F38-D324677481BB}"/>
              </a:ext>
            </a:extLst>
          </p:cNvPr>
          <p:cNvSpPr txBox="1"/>
          <p:nvPr/>
        </p:nvSpPr>
        <p:spPr>
          <a:xfrm>
            <a:off x="11737637" y="2620893"/>
            <a:ext cx="301506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Офлайн – одиночный режим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27D6DE-B3C3-E339-2D2C-56DDE0290E81}"/>
              </a:ext>
            </a:extLst>
          </p:cNvPr>
          <p:cNvSpPr txBox="1"/>
          <p:nvPr/>
        </p:nvSpPr>
        <p:spPr>
          <a:xfrm>
            <a:off x="11693099" y="3424681"/>
            <a:ext cx="3994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Онлайн -  соревновательный режим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D730FBD-889D-34E0-ADDC-E7D2A70FAC5D}"/>
              </a:ext>
            </a:extLst>
          </p:cNvPr>
          <p:cNvSpPr/>
          <p:nvPr/>
        </p:nvSpPr>
        <p:spPr>
          <a:xfrm>
            <a:off x="11437510" y="5521170"/>
            <a:ext cx="4418853" cy="575704"/>
          </a:xfrm>
          <a:prstGeom prst="roundRect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04F565-837D-3AF7-25C9-2CCEF8B1D3D0}"/>
              </a:ext>
            </a:extLst>
          </p:cNvPr>
          <p:cNvSpPr txBox="1"/>
          <p:nvPr/>
        </p:nvSpPr>
        <p:spPr>
          <a:xfrm>
            <a:off x="11899388" y="5589667"/>
            <a:ext cx="1751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Моды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9592C6-F0A2-7CF1-46CA-536C6F1B4102}"/>
              </a:ext>
            </a:extLst>
          </p:cNvPr>
          <p:cNvSpPr txBox="1"/>
          <p:nvPr/>
        </p:nvSpPr>
        <p:spPr>
          <a:xfrm>
            <a:off x="11918674" y="7054595"/>
            <a:ext cx="3682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B2B </a:t>
            </a:r>
            <a:r>
              <a:rPr lang="ru-RU" sz="2000" err="1">
                <a:solidFill>
                  <a:schemeClr val="bg1"/>
                </a:solidFill>
              </a:rPr>
              <a:t>геймдевелоперам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1CEBAA-348D-9BE8-7923-627148EF1800}"/>
              </a:ext>
            </a:extLst>
          </p:cNvPr>
          <p:cNvSpPr txBox="1"/>
          <p:nvPr/>
        </p:nvSpPr>
        <p:spPr>
          <a:xfrm>
            <a:off x="11884881" y="6170971"/>
            <a:ext cx="1751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Покупка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A6C221-4C41-0563-94FD-1EF53159A2F3}"/>
              </a:ext>
            </a:extLst>
          </p:cNvPr>
          <p:cNvSpPr txBox="1"/>
          <p:nvPr/>
        </p:nvSpPr>
        <p:spPr>
          <a:xfrm>
            <a:off x="11899388" y="6658832"/>
            <a:ext cx="2761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Подписка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DB3671-32DB-6353-D14A-D49BC06AA711}"/>
              </a:ext>
            </a:extLst>
          </p:cNvPr>
          <p:cNvSpPr txBox="1"/>
          <p:nvPr/>
        </p:nvSpPr>
        <p:spPr>
          <a:xfrm>
            <a:off x="12621455" y="7620900"/>
            <a:ext cx="2925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-Рассрочка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350EA3-4C67-5A1F-A120-CF9351977365}"/>
              </a:ext>
            </a:extLst>
          </p:cNvPr>
          <p:cNvSpPr txBox="1"/>
          <p:nvPr/>
        </p:nvSpPr>
        <p:spPr>
          <a:xfrm>
            <a:off x="12621455" y="8819493"/>
            <a:ext cx="3587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-Полная покупка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A12610-DE79-22B5-2B34-6F69A47C677C}"/>
              </a:ext>
            </a:extLst>
          </p:cNvPr>
          <p:cNvSpPr txBox="1"/>
          <p:nvPr/>
        </p:nvSpPr>
        <p:spPr>
          <a:xfrm>
            <a:off x="12621455" y="8090053"/>
            <a:ext cx="304716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-Подписка </a:t>
            </a:r>
          </a:p>
          <a:p>
            <a:r>
              <a:rPr lang="ru-RU" sz="1400" dirty="0">
                <a:solidFill>
                  <a:schemeClr val="bg1"/>
                </a:solidFill>
              </a:rPr>
              <a:t>(Временное пользование)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3D5EB28B-A029-4283-A587-63E224FCE930}"/>
              </a:ext>
            </a:extLst>
          </p:cNvPr>
          <p:cNvSpPr/>
          <p:nvPr/>
        </p:nvSpPr>
        <p:spPr>
          <a:xfrm>
            <a:off x="3951017" y="3109968"/>
            <a:ext cx="5816460" cy="2854227"/>
          </a:xfrm>
          <a:prstGeom prst="roundRect">
            <a:avLst>
              <a:gd name="adj" fmla="val 14456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66259F98-7283-F693-6C28-A19CE8B54F70}"/>
              </a:ext>
            </a:extLst>
          </p:cNvPr>
          <p:cNvSpPr/>
          <p:nvPr/>
        </p:nvSpPr>
        <p:spPr>
          <a:xfrm>
            <a:off x="4316653" y="3560276"/>
            <a:ext cx="4569539" cy="558641"/>
          </a:xfrm>
          <a:prstGeom prst="roundRect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52B3C1-66C0-1A92-E5A8-9BF5362F489C}"/>
              </a:ext>
            </a:extLst>
          </p:cNvPr>
          <p:cNvSpPr txBox="1"/>
          <p:nvPr/>
        </p:nvSpPr>
        <p:spPr>
          <a:xfrm>
            <a:off x="4820203" y="3629680"/>
            <a:ext cx="1924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Аватары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3BC37B0-1743-D956-CE61-1BE321692424}"/>
              </a:ext>
            </a:extLst>
          </p:cNvPr>
          <p:cNvSpPr txBox="1"/>
          <p:nvPr/>
        </p:nvSpPr>
        <p:spPr>
          <a:xfrm>
            <a:off x="4428406" y="4283905"/>
            <a:ext cx="5124598" cy="12920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Как выглядят?</a:t>
            </a:r>
            <a:r>
              <a:rPr lang="ru-RU" dirty="0">
                <a:solidFill>
                  <a:schemeClr val="bg1"/>
                </a:solidFill>
              </a:rPr>
              <a:t> Внешний вид людей 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Особенность: </a:t>
            </a:r>
            <a:r>
              <a:rPr lang="ru-RU" dirty="0">
                <a:solidFill>
                  <a:schemeClr val="bg1"/>
                </a:solidFill>
              </a:rPr>
              <a:t>с реальной экономической ценностью</a:t>
            </a:r>
          </a:p>
        </p:txBody>
      </p:sp>
      <p:pic>
        <p:nvPicPr>
          <p:cNvPr id="37" name="Рисунок 36" descr="Изображение выглядит как обувь, человек, одежда, Брюки&#10;&#10;Автоматически созданное описание">
            <a:extLst>
              <a:ext uri="{FF2B5EF4-FFF2-40B4-BE49-F238E27FC236}">
                <a16:creationId xmlns:a16="http://schemas.microsoft.com/office/drawing/2014/main" id="{1067A032-6A4D-45F8-81F7-2659666C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47" y="2208196"/>
            <a:ext cx="2833688" cy="3142172"/>
          </a:xfrm>
          <a:prstGeom prst="roundRect">
            <a:avLst>
              <a:gd name="adj" fmla="val 8018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8987D-AC44-2001-72BF-F7B4A20BB9EE}"/>
              </a:ext>
            </a:extLst>
          </p:cNvPr>
          <p:cNvSpPr txBox="1"/>
          <p:nvPr/>
        </p:nvSpPr>
        <p:spPr>
          <a:xfrm>
            <a:off x="11690937" y="4284649"/>
            <a:ext cx="3764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Рейтинговый механизм - постоянное обновление</a:t>
            </a:r>
          </a:p>
        </p:txBody>
      </p:sp>
    </p:spTree>
    <p:extLst>
      <p:ext uri="{BB962C8B-B14F-4D97-AF65-F5344CB8AC3E}">
        <p14:creationId xmlns:p14="http://schemas.microsoft.com/office/powerpoint/2010/main" val="80842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2209868-7600-1466-D533-763E138AB915}"/>
              </a:ext>
            </a:extLst>
          </p:cNvPr>
          <p:cNvSpPr/>
          <p:nvPr/>
        </p:nvSpPr>
        <p:spPr>
          <a:xfrm>
            <a:off x="9707451" y="4685746"/>
            <a:ext cx="5533818" cy="1856748"/>
          </a:xfrm>
          <a:prstGeom prst="roundRect">
            <a:avLst>
              <a:gd name="adj" fmla="val 8032"/>
            </a:avLst>
          </a:prstGeom>
          <a:solidFill>
            <a:srgbClr val="215968">
              <a:alpha val="5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D1C251-26CB-7186-5B55-A6917B82E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63" y="589037"/>
            <a:ext cx="9081119" cy="1500187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tserrat"/>
              </a:rPr>
              <a:t>КЛЮЧЕВЫЕ ПОКАЗАТЕЛИ БИЗНЕС-МОДЕЛИ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677B6F9F-FC65-F412-AD44-DAAC2AA4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31457" y="10398805"/>
            <a:ext cx="21336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E895FC8A-6EF6-F475-1803-B057355F71A6}"/>
              </a:ext>
            </a:extLst>
          </p:cNvPr>
          <p:cNvSpPr/>
          <p:nvPr/>
        </p:nvSpPr>
        <p:spPr>
          <a:xfrm>
            <a:off x="8618880" y="1909889"/>
            <a:ext cx="8618102" cy="5013601"/>
          </a:xfrm>
          <a:prstGeom prst="roundRect">
            <a:avLst>
              <a:gd name="adj" fmla="val 8032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A7768129-A588-3DB4-0BC3-EA78FD6887F2}"/>
              </a:ext>
            </a:extLst>
          </p:cNvPr>
          <p:cNvSpPr/>
          <p:nvPr/>
        </p:nvSpPr>
        <p:spPr>
          <a:xfrm>
            <a:off x="11703166" y="1039032"/>
            <a:ext cx="5243532" cy="3199318"/>
          </a:xfrm>
          <a:prstGeom prst="roundRect">
            <a:avLst>
              <a:gd name="adj" fmla="val 8032"/>
            </a:avLst>
          </a:prstGeom>
          <a:solidFill>
            <a:srgbClr val="604A7B">
              <a:alpha val="6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5892ED6-15C7-3F96-6606-BCDAE0AE671D}"/>
              </a:ext>
            </a:extLst>
          </p:cNvPr>
          <p:cNvSpPr/>
          <p:nvPr/>
        </p:nvSpPr>
        <p:spPr>
          <a:xfrm>
            <a:off x="581595" y="2563031"/>
            <a:ext cx="6041817" cy="7208888"/>
          </a:xfrm>
          <a:prstGeom prst="roundRect">
            <a:avLst>
              <a:gd name="adj" fmla="val 8032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af-ZA" sz="40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B1D117-EC73-4CAC-B088-3F5E3C44FB4B}"/>
              </a:ext>
            </a:extLst>
          </p:cNvPr>
          <p:cNvSpPr txBox="1"/>
          <p:nvPr/>
        </p:nvSpPr>
        <p:spPr>
          <a:xfrm>
            <a:off x="12101287" y="1378856"/>
            <a:ext cx="6055178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ТАРИФНЫЙ ПЛАН:</a:t>
            </a:r>
          </a:p>
          <a:p>
            <a:endParaRPr lang="ru-RU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ru-RU" sz="2000">
                <a:solidFill>
                  <a:schemeClr val="bg1"/>
                </a:solidFill>
              </a:rPr>
              <a:t>Подписка "Базовый" 350Р</a:t>
            </a:r>
          </a:p>
          <a:p>
            <a:pPr marL="285750" indent="-285750">
              <a:buFont typeface="Calibri"/>
              <a:buChar char="-"/>
            </a:pPr>
            <a:endParaRPr lang="ru-RU" sz="200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ru-RU" sz="2000">
                <a:solidFill>
                  <a:schemeClr val="bg1"/>
                </a:solidFill>
              </a:rPr>
              <a:t>Подписка "Про" 470Р</a:t>
            </a:r>
          </a:p>
          <a:p>
            <a:pPr marL="285750" indent="-285750">
              <a:buFont typeface="Calibri"/>
              <a:buChar char="-"/>
            </a:pPr>
            <a:endParaRPr lang="ru-RU" sz="200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ru-RU" sz="2000">
                <a:solidFill>
                  <a:schemeClr val="bg1"/>
                </a:solidFill>
              </a:rPr>
              <a:t>Подписка "Максимум" 750Р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78B2F8-737E-9E2F-FC51-8CD933C70659}"/>
              </a:ext>
            </a:extLst>
          </p:cNvPr>
          <p:cNvSpPr txBox="1"/>
          <p:nvPr/>
        </p:nvSpPr>
        <p:spPr>
          <a:xfrm>
            <a:off x="18868575" y="598715"/>
            <a:ext cx="5900962" cy="82791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AOV - 385Р</a:t>
            </a:r>
          </a:p>
          <a:p>
            <a:r>
              <a:rPr lang="ru-RU" sz="2800" b="1">
                <a:solidFill>
                  <a:schemeClr val="bg1"/>
                </a:solidFill>
              </a:rPr>
              <a:t>САС - 250Р</a:t>
            </a:r>
          </a:p>
          <a:p>
            <a:r>
              <a:rPr lang="ru-RU" sz="2800" b="1">
                <a:solidFill>
                  <a:schemeClr val="bg1"/>
                </a:solidFill>
              </a:rPr>
              <a:t>Срок удержания - 14 месяцев</a:t>
            </a:r>
          </a:p>
          <a:p>
            <a:r>
              <a:rPr lang="ru-RU" sz="2800" b="1">
                <a:solidFill>
                  <a:schemeClr val="bg1"/>
                </a:solidFill>
              </a:rPr>
              <a:t>ROI</a:t>
            </a:r>
          </a:p>
          <a:p>
            <a:r>
              <a:rPr lang="ru-RU" sz="2800" b="1">
                <a:solidFill>
                  <a:schemeClr val="bg1"/>
                </a:solidFill>
              </a:rPr>
              <a:t>LTV</a:t>
            </a:r>
          </a:p>
          <a:p>
            <a:r>
              <a:rPr lang="ru-RU" sz="2800" b="1">
                <a:solidFill>
                  <a:schemeClr val="bg1"/>
                </a:solidFill>
              </a:rPr>
              <a:t>Окупаемость</a:t>
            </a:r>
          </a:p>
          <a:p>
            <a:r>
              <a:rPr lang="ru-RU" sz="2800" b="1">
                <a:solidFill>
                  <a:schemeClr val="bg1"/>
                </a:solidFill>
              </a:rPr>
              <a:t>Точка безубыточности</a:t>
            </a:r>
          </a:p>
          <a:p>
            <a:r>
              <a:rPr lang="ru-RU" sz="2800" b="1">
                <a:solidFill>
                  <a:schemeClr val="bg1"/>
                </a:solidFill>
              </a:rPr>
              <a:t>CRR</a:t>
            </a:r>
          </a:p>
          <a:p>
            <a:r>
              <a:rPr lang="ru-RU" sz="2800" b="1">
                <a:solidFill>
                  <a:schemeClr val="bg1"/>
                </a:solidFill>
              </a:rPr>
              <a:t>CPA</a:t>
            </a:r>
          </a:p>
          <a:p>
            <a:r>
              <a:rPr lang="ru-RU" sz="2800" b="1">
                <a:solidFill>
                  <a:schemeClr val="bg1"/>
                </a:solidFill>
              </a:rPr>
              <a:t>ARR</a:t>
            </a:r>
          </a:p>
          <a:p>
            <a:r>
              <a:rPr lang="ru-RU" sz="2800" b="1">
                <a:solidFill>
                  <a:schemeClr val="bg1"/>
                </a:solidFill>
              </a:rPr>
              <a:t>PP</a:t>
            </a:r>
          </a:p>
          <a:p>
            <a:r>
              <a:rPr lang="ru-RU" sz="2800" b="1">
                <a:solidFill>
                  <a:schemeClr val="bg1"/>
                </a:solidFill>
              </a:rPr>
              <a:t>NPV</a:t>
            </a:r>
          </a:p>
          <a:p>
            <a:r>
              <a:rPr lang="ru-RU" sz="2800" b="1">
                <a:solidFill>
                  <a:schemeClr val="bg1"/>
                </a:solidFill>
              </a:rPr>
              <a:t>RPA</a:t>
            </a:r>
          </a:p>
          <a:p>
            <a:r>
              <a:rPr lang="ru-RU" sz="2800" b="1">
                <a:solidFill>
                  <a:schemeClr val="bg1"/>
                </a:solidFill>
              </a:rPr>
              <a:t>ERP</a:t>
            </a:r>
          </a:p>
          <a:p>
            <a:r>
              <a:rPr lang="ru-RU" sz="2800" b="1">
                <a:solidFill>
                  <a:schemeClr val="bg1"/>
                </a:solidFill>
              </a:rPr>
              <a:t>DPP</a:t>
            </a:r>
          </a:p>
          <a:p>
            <a:endParaRPr lang="ru-RU" sz="2800" b="1">
              <a:solidFill>
                <a:schemeClr val="bg1"/>
              </a:solidFill>
            </a:endParaRPr>
          </a:p>
          <a:p>
            <a:endParaRPr lang="ru-RU" sz="2800" b="1">
              <a:solidFill>
                <a:schemeClr val="bg1"/>
              </a:solidFill>
            </a:endParaRPr>
          </a:p>
          <a:p>
            <a:endParaRPr lang="ru-RU" sz="2800" b="1">
              <a:solidFill>
                <a:schemeClr val="bg1"/>
              </a:solidFill>
            </a:endParaRPr>
          </a:p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A9010C-D812-5AA6-5777-82E6EBF609A2}"/>
              </a:ext>
            </a:extLst>
          </p:cNvPr>
          <p:cNvSpPr txBox="1"/>
          <p:nvPr/>
        </p:nvSpPr>
        <p:spPr>
          <a:xfrm>
            <a:off x="8980714" y="3184070"/>
            <a:ext cx="18369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000" b="1">
                <a:solidFill>
                  <a:schemeClr val="bg1"/>
                </a:solidFill>
              </a:rPr>
              <a:t>B2C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3DFDD-A899-0820-11F3-7D9B24420813}"/>
              </a:ext>
            </a:extLst>
          </p:cNvPr>
          <p:cNvSpPr txBox="1"/>
          <p:nvPr/>
        </p:nvSpPr>
        <p:spPr>
          <a:xfrm>
            <a:off x="10159999" y="4866822"/>
            <a:ext cx="600528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Segoe UI"/>
                <a:cs typeface="Segoe UI"/>
              </a:rPr>
              <a:t>AOV - 385Р</a:t>
            </a:r>
            <a:endParaRPr lang="en-US" sz="2400" dirty="0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ru-RU" sz="2400" dirty="0">
                <a:solidFill>
                  <a:schemeClr val="bg1"/>
                </a:solidFill>
                <a:latin typeface="Segoe UI"/>
                <a:cs typeface="Segoe UI"/>
              </a:rPr>
              <a:t>САС - 250Р</a:t>
            </a:r>
            <a:endParaRPr lang="en-US" sz="2400" dirty="0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ru-RU" sz="2400" dirty="0">
                <a:solidFill>
                  <a:schemeClr val="bg1"/>
                </a:solidFill>
                <a:latin typeface="Segoe UI"/>
                <a:cs typeface="Segoe UI"/>
              </a:rPr>
              <a:t>Срок удержания - 14 месяцев</a:t>
            </a:r>
            <a:endParaRPr lang="en-US" sz="2400" dirty="0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PAY-AS-YOU-GO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0091424-1EC6-35FE-BB0F-920C2035A93F}"/>
              </a:ext>
            </a:extLst>
          </p:cNvPr>
          <p:cNvSpPr/>
          <p:nvPr/>
        </p:nvSpPr>
        <p:spPr>
          <a:xfrm>
            <a:off x="7003387" y="7135031"/>
            <a:ext cx="11031882" cy="2451421"/>
          </a:xfrm>
          <a:prstGeom prst="roundRect">
            <a:avLst>
              <a:gd name="adj" fmla="val 8032"/>
            </a:avLst>
          </a:prstGeom>
          <a:solidFill>
            <a:srgbClr val="3E4CCE">
              <a:alpha val="4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36E4300-304E-2AA6-6358-A942D5CF2AB7}"/>
              </a:ext>
            </a:extLst>
          </p:cNvPr>
          <p:cNvSpPr/>
          <p:nvPr/>
        </p:nvSpPr>
        <p:spPr>
          <a:xfrm>
            <a:off x="146166" y="6935461"/>
            <a:ext cx="5678960" cy="1820462"/>
          </a:xfrm>
          <a:prstGeom prst="roundRect">
            <a:avLst>
              <a:gd name="adj" fmla="val 8032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97E72-974E-61D7-18C9-EE1E99960408}"/>
              </a:ext>
            </a:extLst>
          </p:cNvPr>
          <p:cNvSpPr txBox="1"/>
          <p:nvPr/>
        </p:nvSpPr>
        <p:spPr>
          <a:xfrm>
            <a:off x="1259114" y="371747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>
                <a:solidFill>
                  <a:srgbClr val="FFFFFF"/>
                </a:solidFill>
              </a:rPr>
              <a:t>B2В</a:t>
            </a:r>
            <a:r>
              <a:rPr lang="ru-RU" sz="4000"/>
              <a:t>​</a:t>
            </a:r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09BC8E1-1E3B-470F-0220-18474BA84A98}"/>
              </a:ext>
            </a:extLst>
          </p:cNvPr>
          <p:cNvSpPr/>
          <p:nvPr/>
        </p:nvSpPr>
        <p:spPr>
          <a:xfrm>
            <a:off x="2141879" y="4740174"/>
            <a:ext cx="5243532" cy="1965604"/>
          </a:xfrm>
          <a:prstGeom prst="roundRect">
            <a:avLst>
              <a:gd name="adj" fmla="val 8032"/>
            </a:avLst>
          </a:prstGeom>
          <a:solidFill>
            <a:srgbClr val="604A7B">
              <a:alpha val="6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98EEF0-3BFA-4DF1-C3A5-1AC919773CF4}"/>
              </a:ext>
            </a:extLst>
          </p:cNvPr>
          <p:cNvSpPr txBox="1"/>
          <p:nvPr/>
        </p:nvSpPr>
        <p:spPr>
          <a:xfrm>
            <a:off x="2710543" y="5132614"/>
            <a:ext cx="4158341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>
                <a:solidFill>
                  <a:srgbClr val="FFFFFF"/>
                </a:solidFill>
                <a:cs typeface="Arial"/>
              </a:rPr>
              <a:t>ТАРИФНЫЙ ПЛАН:</a:t>
            </a:r>
            <a:r>
              <a:rPr lang="en-US" sz="2400">
                <a:cs typeface="Arial"/>
              </a:rPr>
              <a:t>​</a:t>
            </a:r>
          </a:p>
          <a:p>
            <a:r>
              <a:rPr lang="ru-RU">
                <a:cs typeface="Arial"/>
              </a:rPr>
              <a:t>​</a:t>
            </a:r>
          </a:p>
          <a:p>
            <a:pPr marL="285750" indent="-285750">
              <a:buFont typeface="Calibri,Sans-Serif"/>
              <a:buChar char="-"/>
            </a:pPr>
            <a:r>
              <a:rPr lang="ru-RU" sz="2000">
                <a:solidFill>
                  <a:srgbClr val="FFFFFF"/>
                </a:solidFill>
                <a:cs typeface="Arial"/>
              </a:rPr>
              <a:t>Подписка "Единый" 300Р</a:t>
            </a:r>
            <a:endParaRPr lang="en-US" sz="20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77592-4FFE-B269-91DB-B6754D45F429}"/>
              </a:ext>
            </a:extLst>
          </p:cNvPr>
          <p:cNvSpPr txBox="1"/>
          <p:nvPr/>
        </p:nvSpPr>
        <p:spPr>
          <a:xfrm>
            <a:off x="7390229" y="7283625"/>
            <a:ext cx="1055675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 основная часть заработка зависит от продажи анализаторов и программы рассрочек, дополнительная монетизация - </a:t>
            </a:r>
            <a:r>
              <a:rPr lang="ru-RU" sz="2000" dirty="0" err="1">
                <a:solidFill>
                  <a:schemeClr val="bg1"/>
                </a:solidFill>
              </a:rPr>
              <a:t>донаты</a:t>
            </a:r>
            <a:r>
              <a:rPr lang="ru-RU" sz="2000" dirty="0">
                <a:solidFill>
                  <a:schemeClr val="bg1"/>
                </a:solidFill>
              </a:rPr>
              <a:t> от трети пользователей, продажа лицензии рынку В2В на использование наших модов, действует программа реферальных ссылок</a:t>
            </a:r>
          </a:p>
          <a:p>
            <a:r>
              <a:rPr lang="ru-RU" sz="2000" dirty="0">
                <a:solidFill>
                  <a:schemeClr val="bg1"/>
                </a:solidFill>
              </a:rPr>
              <a:t>**</a:t>
            </a:r>
            <a:r>
              <a:rPr lang="en-US" sz="2000" dirty="0">
                <a:solidFill>
                  <a:schemeClr val="bg1"/>
                </a:solidFill>
              </a:rPr>
              <a:t>CAC </a:t>
            </a:r>
            <a:r>
              <a:rPr lang="ru-RU" sz="2000" dirty="0">
                <a:solidFill>
                  <a:schemeClr val="bg1"/>
                </a:solidFill>
              </a:rPr>
              <a:t>– стоимость приведения клиента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*</a:t>
            </a:r>
            <a:r>
              <a:rPr lang="en-US" sz="2000" dirty="0">
                <a:solidFill>
                  <a:schemeClr val="bg1"/>
                </a:solidFill>
              </a:rPr>
              <a:t>AOV</a:t>
            </a:r>
            <a:r>
              <a:rPr lang="ru-RU" sz="2000" dirty="0">
                <a:solidFill>
                  <a:schemeClr val="bg1"/>
                </a:solidFill>
              </a:rPr>
              <a:t> – прибыль от клиента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0D61E791-4722-2C8A-2787-300A713EAA40}"/>
              </a:ext>
            </a:extLst>
          </p:cNvPr>
          <p:cNvSpPr/>
          <p:nvPr/>
        </p:nvSpPr>
        <p:spPr>
          <a:xfrm>
            <a:off x="303008" y="327975"/>
            <a:ext cx="8418637" cy="1956515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78E57D-920E-F186-DA90-02CC60B92B0B}"/>
              </a:ext>
            </a:extLst>
          </p:cNvPr>
          <p:cNvSpPr txBox="1"/>
          <p:nvPr/>
        </p:nvSpPr>
        <p:spPr>
          <a:xfrm>
            <a:off x="961570" y="7175499"/>
            <a:ext cx="76653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AOV - 300Р</a:t>
            </a:r>
          </a:p>
          <a:p>
            <a:r>
              <a:rPr lang="ru-RU" sz="2400">
                <a:solidFill>
                  <a:schemeClr val="bg1"/>
                </a:solidFill>
              </a:rPr>
              <a:t>Срок удержания - 34 месяца</a:t>
            </a:r>
          </a:p>
          <a:p>
            <a:r>
              <a:rPr lang="ru-RU" sz="2400">
                <a:solidFill>
                  <a:schemeClr val="bg1"/>
                </a:solidFill>
              </a:rPr>
              <a:t>Способ удержания E-</a:t>
            </a:r>
            <a:r>
              <a:rPr lang="ru-RU" sz="2400" err="1">
                <a:solidFill>
                  <a:schemeClr val="bg1"/>
                </a:solidFill>
              </a:rPr>
              <a:t>com</a:t>
            </a:r>
            <a:endParaRPr lang="ru-RU" sz="2400">
              <a:solidFill>
                <a:schemeClr val="bg1"/>
              </a:solidFill>
            </a:endParaRPr>
          </a:p>
          <a:p>
            <a:endParaRPr lang="ru-RU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0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C21C044E-65F8-0510-5371-DD583248906B}"/>
              </a:ext>
            </a:extLst>
          </p:cNvPr>
          <p:cNvSpPr txBox="1"/>
          <p:nvPr/>
        </p:nvSpPr>
        <p:spPr>
          <a:xfrm>
            <a:off x="8878633" y="6861364"/>
            <a:ext cx="414153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0" i="0" u="none" strike="noStrike">
              <a:solidFill>
                <a:schemeClr val="bg1"/>
              </a:solidFill>
              <a:effectLst/>
              <a:latin typeface="Montserrat" panose="00000500000000000000" pitchFamily="2" charset="-52"/>
            </a:endParaRPr>
          </a:p>
          <a:p>
            <a:r>
              <a:rPr lang="ru-RU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Необходимые инвестиции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/>
              </a:rPr>
              <a:t>:</a:t>
            </a:r>
            <a:br>
              <a:rPr lang="ru-RU" b="0" i="0">
                <a:effectLst/>
                <a:latin typeface="Montserrat" panose="00000500000000000000" pitchFamily="2" charset="-52"/>
              </a:rPr>
            </a:b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10 млн рублей</a:t>
            </a:r>
            <a:br>
              <a:rPr lang="ru-RU">
                <a:latin typeface="Montserrat" panose="00000500000000000000" pitchFamily="2" charset="-52"/>
              </a:rPr>
            </a:br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3FB6EEF-49FC-FAF3-CCC1-5FD34B321E01}"/>
              </a:ext>
            </a:extLst>
          </p:cNvPr>
          <p:cNvSpPr/>
          <p:nvPr/>
        </p:nvSpPr>
        <p:spPr>
          <a:xfrm>
            <a:off x="1030025" y="7632968"/>
            <a:ext cx="1905769" cy="1814710"/>
          </a:xfrm>
          <a:prstGeom prst="roundRect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" name="Freeform 2"/>
          <p:cNvSpPr/>
          <p:nvPr/>
        </p:nvSpPr>
        <p:spPr>
          <a:xfrm flipH="1">
            <a:off x="18291814" y="5524599"/>
            <a:ext cx="12846225" cy="12846225"/>
          </a:xfrm>
          <a:custGeom>
            <a:avLst/>
            <a:gdLst/>
            <a:ahLst/>
            <a:cxnLst/>
            <a:rect l="l" t="t" r="r" b="b"/>
            <a:pathLst>
              <a:path w="12846225" h="12846225">
                <a:moveTo>
                  <a:pt x="12846225" y="0"/>
                </a:moveTo>
                <a:lnTo>
                  <a:pt x="0" y="0"/>
                </a:lnTo>
                <a:lnTo>
                  <a:pt x="0" y="12846225"/>
                </a:lnTo>
                <a:lnTo>
                  <a:pt x="12846225" y="12846225"/>
                </a:lnTo>
                <a:lnTo>
                  <a:pt x="128462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2139587" y="521000"/>
            <a:ext cx="14776926" cy="1687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4400" err="1">
                <a:solidFill>
                  <a:srgbClr val="FFFFFF"/>
                </a:solidFill>
                <a:latin typeface="Montserrat Ultra-Bold"/>
              </a:rPr>
              <a:t>Финансовые</a:t>
            </a:r>
            <a:r>
              <a:rPr lang="en-US" sz="4400">
                <a:solidFill>
                  <a:srgbClr val="FFFFFF"/>
                </a:solidFill>
                <a:latin typeface="Montserrat Ultra-Bold"/>
              </a:rPr>
              <a:t> </a:t>
            </a:r>
            <a:r>
              <a:rPr lang="en-US" sz="4400" err="1">
                <a:solidFill>
                  <a:srgbClr val="FFFFFF"/>
                </a:solidFill>
                <a:latin typeface="Montserrat Ultra-Bold"/>
              </a:rPr>
              <a:t>прогнозы</a:t>
            </a:r>
            <a:r>
              <a:rPr lang="en-US" sz="4400">
                <a:solidFill>
                  <a:srgbClr val="FFFFFF"/>
                </a:solidFill>
                <a:latin typeface="Montserrat Ultra-Bold"/>
              </a:rPr>
              <a:t> и </a:t>
            </a:r>
            <a:r>
              <a:rPr lang="en-US" sz="4400" err="1">
                <a:solidFill>
                  <a:srgbClr val="FFFFFF"/>
                </a:solidFill>
                <a:latin typeface="Montserrat Ultra-Bold"/>
              </a:rPr>
              <a:t>ключевые</a:t>
            </a:r>
            <a:r>
              <a:rPr lang="en-US" sz="4400">
                <a:solidFill>
                  <a:srgbClr val="FFFFFF"/>
                </a:solidFill>
                <a:latin typeface="Montserrat Ultra-Bold"/>
              </a:rPr>
              <a:t> </a:t>
            </a:r>
            <a:r>
              <a:rPr lang="en-US" sz="4400" err="1">
                <a:solidFill>
                  <a:srgbClr val="FFFFFF"/>
                </a:solidFill>
                <a:latin typeface="Montserrat Ultra-Bold"/>
              </a:rPr>
              <a:t>метрики</a:t>
            </a:r>
            <a:endParaRPr lang="en-US" sz="4400">
              <a:solidFill>
                <a:srgbClr val="FFFFFF"/>
              </a:solidFill>
              <a:latin typeface="Montserrat Ultra-Bold"/>
            </a:endParaRPr>
          </a:p>
          <a:p>
            <a:pPr>
              <a:lnSpc>
                <a:spcPts val="6930"/>
              </a:lnSpc>
            </a:pPr>
            <a:endParaRPr lang="en-US" sz="4400">
              <a:solidFill>
                <a:srgbClr val="FFFFFF"/>
              </a:solidFill>
              <a:latin typeface="Montserrat Ultra-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173581" y="5635145"/>
            <a:ext cx="533211" cy="313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600"/>
              </a:lnSpc>
            </a:pPr>
            <a:endParaRPr lang="en-US" sz="200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DE03F0F7-EA27-9B7B-545F-42A65A66EDE7}"/>
              </a:ext>
            </a:extLst>
          </p:cNvPr>
          <p:cNvGrpSpPr/>
          <p:nvPr/>
        </p:nvGrpSpPr>
        <p:grpSpPr>
          <a:xfrm>
            <a:off x="837186" y="2203954"/>
            <a:ext cx="6466041" cy="2105259"/>
            <a:chOff x="0" y="0"/>
            <a:chExt cx="2989297" cy="1169534"/>
          </a:xfrm>
          <a:solidFill>
            <a:srgbClr val="333FC2"/>
          </a:solidFill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983E6983-702C-BD6C-C3B0-3EEF6CEF7E25}"/>
                </a:ext>
              </a:extLst>
            </p:cNvPr>
            <p:cNvSpPr/>
            <p:nvPr/>
          </p:nvSpPr>
          <p:spPr>
            <a:xfrm>
              <a:off x="0" y="0"/>
              <a:ext cx="2989297" cy="1169534"/>
            </a:xfrm>
            <a:custGeom>
              <a:avLst/>
              <a:gdLst/>
              <a:ahLst/>
              <a:cxnLst/>
              <a:rect l="l" t="t" r="r" b="b"/>
              <a:pathLst>
                <a:path w="2989297" h="1169534">
                  <a:moveTo>
                    <a:pt x="2864837" y="1169534"/>
                  </a:moveTo>
                  <a:lnTo>
                    <a:pt x="124460" y="1169534"/>
                  </a:lnTo>
                  <a:cubicBezTo>
                    <a:pt x="55880" y="1169534"/>
                    <a:pt x="0" y="1113654"/>
                    <a:pt x="0" y="10450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4837" y="0"/>
                  </a:lnTo>
                  <a:cubicBezTo>
                    <a:pt x="2933417" y="0"/>
                    <a:pt x="2989297" y="55880"/>
                    <a:pt x="2989297" y="124460"/>
                  </a:cubicBezTo>
                  <a:lnTo>
                    <a:pt x="2989297" y="1045074"/>
                  </a:lnTo>
                  <a:cubicBezTo>
                    <a:pt x="2989297" y="1113654"/>
                    <a:pt x="2933417" y="1169534"/>
                    <a:pt x="2864837" y="116953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>
                <a:latin typeface="Montserrat" panose="00000500000000000000" pitchFamily="2" charset="-52"/>
              </a:endParaRPr>
            </a:p>
          </p:txBody>
        </p:sp>
      </p:grpSp>
      <p:sp>
        <p:nvSpPr>
          <p:cNvPr id="37" name="TextBox 13">
            <a:extLst>
              <a:ext uri="{FF2B5EF4-FFF2-40B4-BE49-F238E27FC236}">
                <a16:creationId xmlns:a16="http://schemas.microsoft.com/office/drawing/2014/main" id="{00CCB173-CB05-97F0-C919-BFD905F7C0F3}"/>
              </a:ext>
            </a:extLst>
          </p:cNvPr>
          <p:cNvSpPr txBox="1"/>
          <p:nvPr/>
        </p:nvSpPr>
        <p:spPr>
          <a:xfrm>
            <a:off x="1014589" y="2481503"/>
            <a:ext cx="4755959" cy="147732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685800" indent="-685800">
              <a:spcBef>
                <a:spcPct val="0"/>
              </a:spcBef>
              <a:buFont typeface="Arial"/>
              <a:buChar char="•"/>
            </a:pP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Выручка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=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 5,85 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млн. </a:t>
            </a:r>
            <a:r>
              <a:rPr lang="ru-RU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руб</a:t>
            </a:r>
            <a:endParaRPr lang="ru-RU" sz="2400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marL="685800" indent="-685800"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Расходы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=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 4,7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млн. </a:t>
            </a:r>
            <a:r>
              <a:rPr lang="ru-RU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руб</a:t>
            </a:r>
            <a:endParaRPr lang="en-US" sz="2400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marL="685800" indent="-685800"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Прибыль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= 1,15 млн. </a:t>
            </a:r>
            <a:r>
              <a:rPr lang="ru-RU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Руб</a:t>
            </a:r>
            <a:endParaRPr lang="ru-RU" sz="2400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marL="685800" indent="-685800">
              <a:spcBef>
                <a:spcPct val="0"/>
              </a:spcBef>
              <a:buFont typeface="Arial"/>
              <a:buChar char="•"/>
            </a:pP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Рентабельность = 19,7%</a:t>
            </a:r>
          </a:p>
        </p:txBody>
      </p:sp>
      <p:grpSp>
        <p:nvGrpSpPr>
          <p:cNvPr id="38" name="Group 14">
            <a:extLst>
              <a:ext uri="{FF2B5EF4-FFF2-40B4-BE49-F238E27FC236}">
                <a16:creationId xmlns:a16="http://schemas.microsoft.com/office/drawing/2014/main" id="{8BE411E7-C462-9ADD-53DA-FAE6CB714C8E}"/>
              </a:ext>
            </a:extLst>
          </p:cNvPr>
          <p:cNvGrpSpPr/>
          <p:nvPr/>
        </p:nvGrpSpPr>
        <p:grpSpPr>
          <a:xfrm>
            <a:off x="929295" y="4988116"/>
            <a:ext cx="6466041" cy="2105259"/>
            <a:chOff x="0" y="0"/>
            <a:chExt cx="2989297" cy="1169534"/>
          </a:xfrm>
          <a:solidFill>
            <a:srgbClr val="333FC2"/>
          </a:solidFill>
        </p:grpSpPr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C5F489E-2A99-1A31-D2A7-8DFC1F25FF94}"/>
                </a:ext>
              </a:extLst>
            </p:cNvPr>
            <p:cNvSpPr/>
            <p:nvPr/>
          </p:nvSpPr>
          <p:spPr>
            <a:xfrm>
              <a:off x="0" y="0"/>
              <a:ext cx="2989297" cy="1169534"/>
            </a:xfrm>
            <a:custGeom>
              <a:avLst/>
              <a:gdLst/>
              <a:ahLst/>
              <a:cxnLst/>
              <a:rect l="l" t="t" r="r" b="b"/>
              <a:pathLst>
                <a:path w="2989297" h="1169534">
                  <a:moveTo>
                    <a:pt x="2864837" y="1169534"/>
                  </a:moveTo>
                  <a:lnTo>
                    <a:pt x="124460" y="1169534"/>
                  </a:lnTo>
                  <a:cubicBezTo>
                    <a:pt x="55880" y="1169534"/>
                    <a:pt x="0" y="1113654"/>
                    <a:pt x="0" y="10450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4837" y="0"/>
                  </a:lnTo>
                  <a:cubicBezTo>
                    <a:pt x="2933417" y="0"/>
                    <a:pt x="2989297" y="55880"/>
                    <a:pt x="2989297" y="124460"/>
                  </a:cubicBezTo>
                  <a:lnTo>
                    <a:pt x="2989297" y="1045074"/>
                  </a:lnTo>
                  <a:cubicBezTo>
                    <a:pt x="2989297" y="1113654"/>
                    <a:pt x="2933417" y="1169534"/>
                    <a:pt x="2864837" y="116953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>
                <a:latin typeface="Montserrat" panose="00000500000000000000" pitchFamily="2" charset="-52"/>
              </a:endParaRPr>
            </a:p>
          </p:txBody>
        </p:sp>
      </p:grpSp>
      <p:sp>
        <p:nvSpPr>
          <p:cNvPr id="42" name="TextBox 18">
            <a:extLst>
              <a:ext uri="{FF2B5EF4-FFF2-40B4-BE49-F238E27FC236}">
                <a16:creationId xmlns:a16="http://schemas.microsoft.com/office/drawing/2014/main" id="{52583BAF-DD70-827D-AAF2-DEAE9918EA10}"/>
              </a:ext>
            </a:extLst>
          </p:cNvPr>
          <p:cNvSpPr txBox="1"/>
          <p:nvPr/>
        </p:nvSpPr>
        <p:spPr>
          <a:xfrm>
            <a:off x="15975667" y="1900617"/>
            <a:ext cx="4755959" cy="86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52"/>
              </a:lnSpc>
              <a:spcBef>
                <a:spcPct val="0"/>
              </a:spcBef>
            </a:pPr>
            <a:endParaRPr lang="en-US" sz="5400" u="none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925F3598-BC6A-CB17-827B-5FB5E6A9F080}"/>
              </a:ext>
            </a:extLst>
          </p:cNvPr>
          <p:cNvSpPr txBox="1"/>
          <p:nvPr/>
        </p:nvSpPr>
        <p:spPr>
          <a:xfrm>
            <a:off x="1037247" y="5340484"/>
            <a:ext cx="4755959" cy="1477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spcBef>
                <a:spcPct val="0"/>
              </a:spcBef>
              <a:buFont typeface="Arial"/>
              <a:buChar char="•"/>
            </a:pP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Выручка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= 27,4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млн руб.</a:t>
            </a:r>
          </a:p>
          <a:p>
            <a:pPr marL="685800" indent="-685800"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Расходы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 = 18,9 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млн руб.</a:t>
            </a:r>
            <a:endParaRPr lang="en-US" sz="2400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    </a:t>
            </a:r>
            <a:r>
              <a:rPr lang="en-US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Прибыль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 = 8,5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млн руб.</a:t>
            </a:r>
            <a:endParaRPr lang="en-US" sz="2400" dirty="0">
              <a:solidFill>
                <a:srgbClr val="FFFFFF"/>
              </a:solidFill>
              <a:latin typeface="Montserrat" panose="00000500000000000000" pitchFamily="2" charset="-52"/>
            </a:endParaRPr>
          </a:p>
          <a:p>
            <a:pPr marL="342900" indent="-342900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    </a:t>
            </a:r>
            <a:r>
              <a:rPr lang="en-US" sz="2400" dirty="0" err="1">
                <a:solidFill>
                  <a:srgbClr val="FFFFFF"/>
                </a:solidFill>
                <a:latin typeface="Montserrat" panose="00000500000000000000" pitchFamily="2" charset="-52"/>
              </a:rPr>
              <a:t>Рентабельность</a:t>
            </a:r>
            <a:r>
              <a:rPr lang="en-US" sz="2400" dirty="0">
                <a:solidFill>
                  <a:srgbClr val="FFFFFF"/>
                </a:solidFill>
                <a:latin typeface="Montserrat" panose="00000500000000000000" pitchFamily="2" charset="-52"/>
              </a:rPr>
              <a:t> = 31</a:t>
            </a:r>
            <a:r>
              <a:rPr lang="ru-RU" sz="2400" dirty="0">
                <a:solidFill>
                  <a:srgbClr val="FFFFFF"/>
                </a:solidFill>
                <a:latin typeface="Montserrat" panose="00000500000000000000" pitchFamily="2" charset="-52"/>
              </a:rPr>
              <a:t>%</a:t>
            </a:r>
            <a:endParaRPr lang="en-US" sz="2400" dirty="0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5A029-EA28-6653-E8FA-E7F703AAD458}"/>
              </a:ext>
            </a:extLst>
          </p:cNvPr>
          <p:cNvSpPr txBox="1"/>
          <p:nvPr/>
        </p:nvSpPr>
        <p:spPr>
          <a:xfrm>
            <a:off x="706201" y="7111794"/>
            <a:ext cx="2559148" cy="432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ru-RU">
                <a:solidFill>
                  <a:srgbClr val="FFFFFF"/>
                </a:solidFill>
                <a:latin typeface="Montserrat" panose="00000500000000000000" pitchFamily="2" charset="-52"/>
              </a:rPr>
              <a:t>Расчеты:</a:t>
            </a:r>
            <a:endParaRPr lang="en-US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66939AA-006D-7D44-AB5C-BD5DE543DAF6}"/>
              </a:ext>
            </a:extLst>
          </p:cNvPr>
          <p:cNvSpPr/>
          <p:nvPr/>
        </p:nvSpPr>
        <p:spPr>
          <a:xfrm>
            <a:off x="3202742" y="7606717"/>
            <a:ext cx="1824801" cy="1798270"/>
          </a:xfrm>
          <a:prstGeom prst="roundRect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4A52664-45B5-A0E7-1FD3-6E67BF67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18" y="7784524"/>
            <a:ext cx="1482448" cy="14824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67A13D-F394-AF9F-336C-9174E87CB17E}"/>
              </a:ext>
            </a:extLst>
          </p:cNvPr>
          <p:cNvSpPr txBox="1"/>
          <p:nvPr/>
        </p:nvSpPr>
        <p:spPr>
          <a:xfrm>
            <a:off x="2618285" y="7091482"/>
            <a:ext cx="3121467" cy="432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ru-RU">
                <a:solidFill>
                  <a:srgbClr val="FFFFFF"/>
                </a:solidFill>
                <a:latin typeface="Montserrat" panose="00000500000000000000" pitchFamily="2" charset="-52"/>
              </a:rPr>
              <a:t>Ресурсный план</a:t>
            </a:r>
            <a:endParaRPr lang="en-US">
              <a:solidFill>
                <a:srgbClr val="FFFFFF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3D27C-A93F-2A52-B1A5-A2818991CA29}"/>
              </a:ext>
            </a:extLst>
          </p:cNvPr>
          <p:cNvSpPr txBox="1"/>
          <p:nvPr/>
        </p:nvSpPr>
        <p:spPr>
          <a:xfrm>
            <a:off x="1329347" y="1746677"/>
            <a:ext cx="301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Montserrat" panose="00000500000000000000" pitchFamily="2" charset="-52"/>
              </a:rPr>
              <a:t>За 2025г.(Москва)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D24F4-4234-359A-B11A-FFC3587121D2}"/>
              </a:ext>
            </a:extLst>
          </p:cNvPr>
          <p:cNvSpPr txBox="1"/>
          <p:nvPr/>
        </p:nvSpPr>
        <p:spPr>
          <a:xfrm>
            <a:off x="1329347" y="4526451"/>
            <a:ext cx="38270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Montserrat" panose="00000500000000000000" pitchFamily="2" charset="-52"/>
              </a:rPr>
              <a:t>За 2026-2027г.(ЦФО)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AE1E35-4BE4-D3BC-201B-E42C52BE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85" y="7799099"/>
            <a:ext cx="1482448" cy="14824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17DB4F-A3E1-F6E8-EB5F-6F843F28D468}"/>
              </a:ext>
            </a:extLst>
          </p:cNvPr>
          <p:cNvSpPr txBox="1"/>
          <p:nvPr/>
        </p:nvSpPr>
        <p:spPr>
          <a:xfrm>
            <a:off x="9962325" y="-1266752"/>
            <a:ext cx="386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Средний чек = 700 руб.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ru-RU">
                <a:solidFill>
                  <a:schemeClr val="bg1"/>
                </a:solidFill>
              </a:rPr>
              <a:t>Точка безубыточности =</a:t>
            </a:r>
          </a:p>
          <a:p>
            <a:r>
              <a:rPr lang="en-US">
                <a:solidFill>
                  <a:schemeClr val="bg1"/>
                </a:solidFill>
              </a:rPr>
              <a:t>CAC =</a:t>
            </a:r>
            <a:r>
              <a:rPr lang="ru-RU">
                <a:solidFill>
                  <a:schemeClr val="bg1"/>
                </a:solidFill>
              </a:rPr>
              <a:t> 70 руб.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61FBE6-752D-4D57-72B9-DAAE8308E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435" y="12148115"/>
            <a:ext cx="5715000" cy="381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C7E592-16E1-7471-3276-E10072BCB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8457" y="5431597"/>
            <a:ext cx="4760946" cy="31722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B182E0-85A9-F586-6205-395ABC289773}"/>
              </a:ext>
            </a:extLst>
          </p:cNvPr>
          <p:cNvSpPr txBox="1"/>
          <p:nvPr/>
        </p:nvSpPr>
        <p:spPr>
          <a:xfrm>
            <a:off x="8477363" y="9093735"/>
            <a:ext cx="16878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>
                <a:solidFill>
                  <a:schemeClr val="bg1"/>
                </a:solidFill>
                <a:effectLst/>
                <a:latin typeface="Montserrat Light (Основной текст)"/>
              </a:rPr>
              <a:t>*Стоимость привлечения клиента</a:t>
            </a:r>
          </a:p>
          <a:p>
            <a:r>
              <a:rPr lang="ru-RU" sz="2000">
                <a:solidFill>
                  <a:schemeClr val="bg1"/>
                </a:solidFill>
                <a:latin typeface="Montserrat Light (Основной текст)"/>
              </a:rPr>
              <a:t>*Пожизненная ценность клиента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24AA4-82CB-B584-FDF5-F3B65FCE9A55}"/>
              </a:ext>
            </a:extLst>
          </p:cNvPr>
          <p:cNvSpPr txBox="1"/>
          <p:nvPr/>
        </p:nvSpPr>
        <p:spPr>
          <a:xfrm>
            <a:off x="12608267" y="2951185"/>
            <a:ext cx="393360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en-US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/>
              </a:rPr>
              <a:t>LTV </a:t>
            </a:r>
            <a:r>
              <a:rPr lang="ru-RU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/>
              </a:rPr>
              <a:t>онлайн</a:t>
            </a:r>
          </a:p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Средний чек=4320</a:t>
            </a:r>
          </a:p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Кол-во продаж в месяц = 1</a:t>
            </a:r>
          </a:p>
          <a:p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Сроки удержания 34 месяца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87680C-A833-0CD1-F4E6-C85B78917869}"/>
              </a:ext>
            </a:extLst>
          </p:cNvPr>
          <p:cNvSpPr txBox="1"/>
          <p:nvPr/>
        </p:nvSpPr>
        <p:spPr>
          <a:xfrm>
            <a:off x="8829000" y="3036823"/>
            <a:ext cx="405765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en-US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  <a:cs typeface="Arial"/>
              </a:rPr>
              <a:t>LTV 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  <a:cs typeface="Arial"/>
              </a:rPr>
              <a:t>офлайн</a:t>
            </a:r>
            <a:endParaRPr lang="ru-RU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Средний чек=4500</a:t>
            </a:r>
          </a:p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Кол-во продаж в месяц = 0,27</a:t>
            </a:r>
          </a:p>
          <a:p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Сроки удержания 14 месяцев</a:t>
            </a:r>
          </a:p>
          <a:p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32D109-2D3F-7DBD-D86F-BC8D8258A62F}"/>
              </a:ext>
            </a:extLst>
          </p:cNvPr>
          <p:cNvSpPr txBox="1"/>
          <p:nvPr/>
        </p:nvSpPr>
        <p:spPr>
          <a:xfrm>
            <a:off x="8371439" y="2182317"/>
            <a:ext cx="16880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+mj-lt"/>
              </a:rPr>
              <a:t>Пожизненная ценность клиента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49AFE4-F77A-8350-3D54-2293A03DD208}"/>
              </a:ext>
            </a:extLst>
          </p:cNvPr>
          <p:cNvSpPr txBox="1"/>
          <p:nvPr/>
        </p:nvSpPr>
        <p:spPr>
          <a:xfrm>
            <a:off x="8878633" y="4998753"/>
            <a:ext cx="37371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Цена анализаторов</a:t>
            </a:r>
          </a:p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-8 000 рублей (упрощенная версия)</a:t>
            </a:r>
          </a:p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-130 000 тыс. (версия для размещения в </a:t>
            </a:r>
            <a:r>
              <a:rPr lang="ru-RU" err="1">
                <a:solidFill>
                  <a:schemeClr val="bg1"/>
                </a:solidFill>
                <a:latin typeface="Montserrat" panose="00000500000000000000" pitchFamily="2" charset="-52"/>
              </a:rPr>
              <a:t>тц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/</a:t>
            </a:r>
            <a:r>
              <a:rPr lang="ru-RU" err="1">
                <a:solidFill>
                  <a:schemeClr val="bg1"/>
                </a:solidFill>
                <a:latin typeface="Montserrat" panose="00000500000000000000" pitchFamily="2" charset="-52"/>
              </a:rPr>
              <a:t>сц</a:t>
            </a:r>
            <a:endParaRPr lang="ru-RU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32EAEA-AF9C-8CEE-24EA-1F3505FE16CD}"/>
              </a:ext>
            </a:extLst>
          </p:cNvPr>
          <p:cNvSpPr txBox="1"/>
          <p:nvPr/>
        </p:nvSpPr>
        <p:spPr>
          <a:xfrm>
            <a:off x="8829000" y="4169219"/>
            <a:ext cx="272897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" panose="00000500000000000000" pitchFamily="2" charset="-52"/>
              </a:rPr>
              <a:t>CAC =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 250 руб.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A09B1-DD0C-6C6B-9B95-09084C93913C}"/>
              </a:ext>
            </a:extLst>
          </p:cNvPr>
          <p:cNvSpPr txBox="1"/>
          <p:nvPr/>
        </p:nvSpPr>
        <p:spPr>
          <a:xfrm>
            <a:off x="12608266" y="4065064"/>
            <a:ext cx="242302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ontserrat" panose="00000500000000000000" pitchFamily="2" charset="-52"/>
              </a:rPr>
              <a:t>CAC =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 250 руб.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FDE370-E83A-737A-C1C7-0A65663BD785}"/>
              </a:ext>
            </a:extLst>
          </p:cNvPr>
          <p:cNvSpPr txBox="1"/>
          <p:nvPr/>
        </p:nvSpPr>
        <p:spPr>
          <a:xfrm>
            <a:off x="12754059" y="4814087"/>
            <a:ext cx="4057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Оборот: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95FE4F-6AFC-BE5D-6A39-DE907A911EA5}"/>
              </a:ext>
            </a:extLst>
          </p:cNvPr>
          <p:cNvSpPr txBox="1"/>
          <p:nvPr/>
        </p:nvSpPr>
        <p:spPr>
          <a:xfrm>
            <a:off x="8192383" y="6765665"/>
            <a:ext cx="4415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5 лет - срок окупаемости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72744F-783C-3911-C15D-C79621E3CF62}"/>
              </a:ext>
            </a:extLst>
          </p:cNvPr>
          <p:cNvSpPr txBox="1"/>
          <p:nvPr/>
        </p:nvSpPr>
        <p:spPr>
          <a:xfrm>
            <a:off x="8876190" y="7812895"/>
            <a:ext cx="398425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"/>
            <a:r>
              <a:rPr lang="ru-RU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Прибыль</a:t>
            </a:r>
            <a:r>
              <a:rPr lang="en-US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за (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2025-2027г</a:t>
            </a:r>
            <a:r>
              <a:rPr lang="ru-RU" b="0" i="0" u="none" strike="noStrike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.)</a:t>
            </a:r>
          </a:p>
          <a:p>
            <a:pPr fontAlgn="b"/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 9,65 млн рублей</a:t>
            </a:r>
            <a:br>
              <a:rPr lang="ru-RU" b="0" i="0">
                <a:effectLst/>
                <a:latin typeface="Montserrat" panose="00000500000000000000" pitchFamily="2" charset="-52"/>
              </a:rPr>
            </a:br>
            <a:endParaRPr lang="ru-RU" b="0" i="0">
              <a:solidFill>
                <a:schemeClr val="bg1"/>
              </a:solidFill>
              <a:effectLst/>
              <a:latin typeface="Montserrat" panose="00000500000000000000" pitchFamily="2" charset="-52"/>
            </a:endParaRPr>
          </a:p>
          <a:p>
            <a:br>
              <a:rPr lang="ru-RU">
                <a:latin typeface="Montserrat" panose="00000500000000000000" pitchFamily="2" charset="-52"/>
              </a:rPr>
            </a:br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98E9E2-76AD-4AD7-9F6B-30A51C01DA22}"/>
              </a:ext>
            </a:extLst>
          </p:cNvPr>
          <p:cNvSpPr txBox="1"/>
          <p:nvPr/>
        </p:nvSpPr>
        <p:spPr>
          <a:xfrm>
            <a:off x="13954700" y="8852047"/>
            <a:ext cx="43989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ontserrat" panose="00000500000000000000" pitchFamily="2" charset="-52"/>
              </a:rPr>
              <a:t>367%</a:t>
            </a:r>
            <a:endParaRPr lang="ru-RU" sz="4000" b="1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en-US">
                <a:solidFill>
                  <a:schemeClr val="bg1"/>
                </a:solidFill>
                <a:latin typeface="Montserrat" panose="00000500000000000000" pitchFamily="2" charset="-52"/>
              </a:rPr>
              <a:t>ROI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>
                <a:solidFill>
                  <a:schemeClr val="bg1"/>
                </a:solidFill>
                <a:latin typeface="Montserrat" panose="00000500000000000000" pitchFamily="2" charset="-52"/>
              </a:rPr>
              <a:t>( </a:t>
            </a:r>
            <a:r>
              <a:rPr lang="ru-RU">
                <a:solidFill>
                  <a:schemeClr val="bg1"/>
                </a:solidFill>
                <a:latin typeface="Montserrat" panose="00000500000000000000" pitchFamily="2" charset="-52"/>
              </a:rPr>
              <a:t>окупаемость инвестиций)</a:t>
            </a:r>
            <a:endParaRPr lang="en-US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endParaRPr lang="ru-RU" sz="4000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B3478BD-CA49-7D34-B046-425AF978940F}"/>
              </a:ext>
            </a:extLst>
          </p:cNvPr>
          <p:cNvSpPr/>
          <p:nvPr/>
        </p:nvSpPr>
        <p:spPr>
          <a:xfrm>
            <a:off x="1609294" y="527546"/>
            <a:ext cx="14677921" cy="922374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01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34D6316-E1A3-BF77-421F-C02B18B58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81978-3A62-7645-F341-38A48765F423}"/>
              </a:ext>
            </a:extLst>
          </p:cNvPr>
          <p:cNvSpPr txBox="1"/>
          <p:nvPr/>
        </p:nvSpPr>
        <p:spPr>
          <a:xfrm>
            <a:off x="1039394" y="3491902"/>
            <a:ext cx="4211031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" panose="00000500000000000000" pitchFamily="2" charset="-52"/>
              </a:rPr>
              <a:t>38%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Интересуются сферой геймплея и цифры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8DB-C10D-690D-2AA3-894C36C4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035" y="118454"/>
            <a:ext cx="17145000" cy="1143000"/>
          </a:xfrm>
        </p:spPr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Объем рынка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823F10-2558-9738-C157-A05ECFA1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96044" y="952420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DDDB1-60DA-56CD-CF3E-29A633825BA0}"/>
              </a:ext>
            </a:extLst>
          </p:cNvPr>
          <p:cNvSpPr txBox="1"/>
          <p:nvPr/>
        </p:nvSpPr>
        <p:spPr>
          <a:xfrm>
            <a:off x="515488" y="7786733"/>
            <a:ext cx="473493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" panose="00000500000000000000" pitchFamily="2" charset="-52"/>
              </a:rPr>
              <a:t>8%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Достижимый объем рынка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2E35F-C5EE-5C2E-2C93-2F0BAA68917A}"/>
              </a:ext>
            </a:extLst>
          </p:cNvPr>
          <p:cNvSpPr txBox="1"/>
          <p:nvPr/>
        </p:nvSpPr>
        <p:spPr>
          <a:xfrm>
            <a:off x="137695" y="5431099"/>
            <a:ext cx="648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" panose="00000500000000000000" pitchFamily="2" charset="-52"/>
              </a:rPr>
              <a:t>36%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Хотят улучшить и продемонстрировать  свою физ. активность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DA5961B-8168-5939-CB2A-8D0516DAF579}"/>
              </a:ext>
            </a:extLst>
          </p:cNvPr>
          <p:cNvSpPr/>
          <p:nvPr/>
        </p:nvSpPr>
        <p:spPr>
          <a:xfrm>
            <a:off x="1835925" y="3657752"/>
            <a:ext cx="342900" cy="342900"/>
          </a:xfrm>
          <a:prstGeom prst="ellipse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2111D1D-5A11-A880-8A2E-71BFBE78FD4B}"/>
              </a:ext>
            </a:extLst>
          </p:cNvPr>
          <p:cNvSpPr/>
          <p:nvPr/>
        </p:nvSpPr>
        <p:spPr>
          <a:xfrm>
            <a:off x="1835925" y="5564131"/>
            <a:ext cx="342900" cy="342900"/>
          </a:xfrm>
          <a:prstGeom prst="ellipse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107D598-1D7F-B130-86B9-7E111584D225}"/>
              </a:ext>
            </a:extLst>
          </p:cNvPr>
          <p:cNvSpPr/>
          <p:nvPr/>
        </p:nvSpPr>
        <p:spPr>
          <a:xfrm>
            <a:off x="1835925" y="7971742"/>
            <a:ext cx="342900" cy="342900"/>
          </a:xfrm>
          <a:prstGeom prst="ellipse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A641ACE7-858A-FB73-43FF-60F281452961}"/>
              </a:ext>
            </a:extLst>
          </p:cNvPr>
          <p:cNvSpPr txBox="1">
            <a:spLocks/>
          </p:cNvSpPr>
          <p:nvPr/>
        </p:nvSpPr>
        <p:spPr>
          <a:xfrm>
            <a:off x="21201197" y="-1468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0CD8067-FDED-EEB9-B0D1-3ED2B39A38D9}"/>
              </a:ext>
            </a:extLst>
          </p:cNvPr>
          <p:cNvSpPr/>
          <p:nvPr/>
        </p:nvSpPr>
        <p:spPr>
          <a:xfrm>
            <a:off x="6398795" y="1668462"/>
            <a:ext cx="7581900" cy="7581900"/>
          </a:xfrm>
          <a:prstGeom prst="ellipse">
            <a:avLst/>
          </a:prstGeom>
          <a:solidFill>
            <a:srgbClr val="242E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73AA83A-5D7E-06B1-F88B-EAFC2631B4D3}"/>
              </a:ext>
            </a:extLst>
          </p:cNvPr>
          <p:cNvSpPr/>
          <p:nvPr/>
        </p:nvSpPr>
        <p:spPr>
          <a:xfrm>
            <a:off x="6976645" y="2913062"/>
            <a:ext cx="6426200" cy="6426200"/>
          </a:xfrm>
          <a:prstGeom prst="ellipse">
            <a:avLst/>
          </a:prstGeom>
          <a:solidFill>
            <a:srgbClr val="3E4C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B65E6A0-8ACF-13D3-3FC3-EB8883031700}"/>
              </a:ext>
            </a:extLst>
          </p:cNvPr>
          <p:cNvSpPr/>
          <p:nvPr/>
        </p:nvSpPr>
        <p:spPr>
          <a:xfrm>
            <a:off x="7818019" y="4436268"/>
            <a:ext cx="4905375" cy="4905375"/>
          </a:xfrm>
          <a:prstGeom prst="ellipse">
            <a:avLst/>
          </a:prstGeom>
          <a:solidFill>
            <a:srgbClr val="636E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2D82D8B-64CA-4FF3-EB91-AF6A1B039864}"/>
              </a:ext>
            </a:extLst>
          </p:cNvPr>
          <p:cNvCxnSpPr>
            <a:cxnSpLocks/>
            <a:stCxn id="28" idx="6"/>
          </p:cNvCxnSpPr>
          <p:nvPr/>
        </p:nvCxnSpPr>
        <p:spPr>
          <a:xfrm flipV="1">
            <a:off x="12723394" y="6888955"/>
            <a:ext cx="127922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92B8ECC-8E7E-042D-5557-E41A1B507E6C}"/>
              </a:ext>
            </a:extLst>
          </p:cNvPr>
          <p:cNvCxnSpPr>
            <a:cxnSpLocks/>
            <a:stCxn id="26" idx="7"/>
          </p:cNvCxnSpPr>
          <p:nvPr/>
        </p:nvCxnSpPr>
        <p:spPr>
          <a:xfrm flipV="1">
            <a:off x="12870351" y="2778805"/>
            <a:ext cx="269089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BB68F12E-8EB7-8195-28BF-7DEA557CB4B9}"/>
              </a:ext>
            </a:extLst>
          </p:cNvPr>
          <p:cNvCxnSpPr>
            <a:cxnSpLocks/>
          </p:cNvCxnSpPr>
          <p:nvPr/>
        </p:nvCxnSpPr>
        <p:spPr>
          <a:xfrm flipV="1">
            <a:off x="13129795" y="4825969"/>
            <a:ext cx="1745649" cy="17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A3B9041-4E93-827C-7D64-D45A38A3E9C8}"/>
              </a:ext>
            </a:extLst>
          </p:cNvPr>
          <p:cNvSpPr txBox="1"/>
          <p:nvPr/>
        </p:nvSpPr>
        <p:spPr>
          <a:xfrm>
            <a:off x="15823364" y="2403206"/>
            <a:ext cx="279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 Ultra-Bold (Заголовки)"/>
              </a:rPr>
              <a:t>TAM</a:t>
            </a:r>
            <a:endParaRPr lang="ru-RU" sz="4400" b="1">
              <a:solidFill>
                <a:schemeClr val="bg1"/>
              </a:solidFill>
              <a:latin typeface="Montserrat Ultra-Bold (Заголовки)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CC892E-9FA5-863B-E0FE-F6D8571A83C1}"/>
              </a:ext>
            </a:extLst>
          </p:cNvPr>
          <p:cNvSpPr txBox="1"/>
          <p:nvPr/>
        </p:nvSpPr>
        <p:spPr>
          <a:xfrm>
            <a:off x="15279035" y="4441250"/>
            <a:ext cx="279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 Ultra-Bold (Заголовки)"/>
              </a:rPr>
              <a:t>SAM</a:t>
            </a:r>
            <a:endParaRPr lang="ru-RU" sz="4400" b="1">
              <a:solidFill>
                <a:schemeClr val="bg1"/>
              </a:solidFill>
              <a:latin typeface="Montserrat Ultra-Bold (Заголовки)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12D7E0-C36B-2CD8-678B-2CCBB3A94783}"/>
              </a:ext>
            </a:extLst>
          </p:cNvPr>
          <p:cNvSpPr txBox="1"/>
          <p:nvPr/>
        </p:nvSpPr>
        <p:spPr>
          <a:xfrm>
            <a:off x="14352169" y="6567858"/>
            <a:ext cx="279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Montserrat Ultra-Bold (Заголовки)"/>
              </a:rPr>
              <a:t>SOM</a:t>
            </a:r>
            <a:endParaRPr lang="ru-RU" sz="4400" b="1">
              <a:solidFill>
                <a:schemeClr val="bg1"/>
              </a:solidFill>
              <a:latin typeface="Montserrat Ultra-Bold (Заголовки)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DDFB89-27F7-515D-BF04-52C64523D1D0}"/>
              </a:ext>
            </a:extLst>
          </p:cNvPr>
          <p:cNvSpPr txBox="1"/>
          <p:nvPr/>
        </p:nvSpPr>
        <p:spPr>
          <a:xfrm>
            <a:off x="14663771" y="5070375"/>
            <a:ext cx="3009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>
                <a:solidFill>
                  <a:schemeClr val="bg1"/>
                </a:solidFill>
                <a:effectLst/>
                <a:latin typeface="Google Sans"/>
              </a:rPr>
              <a:t>Доступный объем рынка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6CFC1C-24C9-2FF9-3F9F-0BE07FAD1D51}"/>
              </a:ext>
            </a:extLst>
          </p:cNvPr>
          <p:cNvSpPr txBox="1"/>
          <p:nvPr/>
        </p:nvSpPr>
        <p:spPr>
          <a:xfrm>
            <a:off x="13752126" y="7198910"/>
            <a:ext cx="1069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>
                <a:solidFill>
                  <a:schemeClr val="bg1"/>
                </a:solidFill>
                <a:effectLst/>
                <a:latin typeface="Google Sans"/>
              </a:rPr>
              <a:t>Достижимый объем рынка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4B7415-E127-3E4A-6FA6-BEB949A56E35}"/>
              </a:ext>
            </a:extLst>
          </p:cNvPr>
          <p:cNvSpPr txBox="1"/>
          <p:nvPr/>
        </p:nvSpPr>
        <p:spPr>
          <a:xfrm>
            <a:off x="15351125" y="3043759"/>
            <a:ext cx="2479675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>
                <a:solidFill>
                  <a:schemeClr val="bg1"/>
                </a:solidFill>
                <a:effectLst/>
                <a:latin typeface="Google Sans"/>
              </a:rPr>
              <a:t>Общий объем рынка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B5B518-77E7-9DC2-841E-D68475B6BDF3}"/>
              </a:ext>
            </a:extLst>
          </p:cNvPr>
          <p:cNvSpPr txBox="1"/>
          <p:nvPr/>
        </p:nvSpPr>
        <p:spPr>
          <a:xfrm>
            <a:off x="9279965" y="2050506"/>
            <a:ext cx="241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4 млрд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783B74-E197-4B12-29B1-59D019527BD8}"/>
              </a:ext>
            </a:extLst>
          </p:cNvPr>
          <p:cNvSpPr txBox="1"/>
          <p:nvPr/>
        </p:nvSpPr>
        <p:spPr>
          <a:xfrm>
            <a:off x="9279965" y="3661227"/>
            <a:ext cx="2772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3,3 млрд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947566-BB9B-1AEB-965F-A5C44378E089}"/>
              </a:ext>
            </a:extLst>
          </p:cNvPr>
          <p:cNvSpPr txBox="1"/>
          <p:nvPr/>
        </p:nvSpPr>
        <p:spPr>
          <a:xfrm>
            <a:off x="1220338" y="1423049"/>
            <a:ext cx="4707621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" panose="00000500000000000000" pitchFamily="2" charset="-52"/>
              </a:rPr>
              <a:t>40 млн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Численность населения 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ЦФО 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A509BFF7-EC10-3E98-3101-249CA04DF4AF}"/>
              </a:ext>
            </a:extLst>
          </p:cNvPr>
          <p:cNvSpPr/>
          <p:nvPr/>
        </p:nvSpPr>
        <p:spPr>
          <a:xfrm>
            <a:off x="1835925" y="1624301"/>
            <a:ext cx="342900" cy="342900"/>
          </a:xfrm>
          <a:prstGeom prst="ellipse">
            <a:avLst/>
          </a:prstGeom>
          <a:solidFill>
            <a:srgbClr val="333F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818BA1-FDE5-96D7-47FD-2BC56A439D3A}"/>
              </a:ext>
            </a:extLst>
          </p:cNvPr>
          <p:cNvSpPr txBox="1"/>
          <p:nvPr/>
        </p:nvSpPr>
        <p:spPr>
          <a:xfrm>
            <a:off x="9355054" y="6275470"/>
            <a:ext cx="2772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267 млн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688765-B8BB-5EFC-DA8D-FF1A65E47C6F}"/>
              </a:ext>
            </a:extLst>
          </p:cNvPr>
          <p:cNvSpPr txBox="1"/>
          <p:nvPr/>
        </p:nvSpPr>
        <p:spPr>
          <a:xfrm>
            <a:off x="12438088" y="9490300"/>
            <a:ext cx="6982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*Расчет произведен на основе </a:t>
            </a:r>
            <a:r>
              <a:rPr lang="ru-RU" b="1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КастДева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2E203BC-8E86-7F84-A3DB-2AFD4FCC5792}"/>
              </a:ext>
            </a:extLst>
          </p:cNvPr>
          <p:cNvSpPr/>
          <p:nvPr/>
        </p:nvSpPr>
        <p:spPr>
          <a:xfrm>
            <a:off x="6489722" y="219118"/>
            <a:ext cx="6223351" cy="1049373"/>
          </a:xfrm>
          <a:prstGeom prst="roundRect">
            <a:avLst>
              <a:gd name="adj" fmla="val 42595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32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Montserrat Ultra-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1423</Words>
  <Application>Microsoft Office PowerPoint</Application>
  <PresentationFormat>Произвольный</PresentationFormat>
  <Paragraphs>316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Times New Roman</vt:lpstr>
      <vt:lpstr>Montserrat Ultra-Bold (Заголовки)</vt:lpstr>
      <vt:lpstr>Google Sans</vt:lpstr>
      <vt:lpstr>Montserrat Light (Основной текст)</vt:lpstr>
      <vt:lpstr>Calibri</vt:lpstr>
      <vt:lpstr>Montserrat Semi-Bold</vt:lpstr>
      <vt:lpstr>Montserrat Ultra-Bold</vt:lpstr>
      <vt:lpstr>Montserrat</vt:lpstr>
      <vt:lpstr>Montserrat Light</vt:lpstr>
      <vt:lpstr>Calibri,Sans-Serif</vt:lpstr>
      <vt:lpstr>Segoe UI</vt:lpstr>
      <vt:lpstr>Arial</vt:lpstr>
      <vt:lpstr>Office Theme</vt:lpstr>
      <vt:lpstr>Презентация PowerPoint</vt:lpstr>
      <vt:lpstr>Презентация PowerPoint</vt:lpstr>
      <vt:lpstr>Executive summary</vt:lpstr>
      <vt:lpstr>Сегментация целевой аудитории</vt:lpstr>
      <vt:lpstr>Технология. Продукт. MVP</vt:lpstr>
      <vt:lpstr>Структура проекта</vt:lpstr>
      <vt:lpstr>Презентация PowerPoint</vt:lpstr>
      <vt:lpstr>Презентация PowerPoint</vt:lpstr>
      <vt:lpstr>Объем рынка</vt:lpstr>
      <vt:lpstr>Презентация PowerPoint</vt:lpstr>
      <vt:lpstr>Презентация PowerPoint</vt:lpstr>
      <vt:lpstr>Наши достижения за акселератор Итоги и запросы</vt:lpstr>
      <vt:lpstr>Составили дорожную карту компании для  определения точек касания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и Зеленый Профессиональный Градиент Краткая Слайдовая Презентация Блиц-Резюме</dc:title>
  <dc:creator>Emilia</dc:creator>
  <cp:lastModifiedBy>Эмилия Касимова</cp:lastModifiedBy>
  <cp:revision>31</cp:revision>
  <dcterms:created xsi:type="dcterms:W3CDTF">2006-08-16T00:00:00Z</dcterms:created>
  <dcterms:modified xsi:type="dcterms:W3CDTF">2024-04-08T14:44:15Z</dcterms:modified>
  <dc:identifier>DAFydK7aZKM</dc:identifier>
</cp:coreProperties>
</file>