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16"/>
  </p:notesMasterIdLst>
  <p:sldIdLst>
    <p:sldId id="256" r:id="rId2"/>
    <p:sldId id="259" r:id="rId3"/>
    <p:sldId id="291" r:id="rId4"/>
    <p:sldId id="275" r:id="rId5"/>
    <p:sldId id="292" r:id="rId6"/>
    <p:sldId id="288" r:id="rId7"/>
    <p:sldId id="294" r:id="rId8"/>
    <p:sldId id="264" r:id="rId9"/>
    <p:sldId id="290" r:id="rId10"/>
    <p:sldId id="293" r:id="rId11"/>
    <p:sldId id="284" r:id="rId12"/>
    <p:sldId id="289" r:id="rId13"/>
    <p:sldId id="286" r:id="rId14"/>
    <p:sldId id="28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F9A239"/>
    <a:srgbClr val="F28808"/>
    <a:srgbClr val="ECE2DA"/>
    <a:srgbClr val="E1E4EB"/>
    <a:srgbClr val="686868"/>
    <a:srgbClr val="567B67"/>
    <a:srgbClr val="6F8B79"/>
    <a:srgbClr val="385249"/>
    <a:srgbClr val="456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505" autoAdjust="0"/>
  </p:normalViewPr>
  <p:slideViewPr>
    <p:cSldViewPr snapToGrid="0">
      <p:cViewPr varScale="1">
        <p:scale>
          <a:sx n="94" d="100"/>
          <a:sy n="94" d="100"/>
        </p:scale>
        <p:origin x="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B43CC-2615-45D1-9B04-6A21B4AD1F4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569C312-4BE6-4F48-B7D8-3FAFA6D16A55}">
      <dgm:prSet phldrT="[Текст]" custT="1"/>
      <dgm:spPr>
        <a:ln>
          <a:noFill/>
        </a:ln>
      </dgm:spPr>
      <dgm:t>
        <a:bodyPr/>
        <a:lstStyle/>
        <a:p>
          <a:r>
            <a:rPr lang="ru-RU" sz="2000" b="0" i="0" dirty="0"/>
            <a:t>Потеря полезных элементов при приготовлении</a:t>
          </a:r>
          <a:endParaRPr lang="ru-RU" sz="2700" dirty="0">
            <a:solidFill>
              <a:schemeClr val="tx1"/>
            </a:solidFill>
          </a:endParaRPr>
        </a:p>
      </dgm:t>
    </dgm:pt>
    <dgm:pt modelId="{03B2AB99-DE29-4D24-958F-C38EB0F0071A}" type="parTrans" cxnId="{CB7AE410-DAF2-420A-B794-E2F7907F97B2}">
      <dgm:prSet/>
      <dgm:spPr/>
      <dgm:t>
        <a:bodyPr/>
        <a:lstStyle/>
        <a:p>
          <a:endParaRPr lang="ru-RU"/>
        </a:p>
      </dgm:t>
    </dgm:pt>
    <dgm:pt modelId="{866A81F2-67F3-4ED8-9448-8501A7272D57}" type="sibTrans" cxnId="{CB7AE410-DAF2-420A-B794-E2F7907F97B2}">
      <dgm:prSet/>
      <dgm:spPr/>
      <dgm:t>
        <a:bodyPr/>
        <a:lstStyle/>
        <a:p>
          <a:endParaRPr lang="ru-RU"/>
        </a:p>
      </dgm:t>
    </dgm:pt>
    <dgm:pt modelId="{C48E6E88-3DEB-40CE-8800-52AF6AD5EEA2}">
      <dgm:prSet phldrT="[Текст]" custT="1"/>
      <dgm:spPr>
        <a:ln>
          <a:noFill/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>
              <a:solidFill>
                <a:schemeClr val="tx1"/>
              </a:solidFill>
            </a:rPr>
            <a:t>Однообразие вкусов в питании потребителей</a:t>
          </a:r>
        </a:p>
      </dgm:t>
    </dgm:pt>
    <dgm:pt modelId="{AEFD1FFE-EAD8-48FB-9981-66555675E056}" type="parTrans" cxnId="{407AC07B-C0B9-462C-821A-E64511CD39D8}">
      <dgm:prSet/>
      <dgm:spPr/>
      <dgm:t>
        <a:bodyPr/>
        <a:lstStyle/>
        <a:p>
          <a:endParaRPr lang="ru-RU"/>
        </a:p>
      </dgm:t>
    </dgm:pt>
    <dgm:pt modelId="{AAE4BF6C-25B0-47E4-A554-1F4B10F868F0}" type="sibTrans" cxnId="{407AC07B-C0B9-462C-821A-E64511CD39D8}">
      <dgm:prSet/>
      <dgm:spPr/>
      <dgm:t>
        <a:bodyPr/>
        <a:lstStyle/>
        <a:p>
          <a:endParaRPr lang="ru-RU"/>
        </a:p>
      </dgm:t>
    </dgm:pt>
    <dgm:pt modelId="{1A456131-D2D4-4EB3-BB77-80D26A466130}">
      <dgm:prSet phldrT="[Текст]" custT="1"/>
      <dgm:spPr>
        <a:ln>
          <a:noFill/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Негативное</a:t>
          </a:r>
          <a:r>
            <a:rPr lang="ru-RU" sz="2000" baseline="0" dirty="0">
              <a:solidFill>
                <a:schemeClr val="tx1"/>
              </a:solidFill>
            </a:rPr>
            <a:t> воздействие отходов ресторанного бизнеса на экологию</a:t>
          </a:r>
          <a:endParaRPr lang="ru-RU" sz="2000" dirty="0">
            <a:solidFill>
              <a:schemeClr val="tx1"/>
            </a:solidFill>
          </a:endParaRPr>
        </a:p>
      </dgm:t>
    </dgm:pt>
    <dgm:pt modelId="{5160480B-FDD6-4A8C-9B3F-14EC1B51994B}" type="parTrans" cxnId="{2C1D728C-6A3E-410F-B69F-B3E98C38D7E5}">
      <dgm:prSet/>
      <dgm:spPr/>
      <dgm:t>
        <a:bodyPr/>
        <a:lstStyle/>
        <a:p>
          <a:endParaRPr lang="ru-RU"/>
        </a:p>
      </dgm:t>
    </dgm:pt>
    <dgm:pt modelId="{808B748B-2C42-4E3D-A7E6-58E686AFC2FA}" type="sibTrans" cxnId="{2C1D728C-6A3E-410F-B69F-B3E98C38D7E5}">
      <dgm:prSet/>
      <dgm:spPr/>
      <dgm:t>
        <a:bodyPr/>
        <a:lstStyle/>
        <a:p>
          <a:endParaRPr lang="ru-RU"/>
        </a:p>
      </dgm:t>
    </dgm:pt>
    <dgm:pt modelId="{53913D66-6C5E-4479-A55C-2DCABE7200E9}" type="pres">
      <dgm:prSet presAssocID="{13EB43CC-2615-45D1-9B04-6A21B4AD1F49}" presName="diagram" presStyleCnt="0">
        <dgm:presLayoutVars>
          <dgm:dir/>
          <dgm:resizeHandles val="exact"/>
        </dgm:presLayoutVars>
      </dgm:prSet>
      <dgm:spPr/>
    </dgm:pt>
    <dgm:pt modelId="{890E00E4-0F53-4883-81B9-85797110964F}" type="pres">
      <dgm:prSet presAssocID="{7569C312-4BE6-4F48-B7D8-3FAFA6D16A55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59BFE7C7-215C-428F-B533-2CED6352280F}" type="pres">
      <dgm:prSet presAssocID="{866A81F2-67F3-4ED8-9448-8501A7272D57}" presName="sibTrans" presStyleCnt="0"/>
      <dgm:spPr/>
    </dgm:pt>
    <dgm:pt modelId="{91E644C9-2F90-40A6-BCDE-5A2A01014266}" type="pres">
      <dgm:prSet presAssocID="{C48E6E88-3DEB-40CE-8800-52AF6AD5EEA2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</dgm:pt>
    <dgm:pt modelId="{A9A6A3D2-1E3C-4EB9-A229-5102732AACB1}" type="pres">
      <dgm:prSet presAssocID="{AAE4BF6C-25B0-47E4-A554-1F4B10F868F0}" presName="sibTrans" presStyleCnt="0"/>
      <dgm:spPr/>
    </dgm:pt>
    <dgm:pt modelId="{80FE7C56-B19C-484D-9C2D-05CBF14D0AD9}" type="pres">
      <dgm:prSet presAssocID="{1A456131-D2D4-4EB3-BB77-80D26A466130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B7AE410-DAF2-420A-B794-E2F7907F97B2}" srcId="{13EB43CC-2615-45D1-9B04-6A21B4AD1F49}" destId="{7569C312-4BE6-4F48-B7D8-3FAFA6D16A55}" srcOrd="0" destOrd="0" parTransId="{03B2AB99-DE29-4D24-958F-C38EB0F0071A}" sibTransId="{866A81F2-67F3-4ED8-9448-8501A7272D57}"/>
    <dgm:cxn modelId="{E2978579-2C36-4246-B6A2-39771013DC6E}" type="presOf" srcId="{13EB43CC-2615-45D1-9B04-6A21B4AD1F49}" destId="{53913D66-6C5E-4479-A55C-2DCABE7200E9}" srcOrd="0" destOrd="0" presId="urn:microsoft.com/office/officeart/2005/8/layout/default"/>
    <dgm:cxn modelId="{407AC07B-C0B9-462C-821A-E64511CD39D8}" srcId="{13EB43CC-2615-45D1-9B04-6A21B4AD1F49}" destId="{C48E6E88-3DEB-40CE-8800-52AF6AD5EEA2}" srcOrd="1" destOrd="0" parTransId="{AEFD1FFE-EAD8-48FB-9981-66555675E056}" sibTransId="{AAE4BF6C-25B0-47E4-A554-1F4B10F868F0}"/>
    <dgm:cxn modelId="{2C1D728C-6A3E-410F-B69F-B3E98C38D7E5}" srcId="{13EB43CC-2615-45D1-9B04-6A21B4AD1F49}" destId="{1A456131-D2D4-4EB3-BB77-80D26A466130}" srcOrd="2" destOrd="0" parTransId="{5160480B-FDD6-4A8C-9B3F-14EC1B51994B}" sibTransId="{808B748B-2C42-4E3D-A7E6-58E686AFC2FA}"/>
    <dgm:cxn modelId="{A209BDD0-D32F-4A01-B8ED-3A704A11A983}" type="presOf" srcId="{7569C312-4BE6-4F48-B7D8-3FAFA6D16A55}" destId="{890E00E4-0F53-4883-81B9-85797110964F}" srcOrd="0" destOrd="0" presId="urn:microsoft.com/office/officeart/2005/8/layout/default"/>
    <dgm:cxn modelId="{84B6DCE4-C021-4FA4-923B-A52D46884932}" type="presOf" srcId="{1A456131-D2D4-4EB3-BB77-80D26A466130}" destId="{80FE7C56-B19C-484D-9C2D-05CBF14D0AD9}" srcOrd="0" destOrd="0" presId="urn:microsoft.com/office/officeart/2005/8/layout/default"/>
    <dgm:cxn modelId="{355AA7EB-C2CD-4DE8-83F7-7E9384CB23D1}" type="presOf" srcId="{C48E6E88-3DEB-40CE-8800-52AF6AD5EEA2}" destId="{91E644C9-2F90-40A6-BCDE-5A2A01014266}" srcOrd="0" destOrd="0" presId="urn:microsoft.com/office/officeart/2005/8/layout/default"/>
    <dgm:cxn modelId="{6CCFA128-A2F1-4EBB-8AAB-CE64580F9FCE}" type="presParOf" srcId="{53913D66-6C5E-4479-A55C-2DCABE7200E9}" destId="{890E00E4-0F53-4883-81B9-85797110964F}" srcOrd="0" destOrd="0" presId="urn:microsoft.com/office/officeart/2005/8/layout/default"/>
    <dgm:cxn modelId="{5CD0BA01-C275-4046-B99F-F3C5C8DA1001}" type="presParOf" srcId="{53913D66-6C5E-4479-A55C-2DCABE7200E9}" destId="{59BFE7C7-215C-428F-B533-2CED6352280F}" srcOrd="1" destOrd="0" presId="urn:microsoft.com/office/officeart/2005/8/layout/default"/>
    <dgm:cxn modelId="{FEBB5C61-4C9A-420F-996A-463DCC27B7E9}" type="presParOf" srcId="{53913D66-6C5E-4479-A55C-2DCABE7200E9}" destId="{91E644C9-2F90-40A6-BCDE-5A2A01014266}" srcOrd="2" destOrd="0" presId="urn:microsoft.com/office/officeart/2005/8/layout/default"/>
    <dgm:cxn modelId="{E0F7B124-C62D-4B8F-97E9-02A69137B3BC}" type="presParOf" srcId="{53913D66-6C5E-4479-A55C-2DCABE7200E9}" destId="{A9A6A3D2-1E3C-4EB9-A229-5102732AACB1}" srcOrd="3" destOrd="0" presId="urn:microsoft.com/office/officeart/2005/8/layout/default"/>
    <dgm:cxn modelId="{94FA2D94-5FA0-4731-8270-273766FA6FB4}" type="presParOf" srcId="{53913D66-6C5E-4479-A55C-2DCABE7200E9}" destId="{80FE7C56-B19C-484D-9C2D-05CBF14D0AD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C5E203-D663-4A3C-BA9F-9D719F21AA0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89A940-0CC6-4929-B588-A55F4839DD50}">
      <dgm:prSet phldrT="[Текст]" custT="1"/>
      <dgm:spPr>
        <a:ln>
          <a:noFill/>
        </a:ln>
      </dgm:spPr>
      <dgm:t>
        <a:bodyPr/>
        <a:lstStyle/>
        <a:p>
          <a:r>
            <a:rPr lang="ru-RU" sz="2000" dirty="0"/>
            <a:t>Частое проведение в социальных сетях акции «счастливый репост» или «конкурс отзывов» </a:t>
          </a:r>
        </a:p>
      </dgm:t>
    </dgm:pt>
    <dgm:pt modelId="{B20EC9D0-1BB9-473A-BA47-EAE0037E2220}" type="parTrans" cxnId="{9944C3F2-58E8-4EAC-A6B5-3A2C525ED1CC}">
      <dgm:prSet/>
      <dgm:spPr/>
      <dgm:t>
        <a:bodyPr/>
        <a:lstStyle/>
        <a:p>
          <a:endParaRPr lang="ru-RU"/>
        </a:p>
      </dgm:t>
    </dgm:pt>
    <dgm:pt modelId="{F7F41614-70A1-4AFB-9B31-E4F5D079C997}" type="sibTrans" cxnId="{9944C3F2-58E8-4EAC-A6B5-3A2C525ED1CC}">
      <dgm:prSet/>
      <dgm:spPr/>
      <dgm:t>
        <a:bodyPr/>
        <a:lstStyle/>
        <a:p>
          <a:endParaRPr lang="ru-RU"/>
        </a:p>
      </dgm:t>
    </dgm:pt>
    <dgm:pt modelId="{19BF9AEC-1D55-4323-9DF3-9F24AFAB3BC3}">
      <dgm:prSet phldrT="[Текст]" custT="1"/>
      <dgm:spPr>
        <a:ln>
          <a:noFill/>
        </a:ln>
      </dgm:spPr>
      <dgm:t>
        <a:bodyPr/>
        <a:lstStyle/>
        <a:p>
          <a:r>
            <a:rPr lang="ru-RU" sz="2000" strike="noStrike" dirty="0">
              <a:solidFill>
                <a:schemeClr val="tx1"/>
              </a:solidFill>
            </a:rPr>
            <a:t>Использование полезных питательных веществ при приготовлении, необычный вкус и вид</a:t>
          </a:r>
        </a:p>
      </dgm:t>
    </dgm:pt>
    <dgm:pt modelId="{11C548A6-42E9-44F1-A038-2463555D1912}" type="parTrans" cxnId="{96BCAA13-C9E9-47E0-965F-A09C8D0D2410}">
      <dgm:prSet/>
      <dgm:spPr/>
      <dgm:t>
        <a:bodyPr/>
        <a:lstStyle/>
        <a:p>
          <a:endParaRPr lang="ru-RU"/>
        </a:p>
      </dgm:t>
    </dgm:pt>
    <dgm:pt modelId="{ACDA02E4-EB7A-40F6-BD70-715F523F26AD}" type="sibTrans" cxnId="{96BCAA13-C9E9-47E0-965F-A09C8D0D2410}">
      <dgm:prSet/>
      <dgm:spPr/>
      <dgm:t>
        <a:bodyPr/>
        <a:lstStyle/>
        <a:p>
          <a:endParaRPr lang="ru-RU"/>
        </a:p>
      </dgm:t>
    </dgm:pt>
    <dgm:pt modelId="{DDC1A30A-7697-48FA-8852-64F0E18EC460}">
      <dgm:prSet phldrT="[Текст]" custT="1"/>
      <dgm:spPr>
        <a:ln>
          <a:noFill/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Экологичность бизнес-проекта: использование биоразлагаемой утвари</a:t>
          </a:r>
        </a:p>
      </dgm:t>
    </dgm:pt>
    <dgm:pt modelId="{B5E6FA4B-7ADF-48D2-9BD6-0BEF1A5744FD}" type="parTrans" cxnId="{C89210D5-EB3F-4B77-B778-C1F232FE9C89}">
      <dgm:prSet/>
      <dgm:spPr/>
      <dgm:t>
        <a:bodyPr/>
        <a:lstStyle/>
        <a:p>
          <a:endParaRPr lang="ru-RU"/>
        </a:p>
      </dgm:t>
    </dgm:pt>
    <dgm:pt modelId="{CD73F783-C5F1-4E38-A011-7E619508D075}" type="sibTrans" cxnId="{C89210D5-EB3F-4B77-B778-C1F232FE9C89}">
      <dgm:prSet/>
      <dgm:spPr/>
      <dgm:t>
        <a:bodyPr/>
        <a:lstStyle/>
        <a:p>
          <a:endParaRPr lang="ru-RU"/>
        </a:p>
      </dgm:t>
    </dgm:pt>
    <dgm:pt modelId="{EF726F3E-82BD-4ADA-97B1-580076969005}">
      <dgm:prSet phldrT="[Текст]" custT="1"/>
      <dgm:spPr>
        <a:ln>
          <a:noFill/>
        </a:ln>
      </dgm:spPr>
      <dgm:t>
        <a:bodyPr/>
        <a:lstStyle/>
        <a:p>
          <a:r>
            <a:rPr lang="ru-RU" sz="2000" strike="noStrike" dirty="0">
              <a:solidFill>
                <a:schemeClr val="tx1"/>
              </a:solidFill>
            </a:rPr>
            <a:t>отказ от «грязных» способов утилизации, переработка пищевых отходов в компост</a:t>
          </a:r>
        </a:p>
      </dgm:t>
    </dgm:pt>
    <dgm:pt modelId="{A15B6A26-D96E-4885-B6AD-96419718ED8E}" type="parTrans" cxnId="{23217F37-CBB5-4AB6-9EC3-849430839845}">
      <dgm:prSet/>
      <dgm:spPr/>
      <dgm:t>
        <a:bodyPr/>
        <a:lstStyle/>
        <a:p>
          <a:endParaRPr lang="ru-RU"/>
        </a:p>
      </dgm:t>
    </dgm:pt>
    <dgm:pt modelId="{FD1DA279-003B-42CC-9298-A8EEEE8E2859}" type="sibTrans" cxnId="{23217F37-CBB5-4AB6-9EC3-849430839845}">
      <dgm:prSet/>
      <dgm:spPr/>
      <dgm:t>
        <a:bodyPr/>
        <a:lstStyle/>
        <a:p>
          <a:endParaRPr lang="ru-RU"/>
        </a:p>
      </dgm:t>
    </dgm:pt>
    <dgm:pt modelId="{B9881419-73B9-4ACF-B28F-ADF4C9489788}">
      <dgm:prSet phldrT="[Текст]" custT="1"/>
      <dgm:spPr>
        <a:ln>
          <a:noFill/>
        </a:ln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Ориентированность бизнес-проекта на интересы к проблемам экологии </a:t>
          </a:r>
        </a:p>
      </dgm:t>
    </dgm:pt>
    <dgm:pt modelId="{D2343860-7D54-428E-98BF-FF8C26CCA43E}" type="parTrans" cxnId="{6C50442D-2EAA-43DA-8CD7-78DA42B036DF}">
      <dgm:prSet/>
      <dgm:spPr/>
      <dgm:t>
        <a:bodyPr/>
        <a:lstStyle/>
        <a:p>
          <a:endParaRPr lang="ru-RU"/>
        </a:p>
      </dgm:t>
    </dgm:pt>
    <dgm:pt modelId="{09CA92E5-1F73-45B0-9265-E7827FA2B054}" type="sibTrans" cxnId="{6C50442D-2EAA-43DA-8CD7-78DA42B036DF}">
      <dgm:prSet/>
      <dgm:spPr/>
      <dgm:t>
        <a:bodyPr/>
        <a:lstStyle/>
        <a:p>
          <a:endParaRPr lang="ru-RU"/>
        </a:p>
      </dgm:t>
    </dgm:pt>
    <dgm:pt modelId="{C083C059-2B83-49D1-8EAF-781FD7EA0330}" type="pres">
      <dgm:prSet presAssocID="{42C5E203-D663-4A3C-BA9F-9D719F21AA0A}" presName="diagram" presStyleCnt="0">
        <dgm:presLayoutVars>
          <dgm:dir/>
          <dgm:resizeHandles val="exact"/>
        </dgm:presLayoutVars>
      </dgm:prSet>
      <dgm:spPr/>
    </dgm:pt>
    <dgm:pt modelId="{6ED6F3B3-3400-4EEE-8A5E-A748866BF124}" type="pres">
      <dgm:prSet presAssocID="{AB89A940-0CC6-4929-B588-A55F4839DD50}" presName="node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9258FF6F-A689-437D-B1EB-4659EC9472B4}" type="pres">
      <dgm:prSet presAssocID="{F7F41614-70A1-4AFB-9B31-E4F5D079C997}" presName="sibTrans" presStyleCnt="0"/>
      <dgm:spPr/>
    </dgm:pt>
    <dgm:pt modelId="{20735264-B685-4F00-B131-BC93CA3B3FEB}" type="pres">
      <dgm:prSet presAssocID="{19BF9AEC-1D55-4323-9DF3-9F24AFAB3BC3}" presName="node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D2CF32A-49A7-4BC5-ADF7-8DBBAFBDF502}" type="pres">
      <dgm:prSet presAssocID="{ACDA02E4-EB7A-40F6-BD70-715F523F26AD}" presName="sibTrans" presStyleCnt="0"/>
      <dgm:spPr/>
    </dgm:pt>
    <dgm:pt modelId="{67E5ABF3-6E4E-4ED5-8177-513E90BA37F1}" type="pres">
      <dgm:prSet presAssocID="{DDC1A30A-7697-48FA-8852-64F0E18EC460}" presName="node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7908C188-D6BB-4364-98A3-E4989DB236C8}" type="pres">
      <dgm:prSet presAssocID="{CD73F783-C5F1-4E38-A011-7E619508D075}" presName="sibTrans" presStyleCnt="0"/>
      <dgm:spPr/>
    </dgm:pt>
    <dgm:pt modelId="{B6B0475E-CACC-440D-BDDD-67E2392241DB}" type="pres">
      <dgm:prSet presAssocID="{EF726F3E-82BD-4ADA-97B1-580076969005}" presName="node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F055CF82-7692-4E4D-957F-11AAB29B6D3A}" type="pres">
      <dgm:prSet presAssocID="{FD1DA279-003B-42CC-9298-A8EEEE8E2859}" presName="sibTrans" presStyleCnt="0"/>
      <dgm:spPr/>
    </dgm:pt>
    <dgm:pt modelId="{6CAB4606-9910-42AB-AEC1-44CC7FB55954}" type="pres">
      <dgm:prSet presAssocID="{B9881419-73B9-4ACF-B28F-ADF4C9489788}" presName="node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6BCAA13-C9E9-47E0-965F-A09C8D0D2410}" srcId="{42C5E203-D663-4A3C-BA9F-9D719F21AA0A}" destId="{19BF9AEC-1D55-4323-9DF3-9F24AFAB3BC3}" srcOrd="1" destOrd="0" parTransId="{11C548A6-42E9-44F1-A038-2463555D1912}" sibTransId="{ACDA02E4-EB7A-40F6-BD70-715F523F26AD}"/>
    <dgm:cxn modelId="{6C50442D-2EAA-43DA-8CD7-78DA42B036DF}" srcId="{42C5E203-D663-4A3C-BA9F-9D719F21AA0A}" destId="{B9881419-73B9-4ACF-B28F-ADF4C9489788}" srcOrd="4" destOrd="0" parTransId="{D2343860-7D54-428E-98BF-FF8C26CCA43E}" sibTransId="{09CA92E5-1F73-45B0-9265-E7827FA2B054}"/>
    <dgm:cxn modelId="{23217F37-CBB5-4AB6-9EC3-849430839845}" srcId="{42C5E203-D663-4A3C-BA9F-9D719F21AA0A}" destId="{EF726F3E-82BD-4ADA-97B1-580076969005}" srcOrd="3" destOrd="0" parTransId="{A15B6A26-D96E-4885-B6AD-96419718ED8E}" sibTransId="{FD1DA279-003B-42CC-9298-A8EEEE8E2859}"/>
    <dgm:cxn modelId="{6047A969-469B-4A71-A7BF-330F0F5363DF}" type="presOf" srcId="{19BF9AEC-1D55-4323-9DF3-9F24AFAB3BC3}" destId="{20735264-B685-4F00-B131-BC93CA3B3FEB}" srcOrd="0" destOrd="0" presId="urn:microsoft.com/office/officeart/2005/8/layout/default"/>
    <dgm:cxn modelId="{0982E54C-ADA7-4240-A03F-E09DD07E2766}" type="presOf" srcId="{B9881419-73B9-4ACF-B28F-ADF4C9489788}" destId="{6CAB4606-9910-42AB-AEC1-44CC7FB55954}" srcOrd="0" destOrd="0" presId="urn:microsoft.com/office/officeart/2005/8/layout/default"/>
    <dgm:cxn modelId="{AAD5F6A5-0CAA-413D-BDDA-90CA1CAE8D0E}" type="presOf" srcId="{DDC1A30A-7697-48FA-8852-64F0E18EC460}" destId="{67E5ABF3-6E4E-4ED5-8177-513E90BA37F1}" srcOrd="0" destOrd="0" presId="urn:microsoft.com/office/officeart/2005/8/layout/default"/>
    <dgm:cxn modelId="{5260D7BA-F580-4311-9285-D29379C5457A}" type="presOf" srcId="{EF726F3E-82BD-4ADA-97B1-580076969005}" destId="{B6B0475E-CACC-440D-BDDD-67E2392241DB}" srcOrd="0" destOrd="0" presId="urn:microsoft.com/office/officeart/2005/8/layout/default"/>
    <dgm:cxn modelId="{C89210D5-EB3F-4B77-B778-C1F232FE9C89}" srcId="{42C5E203-D663-4A3C-BA9F-9D719F21AA0A}" destId="{DDC1A30A-7697-48FA-8852-64F0E18EC460}" srcOrd="2" destOrd="0" parTransId="{B5E6FA4B-7ADF-48D2-9BD6-0BEF1A5744FD}" sibTransId="{CD73F783-C5F1-4E38-A011-7E619508D075}"/>
    <dgm:cxn modelId="{34635DD6-4B16-4B47-9662-852EFE2ADDFB}" type="presOf" srcId="{AB89A940-0CC6-4929-B588-A55F4839DD50}" destId="{6ED6F3B3-3400-4EEE-8A5E-A748866BF124}" srcOrd="0" destOrd="0" presId="urn:microsoft.com/office/officeart/2005/8/layout/default"/>
    <dgm:cxn modelId="{9944C3F2-58E8-4EAC-A6B5-3A2C525ED1CC}" srcId="{42C5E203-D663-4A3C-BA9F-9D719F21AA0A}" destId="{AB89A940-0CC6-4929-B588-A55F4839DD50}" srcOrd="0" destOrd="0" parTransId="{B20EC9D0-1BB9-473A-BA47-EAE0037E2220}" sibTransId="{F7F41614-70A1-4AFB-9B31-E4F5D079C997}"/>
    <dgm:cxn modelId="{3B72BDF3-33A9-4385-A661-8B75976F78C8}" type="presOf" srcId="{42C5E203-D663-4A3C-BA9F-9D719F21AA0A}" destId="{C083C059-2B83-49D1-8EAF-781FD7EA0330}" srcOrd="0" destOrd="0" presId="urn:microsoft.com/office/officeart/2005/8/layout/default"/>
    <dgm:cxn modelId="{B53859E7-3AB1-49B2-A5A3-1855818A235D}" type="presParOf" srcId="{C083C059-2B83-49D1-8EAF-781FD7EA0330}" destId="{6ED6F3B3-3400-4EEE-8A5E-A748866BF124}" srcOrd="0" destOrd="0" presId="urn:microsoft.com/office/officeart/2005/8/layout/default"/>
    <dgm:cxn modelId="{E396C07F-E3F9-4CC0-8049-3B2ACF374CA9}" type="presParOf" srcId="{C083C059-2B83-49D1-8EAF-781FD7EA0330}" destId="{9258FF6F-A689-437D-B1EB-4659EC9472B4}" srcOrd="1" destOrd="0" presId="urn:microsoft.com/office/officeart/2005/8/layout/default"/>
    <dgm:cxn modelId="{D61ED73A-B107-4A69-A606-F6E37DD11C9B}" type="presParOf" srcId="{C083C059-2B83-49D1-8EAF-781FD7EA0330}" destId="{20735264-B685-4F00-B131-BC93CA3B3FEB}" srcOrd="2" destOrd="0" presId="urn:microsoft.com/office/officeart/2005/8/layout/default"/>
    <dgm:cxn modelId="{6173300D-7E76-4551-985B-F15E1246F389}" type="presParOf" srcId="{C083C059-2B83-49D1-8EAF-781FD7EA0330}" destId="{8D2CF32A-49A7-4BC5-ADF7-8DBBAFBDF502}" srcOrd="3" destOrd="0" presId="urn:microsoft.com/office/officeart/2005/8/layout/default"/>
    <dgm:cxn modelId="{C626A358-8B99-48D2-AE69-95356D16773C}" type="presParOf" srcId="{C083C059-2B83-49D1-8EAF-781FD7EA0330}" destId="{67E5ABF3-6E4E-4ED5-8177-513E90BA37F1}" srcOrd="4" destOrd="0" presId="urn:microsoft.com/office/officeart/2005/8/layout/default"/>
    <dgm:cxn modelId="{E4E28DC2-68CE-4F4D-989A-C4A2E1BAFA83}" type="presParOf" srcId="{C083C059-2B83-49D1-8EAF-781FD7EA0330}" destId="{7908C188-D6BB-4364-98A3-E4989DB236C8}" srcOrd="5" destOrd="0" presId="urn:microsoft.com/office/officeart/2005/8/layout/default"/>
    <dgm:cxn modelId="{1410B08E-43B0-48E1-848F-6E27A89EA11C}" type="presParOf" srcId="{C083C059-2B83-49D1-8EAF-781FD7EA0330}" destId="{B6B0475E-CACC-440D-BDDD-67E2392241DB}" srcOrd="6" destOrd="0" presId="urn:microsoft.com/office/officeart/2005/8/layout/default"/>
    <dgm:cxn modelId="{632E19DD-D051-42EC-9AFE-CE7CF9E7CD24}" type="presParOf" srcId="{C083C059-2B83-49D1-8EAF-781FD7EA0330}" destId="{F055CF82-7692-4E4D-957F-11AAB29B6D3A}" srcOrd="7" destOrd="0" presId="urn:microsoft.com/office/officeart/2005/8/layout/default"/>
    <dgm:cxn modelId="{8C8CCB6A-63B8-4436-A0FA-281BED8D5B9D}" type="presParOf" srcId="{C083C059-2B83-49D1-8EAF-781FD7EA0330}" destId="{6CAB4606-9910-42AB-AEC1-44CC7FB5595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E00E4-0F53-4883-81B9-85797110964F}">
      <dsp:nvSpPr>
        <dsp:cNvPr id="0" name=""/>
        <dsp:cNvSpPr/>
      </dsp:nvSpPr>
      <dsp:spPr>
        <a:xfrm>
          <a:off x="0" y="1073559"/>
          <a:ext cx="3631790" cy="2179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/>
            <a:t>Потеря полезных элементов при приготовлении</a:t>
          </a:r>
          <a:endParaRPr lang="ru-RU" sz="2700" kern="1200" dirty="0">
            <a:solidFill>
              <a:schemeClr val="tx1"/>
            </a:solidFill>
          </a:endParaRPr>
        </a:p>
      </dsp:txBody>
      <dsp:txXfrm>
        <a:off x="106374" y="1179933"/>
        <a:ext cx="3419042" cy="1966326"/>
      </dsp:txXfrm>
    </dsp:sp>
    <dsp:sp modelId="{91E644C9-2F90-40A6-BCDE-5A2A01014266}">
      <dsp:nvSpPr>
        <dsp:cNvPr id="0" name=""/>
        <dsp:cNvSpPr/>
      </dsp:nvSpPr>
      <dsp:spPr>
        <a:xfrm>
          <a:off x="3994969" y="1073559"/>
          <a:ext cx="3631790" cy="2179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>
              <a:solidFill>
                <a:schemeClr val="tx1"/>
              </a:solidFill>
            </a:rPr>
            <a:t>Однообразие вкусов в питании потребителей</a:t>
          </a:r>
        </a:p>
      </dsp:txBody>
      <dsp:txXfrm>
        <a:off x="4101343" y="1179933"/>
        <a:ext cx="3419042" cy="1966326"/>
      </dsp:txXfrm>
    </dsp:sp>
    <dsp:sp modelId="{80FE7C56-B19C-484D-9C2D-05CBF14D0AD9}">
      <dsp:nvSpPr>
        <dsp:cNvPr id="0" name=""/>
        <dsp:cNvSpPr/>
      </dsp:nvSpPr>
      <dsp:spPr>
        <a:xfrm>
          <a:off x="7989939" y="1073559"/>
          <a:ext cx="3631790" cy="21790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Негативное</a:t>
          </a:r>
          <a:r>
            <a:rPr lang="ru-RU" sz="2000" kern="1200" baseline="0" dirty="0">
              <a:solidFill>
                <a:schemeClr val="tx1"/>
              </a:solidFill>
            </a:rPr>
            <a:t> воздействие отходов ресторанного бизнеса на экологию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8096313" y="1179933"/>
        <a:ext cx="3419042" cy="1966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6F3B3-3400-4EEE-8A5E-A748866BF124}">
      <dsp:nvSpPr>
        <dsp:cNvPr id="0" name=""/>
        <dsp:cNvSpPr/>
      </dsp:nvSpPr>
      <dsp:spPr>
        <a:xfrm>
          <a:off x="0" y="107535"/>
          <a:ext cx="3265107" cy="1959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Частое проведение в социальных сетях акции «счастливый репост» или «конкурс отзывов» </a:t>
          </a:r>
        </a:p>
      </dsp:txBody>
      <dsp:txXfrm>
        <a:off x="95634" y="203169"/>
        <a:ext cx="3073839" cy="1767796"/>
      </dsp:txXfrm>
    </dsp:sp>
    <dsp:sp modelId="{20735264-B685-4F00-B131-BC93CA3B3FEB}">
      <dsp:nvSpPr>
        <dsp:cNvPr id="0" name=""/>
        <dsp:cNvSpPr/>
      </dsp:nvSpPr>
      <dsp:spPr>
        <a:xfrm>
          <a:off x="3591617" y="107535"/>
          <a:ext cx="3265107" cy="1959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strike="noStrike" kern="1200" dirty="0">
              <a:solidFill>
                <a:schemeClr val="tx1"/>
              </a:solidFill>
            </a:rPr>
            <a:t>Использование полезных питательных веществ при приготовлении, необычный вкус и вид</a:t>
          </a:r>
        </a:p>
      </dsp:txBody>
      <dsp:txXfrm>
        <a:off x="3687251" y="203169"/>
        <a:ext cx="3073839" cy="1767796"/>
      </dsp:txXfrm>
    </dsp:sp>
    <dsp:sp modelId="{67E5ABF3-6E4E-4ED5-8177-513E90BA37F1}">
      <dsp:nvSpPr>
        <dsp:cNvPr id="0" name=""/>
        <dsp:cNvSpPr/>
      </dsp:nvSpPr>
      <dsp:spPr>
        <a:xfrm>
          <a:off x="7183235" y="107535"/>
          <a:ext cx="3265107" cy="1959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Экологичность бизнес-проекта: использование биоразлагаемой утвари</a:t>
          </a:r>
        </a:p>
      </dsp:txBody>
      <dsp:txXfrm>
        <a:off x="7278869" y="203169"/>
        <a:ext cx="3073839" cy="1767796"/>
      </dsp:txXfrm>
    </dsp:sp>
    <dsp:sp modelId="{B6B0475E-CACC-440D-BDDD-67E2392241DB}">
      <dsp:nvSpPr>
        <dsp:cNvPr id="0" name=""/>
        <dsp:cNvSpPr/>
      </dsp:nvSpPr>
      <dsp:spPr>
        <a:xfrm>
          <a:off x="1795808" y="2393110"/>
          <a:ext cx="3265107" cy="1959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strike="noStrike" kern="1200" dirty="0">
              <a:solidFill>
                <a:schemeClr val="tx1"/>
              </a:solidFill>
            </a:rPr>
            <a:t>отказ от «грязных» способов утилизации, переработка пищевых отходов в компост</a:t>
          </a:r>
        </a:p>
      </dsp:txBody>
      <dsp:txXfrm>
        <a:off x="1891442" y="2488744"/>
        <a:ext cx="3073839" cy="1767796"/>
      </dsp:txXfrm>
    </dsp:sp>
    <dsp:sp modelId="{6CAB4606-9910-42AB-AEC1-44CC7FB55954}">
      <dsp:nvSpPr>
        <dsp:cNvPr id="0" name=""/>
        <dsp:cNvSpPr/>
      </dsp:nvSpPr>
      <dsp:spPr>
        <a:xfrm>
          <a:off x="5387426" y="2393110"/>
          <a:ext cx="3265107" cy="19590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tx1"/>
              </a:solidFill>
            </a:rPr>
            <a:t>Ориентированность бизнес-проекта на интересы к проблемам экологии </a:t>
          </a:r>
        </a:p>
      </dsp:txBody>
      <dsp:txXfrm>
        <a:off x="5483060" y="2488744"/>
        <a:ext cx="3073839" cy="1767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E3ED1-1579-46EB-A256-9477E6386644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DBFC34-B584-4152-9E41-4209FD14A6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8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DBFC34-B584-4152-9E41-4209FD14A67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2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92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57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176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2552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901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511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62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46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96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6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983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4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04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984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863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390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shade val="100000"/>
                <a:hueMod val="100000"/>
                <a:satMod val="110000"/>
                <a:lumMod val="80000"/>
                <a:lumOff val="2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7CE55-3CBC-4B9F-8A57-A924595C6B1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3B554-0743-4E2A-8C7F-7189A5B517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1500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10" Type="http://schemas.openxmlformats.org/officeDocument/2006/relationships/image" Target="../media/image12.png" /><Relationship Id="rId4" Type="http://schemas.openxmlformats.org/officeDocument/2006/relationships/image" Target="../media/image6.png" /><Relationship Id="rId9" Type="http://schemas.openxmlformats.org/officeDocument/2006/relationships/image" Target="../media/image11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9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 /><Relationship Id="rId3" Type="http://schemas.openxmlformats.org/officeDocument/2006/relationships/image" Target="../media/image6.png" /><Relationship Id="rId7" Type="http://schemas.openxmlformats.org/officeDocument/2006/relationships/image" Target="../media/image10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7.png" /><Relationship Id="rId9" Type="http://schemas.openxmlformats.org/officeDocument/2006/relationships/image" Target="../media/image1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13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10" Type="http://schemas.openxmlformats.org/officeDocument/2006/relationships/image" Target="../media/image25.png" /><Relationship Id="rId4" Type="http://schemas.openxmlformats.org/officeDocument/2006/relationships/image" Target="../media/image19.png" /><Relationship Id="rId9" Type="http://schemas.openxmlformats.org/officeDocument/2006/relationships/image" Target="../media/image24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 /><Relationship Id="rId13" Type="http://schemas.openxmlformats.org/officeDocument/2006/relationships/image" Target="../media/image37.png" /><Relationship Id="rId3" Type="http://schemas.openxmlformats.org/officeDocument/2006/relationships/image" Target="../media/image27.jpeg" /><Relationship Id="rId7" Type="http://schemas.openxmlformats.org/officeDocument/2006/relationships/image" Target="../media/image31.png" /><Relationship Id="rId12" Type="http://schemas.openxmlformats.org/officeDocument/2006/relationships/image" Target="../media/image36.png" /><Relationship Id="rId2" Type="http://schemas.openxmlformats.org/officeDocument/2006/relationships/image" Target="../media/image26.png" /><Relationship Id="rId16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0.png" /><Relationship Id="rId11" Type="http://schemas.openxmlformats.org/officeDocument/2006/relationships/image" Target="../media/image35.png" /><Relationship Id="rId5" Type="http://schemas.openxmlformats.org/officeDocument/2006/relationships/image" Target="../media/image29.png" /><Relationship Id="rId15" Type="http://schemas.openxmlformats.org/officeDocument/2006/relationships/image" Target="../media/image39.png" /><Relationship Id="rId10" Type="http://schemas.openxmlformats.org/officeDocument/2006/relationships/image" Target="../media/image34.png" /><Relationship Id="rId4" Type="http://schemas.openxmlformats.org/officeDocument/2006/relationships/image" Target="../media/image28.png" /><Relationship Id="rId9" Type="http://schemas.openxmlformats.org/officeDocument/2006/relationships/image" Target="../media/image33.png" /><Relationship Id="rId14" Type="http://schemas.openxmlformats.org/officeDocument/2006/relationships/image" Target="../media/image38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 /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3.png" /><Relationship Id="rId4" Type="http://schemas.openxmlformats.org/officeDocument/2006/relationships/image" Target="../media/image42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7" Type="http://schemas.openxmlformats.org/officeDocument/2006/relationships/image" Target="../media/image13.png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emf" /><Relationship Id="rId5" Type="http://schemas.openxmlformats.org/officeDocument/2006/relationships/image" Target="../media/image13.png" /><Relationship Id="rId4" Type="http://schemas.openxmlformats.org/officeDocument/2006/relationships/image" Target="../media/image4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9078" y="5943940"/>
            <a:ext cx="5515850" cy="599426"/>
          </a:xfrm>
        </p:spPr>
        <p:txBody>
          <a:bodyPr/>
          <a:lstStyle/>
          <a:p>
            <a:pPr algn="l"/>
            <a:r>
              <a:rPr lang="ru-RU" sz="2000" dirty="0"/>
              <a:t>Смоленский филиал РЭУ им. Г.В. Плеханова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2566219"/>
            <a:ext cx="8976853" cy="1632155"/>
          </a:xfrm>
          <a:solidFill>
            <a:srgbClr val="262626"/>
          </a:solidFill>
        </p:spPr>
        <p:txBody>
          <a:bodyPr anchor="ctr">
            <a:normAutofit/>
          </a:bodyPr>
          <a:lstStyle/>
          <a:p>
            <a:pPr algn="ctr"/>
            <a:r>
              <a:rPr lang="ru-RU" sz="6000" dirty="0"/>
              <a:t>Проект «</a:t>
            </a:r>
            <a:r>
              <a:rPr lang="en-US" sz="6000" dirty="0"/>
              <a:t>SUSHIDO</a:t>
            </a:r>
            <a:r>
              <a:rPr lang="ru-RU" sz="6000" dirty="0"/>
              <a:t>»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03341" y="4665406"/>
            <a:ext cx="4511711" cy="1877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600"/>
              </a:spcBef>
            </a:pPr>
            <a:endParaRPr lang="ru-RU" sz="2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7" b="24172"/>
          <a:stretch/>
        </p:blipFill>
        <p:spPr>
          <a:xfrm>
            <a:off x="9110663" y="2566988"/>
            <a:ext cx="3081337" cy="1681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9078" y="5743885"/>
            <a:ext cx="6723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Михалутин Даниил, Полякова Тамара, Трошин Даниил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C1A64A-2124-C7B1-0CC7-A5040A7C4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26" y="348615"/>
            <a:ext cx="1857970" cy="5796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70DDB91-D504-B53F-F2AA-DE7805940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8" r="7271"/>
          <a:stretch/>
        </p:blipFill>
        <p:spPr>
          <a:xfrm>
            <a:off x="2534334" y="392555"/>
            <a:ext cx="1308320" cy="46861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0B564D9-7EF0-1E16-0918-98841F7A8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628" y="247744"/>
            <a:ext cx="923345" cy="7012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C3696E-6F93-11CB-D3E1-8FB65F50BB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4" r="2147"/>
          <a:stretch/>
        </p:blipFill>
        <p:spPr>
          <a:xfrm>
            <a:off x="5237947" y="364419"/>
            <a:ext cx="1435946" cy="5354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C78FD9-9C1F-F4D7-1D7B-5943CC72B8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867" y="408041"/>
            <a:ext cx="1489278" cy="467192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CADA808-389E-E36D-9A3D-14F7D4AD95D5}"/>
              </a:ext>
            </a:extLst>
          </p:cNvPr>
          <p:cNvGrpSpPr/>
          <p:nvPr/>
        </p:nvGrpSpPr>
        <p:grpSpPr>
          <a:xfrm>
            <a:off x="224604" y="242048"/>
            <a:ext cx="2093764" cy="769624"/>
            <a:chOff x="296145" y="242048"/>
            <a:chExt cx="2093764" cy="76962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1C06923-51D6-B757-55C6-3FCA1063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7FA6FEE-C17D-5FA7-8C8B-34BFB73F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B67314B-C31F-7BB7-7DD7-AF3A842C7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35121" y="432565"/>
            <a:ext cx="1370190" cy="45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7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звернутая стрелка 11"/>
          <p:cNvSpPr/>
          <p:nvPr/>
        </p:nvSpPr>
        <p:spPr>
          <a:xfrm rot="5400000">
            <a:off x="10258550" y="3829392"/>
            <a:ext cx="1901448" cy="1273966"/>
          </a:xfrm>
          <a:prstGeom prst="uturnArrow">
            <a:avLst>
              <a:gd name="adj1" fmla="val 17822"/>
              <a:gd name="adj2" fmla="val 25000"/>
              <a:gd name="adj3" fmla="val 49723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Как мы планируем выйти на рынок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006" y="2298650"/>
            <a:ext cx="1483098" cy="4078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50" dirty="0"/>
              <a:t>Апробация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01618" y="3403299"/>
            <a:ext cx="43877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100" dirty="0"/>
              <a:t>Поиск и привлечение инвесторов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50724" y="4889632"/>
            <a:ext cx="26627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100" dirty="0"/>
              <a:t>Аренда помещения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05360" y="4749555"/>
            <a:ext cx="187583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100" dirty="0"/>
              <a:t>Настройка</a:t>
            </a:r>
          </a:p>
          <a:p>
            <a:pPr lvl="0" algn="ctr"/>
            <a:r>
              <a:rPr lang="ru-RU" sz="2100" dirty="0"/>
              <a:t>производства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21776" y="4749555"/>
            <a:ext cx="14638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100" dirty="0"/>
              <a:t>Активные </a:t>
            </a:r>
          </a:p>
          <a:p>
            <a:pPr lvl="0" algn="ctr"/>
            <a:r>
              <a:rPr lang="ru-RU" sz="2100" dirty="0"/>
              <a:t>продажи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300" y="6083097"/>
            <a:ext cx="3457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100" dirty="0"/>
              <a:t>Расширение функционала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40" y="482971"/>
            <a:ext cx="1101213" cy="1351195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6207082" y="3374739"/>
            <a:ext cx="1068545" cy="475200"/>
          </a:xfrm>
          <a:prstGeom prst="rightArrow">
            <a:avLst>
              <a:gd name="adj1" fmla="val 40837"/>
              <a:gd name="adj2" fmla="val 104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3385640" y="4869658"/>
            <a:ext cx="1227600" cy="475200"/>
          </a:xfrm>
          <a:prstGeom prst="rightArrow">
            <a:avLst>
              <a:gd name="adj1" fmla="val 40837"/>
              <a:gd name="adj2" fmla="val 109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углом 23"/>
          <p:cNvSpPr/>
          <p:nvPr/>
        </p:nvSpPr>
        <p:spPr>
          <a:xfrm rot="16200000" flipH="1">
            <a:off x="715349" y="4974298"/>
            <a:ext cx="1108800" cy="1108799"/>
          </a:xfrm>
          <a:prstGeom prst="bentArrow">
            <a:avLst>
              <a:gd name="adj1" fmla="val 18034"/>
              <a:gd name="adj2" fmla="val 25491"/>
              <a:gd name="adj3" fmla="val 50000"/>
              <a:gd name="adj4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углом 15"/>
          <p:cNvSpPr/>
          <p:nvPr/>
        </p:nvSpPr>
        <p:spPr>
          <a:xfrm rot="10800000" flipH="1">
            <a:off x="715349" y="2805343"/>
            <a:ext cx="1108800" cy="1108799"/>
          </a:xfrm>
          <a:prstGeom prst="bentArrow">
            <a:avLst>
              <a:gd name="adj1" fmla="val 18034"/>
              <a:gd name="adj2" fmla="val 25491"/>
              <a:gd name="adj3" fmla="val 50000"/>
              <a:gd name="adj4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6546" y="3251803"/>
            <a:ext cx="29706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dirty="0"/>
              <a:t>закупка оборудования</a:t>
            </a:r>
          </a:p>
          <a:p>
            <a:r>
              <a:rPr lang="ru-RU" sz="2100" dirty="0"/>
              <a:t>и материалов</a:t>
            </a:r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6652160" y="4869658"/>
            <a:ext cx="1227600" cy="475200"/>
          </a:xfrm>
          <a:prstGeom prst="rightArrow">
            <a:avLst>
              <a:gd name="adj1" fmla="val 40837"/>
              <a:gd name="adj2" fmla="val 1095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69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Что мы уже сделали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321" y="2866967"/>
            <a:ext cx="8649112" cy="3655753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2400"/>
              </a:spcBef>
              <a:buNone/>
            </a:pPr>
            <a:r>
              <a:rPr lang="ru-RU" sz="4300" b="1" dirty="0">
                <a:solidFill>
                  <a:srgbClr val="F28808"/>
                </a:solidFill>
              </a:rPr>
              <a:t>✓</a:t>
            </a:r>
            <a:r>
              <a:rPr lang="ru-RU" sz="3300" b="1" dirty="0"/>
              <a:t>  </a:t>
            </a:r>
            <a:r>
              <a:rPr lang="ru-RU" sz="3300" dirty="0"/>
              <a:t>Разработали бизнес идею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4300" b="1" dirty="0">
                <a:solidFill>
                  <a:srgbClr val="F28808"/>
                </a:solidFill>
              </a:rPr>
              <a:t>✓</a:t>
            </a:r>
            <a:r>
              <a:rPr lang="ru-RU" sz="3300" b="1" dirty="0"/>
              <a:t>  </a:t>
            </a:r>
            <a:r>
              <a:rPr lang="ru-RU" sz="3300" dirty="0"/>
              <a:t>Проанализировали рынок и конкурентов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4300" b="1" dirty="0">
                <a:solidFill>
                  <a:srgbClr val="F28808"/>
                </a:solidFill>
              </a:rPr>
              <a:t>✓</a:t>
            </a:r>
            <a:r>
              <a:rPr lang="ru-RU" sz="3300" b="1" dirty="0"/>
              <a:t>  </a:t>
            </a:r>
            <a:r>
              <a:rPr lang="ru-RU" sz="3300" dirty="0"/>
              <a:t>Выявили проблемы и нашли их решение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ru-RU" sz="4300" b="1" dirty="0">
                <a:solidFill>
                  <a:srgbClr val="F28808"/>
                </a:solidFill>
              </a:rPr>
              <a:t>✓</a:t>
            </a:r>
            <a:r>
              <a:rPr lang="ru-RU" sz="3300" b="1" dirty="0"/>
              <a:t>  </a:t>
            </a:r>
            <a:r>
              <a:rPr lang="ru-RU" sz="3300" dirty="0"/>
              <a:t>Сформировали ценностные предложения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15" y="482971"/>
            <a:ext cx="1101213" cy="13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На что пойдут ваши инвестиции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2499" y="2458151"/>
            <a:ext cx="256833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dirty="0">
                <a:latin typeface="+mj-lt"/>
              </a:rPr>
              <a:t>Оборудование</a:t>
            </a:r>
            <a:endParaRPr lang="ru-RU" sz="24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124580" y="2458151"/>
            <a:ext cx="1986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Персонал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5652" y="4573112"/>
            <a:ext cx="2124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/>
              <a:t>Помещение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02336" y="4568942"/>
            <a:ext cx="1888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Сырье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315" y="482971"/>
            <a:ext cx="1101213" cy="1351195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 flipH="1" flipV="1">
            <a:off x="6762582" y="4325604"/>
            <a:ext cx="510383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6090893" y="2179320"/>
            <a:ext cx="0" cy="14745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6090893" y="4997294"/>
            <a:ext cx="1" cy="16549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292608" y="4325604"/>
            <a:ext cx="5126596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2700000">
            <a:off x="5615937" y="3850649"/>
            <a:ext cx="949912" cy="949910"/>
          </a:xfrm>
          <a:prstGeom prst="rect">
            <a:avLst/>
          </a:prstGeom>
          <a:noFill/>
          <a:ln w="28575">
            <a:solidFill>
              <a:srgbClr val="F288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92608" y="3185397"/>
            <a:ext cx="55081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от 1.6 до 2.2 млн рублей </a:t>
            </a:r>
            <a:r>
              <a:rPr lang="ru-RU" sz="2000" dirty="0"/>
              <a:t>на первоначальную закупку всего технического оборудования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62705" y="3185397"/>
            <a:ext cx="53101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>
                <a:ea typeface="Times New Roman"/>
                <a:cs typeface="Times New Roman"/>
              </a:rPr>
              <a:t>от 6 до 9 человек, со средней </a:t>
            </a:r>
          </a:p>
          <a:p>
            <a:pPr algn="ctr">
              <a:lnSpc>
                <a:spcPct val="110000"/>
              </a:lnSpc>
            </a:pPr>
            <a:r>
              <a:rPr lang="ru-RU" sz="2000" dirty="0">
                <a:ea typeface="Times New Roman"/>
                <a:cs typeface="Times New Roman"/>
              </a:rPr>
              <a:t>зарплатой в </a:t>
            </a:r>
            <a:r>
              <a:rPr lang="ru-RU" sz="2000" dirty="0">
                <a:solidFill>
                  <a:schemeClr val="bg1"/>
                </a:solidFill>
                <a:ea typeface="Times New Roman"/>
                <a:cs typeface="Times New Roman"/>
              </a:rPr>
              <a:t>45 тысяч рублей </a:t>
            </a:r>
            <a:endParaRPr lang="ru-RU" dirty="0">
              <a:solidFill>
                <a:schemeClr val="bg1"/>
              </a:solidFill>
              <a:effectLst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608" y="5186108"/>
            <a:ext cx="55081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dirty="0">
                <a:ea typeface="Times New Roman"/>
                <a:cs typeface="Times New Roman"/>
              </a:rPr>
              <a:t>Около </a:t>
            </a:r>
            <a:r>
              <a:rPr lang="ru-RU" sz="2000" dirty="0">
                <a:solidFill>
                  <a:schemeClr val="bg1"/>
                </a:solidFill>
                <a:ea typeface="Times New Roman"/>
                <a:cs typeface="Times New Roman"/>
              </a:rPr>
              <a:t>300 тысяч рублей </a:t>
            </a:r>
            <a:r>
              <a:rPr lang="ru-RU" sz="2000" dirty="0">
                <a:ea typeface="Times New Roman"/>
                <a:cs typeface="Times New Roman"/>
              </a:rPr>
              <a:t>первоначальная</a:t>
            </a:r>
          </a:p>
          <a:p>
            <a:pPr algn="ctr">
              <a:lnSpc>
                <a:spcPct val="110000"/>
              </a:lnSpc>
            </a:pPr>
            <a:r>
              <a:rPr lang="ru-RU" sz="2000" dirty="0">
                <a:ea typeface="Times New Roman"/>
                <a:cs typeface="Times New Roman"/>
              </a:rPr>
              <a:t>и </a:t>
            </a:r>
            <a:r>
              <a:rPr lang="ru-RU" sz="2000" dirty="0">
                <a:solidFill>
                  <a:schemeClr val="bg1"/>
                </a:solidFill>
                <a:ea typeface="Times New Roman"/>
                <a:cs typeface="Times New Roman"/>
              </a:rPr>
              <a:t>110 тысяч рублей </a:t>
            </a:r>
            <a:r>
              <a:rPr lang="ru-RU" sz="2000" dirty="0">
                <a:ea typeface="Times New Roman"/>
                <a:cs typeface="Times New Roman"/>
              </a:rPr>
              <a:t>ежемесячная закупка</a:t>
            </a:r>
            <a:endParaRPr lang="ru-RU" sz="2000" dirty="0">
              <a:effectLst/>
              <a:ea typeface="Times New Roman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62705" y="5186108"/>
            <a:ext cx="5310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ea typeface="Times New Roman"/>
              </a:rPr>
              <a:t>Аренда помещения обойдется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ea typeface="Times New Roman"/>
              </a:rPr>
              <a:t>от 40 до 55 тысяч рублей </a:t>
            </a:r>
            <a:r>
              <a:rPr lang="ru-RU" sz="2000" dirty="0">
                <a:ea typeface="Times New Roman"/>
              </a:rPr>
              <a:t>в месяц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7727" y="3971661"/>
            <a:ext cx="646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/>
              <a:t>2,6</a:t>
            </a:r>
          </a:p>
          <a:p>
            <a:pPr algn="ctr"/>
            <a:r>
              <a:rPr lang="ru-RU" sz="2000" dirty="0"/>
              <a:t>млн</a:t>
            </a:r>
          </a:p>
        </p:txBody>
      </p:sp>
    </p:spTree>
    <p:extLst>
      <p:ext uri="{BB962C8B-B14F-4D97-AF65-F5344CB8AC3E}">
        <p14:creationId xmlns:p14="http://schemas.microsoft.com/office/powerpoint/2010/main" val="3917778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249" y="115053"/>
            <a:ext cx="5886424" cy="1080938"/>
          </a:xfrm>
        </p:spPr>
        <p:txBody>
          <a:bodyPr>
            <a:noAutofit/>
          </a:bodyPr>
          <a:lstStyle/>
          <a:p>
            <a:r>
              <a:rPr lang="ru-RU" sz="4000" dirty="0"/>
              <a:t>Над проектом работали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7931"/>
          <a:stretch/>
        </p:blipFill>
        <p:spPr>
          <a:xfrm>
            <a:off x="9139136" y="1454818"/>
            <a:ext cx="2064155" cy="3095625"/>
          </a:xfrm>
          <a:prstGeom prst="round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84" y="1454819"/>
            <a:ext cx="2209933" cy="3095626"/>
          </a:xfrm>
          <a:prstGeom prst="round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86384" y="4954449"/>
            <a:ext cx="352020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Михалутин Даниил</a:t>
            </a:r>
          </a:p>
          <a:p>
            <a:r>
              <a:rPr lang="ru-RU" dirty="0"/>
              <a:t>Лидер</a:t>
            </a:r>
          </a:p>
          <a:p>
            <a:endParaRPr lang="ru-RU" sz="2000" dirty="0"/>
          </a:p>
          <a:p>
            <a:r>
              <a:rPr lang="en-US" sz="1400" dirty="0"/>
              <a:t>daniel.mihalutin@gmail.com</a:t>
            </a:r>
            <a:endParaRPr lang="ru-RU" sz="1400" dirty="0"/>
          </a:p>
          <a:p>
            <a:r>
              <a:rPr lang="ru-RU" sz="1400" dirty="0"/>
              <a:t>+79507036073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39136" y="4954449"/>
            <a:ext cx="234711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Полякова Тамара</a:t>
            </a:r>
          </a:p>
          <a:p>
            <a:r>
              <a:rPr lang="ru-RU" dirty="0"/>
              <a:t>Дизайнер</a:t>
            </a:r>
          </a:p>
          <a:p>
            <a:endParaRPr lang="ru-RU" sz="2000" dirty="0"/>
          </a:p>
          <a:p>
            <a:r>
              <a:rPr lang="en-US" sz="1400" dirty="0"/>
              <a:t>tomka6573@gmail.com</a:t>
            </a:r>
            <a:endParaRPr lang="ru-RU" sz="1400" dirty="0"/>
          </a:p>
          <a:p>
            <a:r>
              <a:rPr lang="ru-RU" sz="1400" dirty="0"/>
              <a:t>+79107654695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12760" y="4954449"/>
            <a:ext cx="222849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Трошин Даниил</a:t>
            </a:r>
          </a:p>
          <a:p>
            <a:r>
              <a:rPr lang="ru-RU" dirty="0"/>
              <a:t>Аналитик</a:t>
            </a:r>
          </a:p>
          <a:p>
            <a:endParaRPr lang="ru-RU" sz="2000" dirty="0"/>
          </a:p>
          <a:p>
            <a:r>
              <a:rPr lang="en-US" sz="1400" dirty="0"/>
              <a:t>daniil.troshin.04@mail.ru</a:t>
            </a:r>
            <a:endParaRPr lang="ru-RU" sz="1400" dirty="0"/>
          </a:p>
          <a:p>
            <a:r>
              <a:rPr lang="ru-RU" sz="1400" dirty="0"/>
              <a:t>+79621924998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60" y="1454819"/>
            <a:ext cx="2209933" cy="30956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94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4895" y="3040428"/>
            <a:ext cx="11220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Инвестируя в нас, вы инвестируете в перспективную нишу бизнеса и в разнообразие вкусов в вашей жизни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1A64A-2124-C7B1-0CC7-A5040A7C4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8926" y="348615"/>
            <a:ext cx="1857970" cy="5796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0DDB91-D504-B53F-F2AA-DE7805940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8" r="7271"/>
          <a:stretch/>
        </p:blipFill>
        <p:spPr>
          <a:xfrm>
            <a:off x="2534334" y="392555"/>
            <a:ext cx="1308320" cy="4686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B564D9-7EF0-1E16-0918-98841F7A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8628" y="247744"/>
            <a:ext cx="923345" cy="7012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C3696E-6F93-11CB-D3E1-8FB65F50BB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4" r="2147"/>
          <a:stretch/>
        </p:blipFill>
        <p:spPr>
          <a:xfrm>
            <a:off x="5237947" y="364419"/>
            <a:ext cx="1435946" cy="5354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C78FD9-9C1F-F4D7-1D7B-5943CC72B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867" y="408041"/>
            <a:ext cx="1489278" cy="467192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CADA808-389E-E36D-9A3D-14F7D4AD95D5}"/>
              </a:ext>
            </a:extLst>
          </p:cNvPr>
          <p:cNvGrpSpPr/>
          <p:nvPr/>
        </p:nvGrpSpPr>
        <p:grpSpPr>
          <a:xfrm>
            <a:off x="224604" y="242048"/>
            <a:ext cx="2093764" cy="769624"/>
            <a:chOff x="296145" y="242048"/>
            <a:chExt cx="2093764" cy="769624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1C06923-51D6-B757-55C6-3FCA1063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055" t="5883" r="79649" b="83634"/>
            <a:stretch/>
          </p:blipFill>
          <p:spPr>
            <a:xfrm>
              <a:off x="1046018" y="242048"/>
              <a:ext cx="1343891" cy="769624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7FA6FEE-C17D-5FA7-8C8B-34BFB73F2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145" y="302720"/>
              <a:ext cx="640583" cy="674343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67314B-C31F-7BB7-7DD7-AF3A842C7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5121" y="432565"/>
            <a:ext cx="1370190" cy="4532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7893" y="55627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daniel.mihalutin@gmail.com</a:t>
            </a:r>
            <a:endParaRPr lang="ru-RU" dirty="0"/>
          </a:p>
          <a:p>
            <a:r>
              <a:rPr lang="ru-RU" dirty="0"/>
              <a:t>+79507036073</a:t>
            </a:r>
          </a:p>
        </p:txBody>
      </p:sp>
    </p:spTree>
    <p:extLst>
      <p:ext uri="{BB962C8B-B14F-4D97-AF65-F5344CB8AC3E}">
        <p14:creationId xmlns:p14="http://schemas.microsoft.com/office/powerpoint/2010/main" val="429283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 rot="16200000">
            <a:off x="3884233" y="3831304"/>
            <a:ext cx="235974" cy="142895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7860235" y="3831303"/>
            <a:ext cx="235974" cy="142895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2013187"/>
              </p:ext>
            </p:extLst>
          </p:nvPr>
        </p:nvGraphicFramePr>
        <p:xfrm>
          <a:off x="255639" y="2382684"/>
          <a:ext cx="11621730" cy="4326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639" y="599768"/>
            <a:ext cx="10166554" cy="1376516"/>
          </a:xfrm>
        </p:spPr>
        <p:txBody>
          <a:bodyPr>
            <a:noAutofit/>
          </a:bodyPr>
          <a:lstStyle/>
          <a:p>
            <a:r>
              <a:rPr lang="ru-RU" sz="3800" dirty="0"/>
              <a:t>На решение каких проблем мы направлены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483566"/>
            <a:ext cx="1101213" cy="13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83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Возможности молекулярной кухни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172" y="2349032"/>
            <a:ext cx="6088108" cy="4157858"/>
          </a:xfrm>
        </p:spPr>
        <p:txBody>
          <a:bodyPr>
            <a:noAutofit/>
          </a:bodyPr>
          <a:lstStyle/>
          <a:p>
            <a:pPr marL="355600" indent="-355600">
              <a:spcBef>
                <a:spcPts val="2400"/>
              </a:spcBef>
              <a:buClr>
                <a:srgbClr val="F28808"/>
              </a:buClr>
              <a:buFont typeface="Wingdings" panose="05000000000000000000" pitchFamily="2" charset="2"/>
              <a:buChar char="Ø"/>
            </a:pPr>
            <a:r>
              <a:rPr lang="ru-RU" sz="2800" dirty="0"/>
              <a:t>Сохранение элементов, составляющих  продукты</a:t>
            </a:r>
            <a:endParaRPr lang="ru-RU" sz="2800" dirty="0">
              <a:solidFill>
                <a:srgbClr val="F28808"/>
              </a:solidFill>
            </a:endParaRPr>
          </a:p>
          <a:p>
            <a:pPr marL="355600" indent="-355600">
              <a:spcBef>
                <a:spcPts val="2400"/>
              </a:spcBef>
              <a:buClr>
                <a:srgbClr val="F28808"/>
              </a:buClr>
              <a:buFont typeface="Wingdings" panose="05000000000000000000" pitchFamily="2" charset="2"/>
              <a:buChar char="Ø"/>
            </a:pPr>
            <a:r>
              <a:rPr lang="ru-RU" sz="2800" dirty="0"/>
              <a:t>Более продвинутая технология обработки</a:t>
            </a:r>
          </a:p>
          <a:p>
            <a:pPr marL="355600" indent="-355600">
              <a:spcBef>
                <a:spcPts val="2400"/>
              </a:spcBef>
              <a:buClr>
                <a:srgbClr val="F28808"/>
              </a:buClr>
              <a:buFont typeface="Wingdings" panose="05000000000000000000" pitchFamily="2" charset="2"/>
              <a:buChar char="Ø"/>
            </a:pPr>
            <a:r>
              <a:rPr lang="ru-RU" sz="2800" dirty="0"/>
              <a:t>Принципиально новая концепция приготовления</a:t>
            </a:r>
          </a:p>
          <a:p>
            <a:pPr marL="355600" indent="-355600">
              <a:spcBef>
                <a:spcPts val="2400"/>
              </a:spcBef>
              <a:buClr>
                <a:srgbClr val="F28808"/>
              </a:buClr>
              <a:buFont typeface="Wingdings" panose="05000000000000000000" pitchFamily="2" charset="2"/>
              <a:buChar char="Ø"/>
            </a:pPr>
            <a:r>
              <a:rPr lang="ru-RU" sz="2800" dirty="0"/>
              <a:t>Совершенно новый и необычный вид готовых изделий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483566"/>
            <a:ext cx="1101213" cy="135119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95" y="4731305"/>
            <a:ext cx="2894831" cy="1917825"/>
          </a:xfrm>
          <a:prstGeom prst="rect">
            <a:avLst/>
          </a:prstGeom>
          <a:effectLst>
            <a:glow rad="228600">
              <a:srgbClr val="262626">
                <a:alpha val="65000"/>
              </a:srgb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982" y="3465041"/>
            <a:ext cx="2894831" cy="1917826"/>
          </a:xfrm>
          <a:prstGeom prst="rect">
            <a:avLst/>
          </a:prstGeom>
          <a:effectLst>
            <a:glow rad="228600">
              <a:srgbClr val="262626">
                <a:alpha val="65000"/>
              </a:srgb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68" y="2200668"/>
            <a:ext cx="2894831" cy="1917825"/>
          </a:xfrm>
          <a:prstGeom prst="rect">
            <a:avLst/>
          </a:prstGeom>
          <a:effectLst>
            <a:glow rad="228600">
              <a:srgbClr val="262626">
                <a:alpha val="6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93881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9050"/>
            <a:ext cx="12192000" cy="8762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Ассортимент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498386"/>
            <a:ext cx="12192000" cy="8762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Технологии приготовления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2" y="4475406"/>
            <a:ext cx="1743075" cy="1743075"/>
          </a:xfrm>
          <a:prstGeom prst="ellipse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t="12547" r="17567" b="21082"/>
          <a:stretch/>
        </p:blipFill>
        <p:spPr>
          <a:xfrm>
            <a:off x="2619398" y="4475406"/>
            <a:ext cx="1743075" cy="1743075"/>
          </a:xfrm>
          <a:prstGeom prst="ellipse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2500" r="14815" b="6001"/>
          <a:stretch/>
        </p:blipFill>
        <p:spPr>
          <a:xfrm>
            <a:off x="10198916" y="4494454"/>
            <a:ext cx="1743075" cy="1743075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890" y="4494454"/>
            <a:ext cx="1743075" cy="1743075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712" y="4475406"/>
            <a:ext cx="1743075" cy="1743075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6224" y="6398186"/>
            <a:ext cx="2013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Эмульсификация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9772" y="6398186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Сферификация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7420" y="6426755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Трансглютаминаза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7781" y="6211669"/>
            <a:ext cx="182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Молекулярная </a:t>
            </a:r>
          </a:p>
          <a:p>
            <a:pPr algn="ctr"/>
            <a:r>
              <a:rPr lang="ru-RU" dirty="0"/>
              <a:t>желатинизация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43537" y="6426755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Вакуумизация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315" y="985835"/>
            <a:ext cx="1743076" cy="1724027"/>
          </a:xfrm>
          <a:prstGeom prst="ellipse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42" y="985836"/>
            <a:ext cx="1743075" cy="1724027"/>
          </a:xfrm>
          <a:prstGeom prst="ellipse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t="12779" r="27125"/>
          <a:stretch/>
        </p:blipFill>
        <p:spPr>
          <a:xfrm>
            <a:off x="8946968" y="966787"/>
            <a:ext cx="1743075" cy="1724027"/>
          </a:xfrm>
          <a:prstGeom prst="ellipse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92390" y="2781302"/>
            <a:ext cx="1470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Свекольные</a:t>
            </a:r>
          </a:p>
          <a:p>
            <a:pPr algn="ctr"/>
            <a:r>
              <a:rPr lang="ru-RU" dirty="0"/>
              <a:t>роллы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31025" y="2781301"/>
            <a:ext cx="1914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Бальзамическая</a:t>
            </a:r>
          </a:p>
          <a:p>
            <a:pPr algn="ctr"/>
            <a:r>
              <a:rPr lang="ru-RU" dirty="0"/>
              <a:t>икра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03217" y="2780617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Кислородный</a:t>
            </a:r>
          </a:p>
          <a:p>
            <a:pPr algn="ctr"/>
            <a:r>
              <a:rPr lang="ru-RU" dirty="0"/>
              <a:t>коктейль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34312" y="2780617"/>
            <a:ext cx="1047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Суши из</a:t>
            </a:r>
          </a:p>
          <a:p>
            <a:pPr algn="ctr"/>
            <a:r>
              <a:rPr lang="ru-RU" dirty="0"/>
              <a:t>киноа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89" y="966786"/>
            <a:ext cx="1743076" cy="172402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65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Прямая соединительная линия 82"/>
          <p:cNvCxnSpPr/>
          <p:nvPr/>
        </p:nvCxnSpPr>
        <p:spPr>
          <a:xfrm flipH="1">
            <a:off x="5366841" y="1454689"/>
            <a:ext cx="14523" cy="5392572"/>
          </a:xfrm>
          <a:prstGeom prst="line">
            <a:avLst/>
          </a:prstGeom>
          <a:ln w="762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 86"/>
          <p:cNvSpPr/>
          <p:nvPr/>
        </p:nvSpPr>
        <p:spPr>
          <a:xfrm>
            <a:off x="10616222" y="190215"/>
            <a:ext cx="1575778" cy="13328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1"/>
          <a:stretch/>
        </p:blipFill>
        <p:spPr>
          <a:xfrm>
            <a:off x="3485039" y="5348079"/>
            <a:ext cx="1275877" cy="1051908"/>
          </a:xfrm>
          <a:prstGeom prst="rect">
            <a:avLst/>
          </a:prstGeom>
        </p:spPr>
      </p:pic>
      <p:cxnSp>
        <p:nvCxnSpPr>
          <p:cNvPr id="62" name="Прямая соединительная линия 61"/>
          <p:cNvCxnSpPr>
            <a:endCxn id="17" idx="0"/>
          </p:cNvCxnSpPr>
          <p:nvPr/>
        </p:nvCxnSpPr>
        <p:spPr>
          <a:xfrm flipH="1" flipV="1">
            <a:off x="2457301" y="5259409"/>
            <a:ext cx="676452" cy="661610"/>
          </a:xfrm>
          <a:prstGeom prst="line">
            <a:avLst/>
          </a:prstGeom>
          <a:ln w="762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flipV="1">
            <a:off x="2678024" y="5889427"/>
            <a:ext cx="445081" cy="449982"/>
          </a:xfrm>
          <a:prstGeom prst="line">
            <a:avLst/>
          </a:prstGeom>
          <a:ln w="762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2221405" y="6339409"/>
            <a:ext cx="482600" cy="0"/>
          </a:xfrm>
          <a:prstGeom prst="line">
            <a:avLst/>
          </a:prstGeom>
          <a:ln w="571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1785966" y="5875736"/>
            <a:ext cx="468000" cy="468000"/>
          </a:xfrm>
          <a:prstGeom prst="line">
            <a:avLst/>
          </a:prstGeom>
          <a:ln w="7620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1767380" y="5545535"/>
            <a:ext cx="371051" cy="368756"/>
          </a:xfrm>
          <a:prstGeom prst="line">
            <a:avLst/>
          </a:prstGeom>
          <a:ln w="57150">
            <a:solidFill>
              <a:srgbClr val="26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2076497" y="5413246"/>
            <a:ext cx="227683" cy="221036"/>
          </a:xfrm>
          <a:prstGeom prst="ellipse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225110" y="5386242"/>
            <a:ext cx="1080000" cy="1017434"/>
          </a:xfrm>
          <a:prstGeom prst="rect">
            <a:avLst/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20293743" flipH="1">
            <a:off x="2726804" y="2219888"/>
            <a:ext cx="1554942" cy="709702"/>
          </a:xfrm>
          <a:prstGeom prst="rightArrow">
            <a:avLst/>
          </a:prstGeom>
          <a:ln w="28575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461" y="1944385"/>
            <a:ext cx="1043919" cy="1005101"/>
          </a:xfrm>
          <a:prstGeom prst="ellipse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341" y="3145399"/>
            <a:ext cx="2230649" cy="1935687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 rot="19188460" flipH="1">
            <a:off x="780622" y="4745170"/>
            <a:ext cx="1684800" cy="709200"/>
          </a:xfrm>
          <a:prstGeom prst="rightArrow">
            <a:avLst/>
          </a:prstGeom>
          <a:ln w="28575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306257">
            <a:off x="626709" y="2219889"/>
            <a:ext cx="1554942" cy="709702"/>
          </a:xfrm>
          <a:prstGeom prst="rightArrow">
            <a:avLst/>
          </a:prstGeom>
          <a:ln w="28575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58" y="1944386"/>
            <a:ext cx="1048336" cy="966551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5400000">
            <a:off x="1979811" y="4777025"/>
            <a:ext cx="939600" cy="709200"/>
          </a:xfrm>
          <a:prstGeom prst="rightArrow">
            <a:avLst/>
          </a:prstGeom>
          <a:ln w="28575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2411540">
            <a:off x="2499789" y="4748534"/>
            <a:ext cx="1684800" cy="709200"/>
          </a:xfrm>
          <a:prstGeom prst="rightArrow">
            <a:avLst/>
          </a:prstGeom>
          <a:ln w="28575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1995285" y="3298071"/>
            <a:ext cx="940269" cy="709200"/>
          </a:xfrm>
          <a:prstGeom prst="rightArrow">
            <a:avLst/>
          </a:prstGeom>
          <a:ln w="28575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43" y="2506049"/>
            <a:ext cx="1048336" cy="9665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58" y="3885813"/>
            <a:ext cx="1043521" cy="966551"/>
          </a:xfrm>
          <a:prstGeom prst="ellipse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658" y="5393215"/>
            <a:ext cx="1147523" cy="9650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8760" y="5259409"/>
            <a:ext cx="1277081" cy="10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9899" y="5386242"/>
            <a:ext cx="1180674" cy="96504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1871" y="2353103"/>
            <a:ext cx="3822751" cy="3650426"/>
          </a:xfrm>
          <a:prstGeom prst="rect">
            <a:avLst/>
          </a:prstGeom>
        </p:spPr>
      </p:pic>
      <p:sp>
        <p:nvSpPr>
          <p:cNvPr id="22" name="Овал 21"/>
          <p:cNvSpPr/>
          <p:nvPr/>
        </p:nvSpPr>
        <p:spPr>
          <a:xfrm>
            <a:off x="9644623" y="2826970"/>
            <a:ext cx="990000" cy="990000"/>
          </a:xfrm>
          <a:prstGeom prst="ellipse">
            <a:avLst/>
          </a:prstGeom>
          <a:solidFill>
            <a:srgbClr val="587E6A"/>
          </a:solidFill>
          <a:ln w="57150"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858539" y="2826970"/>
            <a:ext cx="990000" cy="990000"/>
          </a:xfrm>
          <a:prstGeom prst="ellipse">
            <a:avLst/>
          </a:prstGeom>
          <a:solidFill>
            <a:srgbClr val="587E6A"/>
          </a:solidFill>
          <a:ln w="57150"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9644623" y="4573603"/>
            <a:ext cx="990000" cy="990000"/>
          </a:xfrm>
          <a:prstGeom prst="ellipse">
            <a:avLst/>
          </a:prstGeom>
          <a:solidFill>
            <a:srgbClr val="587E6A"/>
          </a:solidFill>
          <a:ln w="57150"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854623" y="4573603"/>
            <a:ext cx="990000" cy="990000"/>
          </a:xfrm>
          <a:prstGeom prst="ellipse">
            <a:avLst/>
          </a:prstGeom>
          <a:solidFill>
            <a:srgbClr val="587E6A"/>
          </a:solidFill>
          <a:ln w="57150">
            <a:solidFill>
              <a:srgbClr val="0606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6581" y="2989325"/>
            <a:ext cx="875522" cy="5836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0666" y="4685729"/>
            <a:ext cx="694169" cy="69416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2418" y="2950776"/>
            <a:ext cx="710281" cy="65784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0709" y="4782133"/>
            <a:ext cx="880382" cy="650921"/>
          </a:xfrm>
          <a:prstGeom prst="rect">
            <a:avLst/>
          </a:prstGeom>
        </p:spPr>
      </p:pic>
      <p:sp>
        <p:nvSpPr>
          <p:cNvPr id="32" name="Кольцо 31"/>
          <p:cNvSpPr/>
          <p:nvPr/>
        </p:nvSpPr>
        <p:spPr>
          <a:xfrm>
            <a:off x="3594227" y="1944386"/>
            <a:ext cx="1053153" cy="1005100"/>
          </a:xfrm>
          <a:prstGeom prst="donut">
            <a:avLst>
              <a:gd name="adj" fmla="val 2210"/>
            </a:avLst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Кольцо 32"/>
          <p:cNvSpPr/>
          <p:nvPr/>
        </p:nvSpPr>
        <p:spPr>
          <a:xfrm>
            <a:off x="235709" y="1925111"/>
            <a:ext cx="1069285" cy="1005100"/>
          </a:xfrm>
          <a:prstGeom prst="donut">
            <a:avLst>
              <a:gd name="adj" fmla="val 2210"/>
            </a:avLst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Кольцо 33"/>
          <p:cNvSpPr/>
          <p:nvPr/>
        </p:nvSpPr>
        <p:spPr>
          <a:xfrm>
            <a:off x="1930257" y="3866538"/>
            <a:ext cx="1053153" cy="1005100"/>
          </a:xfrm>
          <a:prstGeom prst="donut">
            <a:avLst>
              <a:gd name="adj" fmla="val 2210"/>
            </a:avLst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5" name="Кольцо 64"/>
          <p:cNvSpPr/>
          <p:nvPr/>
        </p:nvSpPr>
        <p:spPr>
          <a:xfrm>
            <a:off x="1930256" y="3862211"/>
            <a:ext cx="1053153" cy="1005100"/>
          </a:xfrm>
          <a:prstGeom prst="donut">
            <a:avLst>
              <a:gd name="adj" fmla="val 2210"/>
            </a:avLst>
          </a:prstGeom>
          <a:solidFill>
            <a:srgbClr val="262626"/>
          </a:solidFill>
          <a:ln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 flipH="1">
            <a:off x="9857990" y="2265405"/>
            <a:ext cx="2100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Биоразлагаемые</a:t>
            </a:r>
          </a:p>
          <a:p>
            <a:pPr algn="r"/>
            <a:r>
              <a:rPr lang="ru-RU" dirty="0"/>
              <a:t>салфетки,</a:t>
            </a:r>
          </a:p>
          <a:p>
            <a:pPr algn="r"/>
            <a:r>
              <a:rPr lang="ru-RU" dirty="0"/>
              <a:t>упаковки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525925" y="2265405"/>
            <a:ext cx="1992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Переработка</a:t>
            </a:r>
          </a:p>
          <a:p>
            <a:r>
              <a:rPr lang="ru-RU" dirty="0"/>
              <a:t>в компост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523710" y="5586145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Альтернативные</a:t>
            </a:r>
          </a:p>
          <a:p>
            <a:r>
              <a:rPr lang="ru-RU" dirty="0"/>
              <a:t>источники энергии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409482" y="5587539"/>
            <a:ext cx="254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/>
              <a:t>Использование</a:t>
            </a:r>
          </a:p>
          <a:p>
            <a:pPr algn="r"/>
            <a:r>
              <a:rPr lang="ru-RU" dirty="0"/>
              <a:t>деревянных приборов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225903" y="3472600"/>
            <a:ext cx="1854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Пожертвование 5% от чека покупателя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0" y="190215"/>
            <a:ext cx="10442864" cy="131915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988" y="203204"/>
            <a:ext cx="9613861" cy="1306168"/>
          </a:xfrm>
        </p:spPr>
        <p:txBody>
          <a:bodyPr>
            <a:normAutofit/>
          </a:bodyPr>
          <a:lstStyle/>
          <a:p>
            <a:r>
              <a:rPr lang="ru-RU" sz="4000" dirty="0"/>
              <a:t>Решение экологической проблемы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65" y="103494"/>
            <a:ext cx="1101213" cy="13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64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57" y="4375389"/>
            <a:ext cx="1096271" cy="79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26" y="4205643"/>
            <a:ext cx="1132281" cy="1187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9" y="2074826"/>
            <a:ext cx="6949338" cy="42471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588336" y="188651"/>
            <a:ext cx="1603664" cy="1350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188651"/>
            <a:ext cx="10442864" cy="135081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501" y="238621"/>
            <a:ext cx="9613861" cy="1300847"/>
          </a:xfrm>
        </p:spPr>
        <p:txBody>
          <a:bodyPr>
            <a:normAutofit/>
          </a:bodyPr>
          <a:lstStyle/>
          <a:p>
            <a:r>
              <a:rPr lang="ru-RU" sz="4000" dirty="0"/>
              <a:t>Рынок и целевая аудитория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365" y="103494"/>
            <a:ext cx="1101213" cy="13511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5092" y="2419565"/>
            <a:ext cx="817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/>
              <a:t>25-50</a:t>
            </a:r>
          </a:p>
          <a:p>
            <a:pPr algn="ctr"/>
            <a:r>
              <a:rPr lang="ru-RU" sz="2000" dirty="0"/>
              <a:t>лет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96844" y="2544724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&gt;</a:t>
            </a:r>
            <a:r>
              <a:rPr lang="en-US" sz="2000" dirty="0"/>
              <a:t>AR</a:t>
            </a:r>
            <a:endParaRPr lang="ru-RU" sz="2000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E43440E-BC06-4AB8-08CA-D29FA31AA049}"/>
              </a:ext>
            </a:extLst>
          </p:cNvPr>
          <p:cNvGrpSpPr/>
          <p:nvPr/>
        </p:nvGrpSpPr>
        <p:grpSpPr>
          <a:xfrm>
            <a:off x="7302783" y="1981199"/>
            <a:ext cx="4808195" cy="4672325"/>
            <a:chOff x="6712216" y="1498330"/>
            <a:chExt cx="4226597" cy="4226598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1344CB8C-4759-22BF-48F5-F511EBDE235A}"/>
                </a:ext>
              </a:extLst>
            </p:cNvPr>
            <p:cNvSpPr/>
            <p:nvPr/>
          </p:nvSpPr>
          <p:spPr>
            <a:xfrm>
              <a:off x="6712216" y="1498330"/>
              <a:ext cx="4226597" cy="4226597"/>
            </a:xfrm>
            <a:prstGeom prst="ellipse">
              <a:avLst/>
            </a:prstGeom>
            <a:solidFill>
              <a:srgbClr val="3852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ECA1C1AC-039F-B2D3-FA50-F70B2A6B40C5}"/>
                </a:ext>
              </a:extLst>
            </p:cNvPr>
            <p:cNvSpPr/>
            <p:nvPr/>
          </p:nvSpPr>
          <p:spPr>
            <a:xfrm>
              <a:off x="7181297" y="2370037"/>
              <a:ext cx="3354891" cy="3354891"/>
            </a:xfrm>
            <a:prstGeom prst="ellipse">
              <a:avLst/>
            </a:prstGeom>
            <a:solidFill>
              <a:srgbClr val="6F8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E539D22-18A3-FAE2-C7F5-0B9C4F20868B}"/>
                </a:ext>
              </a:extLst>
            </p:cNvPr>
            <p:cNvSpPr/>
            <p:nvPr/>
          </p:nvSpPr>
          <p:spPr>
            <a:xfrm>
              <a:off x="7626962" y="3285100"/>
              <a:ext cx="2439828" cy="2439828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9B89F34E-F6F9-15CA-7860-D80462904798}"/>
                </a:ext>
              </a:extLst>
            </p:cNvPr>
            <p:cNvSpPr/>
            <p:nvPr/>
          </p:nvSpPr>
          <p:spPr>
            <a:xfrm>
              <a:off x="8026741" y="4127383"/>
              <a:ext cx="1597545" cy="1597545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9029449" y="2109074"/>
            <a:ext cx="1354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РАМ</a:t>
            </a:r>
          </a:p>
          <a:p>
            <a:pPr algn="ctr"/>
            <a:r>
              <a:rPr lang="ru-RU" sz="2000" b="1" dirty="0"/>
              <a:t>291 млн₽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53751" y="3127451"/>
            <a:ext cx="1354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ТАМ</a:t>
            </a:r>
          </a:p>
          <a:p>
            <a:pPr algn="ctr"/>
            <a:r>
              <a:rPr lang="ru-RU" sz="2000" b="1" dirty="0"/>
              <a:t>243 млн₽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04789" y="4098787"/>
            <a:ext cx="120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SAM</a:t>
            </a:r>
            <a:endParaRPr lang="ru-RU" sz="2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51 млн₽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255471" y="5416365"/>
            <a:ext cx="902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SOM</a:t>
            </a:r>
          </a:p>
          <a:p>
            <a:pPr algn="ctr"/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7 млн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61222" y="1719589"/>
            <a:ext cx="790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B2C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1337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595792" y="2580640"/>
            <a:ext cx="7242736" cy="3728720"/>
          </a:xfrm>
          <a:prstGeom prst="roundRect">
            <a:avLst>
              <a:gd name="adj" fmla="val 15850"/>
            </a:avLst>
          </a:prstGeom>
          <a:solidFill>
            <a:srgbClr val="F288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1200"/>
              </a:spcBef>
            </a:pPr>
            <a:r>
              <a:rPr lang="ru-RU" sz="2400" b="1" dirty="0">
                <a:solidFill>
                  <a:srgbClr val="FF0000"/>
                </a:solidFill>
              </a:rPr>
              <a:t>✘ </a:t>
            </a:r>
            <a:r>
              <a:rPr lang="ru-RU" sz="2400" dirty="0">
                <a:solidFill>
                  <a:schemeClr val="tx1"/>
                </a:solidFill>
              </a:rPr>
              <a:t>Слабая маркетинговая компания</a:t>
            </a:r>
            <a:endParaRPr lang="ru-RU" sz="2400" dirty="0">
              <a:solidFill>
                <a:srgbClr val="FF0000"/>
              </a:solidFill>
            </a:endParaRPr>
          </a:p>
          <a:p>
            <a:pPr lvl="0">
              <a:spcBef>
                <a:spcPts val="1200"/>
              </a:spcBef>
            </a:pPr>
            <a:r>
              <a:rPr lang="ru-RU" sz="2400" b="1" dirty="0">
                <a:solidFill>
                  <a:srgbClr val="FF0000"/>
                </a:solidFill>
              </a:rPr>
              <a:t>✘ </a:t>
            </a:r>
            <a:r>
              <a:rPr lang="ru-RU" sz="2400" dirty="0">
                <a:solidFill>
                  <a:schemeClr val="tx1"/>
                </a:solidFill>
              </a:rPr>
              <a:t>Потеря полезных питательных веществ при приготовлении</a:t>
            </a:r>
            <a:endParaRPr lang="ru-RU" sz="2400" dirty="0">
              <a:solidFill>
                <a:srgbClr val="FF0000"/>
              </a:solidFill>
            </a:endParaRPr>
          </a:p>
          <a:p>
            <a:pPr lvl="0">
              <a:spcBef>
                <a:spcPts val="1200"/>
              </a:spcBef>
            </a:pPr>
            <a:r>
              <a:rPr lang="ru-RU" sz="2400" b="1" dirty="0">
                <a:solidFill>
                  <a:srgbClr val="FF0000"/>
                </a:solidFill>
              </a:rPr>
              <a:t>✘ </a:t>
            </a:r>
            <a:r>
              <a:rPr lang="ru-RU" sz="2400" dirty="0">
                <a:solidFill>
                  <a:schemeClr val="tx1"/>
                </a:solidFill>
              </a:rPr>
              <a:t>Стандартные вкус и вид суши </a:t>
            </a:r>
          </a:p>
          <a:p>
            <a:pPr lvl="0">
              <a:spcBef>
                <a:spcPts val="1200"/>
              </a:spcBef>
            </a:pPr>
            <a:r>
              <a:rPr lang="ru-RU" sz="2400" b="1" dirty="0">
                <a:solidFill>
                  <a:srgbClr val="FF0000"/>
                </a:solidFill>
              </a:rPr>
              <a:t>✘ </a:t>
            </a:r>
            <a:r>
              <a:rPr lang="ru-RU" sz="2400" dirty="0">
                <a:solidFill>
                  <a:schemeClr val="tx1"/>
                </a:solidFill>
              </a:rPr>
              <a:t>Использование неразлагающихся упаковок </a:t>
            </a:r>
            <a:endParaRPr lang="ru-RU" sz="2400" dirty="0">
              <a:solidFill>
                <a:srgbClr val="FF0000"/>
              </a:solidFill>
            </a:endParaRPr>
          </a:p>
          <a:p>
            <a:pPr lvl="0">
              <a:spcBef>
                <a:spcPts val="1200"/>
              </a:spcBef>
            </a:pPr>
            <a:r>
              <a:rPr lang="ru-RU" sz="2400" b="1" dirty="0">
                <a:solidFill>
                  <a:srgbClr val="FF0000"/>
                </a:solidFill>
              </a:rPr>
              <a:t>✘ </a:t>
            </a:r>
            <a:r>
              <a:rPr lang="ru-RU" sz="2400" dirty="0">
                <a:solidFill>
                  <a:schemeClr val="tx1"/>
                </a:solidFill>
              </a:rPr>
              <a:t>Большое количество пищевых отходов </a:t>
            </a:r>
            <a:endParaRPr lang="ru-RU" sz="2400" dirty="0">
              <a:solidFill>
                <a:srgbClr val="FF0000"/>
              </a:solidFill>
            </a:endParaRPr>
          </a:p>
          <a:p>
            <a:pPr lvl="0">
              <a:spcBef>
                <a:spcPts val="1200"/>
              </a:spcBef>
            </a:pPr>
            <a:r>
              <a:rPr lang="ru-RU" sz="2400" b="1" dirty="0">
                <a:solidFill>
                  <a:srgbClr val="FF0000"/>
                </a:solidFill>
              </a:rPr>
              <a:t>✘ </a:t>
            </a:r>
            <a:r>
              <a:rPr lang="ru-RU" sz="2400" dirty="0">
                <a:solidFill>
                  <a:schemeClr val="tx1"/>
                </a:solidFill>
              </a:rPr>
              <a:t>Отсутствие интереса к проблемам экологии 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320" y="609600"/>
            <a:ext cx="9906000" cy="1361440"/>
          </a:xfrm>
        </p:spPr>
        <p:txBody>
          <a:bodyPr>
            <a:normAutofit/>
          </a:bodyPr>
          <a:lstStyle/>
          <a:p>
            <a:r>
              <a:rPr lang="ru-RU" sz="4000" dirty="0"/>
              <a:t>У нас нет прямых конкурентов, потому что у них…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483566"/>
            <a:ext cx="1101213" cy="13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951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307559" y="3713130"/>
            <a:ext cx="235974" cy="142895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852699" y="3713131"/>
            <a:ext cx="235974" cy="142895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612180" y="3740989"/>
            <a:ext cx="235974" cy="142895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916801" y="3713132"/>
            <a:ext cx="235974" cy="142895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Чем мы отличаемся от других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254504"/>
              </p:ext>
            </p:extLst>
          </p:nvPr>
        </p:nvGraphicFramePr>
        <p:xfrm>
          <a:off x="680321" y="2088573"/>
          <a:ext cx="10448343" cy="445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483566"/>
            <a:ext cx="1101213" cy="135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17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9" y="2703584"/>
            <a:ext cx="1481456" cy="15607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971" y="2737378"/>
            <a:ext cx="1057096" cy="15269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56" y="3002033"/>
            <a:ext cx="1550525" cy="12622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Бизнес-модель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13" y="483566"/>
            <a:ext cx="1101213" cy="1351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457" y="4438735"/>
            <a:ext cx="30816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800" dirty="0"/>
              <a:t>Производство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dirty="0"/>
              <a:t>Изготовление собственной продукции на основе молекулярной кухни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96086" y="4409323"/>
            <a:ext cx="353156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800" dirty="0"/>
              <a:t>Реализация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dirty="0"/>
              <a:t>Продажа готовой продукции</a:t>
            </a:r>
          </a:p>
          <a:p>
            <a:r>
              <a:rPr lang="ru-RU" dirty="0"/>
              <a:t>в персонализированных суши-барах и в мобильных точках сбыта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5916" y="4438735"/>
            <a:ext cx="3840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Подарочные сертификаты</a:t>
            </a:r>
          </a:p>
          <a:p>
            <a:pPr>
              <a:spcBef>
                <a:spcPts val="1200"/>
              </a:spcBef>
            </a:pPr>
            <a:r>
              <a:rPr lang="ru-RU" dirty="0"/>
              <a:t>Выпуск и продажа подарочных</a:t>
            </a:r>
          </a:p>
          <a:p>
            <a:r>
              <a:rPr lang="ru-RU" dirty="0"/>
              <a:t>сертификатов на наши изделия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3002033"/>
            <a:ext cx="1544963" cy="126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66999"/>
      </p:ext>
    </p:extLst>
  </p:cSld>
  <p:clrMapOvr>
    <a:masterClrMapping/>
  </p:clrMapOvr>
</p:sld>
</file>

<file path=ppt/theme/theme1.xml><?xml version="1.0" encoding="utf-8"?>
<a:theme xmlns:a="http://schemas.openxmlformats.org/drawingml/2006/main" name="Берлин">
  <a:themeElements>
    <a:clrScheme name="Другая 4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F28808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3234</TotalTime>
  <Words>408</Words>
  <Application>Microsoft Office PowerPoint</Application>
  <PresentationFormat>Широкоэкранный</PresentationFormat>
  <Paragraphs>124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Берлин</vt:lpstr>
      <vt:lpstr>Смоленский филиал РЭУ им. Г.В. Плеханова</vt:lpstr>
      <vt:lpstr>На решение каких проблем мы направлены</vt:lpstr>
      <vt:lpstr>Возможности молекулярной кухни</vt:lpstr>
      <vt:lpstr>Презентация PowerPoint</vt:lpstr>
      <vt:lpstr>Решение экологической проблемы</vt:lpstr>
      <vt:lpstr>Рынок и целевая аудитория</vt:lpstr>
      <vt:lpstr>У нас нет прямых конкурентов, потому что у них…</vt:lpstr>
      <vt:lpstr>Чем мы отличаемся от других</vt:lpstr>
      <vt:lpstr>Бизнес-модель</vt:lpstr>
      <vt:lpstr>Как мы планируем выйти на рынок</vt:lpstr>
      <vt:lpstr>Что мы уже сделали</vt:lpstr>
      <vt:lpstr>На что пойдут ваши инвестиции</vt:lpstr>
      <vt:lpstr>Над проектом работали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Смоленский филиал РЭУ им. Г.В. Плеханова</dc:title>
  <dc:creator>dan</dc:creator>
  <cp:lastModifiedBy>daniel.mihalutin@gmail.com</cp:lastModifiedBy>
  <cp:revision>334</cp:revision>
  <dcterms:created xsi:type="dcterms:W3CDTF">2023-10-17T17:44:09Z</dcterms:created>
  <dcterms:modified xsi:type="dcterms:W3CDTF">2023-11-17T12:43:27Z</dcterms:modified>
</cp:coreProperties>
</file>