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xml" Extension="xml"/>
  <Default ContentType="image/png" Extension="png"/>
  <Default ContentType="application/vnd.ms-excel" Extension="xls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excel" PartName="/ppt/embeddings/Microsoft_Excel_Sheet2.xls"/>
  <Override ContentType="application/vnd.ms-excel" PartName="/ppt/embeddings/Microsoft_Excel_Sheet1.xls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Arial Narrow"/>
      <p:regular r:id="rId26"/>
      <p:bold r:id="rId27"/>
      <p:italic r:id="rId28"/>
      <p:boldItalic r:id="rId29"/>
    </p:embeddedFon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1" roundtripDataSignature="AMtx7mirblfbxx+24uEfWhUDyAuSovd4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962D7D-AB38-433D-B3BA-F25583E64A38}">
  <a:tblStyle styleId="{4A962D7D-AB38-433D-B3BA-F25583E64A3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alNarrow-regular.fntdata"/><Relationship Id="rId25" Type="http://schemas.openxmlformats.org/officeDocument/2006/relationships/slide" Target="slides/slide19.xml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Narrow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94229133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9422913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942291332_0_48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36942291332_0_48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36942291332_0_48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6942291332_0_518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36942291332_0_518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36942291332_0_5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942291332_0_5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942291332_0_524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g36942291332_0_524"/>
          <p:cNvSpPr txBox="1"/>
          <p:nvPr>
            <p:ph idx="1" type="body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36942291332_0_524"/>
          <p:cNvSpPr txBox="1"/>
          <p:nvPr>
            <p:ph idx="10" type="dt"/>
          </p:nvPr>
        </p:nvSpPr>
        <p:spPr>
          <a:xfrm>
            <a:off x="5715000" y="6356350"/>
            <a:ext cx="152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36942291332_0_524"/>
          <p:cNvSpPr txBox="1"/>
          <p:nvPr>
            <p:ph idx="11" type="ftr"/>
          </p:nvPr>
        </p:nvSpPr>
        <p:spPr>
          <a:xfrm>
            <a:off x="6096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6942291332_0_524"/>
          <p:cNvSpPr txBox="1"/>
          <p:nvPr>
            <p:ph idx="12" type="sldNum"/>
          </p:nvPr>
        </p:nvSpPr>
        <p:spPr>
          <a:xfrm>
            <a:off x="7543800" y="6356350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942291332_0_487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36942291332_0_48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6942291332_0_49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36942291332_0_49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36942291332_0_49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942291332_0_49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36942291332_0_49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36942291332_0_49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6942291332_0_49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6942291332_0_49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36942291332_0_49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6942291332_0_50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36942291332_0_502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36942291332_0_50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942291332_0_506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36942291332_0_50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6942291332_0_50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36942291332_0_50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36942291332_0_50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36942291332_0_50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g36942291332_0_50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6942291332_0_515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36942291332_0_5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6942291332_0_47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36942291332_0_47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g36942291332_0_47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Microsoft_Excel_Sheet1.xls"/><Relationship Id="rId9" Type="http://schemas.openxmlformats.org/officeDocument/2006/relationships/image" Target="../media/image2.png"/><Relationship Id="rId5" Type="http://schemas.openxmlformats.org/officeDocument/2006/relationships/oleObject" Target="../embeddings/Microsoft_Excel_Sheet1.xls"/><Relationship Id="rId6" Type="http://schemas.openxmlformats.org/officeDocument/2006/relationships/image" Target="../media/image1.png"/><Relationship Id="rId7" Type="http://schemas.openxmlformats.org/officeDocument/2006/relationships/oleObject" Target="../embeddings/Microsoft_Excel_Sheet2.xls"/><Relationship Id="rId8" Type="http://schemas.openxmlformats.org/officeDocument/2006/relationships/oleObject" Target="../embeddings/Microsoft_Excel_Sheet2.xls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942291332_0_1"/>
          <p:cNvSpPr txBox="1"/>
          <p:nvPr>
            <p:ph idx="1" type="subTitle"/>
          </p:nvPr>
        </p:nvSpPr>
        <p:spPr>
          <a:xfrm>
            <a:off x="2661600" y="5512200"/>
            <a:ext cx="6400800" cy="12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Выполнил: Петров Вячеслав    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Научный руководитель: Трунина Оксана Юрьевна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Оренбург - 2025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" name="Google Shape;61;g36942291332_0_1"/>
          <p:cNvSpPr txBox="1"/>
          <p:nvPr>
            <p:ph type="ctrTitle"/>
          </p:nvPr>
        </p:nvSpPr>
        <p:spPr>
          <a:xfrm>
            <a:off x="437700" y="2681437"/>
            <a:ext cx="8268600" cy="24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b="1" lang="en-US" sz="3000">
                <a:latin typeface="Arial Black"/>
                <a:ea typeface="Arial Black"/>
                <a:cs typeface="Arial Black"/>
                <a:sym typeface="Arial Black"/>
              </a:rPr>
              <a:t>ВЫПУСКНАЯ КВАЛИФИКАЦИОННАЯ РАБОТА В ФОРМАТЕ СТАРТАПА </a:t>
            </a:r>
            <a:br>
              <a:rPr b="1" lang="en-US" sz="3000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3000">
                <a:latin typeface="Arial Black"/>
                <a:ea typeface="Arial Black"/>
                <a:cs typeface="Arial Black"/>
                <a:sym typeface="Arial Black"/>
              </a:rPr>
              <a:t>НА ТЕМУ: </a:t>
            </a:r>
            <a:br>
              <a:rPr b="1" lang="en-US" sz="3000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2900">
                <a:latin typeface="Arial Black"/>
                <a:ea typeface="Arial Black"/>
                <a:cs typeface="Arial Black"/>
                <a:sym typeface="Arial Black"/>
              </a:rPr>
              <a:t>СОЗДАНИЕ ПЛАТФОРМЫ ДЛЯ ПОКУПКИ АВТОМОБИЛЕЙ ИЗ-ЗА РУБЕЖА</a:t>
            </a:r>
            <a:endParaRPr/>
          </a:p>
        </p:txBody>
      </p:sp>
      <p:pic>
        <p:nvPicPr>
          <p:cNvPr descr="Изображение выглядит как на открытом воздухе, небо, дерево, строительство&#10;&#10;Автоматически созданное описание" id="62" name="Google Shape;62;g36942291332_0_1"/>
          <p:cNvPicPr preferRelativeResize="0"/>
          <p:nvPr/>
        </p:nvPicPr>
        <p:blipFill rotWithShape="1">
          <a:blip r:embed="rId3">
            <a:alphaModFix/>
          </a:blip>
          <a:srcRect b="17501" l="0" r="0" t="27374"/>
          <a:stretch/>
        </p:blipFill>
        <p:spPr>
          <a:xfrm>
            <a:off x="0" y="9"/>
            <a:ext cx="9144001" cy="24408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g36942291332_0_1"/>
          <p:cNvGrpSpPr/>
          <p:nvPr/>
        </p:nvGrpSpPr>
        <p:grpSpPr>
          <a:xfrm>
            <a:off x="0" y="2440901"/>
            <a:ext cx="9144000" cy="112831"/>
            <a:chOff x="0" y="2512541"/>
            <a:chExt cx="12192000" cy="189600"/>
          </a:xfrm>
        </p:grpSpPr>
        <p:sp>
          <p:nvSpPr>
            <p:cNvPr id="64" name="Google Shape;64;g36942291332_0_1"/>
            <p:cNvSpPr/>
            <p:nvPr/>
          </p:nvSpPr>
          <p:spPr>
            <a:xfrm>
              <a:off x="0" y="2512541"/>
              <a:ext cx="3048000" cy="18960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36942291332_0_1"/>
            <p:cNvSpPr/>
            <p:nvPr/>
          </p:nvSpPr>
          <p:spPr>
            <a:xfrm>
              <a:off x="3048000" y="2512541"/>
              <a:ext cx="3048000" cy="18960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36942291332_0_1"/>
            <p:cNvSpPr/>
            <p:nvPr/>
          </p:nvSpPr>
          <p:spPr>
            <a:xfrm>
              <a:off x="6096000" y="2512541"/>
              <a:ext cx="3048000" cy="18960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36942291332_0_1"/>
            <p:cNvSpPr/>
            <p:nvPr/>
          </p:nvSpPr>
          <p:spPr>
            <a:xfrm>
              <a:off x="9144000" y="2512541"/>
              <a:ext cx="3048000" cy="18960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91" name="Google Shape;191;p10"/>
          <p:cNvGraphicFramePr/>
          <p:nvPr/>
        </p:nvGraphicFramePr>
        <p:xfrm>
          <a:off x="431813" y="2087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{4A962D7D-AB38-433D-B3BA-F25583E64A38}</a:tableStyleId>
              </a:tblPr>
              <a:tblGrid>
                <a:gridCol w="2578100"/>
                <a:gridCol w="2420925"/>
                <a:gridCol w="3281350"/>
              </a:tblGrid>
              <a:tr h="57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Должность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График работы, дней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единиц в штате, чел.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Директор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5/2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Администратор сайта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2/2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Специалист по сопровождению таможенного оформления - логист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5/2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Бухгалтер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5/2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5349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 сотрудников: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человек</a:t>
                      </a:r>
                      <a:endParaRPr/>
                    </a:p>
                  </a:txBody>
                  <a:tcPr marT="0" marB="0" marR="25525" marL="255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  <p:sp>
        <p:nvSpPr>
          <p:cNvPr id="192" name="Google Shape;192;p10"/>
          <p:cNvSpPr txBox="1"/>
          <p:nvPr/>
        </p:nvSpPr>
        <p:spPr>
          <a:xfrm>
            <a:off x="114700" y="1584412"/>
            <a:ext cx="76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2 – Планируемый штат сотрудников предприятия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193" name="Google Shape;1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10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195" name="Google Shape;195;p10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" name="Google Shape;196;p10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97" name="Google Shape;197;p10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11"/>
          <p:cNvGraphicFramePr/>
          <p:nvPr/>
        </p:nvGraphicFramePr>
        <p:xfrm>
          <a:off x="684237" y="183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{4A962D7D-AB38-433D-B3BA-F25583E64A38}</a:tableStyleId>
              </a:tblPr>
              <a:tblGrid>
                <a:gridCol w="3887775"/>
                <a:gridCol w="3887775"/>
              </a:tblGrid>
              <a:tr h="4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расходов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Примерная сумма, руб.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Регистрация организации, юридические услуги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100 000,00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Дизайн и UX/UI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500 000,00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Программирование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1 000 000,00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Тестирование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200 000,00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Хостинг и сервер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150 000,00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Реклама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500 000,00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Непредвиденные расходы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500 000,00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 расходы: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2 950 000,00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206" name="Google Shape;206;p11"/>
          <p:cNvSpPr txBox="1"/>
          <p:nvPr/>
        </p:nvSpPr>
        <p:spPr>
          <a:xfrm>
            <a:off x="201062" y="1357662"/>
            <a:ext cx="80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3 – Расчет затрат на начальную реализацию проекта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11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210" name="Google Shape;210;p11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211;p11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12" name="Google Shape;212;p11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12"/>
          <p:cNvGraphicFramePr/>
          <p:nvPr/>
        </p:nvGraphicFramePr>
        <p:xfrm>
          <a:off x="539774" y="17343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{4A962D7D-AB38-433D-B3BA-F25583E64A38}</a:tableStyleId>
              </a:tblPr>
              <a:tblGrid>
                <a:gridCol w="2693975"/>
                <a:gridCol w="2684450"/>
                <a:gridCol w="2686050"/>
              </a:tblGrid>
              <a:tr h="441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затрат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Сумма за месяц, руб.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Сумма за год, руб.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Хостинг/сервер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4 166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50 000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Поддержка пользователей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82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Обновления и улучшения сайта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2 400 000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Реклама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2 400 000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Заработная плата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715 000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8 580 000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Непредвиденные расходы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1 800 000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43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Итого: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1 469 166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17 630 000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21;p12"/>
          <p:cNvSpPr txBox="1"/>
          <p:nvPr/>
        </p:nvSpPr>
        <p:spPr>
          <a:xfrm>
            <a:off x="113937" y="1257562"/>
            <a:ext cx="84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4 – Расчет ежемесячных затрат в деятельности проекта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222" name="Google Shape;2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12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225" name="Google Shape;225;p12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" name="Google Shape;226;p12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27" name="Google Shape;227;p12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13"/>
          <p:cNvGraphicFramePr/>
          <p:nvPr/>
        </p:nvGraphicFramePr>
        <p:xfrm>
          <a:off x="611999" y="1976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{4A962D7D-AB38-433D-B3BA-F25583E64A38}</a:tableStyleId>
              </a:tblPr>
              <a:tblGrid>
                <a:gridCol w="2057400"/>
                <a:gridCol w="2152650"/>
                <a:gridCol w="1730375"/>
                <a:gridCol w="1979600"/>
              </a:tblGrid>
              <a:tr h="906450"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Статья доходов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Доходы за день, руб.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Доходы за месяц, руб.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Доходы за год, руб.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Комиссионные сборы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1 500 000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18 000 000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Доходы по партнерским программам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3 600 000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Дополнительные услуги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5 400 000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Реклама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3 600 000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48100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Итого: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2 550 000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30 600 000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  <p:sp>
        <p:nvSpPr>
          <p:cNvPr id="236" name="Google Shape;236;p13"/>
          <p:cNvSpPr txBox="1"/>
          <p:nvPr/>
        </p:nvSpPr>
        <p:spPr>
          <a:xfrm>
            <a:off x="272262" y="1471900"/>
            <a:ext cx="50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5 – Расчет доходов проекта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237" name="Google Shape;2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13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240" name="Google Shape;240;p13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13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42" name="Google Shape;242;p13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14"/>
          <p:cNvGraphicFramePr/>
          <p:nvPr/>
        </p:nvGraphicFramePr>
        <p:xfrm>
          <a:off x="708825" y="19497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{4A962D7D-AB38-433D-B3BA-F25583E64A38}</a:tableStyleId>
              </a:tblPr>
              <a:tblGrid>
                <a:gridCol w="2574925"/>
                <a:gridCol w="2574925"/>
                <a:gridCol w="2576500"/>
              </a:tblGrid>
              <a:tr h="1474775"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показателя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Расчет за первый год, руб.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Расчет за последующие годы, руб.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Доходы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30 600 000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30 600 000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Текущие затраты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20 580 000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17 630 000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Прибыль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10 020 000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12 970 000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Налог на прибыль, 25%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2 505 000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3 242 500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Чистая прибыль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7 515 000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9 727 500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  <p:sp>
        <p:nvSpPr>
          <p:cNvPr id="251" name="Google Shape;251;p14"/>
          <p:cNvSpPr txBox="1"/>
          <p:nvPr/>
        </p:nvSpPr>
        <p:spPr>
          <a:xfrm>
            <a:off x="708837" y="1471837"/>
            <a:ext cx="596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6 – Расчет чистой прибыли проекта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252" name="Google Shape;2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14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255" name="Google Shape;255;p14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6" name="Google Shape;256;p14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57" name="Google Shape;257;p14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4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4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4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15"/>
          <p:cNvGraphicFramePr/>
          <p:nvPr/>
        </p:nvGraphicFramePr>
        <p:xfrm>
          <a:off x="215137" y="1880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{4A962D7D-AB38-433D-B3BA-F25583E64A38}</a:tableStyleId>
              </a:tblPr>
              <a:tblGrid>
                <a:gridCol w="1108075"/>
                <a:gridCol w="1108075"/>
                <a:gridCol w="1096950"/>
                <a:gridCol w="1079500"/>
                <a:gridCol w="1079500"/>
                <a:gridCol w="1081075"/>
                <a:gridCol w="1079500"/>
                <a:gridCol w="1081075"/>
              </a:tblGrid>
              <a:tr h="64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Показатели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кв. 2025 г.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кв. 2025 г.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кв. 2025 г.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кв. 2026 г.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кв. 2026 г.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кв. 2026 г.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кв. 2026 г.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Инвестиции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10 000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Доходы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7 650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7 650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7 650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7 650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7 650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7 650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7 650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Расходы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7 358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4 408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4 408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4 408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4 408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4 408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4 408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64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Налог на прибыль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811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811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811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811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811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811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Чистая прибыль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219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2 432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2 432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2 432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2 432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2 432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2 432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50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Окупаемость инвестиций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-9 781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-7 350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-4 918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-2 487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-55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2 377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4 808</a:t>
                      </a:r>
                      <a:endParaRPr/>
                    </a:p>
                  </a:txBody>
                  <a:tcPr marT="0" marB="0" marR="62975" marL="62975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266" name="Google Shape;266;p15"/>
          <p:cNvSpPr txBox="1"/>
          <p:nvPr/>
        </p:nvSpPr>
        <p:spPr>
          <a:xfrm>
            <a:off x="-303900" y="1479800"/>
            <a:ext cx="94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7 – Динамика показателей срока окупаемости проекта, тыс. руб.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267" name="Google Shape;2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5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15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270" name="Google Shape;270;p15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" name="Google Shape;271;p15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72" name="Google Shape;272;p15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16"/>
          <p:cNvGraphicFramePr/>
          <p:nvPr/>
        </p:nvGraphicFramePr>
        <p:xfrm>
          <a:off x="537375" y="166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{4A962D7D-AB38-433D-B3BA-F25583E64A38}</a:tableStyleId>
              </a:tblPr>
              <a:tblGrid>
                <a:gridCol w="4033825"/>
                <a:gridCol w="4035425"/>
              </a:tblGrid>
              <a:tr h="41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Сильные стороны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Слабые стороны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1748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Упрощение процесса покупки </a:t>
                      </a:r>
                      <a:endParaRPr b="1" i="0" sz="11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Доступ к большему количеству предложений</a:t>
                      </a:r>
                      <a:endParaRPr b="1" i="0" sz="11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Прозрачность сделок</a:t>
                      </a:r>
                      <a:endParaRPr b="1" i="0" sz="11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Дополнительные услуги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Высокий уровень конкуренции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Низкая известность сайта на рынке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Мало обученный персонал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417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Возможности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Угрозы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Расширение предложения услуг</a:t>
                      </a:r>
                      <a:endParaRPr b="1" i="0" sz="11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Создание бонусной программы </a:t>
                      </a:r>
                      <a:endParaRPr b="1" i="0" sz="11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Открытие оф-лайн точек присутствия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конкуренции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Высокие цены на услуги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Снижение выручки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 Narrow"/>
                        <a:buAutoNum type="arabicPeriod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Падение уровня доходов населения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  <p:sp>
        <p:nvSpPr>
          <p:cNvPr id="281" name="Google Shape;281;p16"/>
          <p:cNvSpPr txBox="1"/>
          <p:nvPr/>
        </p:nvSpPr>
        <p:spPr>
          <a:xfrm>
            <a:off x="0" y="1177175"/>
            <a:ext cx="477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8 - SWOT-анализ проекта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282" name="Google Shape;2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16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285" name="Google Shape;285;p16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6" name="Google Shape;286;p16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287" name="Google Shape;287;p16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9537" y="1550988"/>
            <a:ext cx="6784976" cy="37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 txBox="1"/>
          <p:nvPr/>
        </p:nvSpPr>
        <p:spPr>
          <a:xfrm>
            <a:off x="1954213" y="5684825"/>
            <a:ext cx="52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Рисунок 5 – Возможные риски проекта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298" name="Google Shape;29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7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17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301" name="Google Shape;301;p17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" name="Google Shape;302;p17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303" name="Google Shape;303;p17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612000" y="1145450"/>
            <a:ext cx="79200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Преимущества предлагаемого проекта: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упрощение процесса покупки: платформа предоставляет удобный интерфейс для поиска автомобилей, сравнения цен и получения информации о состоянии автомобилей;</a:t>
            </a:r>
            <a:endParaRPr>
              <a:solidFill>
                <a:schemeClr val="dk1"/>
              </a:solidFill>
            </a:endParaRPr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 к большему количеству предложений: клиенты могут находить автомобили из разных стран и выбирать лучшие предложения;</a:t>
            </a:r>
            <a:endParaRPr>
              <a:solidFill>
                <a:schemeClr val="dk1"/>
              </a:solidFill>
            </a:endParaRPr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прозрачность сделок: платформа может предоставлять информацию о предыдущих владельцах, истории обслуживания и состоянии автомобиля;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дополнительные услуги: оформление таможенных документов, страхование, доставка и помощь с регистрацией автомобиля в России.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312" name="Google Shape;3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18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315" name="Google Shape;315;p18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" name="Google Shape;316;p18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317" name="Google Shape;317;p18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/>
          <p:nvPr>
            <p:ph type="title"/>
          </p:nvPr>
        </p:nvSpPr>
        <p:spPr>
          <a:xfrm>
            <a:off x="2590800" y="5586050"/>
            <a:ext cx="39624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solidFill>
                  <a:srgbClr val="0B2D50"/>
                </a:solidFill>
                <a:latin typeface="Arial Narrow"/>
                <a:ea typeface="Arial Narrow"/>
                <a:cs typeface="Arial Narrow"/>
                <a:sym typeface="Arial Narrow"/>
              </a:rPr>
              <a:t>Спасибо за внимание!</a:t>
            </a:r>
            <a:endParaRPr sz="3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 выглядит как на открытом воздухе, небо, дерево, строительство&#10;&#10;Автоматически созданное описание" id="326" name="Google Shape;326;p19"/>
          <p:cNvPicPr preferRelativeResize="0"/>
          <p:nvPr/>
        </p:nvPicPr>
        <p:blipFill rotWithShape="1">
          <a:blip r:embed="rId3">
            <a:alphaModFix/>
          </a:blip>
          <a:srcRect b="0" l="0" r="0" t="9288"/>
          <a:stretch/>
        </p:blipFill>
        <p:spPr>
          <a:xfrm>
            <a:off x="0" y="0"/>
            <a:ext cx="9144001" cy="4458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19"/>
          <p:cNvGrpSpPr/>
          <p:nvPr/>
        </p:nvGrpSpPr>
        <p:grpSpPr>
          <a:xfrm>
            <a:off x="0" y="4458350"/>
            <a:ext cx="9144000" cy="189600"/>
            <a:chOff x="0" y="2512541"/>
            <a:chExt cx="12192000" cy="189600"/>
          </a:xfrm>
        </p:grpSpPr>
        <p:sp>
          <p:nvSpPr>
            <p:cNvPr id="328" name="Google Shape;328;p19"/>
            <p:cNvSpPr/>
            <p:nvPr/>
          </p:nvSpPr>
          <p:spPr>
            <a:xfrm>
              <a:off x="0" y="2512541"/>
              <a:ext cx="3048000" cy="18960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3048000" y="2512541"/>
              <a:ext cx="3048000" cy="18960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6096000" y="2512541"/>
              <a:ext cx="3048000" cy="18960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9144000" y="2512541"/>
              <a:ext cx="3048000" cy="18960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19"/>
          <p:cNvSpPr txBox="1"/>
          <p:nvPr/>
        </p:nvSpPr>
        <p:spPr>
          <a:xfrm>
            <a:off x="8405298" y="6357550"/>
            <a:ext cx="52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rgbClr val="0A2C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19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334" name="Google Shape;334;p19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rgbClr val="0A2C50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rgbClr val="0A2C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" name="Google Shape;335;p19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609612" y="1446812"/>
            <a:ext cx="79248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latin typeface="Arial"/>
                <a:ea typeface="Arial"/>
                <a:cs typeface="Arial"/>
                <a:sym typeface="Arial"/>
              </a:rPr>
              <a:t>        ЦЕЛЬЮ ВЫПУСКНОЙ КВАЛИФИКАЦИОННОЙ РАБОТЫ ЯВЛЯЕТСЯ РАЗРАБОТКА ИНТЕРНЕТ-ПЛАТФОРМЫ ДЛЯ РЕАЛИЗАЦИИ СДЕЛОК КУПЛИ-ПРОДАЖИ АВТОМОБИЛЕЙ ИЗ-ЗА РУБЕЖА.</a:t>
            </a:r>
            <a:br>
              <a:rPr b="0" i="0" lang="en-US" sz="2000" u="none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609600" y="3338837"/>
            <a:ext cx="79248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В связи с поставленной целью в работе решались следующие задачи:</a:t>
            </a:r>
            <a:endParaRPr>
              <a:solidFill>
                <a:schemeClr val="dk1"/>
              </a:solidFill>
            </a:endParaRPr>
          </a:p>
          <a:p>
            <a:pPr indent="-127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Исследование рынка и конкурентных преимуществ проекта. </a:t>
            </a:r>
            <a:endParaRPr>
              <a:solidFill>
                <a:schemeClr val="dk1"/>
              </a:solidFill>
            </a:endParaRPr>
          </a:p>
          <a:p>
            <a:pPr indent="-1270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организационного, финансового и маркетингового плана проекта </a:t>
            </a:r>
            <a:endParaRPr>
              <a:solidFill>
                <a:schemeClr val="dk1"/>
              </a:solidFill>
            </a:endParaRPr>
          </a:p>
          <a:p>
            <a:pPr indent="-127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Оценка результативности проекта.</a:t>
            </a:r>
            <a:endParaRPr>
              <a:solidFill>
                <a:schemeClr val="dk1"/>
              </a:solidFill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2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76" name="Google Shape;76;p2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type="title"/>
          </p:nvPr>
        </p:nvSpPr>
        <p:spPr>
          <a:xfrm>
            <a:off x="635825" y="654913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</a:pPr>
            <a:r>
              <a:rPr b="0" i="0" lang="en-US" sz="3000" u="none">
                <a:latin typeface="Arial Narrow"/>
                <a:ea typeface="Arial Narrow"/>
                <a:cs typeface="Arial Narrow"/>
                <a:sym typeface="Arial Narrow"/>
              </a:rPr>
              <a:t>АКТУАЛЬНОСТЬ:</a:t>
            </a:r>
            <a:endParaRPr/>
          </a:p>
        </p:txBody>
      </p:sp>
      <p:sp>
        <p:nvSpPr>
          <p:cNvPr id="87" name="Google Shape;87;p3"/>
          <p:cNvSpPr txBox="1"/>
          <p:nvPr>
            <p:ph idx="1" type="body"/>
          </p:nvPr>
        </p:nvSpPr>
        <p:spPr>
          <a:xfrm>
            <a:off x="609612" y="2710362"/>
            <a:ext cx="79248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Актуальность данной темы обуславливается тем, что в последние годы в России произошла переориентация рынка автотранспорта в связи с санкциями ряда зарубежных стран, и сфера он-лайн продаж иностранных автомобилей получила толчок роста, становясь важной частью экономики страны. </a:t>
            </a:r>
            <a:endParaRPr>
              <a:solidFill>
                <a:schemeClr val="dk1"/>
              </a:solidFill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88" name="Google Shape;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3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90" name="Google Shape;90;p3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609600" y="1193270"/>
            <a:ext cx="7924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</a:pPr>
            <a:r>
              <a:rPr b="0" i="0" lang="en-US" sz="3000" u="none">
                <a:latin typeface="Arial Narrow"/>
                <a:ea typeface="Arial Narrow"/>
                <a:cs typeface="Arial Narrow"/>
                <a:sym typeface="Arial Narrow"/>
              </a:rPr>
              <a:t>ИДЕЯ ПРОЕКТА И ЦЕЛЕВАЯ АУДИТОРИЯ:</a:t>
            </a:r>
            <a:endParaRPr/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609600" y="224275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Идея проекта заключается в том, что на разработанной платформе российские продавцы, находящиеся за рубежом, будут выкладывать информацию об имеющихся в наличии за границей автомобилях, которые они готовы реализовать покупателям из России.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Платформа будет представлять собой удобный и функциональный разработанный сайт с уникальным дизайном для взаимодействия покупателей и продавцов автомобилей из-за рубежа.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Емкость рынка, планируемого к освоению в рамках проекта – 51,5 тыс. автомобилей или более 160,7 млрд. руб. из расчета средневзвешенной цены автомобиля. Целевой портрет клиента – возраст до 50 лет, активный пользователь ресурсов сети Интернет.</a:t>
            </a:r>
            <a:endParaRPr>
              <a:solidFill>
                <a:schemeClr val="dk1"/>
              </a:solidFill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4"/>
          <p:cNvGrpSpPr/>
          <p:nvPr/>
        </p:nvGrpSpPr>
        <p:grpSpPr>
          <a:xfrm>
            <a:off x="8405298" y="6357550"/>
            <a:ext cx="586355" cy="365100"/>
            <a:chOff x="11293748" y="6242950"/>
            <a:chExt cx="586355" cy="365100"/>
          </a:xfrm>
        </p:grpSpPr>
        <p:sp>
          <p:nvSpPr>
            <p:cNvPr id="104" name="Google Shape;104;p4"/>
            <p:cNvSpPr txBox="1"/>
            <p:nvPr/>
          </p:nvSpPr>
          <p:spPr>
            <a:xfrm>
              <a:off x="11293748" y="6242950"/>
              <a:ext cx="526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" name="Google Shape;105;p4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06" name="Google Shape;106;p4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609600" y="1416169"/>
            <a:ext cx="79248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</a:pPr>
            <a:r>
              <a:rPr b="0" i="0" lang="en-US" sz="3000" u="none">
                <a:latin typeface="Arial Narrow"/>
                <a:ea typeface="Arial Narrow"/>
                <a:cs typeface="Arial Narrow"/>
                <a:sym typeface="Arial Narrow"/>
              </a:rPr>
              <a:t>ЮРИДИЧЕСКИЕ ВОПРОСЫ:</a:t>
            </a:r>
            <a:endParaRPr/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609600" y="22034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Начальной точкой для реализации стартапа является регистрация организации в форме ООО.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связи с наличием государственного регулирования в сфере интернет, при реализации проекта – стартапа будут соблюдены все нормы законодательства, в том числе в сфере защиты информации и кибербезопансости.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Предполагается, что продавцы будут полностью авторизованы на разрабатываемом сайте, то есть будет подтверждена их личность.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Пользователи из России и из других стран имеют возможность регистрации при наличии российского номера телефона, портала Госуслуг, единой биометрической системы, ID российских интернет-ресурсов, что позволит реализовать рассматриваемую бизнес-идею.</a:t>
            </a:r>
            <a:endParaRPr>
              <a:solidFill>
                <a:schemeClr val="dk1"/>
              </a:solidFill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5"/>
          <p:cNvGrpSpPr/>
          <p:nvPr/>
        </p:nvGrpSpPr>
        <p:grpSpPr>
          <a:xfrm>
            <a:off x="8534405" y="6357555"/>
            <a:ext cx="457248" cy="365100"/>
            <a:chOff x="11422855" y="6242955"/>
            <a:chExt cx="457248" cy="365100"/>
          </a:xfrm>
        </p:grpSpPr>
        <p:sp>
          <p:nvSpPr>
            <p:cNvPr id="118" name="Google Shape;118;p5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5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20" name="Google Shape;120;p5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</a:pPr>
            <a:r>
              <a:rPr b="0" i="0" lang="en-US" sz="3000" u="none">
                <a:latin typeface="Arial Narrow"/>
                <a:ea typeface="Arial Narrow"/>
                <a:cs typeface="Arial Narrow"/>
                <a:sym typeface="Arial Narrow"/>
              </a:rPr>
              <a:t>ХАРАКТЕРИСТИКА АВТОМОБИЛЬНОГО РЫНКА РОССИИ В 2024 Г.: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250825" y="5300662"/>
            <a:ext cx="3890962" cy="63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Рисунок 1 - Структура импорта новых автомобилей, %</a:t>
            </a:r>
            <a:endParaRPr>
              <a:solidFill>
                <a:schemeClr val="dk1"/>
              </a:solidFill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6"/>
          <p:cNvGraphicFramePr/>
          <p:nvPr/>
        </p:nvGraphicFramePr>
        <p:xfrm>
          <a:off x="273050" y="1722437"/>
          <a:ext cx="4205287" cy="3302000"/>
        </p:xfrm>
        <a:graphic>
          <a:graphicData uri="http://schemas.openxmlformats.org/presentationml/2006/ole">
            <mc:AlternateContent>
              <mc:Choice Requires="v">
                <p:oleObj r:id="rId4" imgH="3302000" imgW="4205287" progId="Excel.Chart.8" spid="_x0000_s1">
                  <p:embed/>
                </p:oleObj>
              </mc:Choice>
              <mc:Fallback>
                <p:oleObj r:id="rId5" imgH="3302000" imgW="4205287" progId="Excel.Chart.8">
                  <p:embed/>
                  <p:pic>
                    <p:nvPicPr>
                      <p:cNvPr id="130" name="Google Shape;130;p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73050" y="1722437"/>
                        <a:ext cx="4205287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Google Shape;131;p6"/>
          <p:cNvSpPr txBox="1"/>
          <p:nvPr/>
        </p:nvSpPr>
        <p:spPr>
          <a:xfrm>
            <a:off x="4572000" y="5300662"/>
            <a:ext cx="479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Рисунок 2 - Структура импорта подержанных автомобилей, %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2" name="Google Shape;132;p6"/>
          <p:cNvGraphicFramePr/>
          <p:nvPr/>
        </p:nvGraphicFramePr>
        <p:xfrm>
          <a:off x="4622800" y="1577975"/>
          <a:ext cx="3921125" cy="3302000"/>
        </p:xfrm>
        <a:graphic>
          <a:graphicData uri="http://schemas.openxmlformats.org/presentationml/2006/ole">
            <mc:AlternateContent>
              <mc:Choice Requires="v">
                <p:oleObj r:id="rId7" imgH="3302000" imgW="3921125" progId="Excel.Chart.8" spid="_x0000_s2">
                  <p:embed/>
                </p:oleObj>
              </mc:Choice>
              <mc:Fallback>
                <p:oleObj r:id="rId8" imgH="3302000" imgW="3921125" progId="Excel.Chart.8">
                  <p:embed/>
                  <p:pic>
                    <p:nvPicPr>
                      <p:cNvPr id="132" name="Google Shape;132;p6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622800" y="1577975"/>
                        <a:ext cx="3921125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oogle Shape;133;p6"/>
          <p:cNvGrpSpPr/>
          <p:nvPr/>
        </p:nvGrpSpPr>
        <p:grpSpPr>
          <a:xfrm>
            <a:off x="8534405" y="6357555"/>
            <a:ext cx="457248" cy="365100"/>
            <a:chOff x="11422855" y="6242955"/>
            <a:chExt cx="457248" cy="365100"/>
          </a:xfrm>
        </p:grpSpPr>
        <p:sp>
          <p:nvSpPr>
            <p:cNvPr id="134" name="Google Shape;134;p6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7"/>
          <p:cNvGraphicFramePr/>
          <p:nvPr/>
        </p:nvGraphicFramePr>
        <p:xfrm>
          <a:off x="4984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{4A962D7D-AB38-433D-B3BA-F25583E64A38}</a:tableStyleId>
              </a:tblPr>
              <a:tblGrid>
                <a:gridCol w="2303450"/>
                <a:gridCol w="1655750"/>
                <a:gridCol w="1944675"/>
                <a:gridCol w="2232025"/>
              </a:tblGrid>
              <a:tr h="822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Факторы оценки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«Дром.ру»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«Авито Авто»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«Авто.ру»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Охват по регионам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Вся Россия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Вся Россия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Вся Россия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37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Требование регистрации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Нет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Нет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Нет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Наличие фильтров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Наличие мобильного приложения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Дополнительные платные услуги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DE3"/>
                    </a:solidFill>
                  </a:tcPr>
                </a:tc>
              </a:tr>
              <a:tr h="109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Недостатки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множество дополнительных дорогостоящих услуг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всегда указывается реальная стоимость автомобиля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медленная актуализация сайта, часто проданные автомобили остаются в каталоге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145" name="Google Shape;145;p7"/>
          <p:cNvSpPr txBox="1"/>
          <p:nvPr/>
        </p:nvSpPr>
        <p:spPr>
          <a:xfrm>
            <a:off x="468312" y="1052512"/>
            <a:ext cx="54276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1 – Анализ сайтов-конкурентов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текст, логотип, эмблема, Шрифт&#10;&#10;Автоматически созданное описание"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7"/>
          <p:cNvGrpSpPr/>
          <p:nvPr/>
        </p:nvGrpSpPr>
        <p:grpSpPr>
          <a:xfrm>
            <a:off x="8534405" y="6357555"/>
            <a:ext cx="457248" cy="365100"/>
            <a:chOff x="11422855" y="6242955"/>
            <a:chExt cx="457248" cy="365100"/>
          </a:xfrm>
        </p:grpSpPr>
        <p:sp>
          <p:nvSpPr>
            <p:cNvPr id="148" name="Google Shape;148;p7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7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50" name="Google Shape;150;p7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7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b="1270" l="784" r="0" t="24377"/>
          <a:stretch/>
        </p:blipFill>
        <p:spPr>
          <a:xfrm>
            <a:off x="322262" y="228600"/>
            <a:ext cx="453707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1212850" y="5907087"/>
            <a:ext cx="68373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Рисунок 3 – Пример визуализации сайта по покупке</a:t>
            </a:r>
            <a:endParaRPr>
              <a:solidFill>
                <a:schemeClr val="dk1"/>
              </a:solidFill>
            </a:endParaRPr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автомобилей из-за рубежа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4">
            <a:alphaModFix/>
          </a:blip>
          <a:srcRect b="0" l="0" r="0" t="7424"/>
          <a:stretch/>
        </p:blipFill>
        <p:spPr>
          <a:xfrm>
            <a:off x="4140200" y="3068637"/>
            <a:ext cx="4857750" cy="2640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логотип, эмблема, Шрифт&#10;&#10;Автоматически созданное описание" id="162" name="Google Shape;16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3575" y="0"/>
            <a:ext cx="2470426" cy="138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8"/>
          <p:cNvGrpSpPr/>
          <p:nvPr/>
        </p:nvGrpSpPr>
        <p:grpSpPr>
          <a:xfrm>
            <a:off x="8534405" y="6357555"/>
            <a:ext cx="457248" cy="365100"/>
            <a:chOff x="11422855" y="6242955"/>
            <a:chExt cx="457248" cy="365100"/>
          </a:xfrm>
        </p:grpSpPr>
        <p:sp>
          <p:nvSpPr>
            <p:cNvPr id="164" name="Google Shape;164;p8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8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66" name="Google Shape;166;p8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2D50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337" y="919162"/>
            <a:ext cx="6537325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312" y="1343025"/>
            <a:ext cx="8399462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0" y="7540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1187450" y="5945187"/>
            <a:ext cx="602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Рисунок  4 - Предварительная визуализация </a:t>
            </a:r>
            <a:endParaRPr>
              <a:solidFill>
                <a:schemeClr val="dk1"/>
              </a:solidFill>
            </a:endParaRPr>
          </a:p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таможенного калькулятора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9"/>
          <p:cNvGrpSpPr/>
          <p:nvPr/>
        </p:nvGrpSpPr>
        <p:grpSpPr>
          <a:xfrm>
            <a:off x="8534405" y="6357555"/>
            <a:ext cx="457248" cy="365100"/>
            <a:chOff x="11422855" y="6242955"/>
            <a:chExt cx="457248" cy="365100"/>
          </a:xfrm>
        </p:grpSpPr>
        <p:sp>
          <p:nvSpPr>
            <p:cNvPr id="180" name="Google Shape;180;p9"/>
            <p:cNvSpPr txBox="1"/>
            <p:nvPr/>
          </p:nvSpPr>
          <p:spPr>
            <a:xfrm>
              <a:off x="11422855" y="6242955"/>
              <a:ext cx="3978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" name="Google Shape;181;p9"/>
            <p:cNvGrpSpPr/>
            <p:nvPr/>
          </p:nvGrpSpPr>
          <p:grpSpPr>
            <a:xfrm>
              <a:off x="11832703" y="6305825"/>
              <a:ext cx="47400" cy="239265"/>
              <a:chOff x="11832703" y="6305825"/>
              <a:chExt cx="47400" cy="239265"/>
            </a:xfrm>
          </p:grpSpPr>
          <p:sp>
            <p:nvSpPr>
              <p:cNvPr id="182" name="Google Shape;182;p9"/>
              <p:cNvSpPr/>
              <p:nvPr/>
            </p:nvSpPr>
            <p:spPr>
              <a:xfrm>
                <a:off x="11832703" y="6305825"/>
                <a:ext cx="47400" cy="45600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11832703" y="6370380"/>
                <a:ext cx="47400" cy="45600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11832703" y="6434935"/>
                <a:ext cx="47400" cy="45600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11832703" y="6499490"/>
                <a:ext cx="47400" cy="45600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2025-06-07T13:38:57Z</dcterms:created>
  <dc:creator>Анастасия</dc:creator>
</cp:coreProperties>
</file>