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</p:sldMasterIdLst>
  <p:notesMasterIdLst>
    <p:notesMasterId r:id="rId17"/>
  </p:notesMasterIdLst>
  <p:sldIdLst>
    <p:sldId id="541" r:id="rId3"/>
    <p:sldId id="542" r:id="rId4"/>
    <p:sldId id="544" r:id="rId5"/>
    <p:sldId id="546" r:id="rId6"/>
    <p:sldId id="547" r:id="rId7"/>
    <p:sldId id="257" r:id="rId8"/>
    <p:sldId id="548" r:id="rId9"/>
    <p:sldId id="549" r:id="rId10"/>
    <p:sldId id="550" r:id="rId11"/>
    <p:sldId id="552" r:id="rId12"/>
    <p:sldId id="553" r:id="rId13"/>
    <p:sldId id="554" r:id="rId14"/>
    <p:sldId id="555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33E"/>
    <a:srgbClr val="000000"/>
    <a:srgbClr val="86BAEE"/>
    <a:srgbClr val="2080E0"/>
    <a:srgbClr val="AB1F03"/>
    <a:srgbClr val="2A86E2"/>
    <a:srgbClr val="C69F5A"/>
    <a:srgbClr val="86BAFF"/>
    <a:srgbClr val="FFFFFF"/>
    <a:srgbClr val="D2D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6209440715911"/>
          <c:y val="2.8747322786112389E-2"/>
          <c:w val="0.56277459193628043"/>
          <c:h val="0.50505999658608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Первичный рынок жилья, тыс. руб. за кв. м</c:v>
                </c:pt>
              </c:strCache>
            </c:strRef>
          </c:tx>
          <c:spPr>
            <a:solidFill>
              <a:srgbClr val="86BAEE"/>
            </a:solidFill>
            <a:ln>
              <a:noFill/>
            </a:ln>
            <a:effectLst/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38.799999999999997</c:v>
                </c:pt>
                <c:pt idx="1">
                  <c:v>39.799999999999997</c:v>
                </c:pt>
                <c:pt idx="2">
                  <c:v>40.1</c:v>
                </c:pt>
                <c:pt idx="3">
                  <c:v>38</c:v>
                </c:pt>
                <c:pt idx="4">
                  <c:v>37.9</c:v>
                </c:pt>
                <c:pt idx="5">
                  <c:v>38.4</c:v>
                </c:pt>
                <c:pt idx="6">
                  <c:v>38.299999999999997</c:v>
                </c:pt>
                <c:pt idx="7">
                  <c:v>40.1</c:v>
                </c:pt>
                <c:pt idx="8">
                  <c:v>42.2</c:v>
                </c:pt>
                <c:pt idx="9">
                  <c:v>56.5</c:v>
                </c:pt>
                <c:pt idx="10">
                  <c:v>63.4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4-40EB-B74C-ADE1BF9B22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Вторичный рынок жилья, тыс. руб. за кв. м</c:v>
                </c:pt>
              </c:strCache>
            </c:strRef>
          </c:tx>
          <c:spPr>
            <a:solidFill>
              <a:srgbClr val="2080E0"/>
            </a:solidFill>
            <a:ln>
              <a:noFill/>
            </a:ln>
            <a:effectLst/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43.9</c:v>
                </c:pt>
                <c:pt idx="1">
                  <c:v>46.9</c:v>
                </c:pt>
                <c:pt idx="2">
                  <c:v>45.7</c:v>
                </c:pt>
                <c:pt idx="3">
                  <c:v>41.7</c:v>
                </c:pt>
                <c:pt idx="4">
                  <c:v>38.700000000000003</c:v>
                </c:pt>
                <c:pt idx="5">
                  <c:v>39</c:v>
                </c:pt>
                <c:pt idx="6">
                  <c:v>41.9</c:v>
                </c:pt>
                <c:pt idx="7">
                  <c:v>41.4</c:v>
                </c:pt>
                <c:pt idx="8">
                  <c:v>39.4</c:v>
                </c:pt>
                <c:pt idx="9">
                  <c:v>40.299999999999997</c:v>
                </c:pt>
                <c:pt idx="10">
                  <c:v>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64-40EB-B74C-ADE1BF9B2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296952"/>
        <c:axId val="29927432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Реальные денежные доходы населения, в % к предыдущему</c:v>
                </c:pt>
              </c:strCache>
            </c:strRef>
          </c:tx>
          <c:spPr>
            <a:ln w="28575" cap="rnd">
              <a:solidFill>
                <a:srgbClr val="AB1F0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105.5</c:v>
                </c:pt>
                <c:pt idx="1">
                  <c:v>103.3</c:v>
                </c:pt>
                <c:pt idx="2">
                  <c:v>97</c:v>
                </c:pt>
                <c:pt idx="3">
                  <c:v>92</c:v>
                </c:pt>
                <c:pt idx="4">
                  <c:v>99.2</c:v>
                </c:pt>
                <c:pt idx="5">
                  <c:v>102.8</c:v>
                </c:pt>
                <c:pt idx="6">
                  <c:v>99.9</c:v>
                </c:pt>
                <c:pt idx="7">
                  <c:v>97.7</c:v>
                </c:pt>
                <c:pt idx="8">
                  <c:v>99.4</c:v>
                </c:pt>
                <c:pt idx="9">
                  <c:v>95.2</c:v>
                </c:pt>
                <c:pt idx="10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64-40EB-B74C-ADE1BF9B2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364056"/>
        <c:axId val="225363072"/>
      </c:lineChart>
      <c:catAx>
        <c:axId val="29929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8233E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9274320"/>
        <c:crosses val="autoZero"/>
        <c:auto val="1"/>
        <c:lblAlgn val="ctr"/>
        <c:lblOffset val="100"/>
        <c:noMultiLvlLbl val="0"/>
      </c:catAx>
      <c:valAx>
        <c:axId val="29927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8233E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тыс. руб. за кв. м</a:t>
                </a:r>
              </a:p>
            </c:rich>
          </c:tx>
          <c:layout>
            <c:manualLayout>
              <c:xMode val="edge"/>
              <c:yMode val="edge"/>
              <c:x val="0.24372158130798663"/>
              <c:y val="8.61505123567409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8233E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8233E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9296952"/>
        <c:crosses val="autoZero"/>
        <c:crossBetween val="between"/>
      </c:valAx>
      <c:valAx>
        <c:axId val="2253630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8233E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0.97210539105282834"/>
              <c:y val="0.205027646721676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8233E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8233E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5364056"/>
        <c:crosses val="max"/>
        <c:crossBetween val="between"/>
      </c:valAx>
      <c:catAx>
        <c:axId val="225364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53630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rgbClr val="08233E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8233E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28772008023179E-2"/>
          <c:y val="4.621047369078865E-2"/>
          <c:w val="0.77619790505905939"/>
          <c:h val="0.5784623429001671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в % от общего числа семей</c:v>
                </c:pt>
              </c:strCache>
            </c:strRef>
          </c:tx>
          <c:spPr>
            <a:solidFill>
              <a:srgbClr val="86BA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8233E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6.5</c:v>
                </c:pt>
                <c:pt idx="1">
                  <c:v>6.7</c:v>
                </c:pt>
                <c:pt idx="2">
                  <c:v>6.8</c:v>
                </c:pt>
                <c:pt idx="3">
                  <c:v>6.8</c:v>
                </c:pt>
                <c:pt idx="4">
                  <c:v>6.6</c:v>
                </c:pt>
                <c:pt idx="5">
                  <c:v>6.3</c:v>
                </c:pt>
                <c:pt idx="6">
                  <c:v>5.4</c:v>
                </c:pt>
                <c:pt idx="7">
                  <c:v>4.9000000000000004</c:v>
                </c:pt>
                <c:pt idx="8">
                  <c:v>4.5999999999999996</c:v>
                </c:pt>
                <c:pt idx="9">
                  <c:v>4.7</c:v>
                </c:pt>
                <c:pt idx="1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7-47B3-BAC3-63EB46434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1757440"/>
        <c:axId val="231757768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семей (включая одиноких), состоящих на учете в качестве нуждающихся в жилых помещениях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8233E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51716</c:v>
                </c:pt>
                <c:pt idx="1">
                  <c:v>52931</c:v>
                </c:pt>
                <c:pt idx="2">
                  <c:v>53850</c:v>
                </c:pt>
                <c:pt idx="3">
                  <c:v>53567</c:v>
                </c:pt>
                <c:pt idx="4">
                  <c:v>52359</c:v>
                </c:pt>
                <c:pt idx="5">
                  <c:v>49401</c:v>
                </c:pt>
                <c:pt idx="6">
                  <c:v>42718</c:v>
                </c:pt>
                <c:pt idx="7">
                  <c:v>38890</c:v>
                </c:pt>
                <c:pt idx="8">
                  <c:v>36316</c:v>
                </c:pt>
                <c:pt idx="9">
                  <c:v>36788</c:v>
                </c:pt>
                <c:pt idx="10">
                  <c:v>32052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07-47B3-BAC3-63EB46434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616360"/>
        <c:axId val="243616032"/>
      </c:lineChart>
      <c:catAx>
        <c:axId val="2317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8233E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1757768"/>
        <c:crosses val="autoZero"/>
        <c:auto val="1"/>
        <c:lblAlgn val="ctr"/>
        <c:lblOffset val="100"/>
        <c:noMultiLvlLbl val="0"/>
      </c:catAx>
      <c:valAx>
        <c:axId val="23175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8233E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7.1317138399821711E-3"/>
              <c:y val="0.332359122889271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8233E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8233E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1757440"/>
        <c:crosses val="autoZero"/>
        <c:crossBetween val="between"/>
      </c:valAx>
      <c:valAx>
        <c:axId val="2436160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8233E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ед.</a:t>
                </a:r>
              </a:p>
            </c:rich>
          </c:tx>
          <c:layout>
            <c:manualLayout>
              <c:xMode val="edge"/>
              <c:yMode val="edge"/>
              <c:x val="0.96211277022509467"/>
              <c:y val="0.31329965223462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8233E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8233E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43616360"/>
        <c:crosses val="max"/>
        <c:crossBetween val="between"/>
      </c:valAx>
      <c:catAx>
        <c:axId val="243616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3616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060420237296857E-2"/>
          <c:y val="0.7572009288270114"/>
          <c:w val="0.79976327062081343"/>
          <c:h val="0.20775657771736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08233E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8233E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9722222222222"/>
          <c:y val="4.621047369078865E-2"/>
          <c:w val="0.49135120715597647"/>
          <c:h val="0.6076653664425081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срок аренды, мес.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7-4C56-9AB3-85DB2E0297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размер запрашиваемой площади, кв. м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3.7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7-4C56-9AB3-85DB2E029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177608"/>
        <c:axId val="256188104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стоимость аренды, руб./кв. м/мес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1600</c:v>
                </c:pt>
                <c:pt idx="1">
                  <c:v>1800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B7-4C56-9AB3-85DB2E029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711192"/>
        <c:axId val="306712832"/>
      </c:lineChart>
      <c:catAx>
        <c:axId val="25617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8233E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6188104"/>
        <c:crosses val="autoZero"/>
        <c:auto val="1"/>
        <c:lblAlgn val="ctr"/>
        <c:lblOffset val="100"/>
        <c:noMultiLvlLbl val="0"/>
      </c:catAx>
      <c:valAx>
        <c:axId val="25618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8233E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6177608"/>
        <c:crosses val="autoZero"/>
        <c:crossBetween val="between"/>
      </c:valAx>
      <c:valAx>
        <c:axId val="3067128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8233E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 smtClean="0"/>
                  <a:t>руб</a:t>
                </a:r>
                <a:r>
                  <a:rPr lang="ru-RU" dirty="0"/>
                  <a:t>.  / </a:t>
                </a:r>
                <a:r>
                  <a:rPr lang="ru-RU" dirty="0" err="1"/>
                  <a:t>кв.м</a:t>
                </a:r>
                <a:r>
                  <a:rPr lang="ru-RU" dirty="0"/>
                  <a:t> / мес.</a:t>
                </a:r>
              </a:p>
            </c:rich>
          </c:tx>
          <c:layout>
            <c:manualLayout>
              <c:xMode val="edge"/>
              <c:yMode val="edge"/>
              <c:x val="0.94652641945698335"/>
              <c:y val="0.19451248058957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8233E"/>
                  </a:solidFill>
                  <a:latin typeface="+mn-lt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08233E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6711192"/>
        <c:crosses val="max"/>
        <c:crossBetween val="between"/>
      </c:valAx>
      <c:catAx>
        <c:axId val="306711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671283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rgbClr val="08233E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rgbClr val="08233E"/>
          </a:solidFill>
          <a:latin typeface="+mn-lt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755AC-AAB9-4D75-BE5E-014968EFA9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BF4186-ED35-4409-AD54-5B0707739EDC}">
      <dgm:prSet phldrT="[Текст]" custT="1"/>
      <dgm:spPr/>
      <dgm:t>
        <a:bodyPr/>
        <a:lstStyle/>
        <a:p>
          <a:r>
            <a:rPr lang="ru-RU" sz="1600" dirty="0" smtClean="0">
              <a:latin typeface="Arial "/>
              <a:cs typeface="Times New Roman" panose="02020603050405020304" pitchFamily="18" charset="0"/>
            </a:rPr>
            <a:t>Предметы, принимаемые на хранение:</a:t>
          </a:r>
          <a:endParaRPr lang="ru-RU" sz="1600" dirty="0">
            <a:latin typeface="Arial "/>
            <a:cs typeface="Times New Roman" panose="02020603050405020304" pitchFamily="18" charset="0"/>
          </a:endParaRPr>
        </a:p>
      </dgm:t>
    </dgm:pt>
    <dgm:pt modelId="{8C7CC5FF-ECA1-48AF-AA21-709B2772E1B0}" type="parTrans" cxnId="{1FB03FE8-1695-463C-B794-73E4C15D1902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1D2C49D4-46D3-435C-9B33-EE4BA60C0ADF}" type="sibTrans" cxnId="{1FB03FE8-1695-463C-B794-73E4C15D1902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243BABE9-0353-431D-BC3A-1C1CAFE5ABB4}">
      <dgm:prSet custT="1"/>
      <dgm:spPr/>
      <dgm:t>
        <a:bodyPr/>
        <a:lstStyle/>
        <a:p>
          <a:r>
            <a:rPr lang="ru-RU" sz="1600" dirty="0" smtClean="0">
              <a:latin typeface="Arial "/>
              <a:cs typeface="Times New Roman" panose="02020603050405020304" pitchFamily="18" charset="0"/>
            </a:rPr>
            <a:t>мебель;</a:t>
          </a:r>
          <a:endParaRPr lang="ru-RU" sz="1600" dirty="0">
            <a:latin typeface="Arial "/>
            <a:cs typeface="Times New Roman" panose="02020603050405020304" pitchFamily="18" charset="0"/>
          </a:endParaRPr>
        </a:p>
      </dgm:t>
    </dgm:pt>
    <dgm:pt modelId="{D703AEF3-0DDB-499C-BF27-93F2121CB30E}" type="parTrans" cxnId="{940B11B2-DAD1-4D62-9900-B078939E38AB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1B0A873D-EDAD-4585-A28C-FABCF390A74B}" type="sibTrans" cxnId="{940B11B2-DAD1-4D62-9900-B078939E38AB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0183FB39-1551-48D7-8C31-087517B95078}">
      <dgm:prSet custT="1"/>
      <dgm:spPr/>
      <dgm:t>
        <a:bodyPr/>
        <a:lstStyle/>
        <a:p>
          <a:r>
            <a:rPr lang="ru-RU" sz="1600" dirty="0" smtClean="0">
              <a:latin typeface="Arial "/>
              <a:cs typeface="Times New Roman" panose="02020603050405020304" pitchFamily="18" charset="0"/>
            </a:rPr>
            <a:t>посуда и бытовая техника</a:t>
          </a:r>
          <a:r>
            <a:rPr lang="en-US" sz="1600" dirty="0" smtClean="0">
              <a:latin typeface="Arial "/>
              <a:cs typeface="Times New Roman" panose="02020603050405020304" pitchFamily="18" charset="0"/>
            </a:rPr>
            <a:t>;</a:t>
          </a:r>
          <a:endParaRPr lang="ru-RU" sz="1600" dirty="0">
            <a:latin typeface="Arial "/>
            <a:cs typeface="Times New Roman" panose="02020603050405020304" pitchFamily="18" charset="0"/>
          </a:endParaRPr>
        </a:p>
      </dgm:t>
    </dgm:pt>
    <dgm:pt modelId="{C29E423B-68C5-4003-97EF-8C3B4CF62788}" type="parTrans" cxnId="{B2916027-A229-4D2E-9752-259FA342A9F5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351E0257-BB16-485B-ABA8-AF0F4980D64F}" type="sibTrans" cxnId="{B2916027-A229-4D2E-9752-259FA342A9F5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86DA5F09-A01B-46E0-9389-53EDAA984B01}">
      <dgm:prSet custT="1"/>
      <dgm:spPr/>
      <dgm:t>
        <a:bodyPr/>
        <a:lstStyle/>
        <a:p>
          <a:r>
            <a:rPr lang="ru-RU" sz="1600" smtClean="0">
              <a:latin typeface="Arial "/>
              <a:cs typeface="Times New Roman" panose="02020603050405020304" pitchFamily="18" charset="0"/>
            </a:rPr>
            <a:t>одежда</a:t>
          </a:r>
          <a:r>
            <a:rPr lang="en-US" sz="1600" smtClean="0">
              <a:latin typeface="Arial "/>
              <a:cs typeface="Times New Roman" panose="02020603050405020304" pitchFamily="18" charset="0"/>
            </a:rPr>
            <a:t>;</a:t>
          </a:r>
          <a:endParaRPr lang="ru-RU" sz="1600">
            <a:latin typeface="Arial "/>
            <a:cs typeface="Times New Roman" panose="02020603050405020304" pitchFamily="18" charset="0"/>
          </a:endParaRPr>
        </a:p>
      </dgm:t>
    </dgm:pt>
    <dgm:pt modelId="{E1EF6AC2-6E2C-48A1-A7EE-EB0AA672F7FA}" type="parTrans" cxnId="{6E429979-7BB6-47C3-A9EE-A458CB23BD38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0F2280F4-C066-4AF9-81C5-FA098F76D35E}" type="sibTrans" cxnId="{6E429979-7BB6-47C3-A9EE-A458CB23BD38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70F7B6C4-0D6C-4DBF-994D-165020F04FE9}">
      <dgm:prSet custT="1"/>
      <dgm:spPr/>
      <dgm:t>
        <a:bodyPr/>
        <a:lstStyle/>
        <a:p>
          <a:r>
            <a:rPr lang="ru-RU" sz="1600" dirty="0" smtClean="0">
              <a:latin typeface="Arial "/>
              <a:cs typeface="Times New Roman" panose="02020603050405020304" pitchFamily="18" charset="0"/>
            </a:rPr>
            <a:t>дачный и садовый инвентарь</a:t>
          </a:r>
          <a:r>
            <a:rPr lang="en-US" sz="1600" dirty="0" smtClean="0">
              <a:latin typeface="Arial "/>
              <a:cs typeface="Times New Roman" panose="02020603050405020304" pitchFamily="18" charset="0"/>
            </a:rPr>
            <a:t>;</a:t>
          </a:r>
          <a:endParaRPr lang="ru-RU" sz="1600" dirty="0">
            <a:latin typeface="Arial "/>
            <a:cs typeface="Times New Roman" panose="02020603050405020304" pitchFamily="18" charset="0"/>
          </a:endParaRPr>
        </a:p>
      </dgm:t>
    </dgm:pt>
    <dgm:pt modelId="{5C9E4A90-4148-4971-B560-A92873A4C59A}" type="parTrans" cxnId="{29513D96-375E-4402-8B74-A326AB66AADA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ED7FE612-C154-4754-9CFA-C18D7749F129}" type="sibTrans" cxnId="{29513D96-375E-4402-8B74-A326AB66AADA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0CBCD6B8-61C7-46A6-830F-57CF2C25E68E}">
      <dgm:prSet custT="1"/>
      <dgm:spPr/>
      <dgm:t>
        <a:bodyPr/>
        <a:lstStyle/>
        <a:p>
          <a:r>
            <a:rPr lang="ru-RU" sz="1600" dirty="0" smtClean="0">
              <a:latin typeface="Arial "/>
              <a:cs typeface="Times New Roman" panose="02020603050405020304" pitchFamily="18" charset="0"/>
            </a:rPr>
            <a:t>автомобильные запчасти, шины, велосипеды</a:t>
          </a:r>
          <a:r>
            <a:rPr lang="en-US" sz="1600" dirty="0" smtClean="0">
              <a:latin typeface="Arial "/>
              <a:cs typeface="Times New Roman" panose="02020603050405020304" pitchFamily="18" charset="0"/>
            </a:rPr>
            <a:t>;</a:t>
          </a:r>
          <a:endParaRPr lang="ru-RU" sz="1600" dirty="0">
            <a:latin typeface="Arial "/>
            <a:cs typeface="Times New Roman" panose="02020603050405020304" pitchFamily="18" charset="0"/>
          </a:endParaRPr>
        </a:p>
      </dgm:t>
    </dgm:pt>
    <dgm:pt modelId="{6EE1CC0A-A99B-49B3-BEEE-300DCCED45D9}" type="parTrans" cxnId="{1E255B9E-7B4C-4D88-9696-863649E17C3E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8059978E-923C-415D-9F52-B238122CAB07}" type="sibTrans" cxnId="{1E255B9E-7B4C-4D88-9696-863649E17C3E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B6D826EE-AB4A-465C-8812-61024B433700}">
      <dgm:prSet custT="1"/>
      <dgm:spPr/>
      <dgm:t>
        <a:bodyPr/>
        <a:lstStyle/>
        <a:p>
          <a:r>
            <a:rPr lang="ru-RU" sz="1600" dirty="0" smtClean="0">
              <a:latin typeface="Arial "/>
              <a:cs typeface="Times New Roman" panose="02020603050405020304" pitchFamily="18" charset="0"/>
            </a:rPr>
            <a:t>иные предметы быта.</a:t>
          </a:r>
          <a:endParaRPr lang="ru-RU" sz="1600" dirty="0">
            <a:latin typeface="Arial "/>
            <a:cs typeface="Times New Roman" panose="02020603050405020304" pitchFamily="18" charset="0"/>
          </a:endParaRPr>
        </a:p>
      </dgm:t>
    </dgm:pt>
    <dgm:pt modelId="{5EB13206-0116-44F6-B9ED-B94DC7D3F839}" type="parTrans" cxnId="{049A0AF6-39D5-4851-B456-F3FA53FD91AA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DE98C43B-FB81-42FF-BFD5-B3DA6C80F06E}" type="sibTrans" cxnId="{049A0AF6-39D5-4851-B456-F3FA53FD91AA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169EDC5E-D0E8-4ED4-9D37-C6B8AE50C883}">
      <dgm:prSet custT="1"/>
      <dgm:spPr/>
      <dgm:t>
        <a:bodyPr/>
        <a:lstStyle/>
        <a:p>
          <a:r>
            <a:rPr lang="ru-RU" sz="1600" dirty="0" smtClean="0">
              <a:latin typeface="Arial "/>
              <a:cs typeface="Times New Roman" panose="02020603050405020304" pitchFamily="18" charset="0"/>
            </a:rPr>
            <a:t>Не допускается хранение таких категорий, как оружие, лекарственные средства, летучие жидкости, скоропортящиеся товары и продукты питания, растения, горюче-смазочные, легковоспламеняющиеся и опасные вещества и иных вещей, запрещенных к обороту на территории Российской Федерации. </a:t>
          </a:r>
          <a:endParaRPr lang="ru-RU" sz="1600" dirty="0">
            <a:latin typeface="Arial "/>
            <a:cs typeface="Times New Roman" panose="02020603050405020304" pitchFamily="18" charset="0"/>
          </a:endParaRPr>
        </a:p>
      </dgm:t>
    </dgm:pt>
    <dgm:pt modelId="{A4E0D230-B8F4-49E3-8095-5BF1A8B0DE4B}" type="parTrans" cxnId="{9D3288B2-E6A9-4D1F-9A05-3E800A4BF703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45A09375-BA80-42A1-BE48-54E665B806FF}" type="sibTrans" cxnId="{9D3288B2-E6A9-4D1F-9A05-3E800A4BF703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1D1DF688-50EF-46EE-AC64-4F20D2CC18B5}" type="pres">
      <dgm:prSet presAssocID="{290755AC-AAB9-4D75-BE5E-014968EFA9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777463-849C-4AE6-8DCE-FCB54602B4BE}" type="pres">
      <dgm:prSet presAssocID="{46BF4186-ED35-4409-AD54-5B0707739EDC}" presName="node" presStyleLbl="node1" presStyleIdx="0" presStyleCnt="2" custScaleY="109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67B5E-A4C2-4886-8314-1DC97A621195}" type="pres">
      <dgm:prSet presAssocID="{1D2C49D4-46D3-435C-9B33-EE4BA60C0ADF}" presName="sibTrans" presStyleCnt="0"/>
      <dgm:spPr/>
    </dgm:pt>
    <dgm:pt modelId="{DC1A00D1-819D-4F90-BA88-189CAF268AC6}" type="pres">
      <dgm:prSet presAssocID="{169EDC5E-D0E8-4ED4-9D37-C6B8AE50C883}" presName="node" presStyleLbl="node1" presStyleIdx="1" presStyleCnt="2" custScaleY="109543" custLinFactNeighborX="-618" custLinFactNeighborY="-1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03FE8-1695-463C-B794-73E4C15D1902}" srcId="{290755AC-AAB9-4D75-BE5E-014968EFA912}" destId="{46BF4186-ED35-4409-AD54-5B0707739EDC}" srcOrd="0" destOrd="0" parTransId="{8C7CC5FF-ECA1-48AF-AA21-709B2772E1B0}" sibTransId="{1D2C49D4-46D3-435C-9B33-EE4BA60C0ADF}"/>
    <dgm:cxn modelId="{6E810CDF-1FE2-49FF-BD76-CDE468E8246D}" type="presOf" srcId="{169EDC5E-D0E8-4ED4-9D37-C6B8AE50C883}" destId="{DC1A00D1-819D-4F90-BA88-189CAF268AC6}" srcOrd="0" destOrd="0" presId="urn:microsoft.com/office/officeart/2005/8/layout/default"/>
    <dgm:cxn modelId="{9D3288B2-E6A9-4D1F-9A05-3E800A4BF703}" srcId="{290755AC-AAB9-4D75-BE5E-014968EFA912}" destId="{169EDC5E-D0E8-4ED4-9D37-C6B8AE50C883}" srcOrd="1" destOrd="0" parTransId="{A4E0D230-B8F4-49E3-8095-5BF1A8B0DE4B}" sibTransId="{45A09375-BA80-42A1-BE48-54E665B806FF}"/>
    <dgm:cxn modelId="{1E255B9E-7B4C-4D88-9696-863649E17C3E}" srcId="{46BF4186-ED35-4409-AD54-5B0707739EDC}" destId="{0CBCD6B8-61C7-46A6-830F-57CF2C25E68E}" srcOrd="4" destOrd="0" parTransId="{6EE1CC0A-A99B-49B3-BEEE-300DCCED45D9}" sibTransId="{8059978E-923C-415D-9F52-B238122CAB07}"/>
    <dgm:cxn modelId="{6E429979-7BB6-47C3-A9EE-A458CB23BD38}" srcId="{46BF4186-ED35-4409-AD54-5B0707739EDC}" destId="{86DA5F09-A01B-46E0-9389-53EDAA984B01}" srcOrd="2" destOrd="0" parTransId="{E1EF6AC2-6E2C-48A1-A7EE-EB0AA672F7FA}" sibTransId="{0F2280F4-C066-4AF9-81C5-FA098F76D35E}"/>
    <dgm:cxn modelId="{95AA22D4-D37C-4744-B491-F2259996984C}" type="presOf" srcId="{290755AC-AAB9-4D75-BE5E-014968EFA912}" destId="{1D1DF688-50EF-46EE-AC64-4F20D2CC18B5}" srcOrd="0" destOrd="0" presId="urn:microsoft.com/office/officeart/2005/8/layout/default"/>
    <dgm:cxn modelId="{940B27CF-AA3C-4B3D-9BE7-F4C31154EBD9}" type="presOf" srcId="{86DA5F09-A01B-46E0-9389-53EDAA984B01}" destId="{1B777463-849C-4AE6-8DCE-FCB54602B4BE}" srcOrd="0" destOrd="3" presId="urn:microsoft.com/office/officeart/2005/8/layout/default"/>
    <dgm:cxn modelId="{C79A30C0-43A7-4357-96CA-B2E8DD2E438B}" type="presOf" srcId="{0CBCD6B8-61C7-46A6-830F-57CF2C25E68E}" destId="{1B777463-849C-4AE6-8DCE-FCB54602B4BE}" srcOrd="0" destOrd="5" presId="urn:microsoft.com/office/officeart/2005/8/layout/default"/>
    <dgm:cxn modelId="{29513D96-375E-4402-8B74-A326AB66AADA}" srcId="{46BF4186-ED35-4409-AD54-5B0707739EDC}" destId="{70F7B6C4-0D6C-4DBF-994D-165020F04FE9}" srcOrd="3" destOrd="0" parTransId="{5C9E4A90-4148-4971-B560-A92873A4C59A}" sibTransId="{ED7FE612-C154-4754-9CFA-C18D7749F129}"/>
    <dgm:cxn modelId="{F3FDBA29-76A0-41C2-AD5F-5480582DDC88}" type="presOf" srcId="{243BABE9-0353-431D-BC3A-1C1CAFE5ABB4}" destId="{1B777463-849C-4AE6-8DCE-FCB54602B4BE}" srcOrd="0" destOrd="1" presId="urn:microsoft.com/office/officeart/2005/8/layout/default"/>
    <dgm:cxn modelId="{2255418A-59DA-44CA-B345-4FDFF42D84CB}" type="presOf" srcId="{B6D826EE-AB4A-465C-8812-61024B433700}" destId="{1B777463-849C-4AE6-8DCE-FCB54602B4BE}" srcOrd="0" destOrd="6" presId="urn:microsoft.com/office/officeart/2005/8/layout/default"/>
    <dgm:cxn modelId="{B2916027-A229-4D2E-9752-259FA342A9F5}" srcId="{46BF4186-ED35-4409-AD54-5B0707739EDC}" destId="{0183FB39-1551-48D7-8C31-087517B95078}" srcOrd="1" destOrd="0" parTransId="{C29E423B-68C5-4003-97EF-8C3B4CF62788}" sibTransId="{351E0257-BB16-485B-ABA8-AF0F4980D64F}"/>
    <dgm:cxn modelId="{819E10D1-4399-482F-BF66-AC39152A4631}" type="presOf" srcId="{46BF4186-ED35-4409-AD54-5B0707739EDC}" destId="{1B777463-849C-4AE6-8DCE-FCB54602B4BE}" srcOrd="0" destOrd="0" presId="urn:microsoft.com/office/officeart/2005/8/layout/default"/>
    <dgm:cxn modelId="{049A0AF6-39D5-4851-B456-F3FA53FD91AA}" srcId="{46BF4186-ED35-4409-AD54-5B0707739EDC}" destId="{B6D826EE-AB4A-465C-8812-61024B433700}" srcOrd="5" destOrd="0" parTransId="{5EB13206-0116-44F6-B9ED-B94DC7D3F839}" sibTransId="{DE98C43B-FB81-42FF-BFD5-B3DA6C80F06E}"/>
    <dgm:cxn modelId="{940B11B2-DAD1-4D62-9900-B078939E38AB}" srcId="{46BF4186-ED35-4409-AD54-5B0707739EDC}" destId="{243BABE9-0353-431D-BC3A-1C1CAFE5ABB4}" srcOrd="0" destOrd="0" parTransId="{D703AEF3-0DDB-499C-BF27-93F2121CB30E}" sibTransId="{1B0A873D-EDAD-4585-A28C-FABCF390A74B}"/>
    <dgm:cxn modelId="{B23EE8D8-E71A-4DFC-B7AB-0CF67356A243}" type="presOf" srcId="{0183FB39-1551-48D7-8C31-087517B95078}" destId="{1B777463-849C-4AE6-8DCE-FCB54602B4BE}" srcOrd="0" destOrd="2" presId="urn:microsoft.com/office/officeart/2005/8/layout/default"/>
    <dgm:cxn modelId="{6264FFF7-048E-4078-8805-248BBD4F039C}" type="presOf" srcId="{70F7B6C4-0D6C-4DBF-994D-165020F04FE9}" destId="{1B777463-849C-4AE6-8DCE-FCB54602B4BE}" srcOrd="0" destOrd="4" presId="urn:microsoft.com/office/officeart/2005/8/layout/default"/>
    <dgm:cxn modelId="{1091DA2F-8D41-4131-B68B-B28537FC636F}" type="presParOf" srcId="{1D1DF688-50EF-46EE-AC64-4F20D2CC18B5}" destId="{1B777463-849C-4AE6-8DCE-FCB54602B4BE}" srcOrd="0" destOrd="0" presId="urn:microsoft.com/office/officeart/2005/8/layout/default"/>
    <dgm:cxn modelId="{9635914E-A370-4273-80AE-5987E40B5085}" type="presParOf" srcId="{1D1DF688-50EF-46EE-AC64-4F20D2CC18B5}" destId="{1B567B5E-A4C2-4886-8314-1DC97A621195}" srcOrd="1" destOrd="0" presId="urn:microsoft.com/office/officeart/2005/8/layout/default"/>
    <dgm:cxn modelId="{3DDEE953-DFB3-4E55-A089-AF7CF5F32B6A}" type="presParOf" srcId="{1D1DF688-50EF-46EE-AC64-4F20D2CC18B5}" destId="{DC1A00D1-819D-4F90-BA88-189CAF268AC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88EE3-482E-422C-A37C-E3C87605BB21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01138ED-ECFA-4468-A954-0D2BC0F8DD77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cs typeface="Times New Roman" panose="02020603050405020304" pitchFamily="18" charset="0"/>
            </a:rPr>
            <a:t>Рыночные риски</a:t>
          </a:r>
          <a:endParaRPr lang="ru-RU" sz="2000" dirty="0">
            <a:latin typeface="+mn-lt"/>
            <a:cs typeface="Times New Roman" panose="02020603050405020304" pitchFamily="18" charset="0"/>
          </a:endParaRPr>
        </a:p>
      </dgm:t>
    </dgm:pt>
    <dgm:pt modelId="{2133A605-C491-4695-A7A1-D66B06027496}" type="parTrans" cxnId="{3C36BD58-6FBE-41A7-BB26-AB8452077D0F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7C894A5E-A64B-42B9-9F79-24C7A3AFAC05}" type="sibTrans" cxnId="{3C36BD58-6FBE-41A7-BB26-AB8452077D0F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8D2FBF76-B96E-4738-8B74-AF531D3682B6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cs typeface="Times New Roman" panose="02020603050405020304" pitchFamily="18" charset="0"/>
            </a:rPr>
            <a:t>Технологические риски</a:t>
          </a:r>
          <a:endParaRPr lang="ru-RU" sz="2000" dirty="0">
            <a:latin typeface="+mn-lt"/>
            <a:cs typeface="Times New Roman" panose="02020603050405020304" pitchFamily="18" charset="0"/>
          </a:endParaRPr>
        </a:p>
      </dgm:t>
    </dgm:pt>
    <dgm:pt modelId="{9BC59BD1-CE85-4B92-A5A7-FC2F971D0370}" type="parTrans" cxnId="{DD5F1EE6-902B-4128-8D20-4B72337C33D4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F6B81659-65EF-4AA3-9EDA-49E7B1E8DE8F}" type="sibTrans" cxnId="{DD5F1EE6-902B-4128-8D20-4B72337C33D4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568FB594-578A-4B14-AB4F-8F5E162DDC66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  <a:cs typeface="Times New Roman" panose="02020603050405020304" pitchFamily="18" charset="0"/>
            </a:rPr>
            <a:t>Известность и востребованность услуг хранения на рынке, уровень спроса </a:t>
          </a:r>
          <a:endParaRPr lang="ru-RU" sz="1800" dirty="0">
            <a:latin typeface="+mn-lt"/>
            <a:cs typeface="Times New Roman" panose="02020603050405020304" pitchFamily="18" charset="0"/>
          </a:endParaRPr>
        </a:p>
      </dgm:t>
    </dgm:pt>
    <dgm:pt modelId="{6F45B434-E7F1-4EDC-B59C-52A53C80EC88}" type="parTrans" cxnId="{09F2BABC-B2DF-4307-903F-58ADFA1D5AE3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F5D4A9D0-3883-440C-9FDC-841D68E3483A}" type="sibTrans" cxnId="{09F2BABC-B2DF-4307-903F-58ADFA1D5AE3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E5121567-4ACE-41D3-9EC3-26519ABD75A7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  <a:cs typeface="Times New Roman" panose="02020603050405020304" pitchFamily="18" charset="0"/>
            </a:rPr>
            <a:t>События, связанные с убытками по причине выхода из строя оборудования; аварии, пожары и иные ситуации, наносящие ущерб материальным ценностям либо сотрудникам</a:t>
          </a:r>
          <a:endParaRPr lang="ru-RU" sz="1800" dirty="0">
            <a:latin typeface="+mn-lt"/>
            <a:cs typeface="Times New Roman" panose="02020603050405020304" pitchFamily="18" charset="0"/>
          </a:endParaRPr>
        </a:p>
      </dgm:t>
    </dgm:pt>
    <dgm:pt modelId="{EAFB14B2-459A-461B-BE56-19B6D58A093A}" type="parTrans" cxnId="{B37231B6-8213-4E6E-87BC-55ED30AF1924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6AAACB2E-93DE-4DA7-AF04-9259B6242B58}" type="sibTrans" cxnId="{B37231B6-8213-4E6E-87BC-55ED30AF1924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8CEDBB6D-C9EC-4158-ABCE-929478F93692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cs typeface="Times New Roman" panose="02020603050405020304" pitchFamily="18" charset="0"/>
            </a:rPr>
            <a:t>Правовые риски</a:t>
          </a:r>
          <a:endParaRPr lang="ru-RU" sz="2000" dirty="0">
            <a:latin typeface="+mn-lt"/>
            <a:cs typeface="Times New Roman" panose="02020603050405020304" pitchFamily="18" charset="0"/>
          </a:endParaRPr>
        </a:p>
      </dgm:t>
    </dgm:pt>
    <dgm:pt modelId="{2877D48B-290D-419C-BFC1-07D0F6BC869A}" type="parTrans" cxnId="{06DD19CA-513E-4B23-9583-C3BD6B0FA752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20F4E308-8F98-4DB6-920E-9F5787962F6D}" type="sibTrans" cxnId="{06DD19CA-513E-4B23-9583-C3BD6B0FA752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1F85F984-0A43-41AD-A2D9-3D93CA4184D2}">
      <dgm:prSet phldrT="[Текст]" custT="1"/>
      <dgm:spPr/>
      <dgm:t>
        <a:bodyPr/>
        <a:lstStyle/>
        <a:p>
          <a:r>
            <a:rPr lang="ru-RU" sz="1800" dirty="0" smtClean="0">
              <a:latin typeface="+mn-lt"/>
              <a:cs typeface="Times New Roman" panose="02020603050405020304" pitchFamily="18" charset="0"/>
            </a:rPr>
            <a:t>Риск возникновения претензий клиентов по качеству сохранности вещей, сохранению их в прежнем количестве и состоянии</a:t>
          </a:r>
          <a:endParaRPr lang="ru-RU" sz="1800" dirty="0">
            <a:latin typeface="+mn-lt"/>
            <a:cs typeface="Times New Roman" panose="02020603050405020304" pitchFamily="18" charset="0"/>
          </a:endParaRPr>
        </a:p>
      </dgm:t>
    </dgm:pt>
    <dgm:pt modelId="{E0248C79-4D66-48F8-8D5E-9056F528B51E}" type="parTrans" cxnId="{B485537A-9DE3-40BD-A482-6118FC1C2AFB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EDCA8246-D427-4E2F-9F1F-6F29CED69E66}" type="sibTrans" cxnId="{B485537A-9DE3-40BD-A482-6118FC1C2AFB}">
      <dgm:prSet/>
      <dgm:spPr/>
      <dgm:t>
        <a:bodyPr/>
        <a:lstStyle/>
        <a:p>
          <a:endParaRPr lang="ru-RU" sz="1800">
            <a:latin typeface="+mn-lt"/>
            <a:cs typeface="Times New Roman" panose="02020603050405020304" pitchFamily="18" charset="0"/>
          </a:endParaRPr>
        </a:p>
      </dgm:t>
    </dgm:pt>
    <dgm:pt modelId="{F720421F-682D-4A0C-98E2-93240D9603BC}" type="pres">
      <dgm:prSet presAssocID="{AEA88EE3-482E-422C-A37C-E3C87605BB2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68CC72-18EB-489C-A382-4E3CF6663B30}" type="pres">
      <dgm:prSet presAssocID="{901138ED-ECFA-4468-A954-0D2BC0F8DD77}" presName="circle1" presStyleLbl="node1" presStyleIdx="0" presStyleCnt="3"/>
      <dgm:spPr/>
      <dgm:t>
        <a:bodyPr/>
        <a:lstStyle/>
        <a:p>
          <a:endParaRPr lang="ru-RU"/>
        </a:p>
      </dgm:t>
    </dgm:pt>
    <dgm:pt modelId="{54B9E3D0-B4FD-44B0-8462-8120A6DA70A3}" type="pres">
      <dgm:prSet presAssocID="{901138ED-ECFA-4468-A954-0D2BC0F8DD77}" presName="space" presStyleCnt="0"/>
      <dgm:spPr/>
      <dgm:t>
        <a:bodyPr/>
        <a:lstStyle/>
        <a:p>
          <a:endParaRPr lang="ru-RU"/>
        </a:p>
      </dgm:t>
    </dgm:pt>
    <dgm:pt modelId="{1EA16DAC-4908-4F3E-AC45-4EF90BE65291}" type="pres">
      <dgm:prSet presAssocID="{901138ED-ECFA-4468-A954-0D2BC0F8DD77}" presName="rect1" presStyleLbl="alignAcc1" presStyleIdx="0" presStyleCnt="3" custScaleX="101600" custLinFactNeighborX="-309" custLinFactNeighborY="869"/>
      <dgm:spPr/>
      <dgm:t>
        <a:bodyPr/>
        <a:lstStyle/>
        <a:p>
          <a:endParaRPr lang="ru-RU"/>
        </a:p>
      </dgm:t>
    </dgm:pt>
    <dgm:pt modelId="{9DF0934F-6BCE-4665-8E15-11B72A881FE9}" type="pres">
      <dgm:prSet presAssocID="{8D2FBF76-B96E-4738-8B74-AF531D3682B6}" presName="vertSpace2" presStyleLbl="node1" presStyleIdx="0" presStyleCnt="3"/>
      <dgm:spPr/>
      <dgm:t>
        <a:bodyPr/>
        <a:lstStyle/>
        <a:p>
          <a:endParaRPr lang="ru-RU"/>
        </a:p>
      </dgm:t>
    </dgm:pt>
    <dgm:pt modelId="{9844265F-5616-4A89-86F2-A46D37D54319}" type="pres">
      <dgm:prSet presAssocID="{8D2FBF76-B96E-4738-8B74-AF531D3682B6}" presName="circle2" presStyleLbl="node1" presStyleIdx="1" presStyleCnt="3" custScaleY="103990" custLinFactNeighborY="-2906"/>
      <dgm:spPr/>
      <dgm:t>
        <a:bodyPr/>
        <a:lstStyle/>
        <a:p>
          <a:endParaRPr lang="ru-RU"/>
        </a:p>
      </dgm:t>
    </dgm:pt>
    <dgm:pt modelId="{DF19DAD1-B94E-4792-961F-651033F7A89A}" type="pres">
      <dgm:prSet presAssocID="{8D2FBF76-B96E-4738-8B74-AF531D3682B6}" presName="rect2" presStyleLbl="alignAcc1" presStyleIdx="1" presStyleCnt="3" custScaleX="100673" custScaleY="108524"/>
      <dgm:spPr/>
      <dgm:t>
        <a:bodyPr/>
        <a:lstStyle/>
        <a:p>
          <a:endParaRPr lang="ru-RU"/>
        </a:p>
      </dgm:t>
    </dgm:pt>
    <dgm:pt modelId="{5BD8514A-A9D3-44F9-A6FD-9CB7414F00D7}" type="pres">
      <dgm:prSet presAssocID="{8CEDBB6D-C9EC-4158-ABCE-929478F93692}" presName="vertSpace3" presStyleLbl="node1" presStyleIdx="1" presStyleCnt="3"/>
      <dgm:spPr/>
      <dgm:t>
        <a:bodyPr/>
        <a:lstStyle/>
        <a:p>
          <a:endParaRPr lang="ru-RU"/>
        </a:p>
      </dgm:t>
    </dgm:pt>
    <dgm:pt modelId="{33C0CCA0-68B5-4B1D-9C07-58E23E6666F3}" type="pres">
      <dgm:prSet presAssocID="{8CEDBB6D-C9EC-4158-ABCE-929478F93692}" presName="circle3" presStyleLbl="node1" presStyleIdx="2" presStyleCnt="3"/>
      <dgm:spPr/>
      <dgm:t>
        <a:bodyPr/>
        <a:lstStyle/>
        <a:p>
          <a:endParaRPr lang="ru-RU"/>
        </a:p>
      </dgm:t>
    </dgm:pt>
    <dgm:pt modelId="{1386678D-9C14-4B93-A0C9-12D45489B0F2}" type="pres">
      <dgm:prSet presAssocID="{8CEDBB6D-C9EC-4158-ABCE-929478F93692}" presName="rect3" presStyleLbl="alignAcc1" presStyleIdx="2" presStyleCnt="3" custScaleX="100982"/>
      <dgm:spPr/>
      <dgm:t>
        <a:bodyPr/>
        <a:lstStyle/>
        <a:p>
          <a:endParaRPr lang="ru-RU"/>
        </a:p>
      </dgm:t>
    </dgm:pt>
    <dgm:pt modelId="{4D78CE07-E546-4B90-9C82-EACDD5C9D8EE}" type="pres">
      <dgm:prSet presAssocID="{901138ED-ECFA-4468-A954-0D2BC0F8DD7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0E069-5C0B-45CF-9A1C-998036CAAC46}" type="pres">
      <dgm:prSet presAssocID="{901138ED-ECFA-4468-A954-0D2BC0F8DD77}" presName="rect1ChTx" presStyleLbl="alignAcc1" presStyleIdx="2" presStyleCnt="3" custScaleX="112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C4490-E2F7-4AE7-8A0F-3851604DF542}" type="pres">
      <dgm:prSet presAssocID="{8D2FBF76-B96E-4738-8B74-AF531D3682B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B2FC3-9332-4466-B0A6-D7CAD8F55F54}" type="pres">
      <dgm:prSet presAssocID="{8D2FBF76-B96E-4738-8B74-AF531D3682B6}" presName="rect2ChTx" presStyleLbl="alignAcc1" presStyleIdx="2" presStyleCnt="3" custScaleX="113147" custScaleY="114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45500-B176-41BE-850F-2072DC66D5D4}" type="pres">
      <dgm:prSet presAssocID="{8CEDBB6D-C9EC-4158-ABCE-929478F9369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A416F-36EC-47D3-BCA7-4081EBFECD2B}" type="pres">
      <dgm:prSet presAssocID="{8CEDBB6D-C9EC-4158-ABCE-929478F93692}" presName="rect3ChTx" presStyleLbl="alignAcc1" presStyleIdx="2" presStyleCnt="3" custScaleX="113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DD26BE-114D-4AD3-B3F8-36B83F5878F2}" type="presOf" srcId="{901138ED-ECFA-4468-A954-0D2BC0F8DD77}" destId="{4D78CE07-E546-4B90-9C82-EACDD5C9D8EE}" srcOrd="1" destOrd="0" presId="urn:microsoft.com/office/officeart/2005/8/layout/target3"/>
    <dgm:cxn modelId="{3C36BD58-6FBE-41A7-BB26-AB8452077D0F}" srcId="{AEA88EE3-482E-422C-A37C-E3C87605BB21}" destId="{901138ED-ECFA-4468-A954-0D2BC0F8DD77}" srcOrd="0" destOrd="0" parTransId="{2133A605-C491-4695-A7A1-D66B06027496}" sibTransId="{7C894A5E-A64B-42B9-9F79-24C7A3AFAC05}"/>
    <dgm:cxn modelId="{8C2FC933-2166-42D8-8B09-0E775A1A2118}" type="presOf" srcId="{AEA88EE3-482E-422C-A37C-E3C87605BB21}" destId="{F720421F-682D-4A0C-98E2-93240D9603BC}" srcOrd="0" destOrd="0" presId="urn:microsoft.com/office/officeart/2005/8/layout/target3"/>
    <dgm:cxn modelId="{D29E8D85-A89D-4115-9A0B-39FBAB099517}" type="presOf" srcId="{1F85F984-0A43-41AD-A2D9-3D93CA4184D2}" destId="{850A416F-36EC-47D3-BCA7-4081EBFECD2B}" srcOrd="0" destOrd="0" presId="urn:microsoft.com/office/officeart/2005/8/layout/target3"/>
    <dgm:cxn modelId="{86BF3F37-7025-491F-B9E6-06341F1E10AC}" type="presOf" srcId="{E5121567-4ACE-41D3-9EC3-26519ABD75A7}" destId="{EABB2FC3-9332-4466-B0A6-D7CAD8F55F54}" srcOrd="0" destOrd="0" presId="urn:microsoft.com/office/officeart/2005/8/layout/target3"/>
    <dgm:cxn modelId="{B37231B6-8213-4E6E-87BC-55ED30AF1924}" srcId="{8D2FBF76-B96E-4738-8B74-AF531D3682B6}" destId="{E5121567-4ACE-41D3-9EC3-26519ABD75A7}" srcOrd="0" destOrd="0" parTransId="{EAFB14B2-459A-461B-BE56-19B6D58A093A}" sibTransId="{6AAACB2E-93DE-4DA7-AF04-9259B6242B58}"/>
    <dgm:cxn modelId="{37C47DB5-167B-4EDF-9469-89FBC7029C9C}" type="presOf" srcId="{8D2FBF76-B96E-4738-8B74-AF531D3682B6}" destId="{DF19DAD1-B94E-4792-961F-651033F7A89A}" srcOrd="0" destOrd="0" presId="urn:microsoft.com/office/officeart/2005/8/layout/target3"/>
    <dgm:cxn modelId="{AEA08609-1098-40C6-9CE1-171948DC0D4A}" type="presOf" srcId="{568FB594-578A-4B14-AB4F-8F5E162DDC66}" destId="{C690E069-5C0B-45CF-9A1C-998036CAAC46}" srcOrd="0" destOrd="0" presId="urn:microsoft.com/office/officeart/2005/8/layout/target3"/>
    <dgm:cxn modelId="{09F2BABC-B2DF-4307-903F-58ADFA1D5AE3}" srcId="{901138ED-ECFA-4468-A954-0D2BC0F8DD77}" destId="{568FB594-578A-4B14-AB4F-8F5E162DDC66}" srcOrd="0" destOrd="0" parTransId="{6F45B434-E7F1-4EDC-B59C-52A53C80EC88}" sibTransId="{F5D4A9D0-3883-440C-9FDC-841D68E3483A}"/>
    <dgm:cxn modelId="{AF56BAF8-1B5B-4FD5-8842-CEB33CB8FDB4}" type="presOf" srcId="{8D2FBF76-B96E-4738-8B74-AF531D3682B6}" destId="{F44C4490-E2F7-4AE7-8A0F-3851604DF542}" srcOrd="1" destOrd="0" presId="urn:microsoft.com/office/officeart/2005/8/layout/target3"/>
    <dgm:cxn modelId="{FE289458-0402-4C54-8D9F-9E2879245606}" type="presOf" srcId="{901138ED-ECFA-4468-A954-0D2BC0F8DD77}" destId="{1EA16DAC-4908-4F3E-AC45-4EF90BE65291}" srcOrd="0" destOrd="0" presId="urn:microsoft.com/office/officeart/2005/8/layout/target3"/>
    <dgm:cxn modelId="{DD5F1EE6-902B-4128-8D20-4B72337C33D4}" srcId="{AEA88EE3-482E-422C-A37C-E3C87605BB21}" destId="{8D2FBF76-B96E-4738-8B74-AF531D3682B6}" srcOrd="1" destOrd="0" parTransId="{9BC59BD1-CE85-4B92-A5A7-FC2F971D0370}" sibTransId="{F6B81659-65EF-4AA3-9EDA-49E7B1E8DE8F}"/>
    <dgm:cxn modelId="{1FA60637-13A2-44A1-AFD4-6079BCEFA427}" type="presOf" srcId="{8CEDBB6D-C9EC-4158-ABCE-929478F93692}" destId="{3DE45500-B176-41BE-850F-2072DC66D5D4}" srcOrd="1" destOrd="0" presId="urn:microsoft.com/office/officeart/2005/8/layout/target3"/>
    <dgm:cxn modelId="{24ABFAB0-7D5E-4312-AE95-276EA98C5752}" type="presOf" srcId="{8CEDBB6D-C9EC-4158-ABCE-929478F93692}" destId="{1386678D-9C14-4B93-A0C9-12D45489B0F2}" srcOrd="0" destOrd="0" presId="urn:microsoft.com/office/officeart/2005/8/layout/target3"/>
    <dgm:cxn modelId="{B485537A-9DE3-40BD-A482-6118FC1C2AFB}" srcId="{8CEDBB6D-C9EC-4158-ABCE-929478F93692}" destId="{1F85F984-0A43-41AD-A2D9-3D93CA4184D2}" srcOrd="0" destOrd="0" parTransId="{E0248C79-4D66-48F8-8D5E-9056F528B51E}" sibTransId="{EDCA8246-D427-4E2F-9F1F-6F29CED69E66}"/>
    <dgm:cxn modelId="{06DD19CA-513E-4B23-9583-C3BD6B0FA752}" srcId="{AEA88EE3-482E-422C-A37C-E3C87605BB21}" destId="{8CEDBB6D-C9EC-4158-ABCE-929478F93692}" srcOrd="2" destOrd="0" parTransId="{2877D48B-290D-419C-BFC1-07D0F6BC869A}" sibTransId="{20F4E308-8F98-4DB6-920E-9F5787962F6D}"/>
    <dgm:cxn modelId="{30AC7128-F8E5-4D0F-A016-FC9BB65927CE}" type="presParOf" srcId="{F720421F-682D-4A0C-98E2-93240D9603BC}" destId="{CE68CC72-18EB-489C-A382-4E3CF6663B30}" srcOrd="0" destOrd="0" presId="urn:microsoft.com/office/officeart/2005/8/layout/target3"/>
    <dgm:cxn modelId="{B45EE021-E35D-42C2-93C5-F43E503935E1}" type="presParOf" srcId="{F720421F-682D-4A0C-98E2-93240D9603BC}" destId="{54B9E3D0-B4FD-44B0-8462-8120A6DA70A3}" srcOrd="1" destOrd="0" presId="urn:microsoft.com/office/officeart/2005/8/layout/target3"/>
    <dgm:cxn modelId="{C27A208A-C0A4-45C1-9A13-DD3BE7E29449}" type="presParOf" srcId="{F720421F-682D-4A0C-98E2-93240D9603BC}" destId="{1EA16DAC-4908-4F3E-AC45-4EF90BE65291}" srcOrd="2" destOrd="0" presId="urn:microsoft.com/office/officeart/2005/8/layout/target3"/>
    <dgm:cxn modelId="{94160B23-5C0E-4F0E-822B-50AB5462E3B5}" type="presParOf" srcId="{F720421F-682D-4A0C-98E2-93240D9603BC}" destId="{9DF0934F-6BCE-4665-8E15-11B72A881FE9}" srcOrd="3" destOrd="0" presId="urn:microsoft.com/office/officeart/2005/8/layout/target3"/>
    <dgm:cxn modelId="{581A2542-4665-45A3-8168-80DF00DBF7ED}" type="presParOf" srcId="{F720421F-682D-4A0C-98E2-93240D9603BC}" destId="{9844265F-5616-4A89-86F2-A46D37D54319}" srcOrd="4" destOrd="0" presId="urn:microsoft.com/office/officeart/2005/8/layout/target3"/>
    <dgm:cxn modelId="{A685B307-4848-4D8D-9FA8-A94FE102A17A}" type="presParOf" srcId="{F720421F-682D-4A0C-98E2-93240D9603BC}" destId="{DF19DAD1-B94E-4792-961F-651033F7A89A}" srcOrd="5" destOrd="0" presId="urn:microsoft.com/office/officeart/2005/8/layout/target3"/>
    <dgm:cxn modelId="{A3B9655E-EBA2-49C6-B821-D0A2A3CD1DC4}" type="presParOf" srcId="{F720421F-682D-4A0C-98E2-93240D9603BC}" destId="{5BD8514A-A9D3-44F9-A6FD-9CB7414F00D7}" srcOrd="6" destOrd="0" presId="urn:microsoft.com/office/officeart/2005/8/layout/target3"/>
    <dgm:cxn modelId="{5417C943-FF29-4FB2-A1A0-6A63EA1C5C63}" type="presParOf" srcId="{F720421F-682D-4A0C-98E2-93240D9603BC}" destId="{33C0CCA0-68B5-4B1D-9C07-58E23E6666F3}" srcOrd="7" destOrd="0" presId="urn:microsoft.com/office/officeart/2005/8/layout/target3"/>
    <dgm:cxn modelId="{874D6FE6-ABFD-4A83-B2E8-85FA6A0FF525}" type="presParOf" srcId="{F720421F-682D-4A0C-98E2-93240D9603BC}" destId="{1386678D-9C14-4B93-A0C9-12D45489B0F2}" srcOrd="8" destOrd="0" presId="urn:microsoft.com/office/officeart/2005/8/layout/target3"/>
    <dgm:cxn modelId="{FDF68E36-2E1B-4EFE-BB8F-56BD73124547}" type="presParOf" srcId="{F720421F-682D-4A0C-98E2-93240D9603BC}" destId="{4D78CE07-E546-4B90-9C82-EACDD5C9D8EE}" srcOrd="9" destOrd="0" presId="urn:microsoft.com/office/officeart/2005/8/layout/target3"/>
    <dgm:cxn modelId="{C24C19F3-34D1-4DC8-A396-A040B6F4EBEF}" type="presParOf" srcId="{F720421F-682D-4A0C-98E2-93240D9603BC}" destId="{C690E069-5C0B-45CF-9A1C-998036CAAC46}" srcOrd="10" destOrd="0" presId="urn:microsoft.com/office/officeart/2005/8/layout/target3"/>
    <dgm:cxn modelId="{6BA1C54E-4D6D-467C-A506-FED5D385C16E}" type="presParOf" srcId="{F720421F-682D-4A0C-98E2-93240D9603BC}" destId="{F44C4490-E2F7-4AE7-8A0F-3851604DF542}" srcOrd="11" destOrd="0" presId="urn:microsoft.com/office/officeart/2005/8/layout/target3"/>
    <dgm:cxn modelId="{48C21327-F2F1-4144-A169-2011FCAA7DB0}" type="presParOf" srcId="{F720421F-682D-4A0C-98E2-93240D9603BC}" destId="{EABB2FC3-9332-4466-B0A6-D7CAD8F55F54}" srcOrd="12" destOrd="0" presId="urn:microsoft.com/office/officeart/2005/8/layout/target3"/>
    <dgm:cxn modelId="{DCC9D027-76D2-4E98-92EC-8669ADB7511D}" type="presParOf" srcId="{F720421F-682D-4A0C-98E2-93240D9603BC}" destId="{3DE45500-B176-41BE-850F-2072DC66D5D4}" srcOrd="13" destOrd="0" presId="urn:microsoft.com/office/officeart/2005/8/layout/target3"/>
    <dgm:cxn modelId="{F17D849A-73F3-4438-B810-3469257D5B99}" type="presParOf" srcId="{F720421F-682D-4A0C-98E2-93240D9603BC}" destId="{850A416F-36EC-47D3-BCA7-4081EBFECD2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7463-849C-4AE6-8DCE-FCB54602B4BE}">
      <dsp:nvSpPr>
        <dsp:cNvPr id="0" name=""/>
        <dsp:cNvSpPr/>
      </dsp:nvSpPr>
      <dsp:spPr>
        <a:xfrm>
          <a:off x="959" y="265230"/>
          <a:ext cx="3741600" cy="24591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"/>
              <a:cs typeface="Times New Roman" panose="02020603050405020304" pitchFamily="18" charset="0"/>
            </a:rPr>
            <a:t>Предметы, принимаемые на хранение:</a:t>
          </a:r>
          <a:endParaRPr lang="ru-RU" sz="1600" kern="1200" dirty="0">
            <a:latin typeface="Arial 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"/>
              <a:cs typeface="Times New Roman" panose="02020603050405020304" pitchFamily="18" charset="0"/>
            </a:rPr>
            <a:t>мебель;</a:t>
          </a:r>
          <a:endParaRPr lang="ru-RU" sz="1600" kern="1200" dirty="0">
            <a:latin typeface="Arial 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"/>
              <a:cs typeface="Times New Roman" panose="02020603050405020304" pitchFamily="18" charset="0"/>
            </a:rPr>
            <a:t>посуда и бытовая техника</a:t>
          </a:r>
          <a:r>
            <a:rPr lang="en-US" sz="1600" kern="1200" dirty="0" smtClean="0">
              <a:latin typeface="Arial "/>
              <a:cs typeface="Times New Roman" panose="02020603050405020304" pitchFamily="18" charset="0"/>
            </a:rPr>
            <a:t>;</a:t>
          </a:r>
          <a:endParaRPr lang="ru-RU" sz="1600" kern="1200" dirty="0">
            <a:latin typeface="Arial 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 "/>
              <a:cs typeface="Times New Roman" panose="02020603050405020304" pitchFamily="18" charset="0"/>
            </a:rPr>
            <a:t>одежда</a:t>
          </a:r>
          <a:r>
            <a:rPr lang="en-US" sz="1600" kern="1200" smtClean="0">
              <a:latin typeface="Arial "/>
              <a:cs typeface="Times New Roman" panose="02020603050405020304" pitchFamily="18" charset="0"/>
            </a:rPr>
            <a:t>;</a:t>
          </a:r>
          <a:endParaRPr lang="ru-RU" sz="1600" kern="1200">
            <a:latin typeface="Arial 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"/>
              <a:cs typeface="Times New Roman" panose="02020603050405020304" pitchFamily="18" charset="0"/>
            </a:rPr>
            <a:t>дачный и садовый инвентарь</a:t>
          </a:r>
          <a:r>
            <a:rPr lang="en-US" sz="1600" kern="1200" dirty="0" smtClean="0">
              <a:latin typeface="Arial "/>
              <a:cs typeface="Times New Roman" panose="02020603050405020304" pitchFamily="18" charset="0"/>
            </a:rPr>
            <a:t>;</a:t>
          </a:r>
          <a:endParaRPr lang="ru-RU" sz="1600" kern="1200" dirty="0">
            <a:latin typeface="Arial 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"/>
              <a:cs typeface="Times New Roman" panose="02020603050405020304" pitchFamily="18" charset="0"/>
            </a:rPr>
            <a:t>автомобильные запчасти, шины, велосипеды</a:t>
          </a:r>
          <a:r>
            <a:rPr lang="en-US" sz="1600" kern="1200" dirty="0" smtClean="0">
              <a:latin typeface="Arial "/>
              <a:cs typeface="Times New Roman" panose="02020603050405020304" pitchFamily="18" charset="0"/>
            </a:rPr>
            <a:t>;</a:t>
          </a:r>
          <a:endParaRPr lang="ru-RU" sz="1600" kern="1200" dirty="0">
            <a:latin typeface="Arial 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"/>
              <a:cs typeface="Times New Roman" panose="02020603050405020304" pitchFamily="18" charset="0"/>
            </a:rPr>
            <a:t>иные предметы быта.</a:t>
          </a:r>
          <a:endParaRPr lang="ru-RU" sz="1600" kern="1200" dirty="0">
            <a:latin typeface="Arial "/>
            <a:cs typeface="Times New Roman" panose="02020603050405020304" pitchFamily="18" charset="0"/>
          </a:endParaRPr>
        </a:p>
      </dsp:txBody>
      <dsp:txXfrm>
        <a:off x="959" y="265230"/>
        <a:ext cx="3741600" cy="2459196"/>
      </dsp:txXfrm>
    </dsp:sp>
    <dsp:sp modelId="{DC1A00D1-819D-4F90-BA88-189CAF268AC6}">
      <dsp:nvSpPr>
        <dsp:cNvPr id="0" name=""/>
        <dsp:cNvSpPr/>
      </dsp:nvSpPr>
      <dsp:spPr>
        <a:xfrm>
          <a:off x="4093596" y="0"/>
          <a:ext cx="3741600" cy="2459196"/>
        </a:xfrm>
        <a:prstGeom prst="rect">
          <a:avLst/>
        </a:prstGeom>
        <a:solidFill>
          <a:schemeClr val="accent5">
            <a:hueOff val="-62"/>
            <a:satOff val="671"/>
            <a:lumOff val="-2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"/>
              <a:cs typeface="Times New Roman" panose="02020603050405020304" pitchFamily="18" charset="0"/>
            </a:rPr>
            <a:t>Не допускается хранение таких категорий, как оружие, лекарственные средства, летучие жидкости, скоропортящиеся товары и продукты питания, растения, горюче-смазочные, легковоспламеняющиеся и опасные вещества и иных вещей, запрещенных к обороту на территории Российской Федерации. </a:t>
          </a:r>
          <a:endParaRPr lang="ru-RU" sz="1600" kern="1200" dirty="0">
            <a:latin typeface="Arial "/>
            <a:cs typeface="Times New Roman" panose="02020603050405020304" pitchFamily="18" charset="0"/>
          </a:endParaRPr>
        </a:p>
      </dsp:txBody>
      <dsp:txXfrm>
        <a:off x="4093596" y="0"/>
        <a:ext cx="3741600" cy="2459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CC72-18EB-489C-A382-4E3CF6663B30}">
      <dsp:nvSpPr>
        <dsp:cNvPr id="0" name=""/>
        <dsp:cNvSpPr/>
      </dsp:nvSpPr>
      <dsp:spPr>
        <a:xfrm>
          <a:off x="-148262" y="0"/>
          <a:ext cx="4514358" cy="45143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16DAC-4908-4F3E-AC45-4EF90BE65291}">
      <dsp:nvSpPr>
        <dsp:cNvPr id="0" name=""/>
        <dsp:cNvSpPr/>
      </dsp:nvSpPr>
      <dsp:spPr>
        <a:xfrm>
          <a:off x="2009687" y="0"/>
          <a:ext cx="9090796" cy="45143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Рыночные риски</a:t>
          </a:r>
          <a:endParaRPr lang="ru-RU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2009687" y="0"/>
        <a:ext cx="4545398" cy="1354310"/>
      </dsp:txXfrm>
    </dsp:sp>
    <dsp:sp modelId="{9844265F-5616-4A89-86F2-A46D37D54319}">
      <dsp:nvSpPr>
        <dsp:cNvPr id="0" name=""/>
        <dsp:cNvSpPr/>
      </dsp:nvSpPr>
      <dsp:spPr>
        <a:xfrm>
          <a:off x="641751" y="1210498"/>
          <a:ext cx="2934329" cy="305140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60"/>
            <a:satOff val="-322"/>
            <a:lumOff val="1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9DAD1-B94E-4792-961F-651033F7A89A}">
      <dsp:nvSpPr>
        <dsp:cNvPr id="0" name=""/>
        <dsp:cNvSpPr/>
      </dsp:nvSpPr>
      <dsp:spPr>
        <a:xfrm>
          <a:off x="2078807" y="1229249"/>
          <a:ext cx="9007851" cy="31844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0"/>
              <a:satOff val="-322"/>
              <a:lumOff val="1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Технологические риски</a:t>
          </a:r>
          <a:endParaRPr lang="ru-RU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2078807" y="1229249"/>
        <a:ext cx="4503925" cy="1469746"/>
      </dsp:txXfrm>
    </dsp:sp>
    <dsp:sp modelId="{33C0CCA0-68B5-4B1D-9C07-58E23E6666F3}">
      <dsp:nvSpPr>
        <dsp:cNvPr id="0" name=""/>
        <dsp:cNvSpPr/>
      </dsp:nvSpPr>
      <dsp:spPr>
        <a:xfrm>
          <a:off x="1431763" y="2708616"/>
          <a:ext cx="1354306" cy="135430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21"/>
            <a:satOff val="-644"/>
            <a:lumOff val="337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6678D-9C14-4B93-A0C9-12D45489B0F2}">
      <dsp:nvSpPr>
        <dsp:cNvPr id="0" name=""/>
        <dsp:cNvSpPr/>
      </dsp:nvSpPr>
      <dsp:spPr>
        <a:xfrm>
          <a:off x="2064983" y="2708616"/>
          <a:ext cx="9035499" cy="13543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1"/>
              <a:satOff val="-644"/>
              <a:lumOff val="337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  <a:cs typeface="Times New Roman" panose="02020603050405020304" pitchFamily="18" charset="0"/>
            </a:rPr>
            <a:t>Правовые риски</a:t>
          </a:r>
          <a:endParaRPr lang="ru-RU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2064983" y="2708616"/>
        <a:ext cx="4517749" cy="1354306"/>
      </dsp:txXfrm>
    </dsp:sp>
    <dsp:sp modelId="{C690E069-5C0B-45CF-9A1C-998036CAAC46}">
      <dsp:nvSpPr>
        <dsp:cNvPr id="0" name=""/>
        <dsp:cNvSpPr/>
      </dsp:nvSpPr>
      <dsp:spPr>
        <a:xfrm>
          <a:off x="6312716" y="0"/>
          <a:ext cx="5013851" cy="13543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n-lt"/>
              <a:cs typeface="Times New Roman" panose="02020603050405020304" pitchFamily="18" charset="0"/>
            </a:rPr>
            <a:t>Известность и востребованность услуг хранения на рынке, уровень спроса </a:t>
          </a:r>
          <a:endParaRPr lang="ru-RU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6312716" y="0"/>
        <a:ext cx="5013851" cy="1354310"/>
      </dsp:txXfrm>
    </dsp:sp>
    <dsp:sp modelId="{EABB2FC3-9332-4466-B0A6-D7CAD8F55F54}">
      <dsp:nvSpPr>
        <dsp:cNvPr id="0" name=""/>
        <dsp:cNvSpPr/>
      </dsp:nvSpPr>
      <dsp:spPr>
        <a:xfrm>
          <a:off x="6288647" y="1256644"/>
          <a:ext cx="5061989" cy="15496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n-lt"/>
              <a:cs typeface="Times New Roman" panose="02020603050405020304" pitchFamily="18" charset="0"/>
            </a:rPr>
            <a:t>События, связанные с убытками по причине выхода из строя оборудования; аварии, пожары и иные ситуации, наносящие ущерб материальным ценностям либо сотрудникам</a:t>
          </a:r>
          <a:endParaRPr lang="ru-RU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6288647" y="1256644"/>
        <a:ext cx="5061989" cy="1549637"/>
      </dsp:txXfrm>
    </dsp:sp>
    <dsp:sp modelId="{850A416F-36EC-47D3-BCA7-4081EBFECD2B}">
      <dsp:nvSpPr>
        <dsp:cNvPr id="0" name=""/>
        <dsp:cNvSpPr/>
      </dsp:nvSpPr>
      <dsp:spPr>
        <a:xfrm>
          <a:off x="6286209" y="2708616"/>
          <a:ext cx="5066866" cy="13543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+mn-lt"/>
              <a:cs typeface="Times New Roman" panose="02020603050405020304" pitchFamily="18" charset="0"/>
            </a:rPr>
            <a:t>Риск возникновения претензий клиентов по качеству сохранности вещей, сохранению их в прежнем количестве и состоянии</a:t>
          </a:r>
          <a:endParaRPr lang="ru-RU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6286209" y="2708616"/>
        <a:ext cx="5066866" cy="1354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t>04.07.2024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5656C-9098-495A-B384-ED28FBC61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29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71419" y="769257"/>
            <a:ext cx="2610275" cy="1642420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9014" y="2"/>
            <a:ext cx="2610275" cy="241167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99014" y="2536326"/>
            <a:ext cx="261027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26756" y="2536326"/>
            <a:ext cx="286524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99014" y="4464704"/>
            <a:ext cx="2610275" cy="239329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D17325-1AE7-4BEB-BCAF-6756C1E17F7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BDB1D-C396-4794-A488-B372622491D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E611C6-80C7-4E79-98E4-AEA3CA07605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7FECEB-85F1-44AA-AC2C-46AEBBB009A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2C7D7F-A190-4AF5-8BD0-87DEB3F2731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CF171E1-FBD4-4FA7-BA37-465AA432EA1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14C0C3-FB82-47AB-A791-153EE5072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D77F57-C215-44E1-B1F1-DB2568CB9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83D56C-EB2D-49CB-9B8E-B2CC82351F1C}"/>
              </a:ext>
            </a:extLst>
          </p:cNvPr>
          <p:cNvSpPr txBox="1"/>
          <p:nvPr/>
        </p:nvSpPr>
        <p:spPr>
          <a:xfrm>
            <a:off x="923925" y="4324350"/>
            <a:ext cx="902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B2D50"/>
                </a:solidFill>
                <a:latin typeface="Montserrat ExtraBold" panose="00000900000000000000" pitchFamily="2" charset="0"/>
              </a:rPr>
              <a:t>LOREM IPSUM DOLOR SIT AMET,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27099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9887A-9AD9-40B5-AF8F-E0DFF4CB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C65C-F6C9-4EC0-A3B7-6B8EA77D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C69C3-E356-4D44-99E4-38202C5A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1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139E3-1977-44B2-9AD4-C16406D4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A38C7-F060-4CA7-A188-F047DEA4F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9DA45-60CF-46C1-8503-8821B94A4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89C65F-DC5D-4A9B-9243-D8E95B970A51}"/>
              </a:ext>
            </a:extLst>
          </p:cNvPr>
          <p:cNvSpPr txBox="1">
            <a:spLocks/>
          </p:cNvSpPr>
          <p:nvPr/>
        </p:nvSpPr>
        <p:spPr>
          <a:xfrm>
            <a:off x="10715812" y="6356350"/>
            <a:ext cx="63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139E3-1977-44B2-9AD4-C16406D4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A38C7-F060-4CA7-A188-F047DEA4F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89DA45-60CF-46C1-8503-8821B94A4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89C65F-DC5D-4A9B-9243-D8E95B970A51}"/>
              </a:ext>
            </a:extLst>
          </p:cNvPr>
          <p:cNvSpPr txBox="1">
            <a:spLocks/>
          </p:cNvSpPr>
          <p:nvPr/>
        </p:nvSpPr>
        <p:spPr>
          <a:xfrm>
            <a:off x="10715812" y="6356350"/>
            <a:ext cx="63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536E29-3B8B-44A4-BF51-8372B6990651}"/>
              </a:ext>
            </a:extLst>
          </p:cNvPr>
          <p:cNvGrpSpPr/>
          <p:nvPr/>
        </p:nvGrpSpPr>
        <p:grpSpPr>
          <a:xfrm>
            <a:off x="1040407" y="2501689"/>
            <a:ext cx="2394101" cy="2088232"/>
            <a:chOff x="5248647" y="1608813"/>
            <a:chExt cx="970807" cy="84677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59740F-5758-4C2F-B8A5-75CB37A1430F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0B2D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6FC0149-C81C-446C-B1E8-D41E6F6D9684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DD1AE5-C20B-4174-B213-A027C8EA22B0}"/>
              </a:ext>
            </a:extLst>
          </p:cNvPr>
          <p:cNvGrpSpPr/>
          <p:nvPr/>
        </p:nvGrpSpPr>
        <p:grpSpPr>
          <a:xfrm>
            <a:off x="1675831" y="3707682"/>
            <a:ext cx="1601067" cy="647871"/>
            <a:chOff x="1391543" y="3698889"/>
            <a:chExt cx="1601067" cy="6478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0055D4-D2A3-4773-A7D5-56D389E33B59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D940A4-197A-47B7-B86F-16AAA7EDA57B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819BB83-D4AB-4456-9F33-5D07A57D0DE9}"/>
              </a:ext>
            </a:extLst>
          </p:cNvPr>
          <p:cNvSpPr txBox="1"/>
          <p:nvPr/>
        </p:nvSpPr>
        <p:spPr>
          <a:xfrm>
            <a:off x="1556252" y="2837921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B2D50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0B2D50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6B835F-92BB-4D79-B5D8-C88FC1DD3FBC}"/>
              </a:ext>
            </a:extLst>
          </p:cNvPr>
          <p:cNvGrpSpPr/>
          <p:nvPr/>
        </p:nvGrpSpPr>
        <p:grpSpPr>
          <a:xfrm>
            <a:off x="4806211" y="2128827"/>
            <a:ext cx="2394101" cy="2088232"/>
            <a:chOff x="5248647" y="1608813"/>
            <a:chExt cx="970807" cy="8467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D9E530-090C-4DE0-8F3F-CC3BADFB3928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81B9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1F882F9-A579-4791-A10B-428E512BFD93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FF62AB-4124-42ED-B72A-0D645E751CB8}"/>
              </a:ext>
            </a:extLst>
          </p:cNvPr>
          <p:cNvGrpSpPr/>
          <p:nvPr/>
        </p:nvGrpSpPr>
        <p:grpSpPr>
          <a:xfrm>
            <a:off x="5358409" y="3326430"/>
            <a:ext cx="1601067" cy="647871"/>
            <a:chOff x="3233964" y="1954419"/>
            <a:chExt cx="1601067" cy="6478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C2C3CA-7A2F-45D0-A1F9-8CB56A2DEE1C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CF88474-7E6A-4473-A693-A6E40D79504E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FD378EE-9526-4197-B5DF-354BE5FBFAFE}"/>
              </a:ext>
            </a:extLst>
          </p:cNvPr>
          <p:cNvSpPr txBox="1"/>
          <p:nvPr/>
        </p:nvSpPr>
        <p:spPr>
          <a:xfrm>
            <a:off x="5322056" y="246505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81B9F0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81B9F0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56E2CF-0565-4D88-9DC8-9E23029C7E23}"/>
              </a:ext>
            </a:extLst>
          </p:cNvPr>
          <p:cNvGrpSpPr/>
          <p:nvPr/>
        </p:nvGrpSpPr>
        <p:grpSpPr>
          <a:xfrm>
            <a:off x="8572015" y="1821088"/>
            <a:ext cx="2394101" cy="2088232"/>
            <a:chOff x="5248647" y="1608813"/>
            <a:chExt cx="970807" cy="84677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F3CA80-32DB-4A5C-9D0C-CA85F2BA3887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C7E0F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333BBD9-7C88-4A29-B701-4424D7BF8DB2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E40F26-E533-4CFC-8FE7-F3D436B78CDD}"/>
              </a:ext>
            </a:extLst>
          </p:cNvPr>
          <p:cNvGrpSpPr/>
          <p:nvPr/>
        </p:nvGrpSpPr>
        <p:grpSpPr>
          <a:xfrm>
            <a:off x="9175391" y="3010302"/>
            <a:ext cx="1601067" cy="647871"/>
            <a:chOff x="3233964" y="1954419"/>
            <a:chExt cx="1601067" cy="6478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E52E22-F52A-409E-A48F-BE3678AB6EA8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667062-892C-4FA3-B2FF-C6D42F9ECE95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948C0DC-1158-4F04-BEA6-C629DF17800C}"/>
              </a:ext>
            </a:extLst>
          </p:cNvPr>
          <p:cNvSpPr txBox="1"/>
          <p:nvPr/>
        </p:nvSpPr>
        <p:spPr>
          <a:xfrm>
            <a:off x="9087860" y="2157320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C7E0F8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C7E0F8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80FA48-8BD9-4806-A612-99A820747EF7}"/>
              </a:ext>
            </a:extLst>
          </p:cNvPr>
          <p:cNvSpPr txBox="1"/>
          <p:nvPr/>
        </p:nvSpPr>
        <p:spPr>
          <a:xfrm>
            <a:off x="1028700" y="4953000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1043E8-DC27-49F1-AAA9-16505AE650B6}"/>
              </a:ext>
            </a:extLst>
          </p:cNvPr>
          <p:cNvSpPr txBox="1"/>
          <p:nvPr/>
        </p:nvSpPr>
        <p:spPr>
          <a:xfrm>
            <a:off x="4794504" y="4574812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88719E-6B85-4337-A8DC-83887091F588}"/>
              </a:ext>
            </a:extLst>
          </p:cNvPr>
          <p:cNvSpPr txBox="1"/>
          <p:nvPr/>
        </p:nvSpPr>
        <p:spPr>
          <a:xfrm>
            <a:off x="8560606" y="4200730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07FC5F-FB94-40AC-A0F7-9357E29D3A68}"/>
              </a:ext>
            </a:extLst>
          </p:cNvPr>
          <p:cNvSpPr txBox="1"/>
          <p:nvPr/>
        </p:nvSpPr>
        <p:spPr>
          <a:xfrm>
            <a:off x="908750" y="10833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val="334818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312A4-CFEF-4201-860B-CF9A496FC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26649-55DA-4772-A804-776C528D7278}"/>
              </a:ext>
            </a:extLst>
          </p:cNvPr>
          <p:cNvSpPr txBox="1"/>
          <p:nvPr/>
        </p:nvSpPr>
        <p:spPr>
          <a:xfrm>
            <a:off x="7204448" y="2162825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17A2F-2EF0-4064-AF71-8DEBA25AADE6}"/>
              </a:ext>
            </a:extLst>
          </p:cNvPr>
          <p:cNvSpPr txBox="1"/>
          <p:nvPr/>
        </p:nvSpPr>
        <p:spPr>
          <a:xfrm>
            <a:off x="7263063" y="4399980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46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312A4-CFEF-4201-860B-CF9A496FC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5C96F3-9CA9-4A89-9382-B23C01BA4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7FF28399-D6F9-4E43-8489-7D4B35DB66D0}"/>
              </a:ext>
            </a:extLst>
          </p:cNvPr>
          <p:cNvSpPr/>
          <p:nvPr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595001-D5A7-48F0-A03C-8202D1FE43B1}"/>
              </a:ext>
            </a:extLst>
          </p:cNvPr>
          <p:cNvSpPr/>
          <p:nvPr/>
        </p:nvSpPr>
        <p:spPr>
          <a:xfrm>
            <a:off x="4287714" y="2031228"/>
            <a:ext cx="216118" cy="216118"/>
          </a:xfrm>
          <a:prstGeom prst="ellipse">
            <a:avLst/>
          </a:prstGeom>
          <a:solidFill>
            <a:srgbClr val="0B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51C0E4-E78E-41C7-888B-D2728948E2C9}"/>
              </a:ext>
            </a:extLst>
          </p:cNvPr>
          <p:cNvSpPr/>
          <p:nvPr/>
        </p:nvSpPr>
        <p:spPr>
          <a:xfrm>
            <a:off x="6214714" y="1888137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3AB49A-6869-49B1-879A-7F6DA38FC32F}"/>
              </a:ext>
            </a:extLst>
          </p:cNvPr>
          <p:cNvGrpSpPr/>
          <p:nvPr/>
        </p:nvGrpSpPr>
        <p:grpSpPr>
          <a:xfrm>
            <a:off x="6924015" y="1804852"/>
            <a:ext cx="4616540" cy="705595"/>
            <a:chOff x="4716014" y="1639851"/>
            <a:chExt cx="3888434" cy="7052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DCAF17-8312-4D05-9D72-FF34CFDFD08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9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Lorem ipsum dolor sit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amet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,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consectetur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adipiscing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elit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, sed do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eiusmod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tempor</a:t>
              </a:r>
              <a:endParaRPr lang="en-US" sz="1200" dirty="0">
                <a:latin typeface="Montserrat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296AC3-0C5A-4ADB-8BAD-7694A95F046A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0FC6D8C-3964-4080-8E42-77EEB4E4050C}"/>
              </a:ext>
            </a:extLst>
          </p:cNvPr>
          <p:cNvSpPr/>
          <p:nvPr/>
        </p:nvSpPr>
        <p:spPr>
          <a:xfrm>
            <a:off x="7160341" y="3724383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6EB9D3-CEBF-420B-9D93-500F564CA01C}"/>
              </a:ext>
            </a:extLst>
          </p:cNvPr>
          <p:cNvGrpSpPr/>
          <p:nvPr/>
        </p:nvGrpSpPr>
        <p:grpSpPr>
          <a:xfrm>
            <a:off x="7869642" y="3641099"/>
            <a:ext cx="3484157" cy="483803"/>
            <a:chOff x="4716014" y="1639851"/>
            <a:chExt cx="3888434" cy="4835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763F02-D641-4ED2-AC27-7FDEFFF95DC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8AB2CA-C6A3-4668-902B-86398CA6B56F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366F6DF-023C-4A64-946D-4BD196F0A7FA}"/>
              </a:ext>
            </a:extLst>
          </p:cNvPr>
          <p:cNvSpPr/>
          <p:nvPr/>
        </p:nvSpPr>
        <p:spPr>
          <a:xfrm>
            <a:off x="6090887" y="5560629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4E47FA-A3F0-41A1-8036-3C1942BC2A0C}"/>
              </a:ext>
            </a:extLst>
          </p:cNvPr>
          <p:cNvGrpSpPr/>
          <p:nvPr/>
        </p:nvGrpSpPr>
        <p:grpSpPr>
          <a:xfrm>
            <a:off x="6800188" y="5477345"/>
            <a:ext cx="4616540" cy="483803"/>
            <a:chOff x="4716014" y="1639851"/>
            <a:chExt cx="3888434" cy="4835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818B1B-B4D1-4516-9059-9529D7E95EA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A6EA18-DD5A-474B-8258-DABE5CA6DAED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2D9E792-8264-45C3-9BF7-C8E18AAB6FF5}"/>
              </a:ext>
            </a:extLst>
          </p:cNvPr>
          <p:cNvSpPr/>
          <p:nvPr/>
        </p:nvSpPr>
        <p:spPr>
          <a:xfrm>
            <a:off x="6910409" y="2806260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05A2EC-0DE7-4570-8092-C586A829F725}"/>
              </a:ext>
            </a:extLst>
          </p:cNvPr>
          <p:cNvGrpSpPr/>
          <p:nvPr/>
        </p:nvGrpSpPr>
        <p:grpSpPr>
          <a:xfrm>
            <a:off x="7619710" y="2722975"/>
            <a:ext cx="3734090" cy="483803"/>
            <a:chOff x="4716014" y="1639851"/>
            <a:chExt cx="3888434" cy="4835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1A76D7-38D7-49C3-976F-47A8F9AE7E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2BB640-582D-43F9-AD39-5A181F80977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52F06A3-D99B-431F-B3A0-A0718FE3423A}"/>
              </a:ext>
            </a:extLst>
          </p:cNvPr>
          <p:cNvSpPr/>
          <p:nvPr/>
        </p:nvSpPr>
        <p:spPr>
          <a:xfrm>
            <a:off x="6934792" y="4642506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D5DD1E-A6ED-4963-9281-252BD5153CEC}"/>
              </a:ext>
            </a:extLst>
          </p:cNvPr>
          <p:cNvGrpSpPr/>
          <p:nvPr/>
        </p:nvGrpSpPr>
        <p:grpSpPr>
          <a:xfrm>
            <a:off x="7644093" y="4559221"/>
            <a:ext cx="3709705" cy="483803"/>
            <a:chOff x="4716014" y="1639851"/>
            <a:chExt cx="3888434" cy="4835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27763B-C7FE-4EEB-A745-05FC25AC2A7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4670F6-A12F-4CF8-98CF-8A64934EA8F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40EE65A0-FC36-422A-B38E-8B7870FC0C27}"/>
              </a:ext>
            </a:extLst>
          </p:cNvPr>
          <p:cNvSpPr/>
          <p:nvPr/>
        </p:nvSpPr>
        <p:spPr>
          <a:xfrm>
            <a:off x="5316770" y="2949352"/>
            <a:ext cx="216118" cy="216118"/>
          </a:xfrm>
          <a:prstGeom prst="ellipse">
            <a:avLst/>
          </a:prstGeom>
          <a:solidFill>
            <a:srgbClr val="81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FAC2655-9C92-46C7-A19F-8E79BF1737B5}"/>
              </a:ext>
            </a:extLst>
          </p:cNvPr>
          <p:cNvSpPr/>
          <p:nvPr/>
        </p:nvSpPr>
        <p:spPr>
          <a:xfrm>
            <a:off x="5549646" y="3867474"/>
            <a:ext cx="216118" cy="216118"/>
          </a:xfrm>
          <a:prstGeom prst="ellipse">
            <a:avLst/>
          </a:prstGeom>
          <a:solidFill>
            <a:srgbClr val="C7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472E0D-AE94-4C0C-B47B-4E0D21E91737}"/>
              </a:ext>
            </a:extLst>
          </p:cNvPr>
          <p:cNvSpPr/>
          <p:nvPr/>
        </p:nvSpPr>
        <p:spPr>
          <a:xfrm>
            <a:off x="5296318" y="4785598"/>
            <a:ext cx="216118" cy="216118"/>
          </a:xfrm>
          <a:prstGeom prst="ellipse">
            <a:avLst/>
          </a:prstGeom>
          <a:solidFill>
            <a:srgbClr val="81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419687C-7D90-43D2-B3CC-3B7F19149B5C}"/>
              </a:ext>
            </a:extLst>
          </p:cNvPr>
          <p:cNvSpPr/>
          <p:nvPr/>
        </p:nvSpPr>
        <p:spPr>
          <a:xfrm>
            <a:off x="4287714" y="5703720"/>
            <a:ext cx="216118" cy="216118"/>
          </a:xfrm>
          <a:prstGeom prst="ellipse">
            <a:avLst/>
          </a:prstGeom>
          <a:solidFill>
            <a:srgbClr val="0B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8793A0-64D4-400B-8248-99EC6716BFE7}"/>
              </a:ext>
            </a:extLst>
          </p:cNvPr>
          <p:cNvCxnSpPr>
            <a:cxnSpLocks/>
          </p:cNvCxnSpPr>
          <p:nvPr/>
        </p:nvCxnSpPr>
        <p:spPr>
          <a:xfrm>
            <a:off x="4819226" y="213933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7293F5-0905-4531-BF2C-3B5E575B9E96}"/>
              </a:ext>
            </a:extLst>
          </p:cNvPr>
          <p:cNvCxnSpPr>
            <a:cxnSpLocks/>
          </p:cNvCxnSpPr>
          <p:nvPr/>
        </p:nvCxnSpPr>
        <p:spPr>
          <a:xfrm>
            <a:off x="5681602" y="3057458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BD294F-5836-446A-988F-9A2FC7E3BD86}"/>
              </a:ext>
            </a:extLst>
          </p:cNvPr>
          <p:cNvCxnSpPr>
            <a:cxnSpLocks/>
          </p:cNvCxnSpPr>
          <p:nvPr/>
        </p:nvCxnSpPr>
        <p:spPr>
          <a:xfrm>
            <a:off x="5923006" y="3975581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89AEF2-45A9-4227-82B6-AAC36D8BBE55}"/>
              </a:ext>
            </a:extLst>
          </p:cNvPr>
          <p:cNvCxnSpPr>
            <a:cxnSpLocks/>
          </p:cNvCxnSpPr>
          <p:nvPr/>
        </p:nvCxnSpPr>
        <p:spPr>
          <a:xfrm>
            <a:off x="5683568" y="489370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8B200C-4A01-41A9-B8BA-C3C0ACA9447E}"/>
              </a:ext>
            </a:extLst>
          </p:cNvPr>
          <p:cNvCxnSpPr>
            <a:cxnSpLocks/>
          </p:cNvCxnSpPr>
          <p:nvPr/>
        </p:nvCxnSpPr>
        <p:spPr>
          <a:xfrm>
            <a:off x="4757312" y="5811827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EE53B03E-342B-43C5-B994-4D9A644105CA}"/>
              </a:ext>
            </a:extLst>
          </p:cNvPr>
          <p:cNvSpPr/>
          <p:nvPr/>
        </p:nvSpPr>
        <p:spPr>
          <a:xfrm>
            <a:off x="1975230" y="2819855"/>
            <a:ext cx="2504715" cy="2504715"/>
          </a:xfrm>
          <a:prstGeom prst="ellipse">
            <a:avLst/>
          </a:prstGeom>
          <a:solidFill>
            <a:srgbClr val="81B9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83BBE73-9967-49A7-9F5F-9EBFCCF1CEDA}"/>
              </a:ext>
            </a:extLst>
          </p:cNvPr>
          <p:cNvSpPr/>
          <p:nvPr/>
        </p:nvSpPr>
        <p:spPr>
          <a:xfrm>
            <a:off x="1029603" y="3605527"/>
            <a:ext cx="2504715" cy="2504715"/>
          </a:xfrm>
          <a:prstGeom prst="ellipse">
            <a:avLst/>
          </a:prstGeom>
          <a:solidFill>
            <a:srgbClr val="C7E0F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7544D-CCFF-4265-B923-589A8D41BDC6}"/>
              </a:ext>
            </a:extLst>
          </p:cNvPr>
          <p:cNvSpPr/>
          <p:nvPr/>
        </p:nvSpPr>
        <p:spPr>
          <a:xfrm>
            <a:off x="1273216" y="2728186"/>
            <a:ext cx="2504715" cy="2504715"/>
          </a:xfrm>
          <a:prstGeom prst="ellipse">
            <a:avLst/>
          </a:prstGeom>
          <a:solidFill>
            <a:srgbClr val="2784E1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2B7FCE6-B2A0-47A4-B602-03EBDD3FD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60" y="3631753"/>
            <a:ext cx="1125615" cy="105816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D1C2208-2C55-4795-BE7A-D9AD975FD86F}"/>
              </a:ext>
            </a:extLst>
          </p:cNvPr>
          <p:cNvSpPr txBox="1"/>
          <p:nvPr/>
        </p:nvSpPr>
        <p:spPr>
          <a:xfrm>
            <a:off x="904777" y="674077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val="4233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3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951ED-0D5E-40F8-BBA7-D3B3A49AC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0DD353-FB05-4DAD-81F8-09B6AF910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0BCEB4-AC67-4635-AB85-4354CDD4A18B}"/>
              </a:ext>
            </a:extLst>
          </p:cNvPr>
          <p:cNvSpPr txBox="1"/>
          <p:nvPr/>
        </p:nvSpPr>
        <p:spPr>
          <a:xfrm>
            <a:off x="908750" y="21120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E216CC-1D6B-4F30-995E-9630E051806A}"/>
              </a:ext>
            </a:extLst>
          </p:cNvPr>
          <p:cNvSpPr txBox="1"/>
          <p:nvPr/>
        </p:nvSpPr>
        <p:spPr>
          <a:xfrm>
            <a:off x="908750" y="3339710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23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6B492E-1D41-4F00-9BD8-3802C43BB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EB2DB2-6262-475C-88B5-DB740F568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27F222-3587-478A-9B0C-D15BA7396DD2}"/>
              </a:ext>
            </a:extLst>
          </p:cNvPr>
          <p:cNvSpPr/>
          <p:nvPr/>
        </p:nvSpPr>
        <p:spPr>
          <a:xfrm>
            <a:off x="4667250" y="5714999"/>
            <a:ext cx="6300537" cy="371475"/>
          </a:xfrm>
          <a:prstGeom prst="rect">
            <a:avLst/>
          </a:prstGeom>
          <a:solidFill>
            <a:srgbClr val="0B2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40C79-37B9-4DBB-8E60-24A3E3A2C76A}"/>
              </a:ext>
            </a:extLst>
          </p:cNvPr>
          <p:cNvSpPr txBox="1"/>
          <p:nvPr/>
        </p:nvSpPr>
        <p:spPr>
          <a:xfrm>
            <a:off x="4667250" y="5715000"/>
            <a:ext cx="6300536" cy="32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eius</a:t>
            </a:r>
            <a:endParaRPr lang="en-U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F91C8-A130-486A-B0F1-6D6AEBF7AB54}"/>
              </a:ext>
            </a:extLst>
          </p:cNvPr>
          <p:cNvSpPr txBox="1"/>
          <p:nvPr/>
        </p:nvSpPr>
        <p:spPr>
          <a:xfrm>
            <a:off x="4538913" y="3339710"/>
            <a:ext cx="6300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CF284-A2F7-4092-839E-09971B97FF3C}"/>
              </a:ext>
            </a:extLst>
          </p:cNvPr>
          <p:cNvSpPr txBox="1"/>
          <p:nvPr/>
        </p:nvSpPr>
        <p:spPr>
          <a:xfrm>
            <a:off x="4538913" y="2102518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val="20546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35F3B-7F25-4C6C-84D5-B2FA816CE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0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952285-E2ED-4E1C-B242-E5B7C20B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9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D1350D-1361-4E81-9FC6-34B8084B2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320FE7-94B9-4F9F-ADFF-83E1080AFF38}"/>
              </a:ext>
            </a:extLst>
          </p:cNvPr>
          <p:cNvGrpSpPr/>
          <p:nvPr/>
        </p:nvGrpSpPr>
        <p:grpSpPr>
          <a:xfrm>
            <a:off x="1418397" y="2247072"/>
            <a:ext cx="2287656" cy="2287656"/>
            <a:chOff x="2437572" y="2237547"/>
            <a:chExt cx="2287656" cy="2287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BB2DD99-1204-4813-96DB-7FE5EB353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799E75-9D73-42A5-868F-19BBD42B05F9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826FCB-2322-485B-8030-043348C5F485}"/>
              </a:ext>
            </a:extLst>
          </p:cNvPr>
          <p:cNvGrpSpPr/>
          <p:nvPr/>
        </p:nvGrpSpPr>
        <p:grpSpPr>
          <a:xfrm>
            <a:off x="4062205" y="2247072"/>
            <a:ext cx="2287656" cy="2287656"/>
            <a:chOff x="2437572" y="2237547"/>
            <a:chExt cx="2287656" cy="22876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E29ECE-3D4E-49AA-BF2F-24CCE934E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81D022-C41C-4739-86B6-5CFF6C9C9967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E78486-F6DB-4167-A89C-1976D42BC711}"/>
              </a:ext>
            </a:extLst>
          </p:cNvPr>
          <p:cNvGrpSpPr/>
          <p:nvPr/>
        </p:nvGrpSpPr>
        <p:grpSpPr>
          <a:xfrm>
            <a:off x="6706013" y="2256597"/>
            <a:ext cx="2287656" cy="2287656"/>
            <a:chOff x="2437572" y="2237547"/>
            <a:chExt cx="2287656" cy="22876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8FAC61-4FC5-4E9A-A39A-458920EE9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817395-BEA9-4D03-B536-173E76F0A93F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C00BCCC-070C-4735-A9EF-1A65A08FD83A}"/>
              </a:ext>
            </a:extLst>
          </p:cNvPr>
          <p:cNvSpPr txBox="1"/>
          <p:nvPr/>
        </p:nvSpPr>
        <p:spPr>
          <a:xfrm>
            <a:off x="2415251" y="67946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F6C22B-A664-41C9-AF31-C9B920C0858F}"/>
              </a:ext>
            </a:extLst>
          </p:cNvPr>
          <p:cNvSpPr txBox="1"/>
          <p:nvPr/>
        </p:nvSpPr>
        <p:spPr>
          <a:xfrm>
            <a:off x="1396076" y="4906203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7924E6-80BF-4132-BA35-30EF4A23CC27}"/>
              </a:ext>
            </a:extLst>
          </p:cNvPr>
          <p:cNvGrpSpPr/>
          <p:nvPr/>
        </p:nvGrpSpPr>
        <p:grpSpPr>
          <a:xfrm>
            <a:off x="9372142" y="2256597"/>
            <a:ext cx="2287656" cy="2287656"/>
            <a:chOff x="2437572" y="2237547"/>
            <a:chExt cx="2287656" cy="22876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98BAB5B-0D5B-4F41-AB14-18DD1BE24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2C75A0E-0A68-471A-A892-4719BE81E6CB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706BED1-0249-4221-8C61-7EC75AA3D539}"/>
              </a:ext>
            </a:extLst>
          </p:cNvPr>
          <p:cNvSpPr txBox="1"/>
          <p:nvPr/>
        </p:nvSpPr>
        <p:spPr>
          <a:xfrm>
            <a:off x="4062205" y="4868100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E474D0-FCBC-4FDB-8B84-84E783126D74}"/>
              </a:ext>
            </a:extLst>
          </p:cNvPr>
          <p:cNvSpPr txBox="1"/>
          <p:nvPr/>
        </p:nvSpPr>
        <p:spPr>
          <a:xfrm>
            <a:off x="6706013" y="4906203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388F37-C3FF-4EC5-AF7D-ADE9018A05C1}"/>
              </a:ext>
            </a:extLst>
          </p:cNvPr>
          <p:cNvSpPr txBox="1"/>
          <p:nvPr/>
        </p:nvSpPr>
        <p:spPr>
          <a:xfrm>
            <a:off x="9372142" y="4868101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</p:spTree>
    <p:extLst>
      <p:ext uri="{BB962C8B-B14F-4D97-AF65-F5344CB8AC3E}">
        <p14:creationId xmlns:p14="http://schemas.microsoft.com/office/powerpoint/2010/main" val="35356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3DEA36-65C0-49A9-ABC8-D804B62A2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2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FB2F8-5DF0-458F-9DB7-247275E8F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85753A-281B-4611-907E-FBAB2651DF59}"/>
              </a:ext>
            </a:extLst>
          </p:cNvPr>
          <p:cNvSpPr txBox="1"/>
          <p:nvPr/>
        </p:nvSpPr>
        <p:spPr>
          <a:xfrm>
            <a:off x="908750" y="10833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A4EB8-E189-4DBB-9C8C-CD7FAB22F9FD}"/>
              </a:ext>
            </a:extLst>
          </p:cNvPr>
          <p:cNvSpPr txBox="1"/>
          <p:nvPr/>
        </p:nvSpPr>
        <p:spPr>
          <a:xfrm>
            <a:off x="908750" y="4377935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5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D13611-722D-4EFB-B78A-3D2BBF243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71419" y="769257"/>
            <a:ext cx="2610275" cy="1642420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9014" y="2"/>
            <a:ext cx="2610275" cy="241167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99014" y="2536326"/>
            <a:ext cx="261027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26756" y="2536326"/>
            <a:ext cx="286524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99014" y="4464704"/>
            <a:ext cx="2610275" cy="239329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D17325-1AE7-4BEB-BCAF-6756C1E17F7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DBDB1D-C396-4794-A488-B372622491D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E611C6-80C7-4E79-98E4-AEA3CA07605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7FECEB-85F1-44AA-AC2C-46AEBBB009A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2C7D7F-A190-4AF5-8BD0-87DEB3F2731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5CF171E1-FBD4-4FA7-BA37-465AA432EA1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D14C0C3-FB82-47AB-A791-153EE5072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t>04.07.2024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t>04.07.2024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t>04.07.2024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04.07.2024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t>04.07.2024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t>04.07.2024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t>04.07.2024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6F2DF4-0E00-4F4E-8995-7E0A01D2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1BBBF-34DB-4EF4-B965-6DE5B7951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27EB0-1665-4940-AE2F-01DF68811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9294" y="6356350"/>
            <a:ext cx="1014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8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s">
            <a:extLst>
              <a:ext uri="{FF2B5EF4-FFF2-40B4-BE49-F238E27FC236}">
                <a16:creationId xmlns:a16="http://schemas.microsoft.com/office/drawing/2014/main" id="{69C43B0F-3A1A-463C-9ABE-BD1F46C1E9E8}"/>
              </a:ext>
            </a:extLst>
          </p:cNvPr>
          <p:cNvGrpSpPr/>
          <p:nvPr/>
        </p:nvGrpSpPr>
        <p:grpSpPr>
          <a:xfrm>
            <a:off x="-1" y="3240768"/>
            <a:ext cx="12192000" cy="189470"/>
            <a:chOff x="0" y="2512541"/>
            <a:chExt cx="12192000" cy="189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A98746A-6260-4443-94B9-B025BF417A86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C66265E4-379E-4CD2-8BFE-8B1BF63EEBB5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EF0777B-5739-4A7D-8683-3F6B97AABD39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0EEB341-9B6B-4118-B206-53C2563F5679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45301019-CD8E-4D0C-8F0A-3563753F80FD}"/>
              </a:ext>
            </a:extLst>
          </p:cNvPr>
          <p:cNvSpPr txBox="1"/>
          <p:nvPr/>
        </p:nvSpPr>
        <p:spPr>
          <a:xfrm>
            <a:off x="562074" y="3806276"/>
            <a:ext cx="11052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Выпускная квалификационная работа в форме </a:t>
            </a:r>
            <a:r>
              <a:rPr lang="ru-RU" sz="2400" b="1" dirty="0" err="1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2400" b="1" dirty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400" b="1" dirty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«Открытие центра хранения бытового назначения для домашних хозяйств» </a:t>
            </a:r>
          </a:p>
        </p:txBody>
      </p:sp>
      <p:sp>
        <p:nvSpPr>
          <p:cNvPr id="11" name="substrate">
            <a:extLst>
              <a:ext uri="{FF2B5EF4-FFF2-40B4-BE49-F238E27FC236}">
                <a16:creationId xmlns:a16="http://schemas.microsoft.com/office/drawing/2014/main" id="{0562C439-6C50-4CD4-B70B-E66918DCA807}"/>
              </a:ext>
            </a:extLst>
          </p:cNvPr>
          <p:cNvSpPr/>
          <p:nvPr/>
        </p:nvSpPr>
        <p:spPr>
          <a:xfrm>
            <a:off x="0" y="5096573"/>
            <a:ext cx="12192000" cy="1291781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hor">
            <a:extLst>
              <a:ext uri="{FF2B5EF4-FFF2-40B4-BE49-F238E27FC236}">
                <a16:creationId xmlns:a16="http://schemas.microsoft.com/office/drawing/2014/main" id="{10AA219B-B775-4C7F-808E-0F513973DB18}"/>
              </a:ext>
            </a:extLst>
          </p:cNvPr>
          <p:cNvSpPr txBox="1"/>
          <p:nvPr/>
        </p:nvSpPr>
        <p:spPr>
          <a:xfrm>
            <a:off x="4478918" y="5197977"/>
            <a:ext cx="3234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Узбекова</a:t>
            </a:r>
            <a:r>
              <a:rPr lang="ru-RU" dirty="0" smtClean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Альбина </a:t>
            </a:r>
            <a:r>
              <a:rPr lang="ru-RU" dirty="0" err="1" smtClean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Фуатовна</a:t>
            </a:r>
            <a:endParaRPr lang="ru-RU" dirty="0">
              <a:solidFill>
                <a:srgbClr val="727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hor info">
            <a:extLst>
              <a:ext uri="{FF2B5EF4-FFF2-40B4-BE49-F238E27FC236}">
                <a16:creationId xmlns:a16="http://schemas.microsoft.com/office/drawing/2014/main" id="{8D84D0A7-7D75-4A85-928D-33DA1C5E41FA}"/>
              </a:ext>
            </a:extLst>
          </p:cNvPr>
          <p:cNvSpPr txBox="1"/>
          <p:nvPr/>
        </p:nvSpPr>
        <p:spPr>
          <a:xfrm>
            <a:off x="1839890" y="5552381"/>
            <a:ext cx="849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2 курса магистратуры </a:t>
            </a:r>
          </a:p>
          <a:p>
            <a:pPr algn="ctr"/>
            <a:r>
              <a:rPr lang="ru-RU" sz="1600" dirty="0" smtClean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«Менеджмент», профиль «Менеджмент коммерческой деятельности»</a:t>
            </a:r>
          </a:p>
          <a:p>
            <a:pPr algn="ctr"/>
            <a:r>
              <a:rPr lang="ru-RU" sz="1600" dirty="0" smtClean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Лекарева Ю.С., к.э.н., доцент</a:t>
            </a:r>
            <a:endParaRPr lang="ru-RU" sz="1600" dirty="0">
              <a:solidFill>
                <a:srgbClr val="727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ce and date">
            <a:extLst>
              <a:ext uri="{FF2B5EF4-FFF2-40B4-BE49-F238E27FC236}">
                <a16:creationId xmlns:a16="http://schemas.microsoft.com/office/drawing/2014/main" id="{38CC3F05-C484-4357-8EE2-EA1028CEEE77}"/>
              </a:ext>
            </a:extLst>
          </p:cNvPr>
          <p:cNvSpPr txBox="1"/>
          <p:nvPr/>
        </p:nvSpPr>
        <p:spPr>
          <a:xfrm>
            <a:off x="5371597" y="6460462"/>
            <a:ext cx="1448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D2D5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Оренбург, 2024</a:t>
            </a:r>
            <a:endParaRPr lang="ru-RU" sz="1400" dirty="0">
              <a:solidFill>
                <a:srgbClr val="D2D5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AEEC4318-6A31-4D53-519B-7B9C2FF1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b="17498"/>
          <a:stretch/>
        </p:blipFill>
        <p:spPr>
          <a:xfrm>
            <a:off x="-15330" y="-17816"/>
            <a:ext cx="12207329" cy="32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56132"/>
              </p:ext>
            </p:extLst>
          </p:nvPr>
        </p:nvGraphicFramePr>
        <p:xfrm>
          <a:off x="1124318" y="1950964"/>
          <a:ext cx="10134434" cy="4695952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809802">
                  <a:extLst>
                    <a:ext uri="{9D8B030D-6E8A-4147-A177-3AD203B41FA5}">
                      <a16:colId xmlns:a16="http://schemas.microsoft.com/office/drawing/2014/main" val="4157274151"/>
                    </a:ext>
                  </a:extLst>
                </a:gridCol>
                <a:gridCol w="2063371">
                  <a:extLst>
                    <a:ext uri="{9D8B030D-6E8A-4147-A177-3AD203B41FA5}">
                      <a16:colId xmlns:a16="http://schemas.microsoft.com/office/drawing/2014/main" val="3897097661"/>
                    </a:ext>
                  </a:extLst>
                </a:gridCol>
                <a:gridCol w="3261261">
                  <a:extLst>
                    <a:ext uri="{9D8B030D-6E8A-4147-A177-3AD203B41FA5}">
                      <a16:colId xmlns:a16="http://schemas.microsoft.com/office/drawing/2014/main" val="3970710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Цена за 1 шт.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Общая стоимость, руб.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063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Онлайн-касса с </a:t>
                      </a:r>
                      <a:r>
                        <a:rPr lang="ru-RU" sz="1800" dirty="0" err="1">
                          <a:effectLst/>
                        </a:rPr>
                        <a:t>эквайрингом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4726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Компьютер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7417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Принтер</a:t>
                      </a:r>
                      <a:endParaRPr lang="ru-RU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1789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Стол письменный</a:t>
                      </a:r>
                      <a:endParaRPr lang="ru-RU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5633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Офисный стул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7431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Шкаф офисный для документов</a:t>
                      </a:r>
                      <a:endParaRPr lang="ru-RU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211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Гидравлическая тележка</a:t>
                      </a:r>
                      <a:endParaRPr lang="ru-RU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0190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Ручной гидравлический штабелер</a:t>
                      </a:r>
                      <a:endParaRPr lang="ru-RU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2000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Автоматизированная система контроля температуры и влажности</a:t>
                      </a:r>
                      <a:endParaRPr lang="ru-RU" sz="18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150 000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150 000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2540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Приобретение стеллажей, подвесов для хранения 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220 000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9896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Создание сайте и реклама на первый месяц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-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100 000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8073816"/>
                  </a:ext>
                </a:extLst>
              </a:tr>
              <a:tr h="4889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659 </a:t>
                      </a:r>
                      <a:r>
                        <a:rPr lang="ru-RU" sz="1800" dirty="0">
                          <a:effectLst/>
                        </a:rPr>
                        <a:t>000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870927"/>
                  </a:ext>
                </a:extLst>
              </a:tr>
            </a:tbl>
          </a:graphicData>
        </a:graphic>
      </p:graphicFrame>
      <p:grpSp>
        <p:nvGrpSpPr>
          <p:cNvPr id="7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8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724979" y="1447438"/>
            <a:ext cx="10933112" cy="54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Таблица 2 – Первоначальные затраты на открытие центра хранения</a:t>
            </a:r>
            <a:endParaRPr lang="ru-RU" sz="1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551192"/>
              </p:ext>
            </p:extLst>
          </p:nvPr>
        </p:nvGraphicFramePr>
        <p:xfrm>
          <a:off x="1504864" y="2231341"/>
          <a:ext cx="9604414" cy="3643956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5817307">
                  <a:extLst>
                    <a:ext uri="{9D8B030D-6E8A-4147-A177-3AD203B41FA5}">
                      <a16:colId xmlns:a16="http://schemas.microsoft.com/office/drawing/2014/main" val="46452188"/>
                    </a:ext>
                  </a:extLst>
                </a:gridCol>
                <a:gridCol w="3787107">
                  <a:extLst>
                    <a:ext uri="{9D8B030D-6E8A-4147-A177-3AD203B41FA5}">
                      <a16:colId xmlns:a16="http://schemas.microsoft.com/office/drawing/2014/main" val="1277679559"/>
                    </a:ext>
                  </a:extLst>
                </a:gridCol>
              </a:tblGrid>
              <a:tr h="40488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Затраты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Стоимость, руб.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6789506"/>
                  </a:ext>
                </a:extLst>
              </a:tr>
              <a:tr h="4048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Аренда помещения 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160 000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899454814"/>
                  </a:ext>
                </a:extLst>
              </a:tr>
              <a:tr h="4048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ФОТ (включая отчисления)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137 650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78693816"/>
                  </a:ext>
                </a:extLst>
              </a:tr>
              <a:tr h="4048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Коммунальные услуги и интернет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25 000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484780045"/>
                  </a:ext>
                </a:extLst>
              </a:tr>
              <a:tr h="4048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Канцелярские расходы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1 000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616561156"/>
                  </a:ext>
                </a:extLst>
              </a:tr>
              <a:tr h="4048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Реклама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15 000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4084448450"/>
                  </a:ext>
                </a:extLst>
              </a:tr>
              <a:tr h="4048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Непредвиденные расходы</a:t>
                      </a:r>
                      <a:endParaRPr lang="ru-RU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5 000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617256724"/>
                  </a:ext>
                </a:extLst>
              </a:tr>
              <a:tr h="4048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Амортизация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8 500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665487952"/>
                  </a:ext>
                </a:extLst>
              </a:tr>
              <a:tr h="40488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352 150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44836335"/>
                  </a:ext>
                </a:extLst>
              </a:tr>
            </a:tbl>
          </a:graphicData>
        </a:graphic>
      </p:graphicFrame>
      <p:grpSp>
        <p:nvGrpSpPr>
          <p:cNvPr id="9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10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649583" y="1539461"/>
            <a:ext cx="10933112" cy="54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Таблица 3 – Ежемесячные затраты центра хранения</a:t>
            </a:r>
            <a:endParaRPr lang="ru-RU" sz="1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3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16376"/>
              </p:ext>
            </p:extLst>
          </p:nvPr>
        </p:nvGraphicFramePr>
        <p:xfrm>
          <a:off x="1651379" y="2142563"/>
          <a:ext cx="9253181" cy="361962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626096">
                  <a:extLst>
                    <a:ext uri="{9D8B030D-6E8A-4147-A177-3AD203B41FA5}">
                      <a16:colId xmlns:a16="http://schemas.microsoft.com/office/drawing/2014/main" val="4071164713"/>
                    </a:ext>
                  </a:extLst>
                </a:gridCol>
                <a:gridCol w="4627085">
                  <a:extLst>
                    <a:ext uri="{9D8B030D-6E8A-4147-A177-3AD203B41FA5}">
                      <a16:colId xmlns:a16="http://schemas.microsoft.com/office/drawing/2014/main" val="3777606473"/>
                    </a:ext>
                  </a:extLst>
                </a:gridCol>
              </a:tblGrid>
              <a:tr h="662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094276"/>
                  </a:ext>
                </a:extLst>
              </a:tr>
              <a:tr h="591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Годовой денежный поток, руб.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1 318 200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289932"/>
                  </a:ext>
                </a:extLst>
              </a:tr>
              <a:tr h="591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Общие инвестиции, руб.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4 884 800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773181"/>
                  </a:ext>
                </a:extLst>
              </a:tr>
              <a:tr h="591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Срок окупаемости, мес.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45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9334970"/>
                  </a:ext>
                </a:extLst>
              </a:tr>
              <a:tr h="591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Срок окупаемости, год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3,71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810210"/>
                  </a:ext>
                </a:extLst>
              </a:tr>
              <a:tr h="591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Чистая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прибыль за год, руб.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1 120 470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376040"/>
                  </a:ext>
                </a:extLst>
              </a:tr>
            </a:tbl>
          </a:graphicData>
        </a:graphic>
      </p:graphicFrame>
      <p:grpSp>
        <p:nvGrpSpPr>
          <p:cNvPr id="7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8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649583" y="1539461"/>
            <a:ext cx="10933112" cy="54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Таблица 4 – Расчет срока окупаемости и чистой прибыли центра хранения</a:t>
            </a:r>
            <a:endParaRPr lang="ru-RU" sz="1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0033265"/>
              </p:ext>
            </p:extLst>
          </p:nvPr>
        </p:nvGraphicFramePr>
        <p:xfrm>
          <a:off x="395784" y="1555845"/>
          <a:ext cx="11204813" cy="451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14262" y="6175877"/>
            <a:ext cx="9153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Рисунок 4 –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Возможные риски проекта</a:t>
            </a:r>
            <a:endParaRPr lang="ru-RU" b="1" dirty="0">
              <a:solidFill>
                <a:srgbClr val="08233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10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6" name="Рисунок 1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3374742" y="5895879"/>
            <a:ext cx="5442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14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</p:grp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474694" y="2129675"/>
            <a:ext cx="7420107" cy="31019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разрабатываемого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заключается в том, что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учетом роста стоимости недвижимости и текущим уровнем доходов население часто вынуждено приобретать жилые помещения с меньшей площадью, в связи с чем может возникать потребность во временном хранении предметов быта.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58901" y="245660"/>
            <a:ext cx="1241946" cy="10508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pSp>
        <p:nvGrpSpPr>
          <p:cNvPr id="5" name="page number">
            <a:extLst>
              <a:ext uri="{FF2B5EF4-FFF2-40B4-BE49-F238E27FC236}">
                <a16:creationId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10768084" y="6312572"/>
            <a:ext cx="784379" cy="365125"/>
            <a:chOff x="11422855" y="6242955"/>
            <a:chExt cx="457156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40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6852" y="0"/>
            <a:ext cx="6481695" cy="1803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7311" y="1955181"/>
            <a:ext cx="458165" cy="67611"/>
            <a:chOff x="11008409" y="6143528"/>
            <a:chExt cx="352370" cy="102724"/>
          </a:xfrm>
        </p:grpSpPr>
        <p:sp>
          <p:nvSpPr>
            <p:cNvPr id="33" name="Rectangle 32"/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50" name="Text Placeholder 4"/>
          <p:cNvSpPr txBox="1">
            <a:spLocks/>
          </p:cNvSpPr>
          <p:nvPr/>
        </p:nvSpPr>
        <p:spPr>
          <a:xfrm>
            <a:off x="649817" y="666915"/>
            <a:ext cx="5020845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</a:rPr>
              <a:t>Цель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</a:rPr>
              <a:t>и задачи проекта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770959" y="1551482"/>
            <a:ext cx="109661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является частичное решение проблемы обеспеченности жилой площадью путем предоставления возможности временного хранения бытовых вещей для домашних хозяйств.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kern="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достижения указанной цели при разработке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были выполнены следующие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рассмотрена социально-экономическая значимость домашних хозяйств;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проведен анализ уровня жилищной обеспеченности домохозяйств, рассмотрены основные тенденции развития рынка складской недвижимости;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определена роль центра хранения бытового назначения для домашних хозяйств;</a:t>
            </a:r>
          </a:p>
          <a:p>
            <a:pPr marL="342900" lvl="0" indent="-342900" algn="just" fontAlgn="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описаны основы организации центра хранения, рассмотрены юридические аспекты, разработаны производственно-организационная структура, финансовый и маркетинговый план;</a:t>
            </a:r>
          </a:p>
          <a:p>
            <a:pPr marL="342900" lvl="0" indent="-342900" algn="just" fontAlgn="t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проанализированы основные риски и рассчитаны ожидаемые сроки окупаемости проекта.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828" y="2081705"/>
            <a:ext cx="571500" cy="5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7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4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" name="rectangles">
            <a:extLst>
              <a:ext uri="{FF2B5EF4-FFF2-40B4-BE49-F238E27FC236}">
                <a16:creationId xmlns:a16="http://schemas.microsoft.com/office/drawing/2014/main" id="{C7D6965F-9067-4A6A-B4DB-37B370178E01}"/>
              </a:ext>
            </a:extLst>
          </p:cNvPr>
          <p:cNvGrpSpPr/>
          <p:nvPr/>
        </p:nvGrpSpPr>
        <p:grpSpPr>
          <a:xfrm>
            <a:off x="762000" y="635794"/>
            <a:ext cx="461677" cy="69056"/>
            <a:chOff x="762000" y="635794"/>
            <a:chExt cx="461677" cy="69056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6370E1AF-ADA0-4814-8BAE-2DE79F71A59D}"/>
                </a:ext>
              </a:extLst>
            </p:cNvPr>
            <p:cNvSpPr/>
            <p:nvPr/>
          </p:nvSpPr>
          <p:spPr>
            <a:xfrm>
              <a:off x="762000" y="635794"/>
              <a:ext cx="78580" cy="69056"/>
            </a:xfrm>
            <a:prstGeom prst="rect">
              <a:avLst/>
            </a:prstGeom>
            <a:solidFill>
              <a:srgbClr val="298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0815BEA4-FB2C-4882-AE36-F030EB27FADA}"/>
                </a:ext>
              </a:extLst>
            </p:cNvPr>
            <p:cNvSpPr/>
            <p:nvPr/>
          </p:nvSpPr>
          <p:spPr>
            <a:xfrm>
              <a:off x="890531" y="635794"/>
              <a:ext cx="78580" cy="69056"/>
            </a:xfrm>
            <a:prstGeom prst="rect">
              <a:avLst/>
            </a:prstGeom>
            <a:solidFill>
              <a:srgbClr val="0A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D3949626-101E-42B5-B152-7325488C0CD8}"/>
                </a:ext>
              </a:extLst>
            </p:cNvPr>
            <p:cNvSpPr/>
            <p:nvPr/>
          </p:nvSpPr>
          <p:spPr>
            <a:xfrm>
              <a:off x="1017814" y="635794"/>
              <a:ext cx="78580" cy="69056"/>
            </a:xfrm>
            <a:prstGeom prst="rect">
              <a:avLst/>
            </a:prstGeom>
            <a:solidFill>
              <a:srgbClr val="86B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884DC3D0-3F59-4F45-BAB6-277AC2D64E02}"/>
                </a:ext>
              </a:extLst>
            </p:cNvPr>
            <p:cNvSpPr/>
            <p:nvPr/>
          </p:nvSpPr>
          <p:spPr>
            <a:xfrm>
              <a:off x="1145097" y="635794"/>
              <a:ext cx="78580" cy="69056"/>
            </a:xfrm>
            <a:prstGeom prst="rect">
              <a:avLst/>
            </a:prstGeom>
            <a:solidFill>
              <a:srgbClr val="AB1F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852331345"/>
              </p:ext>
            </p:extLst>
          </p:nvPr>
        </p:nvGraphicFramePr>
        <p:xfrm>
          <a:off x="504967" y="1433015"/>
          <a:ext cx="11559653" cy="4442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8720" y="6011644"/>
            <a:ext cx="10658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Рисунок 1 –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Сопоставление изменения реальных денежных доходов населения со средними ценами жилья на первичном и вторичном рынках жилья Оренбургской области  </a:t>
            </a:r>
            <a:endParaRPr lang="ru-RU" b="1" dirty="0">
              <a:solidFill>
                <a:srgbClr val="0823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" name="rectangles">
            <a:extLst>
              <a:ext uri="{FF2B5EF4-FFF2-40B4-BE49-F238E27FC236}">
                <a16:creationId xmlns:a16="http://schemas.microsoft.com/office/drawing/2014/main" id="{C7D6965F-9067-4A6A-B4DB-37B370178E01}"/>
              </a:ext>
            </a:extLst>
          </p:cNvPr>
          <p:cNvGrpSpPr/>
          <p:nvPr/>
        </p:nvGrpSpPr>
        <p:grpSpPr>
          <a:xfrm>
            <a:off x="762000" y="635794"/>
            <a:ext cx="461677" cy="69056"/>
            <a:chOff x="762000" y="635794"/>
            <a:chExt cx="461677" cy="69056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6370E1AF-ADA0-4814-8BAE-2DE79F71A59D}"/>
                </a:ext>
              </a:extLst>
            </p:cNvPr>
            <p:cNvSpPr/>
            <p:nvPr/>
          </p:nvSpPr>
          <p:spPr>
            <a:xfrm>
              <a:off x="762000" y="635794"/>
              <a:ext cx="78580" cy="69056"/>
            </a:xfrm>
            <a:prstGeom prst="rect">
              <a:avLst/>
            </a:prstGeom>
            <a:solidFill>
              <a:srgbClr val="298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0815BEA4-FB2C-4882-AE36-F030EB27FADA}"/>
                </a:ext>
              </a:extLst>
            </p:cNvPr>
            <p:cNvSpPr/>
            <p:nvPr/>
          </p:nvSpPr>
          <p:spPr>
            <a:xfrm>
              <a:off x="890531" y="635794"/>
              <a:ext cx="78580" cy="69056"/>
            </a:xfrm>
            <a:prstGeom prst="rect">
              <a:avLst/>
            </a:prstGeom>
            <a:solidFill>
              <a:srgbClr val="0A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D3949626-101E-42B5-B152-7325488C0CD8}"/>
                </a:ext>
              </a:extLst>
            </p:cNvPr>
            <p:cNvSpPr/>
            <p:nvPr/>
          </p:nvSpPr>
          <p:spPr>
            <a:xfrm>
              <a:off x="1017814" y="635794"/>
              <a:ext cx="78580" cy="69056"/>
            </a:xfrm>
            <a:prstGeom prst="rect">
              <a:avLst/>
            </a:prstGeom>
            <a:solidFill>
              <a:srgbClr val="86B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884DC3D0-3F59-4F45-BAB6-277AC2D64E02}"/>
                </a:ext>
              </a:extLst>
            </p:cNvPr>
            <p:cNvSpPr/>
            <p:nvPr/>
          </p:nvSpPr>
          <p:spPr>
            <a:xfrm>
              <a:off x="1145097" y="635794"/>
              <a:ext cx="78580" cy="69056"/>
            </a:xfrm>
            <a:prstGeom prst="rect">
              <a:avLst/>
            </a:prstGeom>
            <a:solidFill>
              <a:srgbClr val="AB1F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715068" y="5919789"/>
            <a:ext cx="9153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Рисунок 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–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Число семей, состоящих на учете на получение жилья в Оренбургской области </a:t>
            </a:r>
            <a:endParaRPr lang="ru-RU" b="1" dirty="0">
              <a:solidFill>
                <a:srgbClr val="08233E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082797687"/>
              </p:ext>
            </p:extLst>
          </p:nvPr>
        </p:nvGraphicFramePr>
        <p:xfrm>
          <a:off x="1446664" y="1611929"/>
          <a:ext cx="9898201" cy="430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" name="Рисунок 1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page number">
            <a:extLst>
              <a:ext uri="{FF2B5EF4-FFF2-40B4-BE49-F238E27FC236}">
                <a16:creationId xmlns:a16="http://schemas.microsoft.com/office/drawing/2014/main" id="{912DEE05-3897-4622-BECE-32CDEA3BA586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54" name="page number">
              <a:extLst>
                <a:ext uri="{FF2B5EF4-FFF2-40B4-BE49-F238E27FC236}">
                  <a16:creationId xmlns:a16="http://schemas.microsoft.com/office/drawing/2014/main" id="{7E11964B-BF3C-4168-801A-9EA4210EDDC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6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rectangles">
              <a:extLst>
                <a:ext uri="{FF2B5EF4-FFF2-40B4-BE49-F238E27FC236}">
                  <a16:creationId xmlns:a16="http://schemas.microsoft.com/office/drawing/2014/main" id="{AADED0D1-5832-45D6-A9E2-8F52D2554263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56" name="rectangle">
                <a:extLst>
                  <a:ext uri="{FF2B5EF4-FFF2-40B4-BE49-F238E27FC236}">
                    <a16:creationId xmlns:a16="http://schemas.microsoft.com/office/drawing/2014/main" id="{36B4B861-21D0-41BB-BB10-65954A072121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id="{B96B9734-06F7-42EF-A63F-07DDFE80EC20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8D843A73-4A00-4EB5-BF10-46CBA15B0CB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rectangle">
                <a:extLst>
                  <a:ext uri="{FF2B5EF4-FFF2-40B4-BE49-F238E27FC236}">
                    <a16:creationId xmlns:a16="http://schemas.microsoft.com/office/drawing/2014/main" id="{B530E3A9-4818-4541-BE35-5AD789D1390D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5" name="line">
            <a:extLst>
              <a:ext uri="{FF2B5EF4-FFF2-40B4-BE49-F238E27FC236}">
                <a16:creationId xmlns:a16="http://schemas.microsoft.com/office/drawing/2014/main" id="{295BB422-C9FD-4684-A7D0-820E305493C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-243785" y="1658209"/>
            <a:ext cx="3970151" cy="3970151"/>
            <a:chOff x="170760" y="1699152"/>
            <a:chExt cx="3970151" cy="3970151"/>
          </a:xfrm>
        </p:grpSpPr>
        <p:grpSp>
          <p:nvGrpSpPr>
            <p:cNvPr id="10" name="ellipses">
              <a:extLst>
                <a:ext uri="{FF2B5EF4-FFF2-40B4-BE49-F238E27FC236}">
                  <a16:creationId xmlns:a16="http://schemas.microsoft.com/office/drawing/2014/main" id="{9347D5E7-7D89-493D-8656-7659D3DE9B68}"/>
                </a:ext>
              </a:extLst>
            </p:cNvPr>
            <p:cNvGrpSpPr/>
            <p:nvPr/>
          </p:nvGrpSpPr>
          <p:grpSpPr>
            <a:xfrm>
              <a:off x="170760" y="1699152"/>
              <a:ext cx="3970151" cy="3970151"/>
              <a:chOff x="170760" y="1699152"/>
              <a:chExt cx="3970151" cy="3970151"/>
            </a:xfrm>
          </p:grpSpPr>
          <p:sp>
            <p:nvSpPr>
              <p:cNvPr id="6" name="arc">
                <a:extLst>
                  <a:ext uri="{FF2B5EF4-FFF2-40B4-BE49-F238E27FC236}">
                    <a16:creationId xmlns:a16="http://schemas.microsoft.com/office/drawing/2014/main" id="{73663D9A-E2ED-483B-92D4-F52D81827096}"/>
                  </a:ext>
                </a:extLst>
              </p:cNvPr>
              <p:cNvSpPr/>
              <p:nvPr/>
            </p:nvSpPr>
            <p:spPr>
              <a:xfrm>
                <a:off x="170760" y="1699152"/>
                <a:ext cx="3970151" cy="3970151"/>
              </a:xfrm>
              <a:prstGeom prst="arc">
                <a:avLst>
                  <a:gd name="adj1" fmla="val 16200000"/>
                  <a:gd name="adj2" fmla="val 5433205"/>
                </a:avLst>
              </a:prstGeom>
              <a:ln w="53975">
                <a:gradFill>
                  <a:gsLst>
                    <a:gs pos="82000">
                      <a:srgbClr val="D9D9D9"/>
                    </a:gs>
                    <a:gs pos="0">
                      <a:schemeClr val="bg1">
                        <a:lumMod val="85000"/>
                        <a:alpha val="0"/>
                      </a:schemeClr>
                    </a:gs>
                    <a:gs pos="2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5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8" name="ellipse 3">
                <a:extLst>
                  <a:ext uri="{FF2B5EF4-FFF2-40B4-BE49-F238E27FC236}">
                    <a16:creationId xmlns:a16="http://schemas.microsoft.com/office/drawing/2014/main" id="{3853C6DF-667A-4E6F-978A-15BADA21E1BB}"/>
                  </a:ext>
                </a:extLst>
              </p:cNvPr>
              <p:cNvSpPr/>
              <p:nvPr/>
            </p:nvSpPr>
            <p:spPr>
              <a:xfrm>
                <a:off x="551142" y="2888363"/>
                <a:ext cx="2504715" cy="2504715"/>
              </a:xfrm>
              <a:prstGeom prst="ellipse">
                <a:avLst/>
              </a:prstGeom>
              <a:solidFill>
                <a:srgbClr val="C7E0F8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ellipse 2">
                <a:extLst>
                  <a:ext uri="{FF2B5EF4-FFF2-40B4-BE49-F238E27FC236}">
                    <a16:creationId xmlns:a16="http://schemas.microsoft.com/office/drawing/2014/main" id="{390F41F4-E352-44D7-888E-E0E01D72234D}"/>
                  </a:ext>
                </a:extLst>
              </p:cNvPr>
              <p:cNvSpPr/>
              <p:nvPr/>
            </p:nvSpPr>
            <p:spPr>
              <a:xfrm>
                <a:off x="852995" y="1844662"/>
                <a:ext cx="2504715" cy="2504715"/>
              </a:xfrm>
              <a:prstGeom prst="ellipse">
                <a:avLst/>
              </a:prstGeom>
              <a:solidFill>
                <a:srgbClr val="2784E1">
                  <a:alpha val="1686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ellipse 1">
                <a:extLst>
                  <a:ext uri="{FF2B5EF4-FFF2-40B4-BE49-F238E27FC236}">
                    <a16:creationId xmlns:a16="http://schemas.microsoft.com/office/drawing/2014/main" id="{3E6BF43C-B90A-4575-B653-3ED8584DE6B3}"/>
                  </a:ext>
                </a:extLst>
              </p:cNvPr>
              <p:cNvSpPr/>
              <p:nvPr/>
            </p:nvSpPr>
            <p:spPr>
              <a:xfrm>
                <a:off x="1463873" y="2230354"/>
                <a:ext cx="2504715" cy="2504715"/>
              </a:xfrm>
              <a:prstGeom prst="ellipse">
                <a:avLst/>
              </a:prstGeom>
              <a:blipFill dpi="0" rotWithShape="1">
                <a:blip r:embed="rId2"/>
                <a:srcRect/>
                <a:stretch>
                  <a:fillRect l="-11085" r="-1108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26" name="Picture 2" descr="Полочные стеллажи для склада: как определиться с размерами? | Полезные  стать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627" y="2175662"/>
              <a:ext cx="2677038" cy="2559406"/>
            </a:xfrm>
            <a:prstGeom prst="smileyFac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 Placeholder 4"/>
          <p:cNvSpPr txBox="1">
            <a:spLocks/>
          </p:cNvSpPr>
          <p:nvPr/>
        </p:nvSpPr>
        <p:spPr>
          <a:xfrm>
            <a:off x="2103342" y="677936"/>
            <a:ext cx="5020845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</a:rPr>
              <a:t>Описание проекта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83755" y="1787857"/>
            <a:ext cx="82110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Центр хранения товаров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ru-RU" sz="2000" dirty="0">
                <a:cs typeface="Times New Roman" panose="02020603050405020304" pitchFamily="18" charset="0"/>
              </a:rPr>
              <a:t>– организованная система хранения, при которой арендодатель выделяет запрашиваемый объем площади арендатору для хранения бытовых вещей. </a:t>
            </a:r>
          </a:p>
        </p:txBody>
      </p:sp>
      <p:pic>
        <p:nvPicPr>
          <p:cNvPr id="61" name="Рисунок 60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aphicFrame>
        <p:nvGraphicFramePr>
          <p:cNvPr id="65" name="Схема 64"/>
          <p:cNvGraphicFramePr/>
          <p:nvPr>
            <p:extLst>
              <p:ext uri="{D42A27DB-BD31-4B8C-83A1-F6EECF244321}">
                <p14:modId xmlns:p14="http://schemas.microsoft.com/office/powerpoint/2010/main" val="4267886631"/>
              </p:ext>
            </p:extLst>
          </p:nvPr>
        </p:nvGraphicFramePr>
        <p:xfrm>
          <a:off x="3961244" y="3253297"/>
          <a:ext cx="7859280" cy="2989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553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80295" y="469271"/>
            <a:ext cx="7430942" cy="8493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Примеры организации пространства в центре</a:t>
            </a:r>
            <a:r>
              <a:rPr lang="en-US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хранения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3081" y="1665027"/>
            <a:ext cx="11471720" cy="5008728"/>
            <a:chOff x="1146412" y="1759890"/>
            <a:chExt cx="10515600" cy="4364277"/>
          </a:xfrm>
        </p:grpSpPr>
        <p:pic>
          <p:nvPicPr>
            <p:cNvPr id="4" name="Рисунок 3" descr="Как хранить велосипед зимой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7" t="2953" r="23484" b="6056"/>
            <a:stretch/>
          </p:blipFill>
          <p:spPr bwMode="auto">
            <a:xfrm>
              <a:off x="1146412" y="2485287"/>
              <a:ext cx="3398293" cy="230507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Рисунок 4" descr="Стеллаж для шин СГ Ультра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1140" y="2093189"/>
              <a:ext cx="3220872" cy="3012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0" name="Picture 2" descr="https://stel-teh.ru/upload/resize_cache/iblock/693/800_600_1/6932bff4f888e01b08e08b994f7c592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217" y="1759890"/>
              <a:ext cx="3411410" cy="4364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pSp>
        <p:nvGrpSpPr>
          <p:cNvPr id="9" name="page number">
            <a:extLst>
              <a:ext uri="{FF2B5EF4-FFF2-40B4-BE49-F238E27FC236}">
                <a16:creationId xmlns:a16="http://schemas.microsoft.com/office/drawing/2014/main" id="{912DEE05-3897-4622-BECE-32CDEA3BA586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0" name="page number">
              <a:extLst>
                <a:ext uri="{FF2B5EF4-FFF2-40B4-BE49-F238E27FC236}">
                  <a16:creationId xmlns:a16="http://schemas.microsoft.com/office/drawing/2014/main" id="{7E11964B-BF3C-4168-801A-9EA4210EDDC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rectangles">
              <a:extLst>
                <a:ext uri="{FF2B5EF4-FFF2-40B4-BE49-F238E27FC236}">
                  <a16:creationId xmlns:a16="http://schemas.microsoft.com/office/drawing/2014/main" id="{AADED0D1-5832-45D6-A9E2-8F52D2554263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36B4B861-21D0-41BB-BB10-65954A072121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B96B9734-06F7-42EF-A63F-07DDFE80EC20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8D843A73-4A00-4EB5-BF10-46CBA15B0CB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B530E3A9-4818-4541-BE35-5AD789D1390D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8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" name="rectangles">
            <a:extLst>
              <a:ext uri="{FF2B5EF4-FFF2-40B4-BE49-F238E27FC236}">
                <a16:creationId xmlns:a16="http://schemas.microsoft.com/office/drawing/2014/main" id="{C7D6965F-9067-4A6A-B4DB-37B370178E01}"/>
              </a:ext>
            </a:extLst>
          </p:cNvPr>
          <p:cNvGrpSpPr/>
          <p:nvPr/>
        </p:nvGrpSpPr>
        <p:grpSpPr>
          <a:xfrm>
            <a:off x="762000" y="635794"/>
            <a:ext cx="461677" cy="69056"/>
            <a:chOff x="762000" y="635794"/>
            <a:chExt cx="461677" cy="69056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6370E1AF-ADA0-4814-8BAE-2DE79F71A59D}"/>
                </a:ext>
              </a:extLst>
            </p:cNvPr>
            <p:cNvSpPr/>
            <p:nvPr/>
          </p:nvSpPr>
          <p:spPr>
            <a:xfrm>
              <a:off x="762000" y="635794"/>
              <a:ext cx="78580" cy="69056"/>
            </a:xfrm>
            <a:prstGeom prst="rect">
              <a:avLst/>
            </a:prstGeom>
            <a:solidFill>
              <a:srgbClr val="298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0815BEA4-FB2C-4882-AE36-F030EB27FADA}"/>
                </a:ext>
              </a:extLst>
            </p:cNvPr>
            <p:cNvSpPr/>
            <p:nvPr/>
          </p:nvSpPr>
          <p:spPr>
            <a:xfrm>
              <a:off x="890531" y="635794"/>
              <a:ext cx="78580" cy="69056"/>
            </a:xfrm>
            <a:prstGeom prst="rect">
              <a:avLst/>
            </a:prstGeom>
            <a:solidFill>
              <a:srgbClr val="0A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D3949626-101E-42B5-B152-7325488C0CD8}"/>
                </a:ext>
              </a:extLst>
            </p:cNvPr>
            <p:cNvSpPr/>
            <p:nvPr/>
          </p:nvSpPr>
          <p:spPr>
            <a:xfrm>
              <a:off x="1017814" y="635794"/>
              <a:ext cx="78580" cy="69056"/>
            </a:xfrm>
            <a:prstGeom prst="rect">
              <a:avLst/>
            </a:prstGeom>
            <a:solidFill>
              <a:srgbClr val="86B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884DC3D0-3F59-4F45-BAB6-277AC2D64E02}"/>
                </a:ext>
              </a:extLst>
            </p:cNvPr>
            <p:cNvSpPr/>
            <p:nvPr/>
          </p:nvSpPr>
          <p:spPr>
            <a:xfrm>
              <a:off x="1145097" y="635794"/>
              <a:ext cx="78580" cy="69056"/>
            </a:xfrm>
            <a:prstGeom prst="rect">
              <a:avLst/>
            </a:prstGeom>
            <a:solidFill>
              <a:srgbClr val="AB1F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36462" y="6070073"/>
            <a:ext cx="9153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Рисунок 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–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Основные показатели, характеризующие функционирование центров хранения индивидуального назначения в России</a:t>
            </a:r>
            <a:endParaRPr lang="ru-RU" b="1" dirty="0">
              <a:solidFill>
                <a:srgbClr val="08233E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774187206"/>
              </p:ext>
            </p:extLst>
          </p:nvPr>
        </p:nvGraphicFramePr>
        <p:xfrm>
          <a:off x="1418392" y="1521664"/>
          <a:ext cx="9926472" cy="439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03504" y="1394149"/>
            <a:ext cx="10933112" cy="54175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Таблица 1 – </a:t>
            </a:r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SWOT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-анализ центра хранения бытового назначения</a:t>
            </a:r>
            <a:endParaRPr lang="ru-RU" sz="1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58831"/>
              </p:ext>
            </p:extLst>
          </p:nvPr>
        </p:nvGraphicFramePr>
        <p:xfrm>
          <a:off x="1023582" y="1986143"/>
          <a:ext cx="10292956" cy="4512685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5145927">
                  <a:extLst>
                    <a:ext uri="{9D8B030D-6E8A-4147-A177-3AD203B41FA5}">
                      <a16:colId xmlns:a16="http://schemas.microsoft.com/office/drawing/2014/main" val="3273007880"/>
                    </a:ext>
                  </a:extLst>
                </a:gridCol>
                <a:gridCol w="5147029">
                  <a:extLst>
                    <a:ext uri="{9D8B030D-6E8A-4147-A177-3AD203B41FA5}">
                      <a16:colId xmlns:a16="http://schemas.microsoft.com/office/drawing/2014/main" val="881748164"/>
                    </a:ext>
                  </a:extLst>
                </a:gridCol>
              </a:tblGrid>
              <a:tr h="330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Сильные стороны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Слабые стороны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2182068496"/>
                  </a:ext>
                </a:extLst>
              </a:tr>
              <a:tr h="165417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Увеличение спроса на аренду для хранения предметов быта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Активное продвижение в социальных сетях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Разнообразные каналы взаимодействия с клиентами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Небольшой бюджет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Ограничения в доступе клиентов к сданным на хранение вещам в связи с установленным режимом работы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Скорость доставки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1949601752"/>
                  </a:ext>
                </a:extLst>
              </a:tr>
              <a:tr h="330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Возможности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Угрозы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3435533634"/>
                  </a:ext>
                </a:extLst>
              </a:tr>
              <a:tr h="198500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Расширение перечня предоставляемых услуг и более активное взаимодействие с другими организациями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Открытие небольших точек вблизи густо населенных жилых комплексов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Улучшение программы лояльности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3" marR="5921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Конкуренция на рынке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 возрастании спроса арендуемая площадь может оказаться недостаточной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"/>
                      </a:pPr>
                      <a:r>
                        <a:rPr lang="ru-RU" sz="18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Рост инфляции, изменения в налоговой политике, снижение покупательной способности населения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13" marR="59213" marT="0" marB="0"/>
                </a:tc>
                <a:extLst>
                  <a:ext uri="{0D108BD9-81ED-4DB2-BD59-A6C34878D82A}">
                    <a16:rowId xmlns:a16="http://schemas.microsoft.com/office/drawing/2014/main" val="2448043517"/>
                  </a:ext>
                </a:extLst>
              </a:tr>
            </a:tbl>
          </a:graphicData>
        </a:graphic>
      </p:graphicFrame>
      <p:grpSp>
        <p:nvGrpSpPr>
          <p:cNvPr id="6" name="page number">
            <a:extLst>
              <a:ext uri="{FF2B5EF4-FFF2-40B4-BE49-F238E27FC236}">
                <a16:creationId xmlns:a16="http://schemas.microsoft.com/office/drawing/2014/main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7" name="page number">
              <a:extLst>
                <a:ext uri="{FF2B5EF4-FFF2-40B4-BE49-F238E27FC236}">
                  <a16:creationId xmlns:a16="http://schemas.microsoft.com/office/drawing/2014/main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rectangles">
              <a:extLst>
                <a:ext uri="{FF2B5EF4-FFF2-40B4-BE49-F238E27FC236}">
                  <a16:creationId xmlns:a16="http://schemas.microsoft.com/office/drawing/2014/main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эу">
  <a:themeElements>
    <a:clrScheme name="Custom 4">
      <a:dk1>
        <a:srgbClr val="1F3864"/>
      </a:dk1>
      <a:lt1>
        <a:sysClr val="window" lastClr="FFFFFF"/>
      </a:lt1>
      <a:dk2>
        <a:srgbClr val="44546A"/>
      </a:dk2>
      <a:lt2>
        <a:srgbClr val="E7E6E6"/>
      </a:lt2>
      <a:accent1>
        <a:srgbClr val="F2B800"/>
      </a:accent1>
      <a:accent2>
        <a:srgbClr val="FFD965"/>
      </a:accent2>
      <a:accent3>
        <a:srgbClr val="D9E2F3"/>
      </a:accent3>
      <a:accent4>
        <a:srgbClr val="B4C6E7"/>
      </a:accent4>
      <a:accent5>
        <a:srgbClr val="8EAADB"/>
      </a:accent5>
      <a:accent6>
        <a:srgbClr val="1F3864"/>
      </a:accent6>
      <a:hlink>
        <a:srgbClr val="375623"/>
      </a:hlink>
      <a:folHlink>
        <a:srgbClr val="BF9000"/>
      </a:folHlink>
    </a:clrScheme>
    <a:fontScheme name="Custom 2">
      <a:majorFont>
        <a:latin typeface="Montserrat ExtraBold"/>
        <a:ea typeface=""/>
        <a:cs typeface=""/>
      </a:majorFont>
      <a:minorFont>
        <a:latin typeface="Montserrat Medium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рэу" id="{C4755365-C16E-42D3-9CEA-4D446F542D15}" vid="{EED4461E-31F6-4F8D-A6C5-B74F72EEC23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725</Words>
  <Application>Microsoft Office PowerPoint</Application>
  <PresentationFormat>Широкоэкранный</PresentationFormat>
  <Paragraphs>146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Arial</vt:lpstr>
      <vt:lpstr>Arial </vt:lpstr>
      <vt:lpstr>Arial Black</vt:lpstr>
      <vt:lpstr>Arial Narrow</vt:lpstr>
      <vt:lpstr>Calibri</vt:lpstr>
      <vt:lpstr>Montserrat</vt:lpstr>
      <vt:lpstr>Montserrat ExtraBold</vt:lpstr>
      <vt:lpstr>Montserrat Light</vt:lpstr>
      <vt:lpstr>Montserrat Medium</vt:lpstr>
      <vt:lpstr>Open Sans</vt:lpstr>
      <vt:lpstr>Playfair Display</vt:lpstr>
      <vt:lpstr>Roboto</vt:lpstr>
      <vt:lpstr>Symbol</vt:lpstr>
      <vt:lpstr>Times New Roman</vt:lpstr>
      <vt:lpstr>Тема Office</vt:lpstr>
      <vt:lpstr>рэу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организации пространства в центре хранения</vt:lpstr>
      <vt:lpstr>Презентация PowerPoint</vt:lpstr>
      <vt:lpstr>Таблица 1 – SWOT-анализ центра хранения бытового назначения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Бахметьева Татьяна Александровна</dc:creator>
  <cp:lastModifiedBy>Админ</cp:lastModifiedBy>
  <cp:revision>77</cp:revision>
  <dcterms:created xsi:type="dcterms:W3CDTF">2022-12-06T06:31:10Z</dcterms:created>
  <dcterms:modified xsi:type="dcterms:W3CDTF">2024-07-04T18:10:34Z</dcterms:modified>
</cp:coreProperties>
</file>