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83" r:id="rId3"/>
    <p:sldId id="551" r:id="rId4"/>
    <p:sldId id="538" r:id="rId5"/>
    <p:sldId id="556" r:id="rId6"/>
    <p:sldId id="549" r:id="rId7"/>
    <p:sldId id="555" r:id="rId8"/>
    <p:sldId id="282" r:id="rId9"/>
    <p:sldId id="557" r:id="rId10"/>
    <p:sldId id="558" r:id="rId11"/>
    <p:sldId id="541" r:id="rId12"/>
    <p:sldId id="258" r:id="rId13"/>
    <p:sldId id="547" r:id="rId14"/>
    <p:sldId id="544" r:id="rId15"/>
    <p:sldId id="542" r:id="rId16"/>
    <p:sldId id="548" r:id="rId17"/>
    <p:sldId id="554" r:id="rId18"/>
    <p:sldId id="552" r:id="rId19"/>
    <p:sldId id="28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D50"/>
    <a:srgbClr val="CCCDD0"/>
    <a:srgbClr val="E7E8E9"/>
    <a:srgbClr val="D2D5DC"/>
    <a:srgbClr val="ECEDF0"/>
    <a:srgbClr val="727584"/>
    <a:srgbClr val="FFFFFF"/>
    <a:srgbClr val="E7E8ED"/>
    <a:srgbClr val="F2F2F2"/>
    <a:srgbClr val="5252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>
        <p:scale>
          <a:sx n="60" d="100"/>
          <a:sy n="60" d="100"/>
        </p:scale>
        <p:origin x="1236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0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6AD3E-D4E2-460A-81E1-57A20C9B450A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D3061-9593-44D4-A63C-E5B85802C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60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5656C-9098-495A-B384-ED28FBC616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067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AAE5A-F614-47DE-A925-E1F7D2473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71A44C-D8F6-4830-9878-DF7D49655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6B97BC-6465-443A-9026-4FA637517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70EC-860E-4C78-AD71-541469ED0376}" type="datetime1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DCBCEE-4208-4DA9-8B82-196D8D445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95572C-FB11-40AD-87F0-1A1D0014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39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C598B-E1C9-453A-85FA-2FC629BEE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8BB4E1-B5B6-4FA2-B655-F0DCFC409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D1576D-4B86-47F6-B944-CDAE43B3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71D3-5B33-46CE-8E6E-9584A60344DD}" type="datetime1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04B19F-BB5E-4517-ABDF-DF12AD5C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E7DD52-4E01-4F36-8126-6B0E60AB2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55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D2601C4-7CE6-4F44-81AA-A4A3E222D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2ABB75-E830-4124-8194-5F16365F9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B15BE6-1F4B-455D-837B-3AC931907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182D-0122-4295-B86E-9E770C731C90}" type="datetime1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D10EB3-2304-46EA-B4B7-75D434FF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206F26-F674-45D9-93AE-0D23577E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0410"/>
            <a:ext cx="12192000" cy="3415024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2166551" y="923367"/>
            <a:ext cx="1639330" cy="3080222"/>
          </a:xfrm>
          <a:custGeom>
            <a:avLst/>
            <a:gdLst>
              <a:gd name="connsiteX0" fmla="*/ 0 w 1639330"/>
              <a:gd name="connsiteY0" fmla="*/ 0 h 3080222"/>
              <a:gd name="connsiteX1" fmla="*/ 157778 w 1639330"/>
              <a:gd name="connsiteY1" fmla="*/ 0 h 3080222"/>
              <a:gd name="connsiteX2" fmla="*/ 1639330 w 1639330"/>
              <a:gd name="connsiteY2" fmla="*/ 220146 h 3080222"/>
              <a:gd name="connsiteX3" fmla="*/ 1639330 w 1639330"/>
              <a:gd name="connsiteY3" fmla="*/ 3080222 h 3080222"/>
              <a:gd name="connsiteX4" fmla="*/ 0 w 1639330"/>
              <a:gd name="connsiteY4" fmla="*/ 3035203 h 308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9330" h="3080222">
                <a:moveTo>
                  <a:pt x="0" y="0"/>
                </a:moveTo>
                <a:lnTo>
                  <a:pt x="157778" y="0"/>
                </a:lnTo>
                <a:lnTo>
                  <a:pt x="1639330" y="220146"/>
                </a:lnTo>
                <a:lnTo>
                  <a:pt x="1639330" y="3080222"/>
                </a:lnTo>
                <a:lnTo>
                  <a:pt x="0" y="30352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C85D30-5662-4059-9254-835C42DAC22A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6E2BD65-140D-42F5-B002-2F5DD63D6745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ADECD71-0B34-4AC1-B5B5-14DAC525E7AF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FF67841-85ED-4314-8393-618A675114E1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1AF8B5-D34D-4E66-B9B5-139B5D3CD0FF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2883348-F40A-4BD3-A94B-F2B392E1CEFE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A8A36B-3BBE-4E11-9F6E-8D12F9D5DD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05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6AEA03E-BE4E-43BF-90FC-57EB9D71643D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7DD059-C6C3-45B4-A12A-86D6CD711334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CAA0F7B-B554-47E5-B243-1281B3895A47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8C47FCE-827B-4292-BF2C-155065F9AF68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D97BAFF-1521-485F-8323-6DAFF973E959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EEF0BE-FF2C-47FF-8F55-F2F2361C8C5C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DA0911-48E1-40C9-91F2-331E12C6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69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924013" y="1457289"/>
            <a:ext cx="3146752" cy="4187053"/>
          </a:xfrm>
        </p:spPr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C853CE-DDE4-4358-9CFD-9B5C4ECD551D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63A2A69-8E81-40E7-8260-7A8E3B84E822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0AE9C65-4E5F-451D-B38A-D233CFB09DB8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3DEA22-C625-44C2-8EF5-1D8D5B618BBC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CFB73B-C0DD-4195-97E8-985491BBABE0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7C0BBD-A0AE-4606-BA36-70B4F939DA25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E96617-A544-42D5-B401-0EB725FC49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08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0410"/>
            <a:ext cx="4124965" cy="35956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124967" y="10410"/>
            <a:ext cx="4111829" cy="35956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236797" y="10410"/>
            <a:ext cx="3956817" cy="3595652"/>
          </a:xfrm>
        </p:spPr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651ED4-0870-434D-8226-898E09BDA52F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BA671A-728E-46E0-870F-DED05F16E650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2602E79-D8BC-43C8-87E9-F2E0BFA995C8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FDA7C9-260E-48DE-9127-DADB310E5191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0D39F9-4CE6-473C-9A3B-6C882011CE59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24ACFE-6F21-40C6-A875-9C09389D9D6C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BA6820-AF7E-4A99-AA8B-5919CD7A60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74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0410"/>
            <a:ext cx="12192000" cy="4054596"/>
          </a:xfrm>
        </p:spPr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6820A0-09B4-4953-ADA1-B86B45D0D9D1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E5AD0D-F2A2-4A15-8B2E-3C2FA92FD5DC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323AB2E-FC23-4700-B382-3649A2AC4AF7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EADBB0-BE6D-4962-A735-D11D16783D99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661CFD7-ADA5-4210-B6CB-5A67494C96E2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7BA1F2-DF1C-49C9-82E7-28B26AE34E18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FF47C7-4DDE-45BA-A64F-03462FEC00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0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442976"/>
            <a:ext cx="12192000" cy="341502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245435" y="2810828"/>
            <a:ext cx="1706394" cy="296651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25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8911527" cy="6858001"/>
          </a:xfrm>
          <a:custGeom>
            <a:avLst/>
            <a:gdLst>
              <a:gd name="connsiteX0" fmla="*/ 0 w 8911527"/>
              <a:gd name="connsiteY0" fmla="*/ 0 h 6858001"/>
              <a:gd name="connsiteX1" fmla="*/ 8911527 w 8911527"/>
              <a:gd name="connsiteY1" fmla="*/ 0 h 6858001"/>
              <a:gd name="connsiteX2" fmla="*/ 8911527 w 8911527"/>
              <a:gd name="connsiteY2" fmla="*/ 5633 h 6858001"/>
              <a:gd name="connsiteX3" fmla="*/ 6143 w 8911527"/>
              <a:gd name="connsiteY3" fmla="*/ 6858001 h 6858001"/>
              <a:gd name="connsiteX4" fmla="*/ 0 w 8911527"/>
              <a:gd name="connsiteY4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1527" h="6858001">
                <a:moveTo>
                  <a:pt x="0" y="0"/>
                </a:moveTo>
                <a:lnTo>
                  <a:pt x="8911527" y="0"/>
                </a:lnTo>
                <a:lnTo>
                  <a:pt x="8911527" y="5633"/>
                </a:lnTo>
                <a:lnTo>
                  <a:pt x="6143" y="6858001"/>
                </a:lnTo>
                <a:lnTo>
                  <a:pt x="0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9AEA8A-E1CD-4D09-A558-D99A290050D3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5A278F-D2A0-4AFA-B4AF-52467F2396A5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DDC2DDA-B8DB-4E05-A376-02896C5598D4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0C7BAF0-9AA1-4BEB-8507-CFDDF6652A87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77FFE8F-A5C5-4476-B8B4-1F0E7FA26995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8050404-9DD4-46EC-8D0B-64A3BEDA138D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99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-3" y="-4"/>
            <a:ext cx="12192003" cy="4702628"/>
          </a:xfrm>
          <a:custGeom>
            <a:avLst/>
            <a:gdLst>
              <a:gd name="connsiteX0" fmla="*/ 0 w 12192002"/>
              <a:gd name="connsiteY0" fmla="*/ 0 h 4702628"/>
              <a:gd name="connsiteX1" fmla="*/ 12192002 w 12192002"/>
              <a:gd name="connsiteY1" fmla="*/ 0 h 4702628"/>
              <a:gd name="connsiteX2" fmla="*/ 12192002 w 12192002"/>
              <a:gd name="connsiteY2" fmla="*/ 3477435 h 4702628"/>
              <a:gd name="connsiteX3" fmla="*/ 256972 w 12192002"/>
              <a:gd name="connsiteY3" fmla="*/ 4702628 h 4702628"/>
              <a:gd name="connsiteX4" fmla="*/ 0 w 12192002"/>
              <a:gd name="connsiteY4" fmla="*/ 4702628 h 470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2" h="4702628">
                <a:moveTo>
                  <a:pt x="0" y="0"/>
                </a:moveTo>
                <a:lnTo>
                  <a:pt x="12192002" y="0"/>
                </a:lnTo>
                <a:lnTo>
                  <a:pt x="12192002" y="3477435"/>
                </a:lnTo>
                <a:lnTo>
                  <a:pt x="256972" y="4702628"/>
                </a:lnTo>
                <a:lnTo>
                  <a:pt x="0" y="47026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F52FB2-B6E8-4DDF-8B59-38BBBE70912F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4EF2DC6-6304-4CFE-83A3-D6C9A7FE30B8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F7982D7-8F5D-46A9-8B48-00C8BBB180CE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6BF3DD6-3623-4472-9C66-73DF299B6F77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80D2E2-45DD-418E-9815-7FF85E514E0D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189C213-9E9E-407D-9484-0AF2492B0761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D2B340-AB02-4287-8B1C-B115663516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1DEE6-B82F-4E8F-B683-27BD09713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5A8030-AC05-4EE2-AD37-CF062FC83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6FCF93-FCBC-4D60-9E45-06432BA1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6D5C-05C2-42FE-862B-01C977FD93D1}" type="datetime1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A734A-F88D-49F7-BDCA-211FA5F8E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1B4103-3469-42CA-94D1-F80CF80A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437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11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8256"/>
          </a:xfrm>
        </p:spPr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A247F2B-11C0-449F-A25C-D824503BD347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952CC8-7AC0-4157-85BE-836BAF286E46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407E77-DBD4-46A9-8744-69B7E5458DCE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4C3996-B144-44F1-9AF4-7F0C84FA55A3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DC301F-165C-476F-BA1C-3FB771C17A2A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B30282-2922-4AD4-A04B-229DE505350C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3F8210-9A8B-4585-AF0A-01214F406A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1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600" y="1451614"/>
            <a:ext cx="10972800" cy="332569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7" name="Rectangle 6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DFE284-9DD6-4208-9A64-BDE7429DF7E3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981E90-6B6E-43E0-95BA-EE8514CC63E3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C7E5C1-0E39-4443-8795-2B6ADECFD0E1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1EBA7A-9636-408B-88B2-FC751D10BE08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20992F1-18C4-4C6B-85F5-BAA2784A1F4D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217EEDA-F658-46BD-A029-8954FE3C51AD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B9D0AC7-0454-4873-A966-F1BAF320B6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92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835151"/>
            <a:ext cx="6096000" cy="318769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72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14613" y="1318188"/>
            <a:ext cx="4221623" cy="4221623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3B3622-BD81-4A84-8A1B-8595E96AE0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817E76B-C3AF-4339-B7EE-5C5AAF394521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9FDE8FF-69AB-4D05-8113-84A3500B925F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3DAB24-E568-4830-8920-9B67A5ADC5A8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FA5BC56-CE7F-464E-9B3B-496111C8276C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9B76B2E-754E-4845-9898-5C3315E21A95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3B31B87-BBE3-4252-AC8A-2BC01C7C2223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57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5E25C8-DE33-40D6-987A-EC7B87DB7327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41454DD-1ADF-4887-93DC-3F8D4D08A19F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D62A60B-DADD-48E5-80B4-DAE099702ADC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50F0241-E145-44D1-9A6B-1358A5AF2E52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11C5596-8397-414A-AFC0-85F28ABC0F13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7F2FF3E1-0503-4CE4-8777-A604EF63A530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93D4B9F-43B8-4DA5-9258-3822B8CEF2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20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711700" y="1446213"/>
            <a:ext cx="2752725" cy="5411787"/>
          </a:xfrm>
        </p:spPr>
        <p:txBody>
          <a:bodyPr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9BC128B-1872-4198-AD89-ADBB3F3320D1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59C6778-FC71-4474-B48C-65BE1A15BE8B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39583BF-3C3F-48EC-8E91-257F81CAEB35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6CB7390-A9AE-49BA-9879-5AEC6E487F47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FC6959B-38BE-4F20-95D1-A8488E410FE7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A9061620-CA42-4EA8-8939-4231BB94F15A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66CD581-5A51-4ED5-AE27-D997E02151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61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942877" y="1884784"/>
            <a:ext cx="2271312" cy="4958929"/>
          </a:xfrm>
        </p:spPr>
        <p:txBody>
          <a:bodyPr/>
          <a:lstStyle/>
          <a:p>
            <a:endParaRPr lang="en-US"/>
          </a:p>
        </p:txBody>
      </p:sp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769847" y="1899071"/>
            <a:ext cx="2271312" cy="4958929"/>
          </a:xfrm>
        </p:spPr>
        <p:txBody>
          <a:bodyPr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90B6B9-E33A-4953-B34A-20BE24D21B49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8F9F75A-83E4-4B39-9F4A-234AD45CFEE7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9B30BEB-52DD-4A84-93D4-419899A40F52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20B01A9-6C79-47B1-B677-967B2C96E932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83129EC-6CB1-441E-AC5B-7F409EF81219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846F8381-A3CF-4086-8AB8-17B33AB7D151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566B745-EFB6-43AC-A20D-CAEABC5533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72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01138" y="1616991"/>
            <a:ext cx="2143676" cy="2099347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616474" y="1616991"/>
            <a:ext cx="2143676" cy="2099347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431811" y="1616991"/>
            <a:ext cx="2143676" cy="2099347"/>
          </a:xfrm>
        </p:spPr>
        <p:txBody>
          <a:bodyPr/>
          <a:lstStyle/>
          <a:p>
            <a:endParaRPr lang="en-US"/>
          </a:p>
        </p:txBody>
      </p:sp>
      <p:sp>
        <p:nvSpPr>
          <p:cNvPr id="3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9247148" y="1616991"/>
            <a:ext cx="2143676" cy="2099347"/>
          </a:xfrm>
        </p:spPr>
        <p:txBody>
          <a:bodyPr/>
          <a:lstStyle/>
          <a:p>
            <a:endParaRPr lang="en-US"/>
          </a:p>
        </p:txBody>
      </p:sp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1CE855-4D14-4432-8967-B4CB81F49E2C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42B8ACD-9ADF-4F9B-A327-AC08A9975ADD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0AB73D2-661B-44E9-84F2-D3C0D79889CE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70B646B-E571-4256-9010-042FC125ECBC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472B605-3AAA-406D-B35F-D9903A6A5143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AC787B04-8C71-44FD-BE73-C688C844C7D1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FFDDBADD-FC82-4EE4-89EE-B1F6F02DE8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07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D1EC5C-685B-4115-8C24-A1337D0A5471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7364D36-1B51-40C9-B78F-FE19AAAA0FA4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0EF8DCF-F21D-414A-AD0E-ACB8AC856EF8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E6A7C38-523B-45AD-ABE0-4A6AFED92E4B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B220B86-3381-4744-9340-EDD4FDC7277C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D6893204-AF0F-44D4-B5CC-83ED7621DC5C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335FFA8-C897-40B8-AB40-94CEBDF9C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61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9ECA7-D242-4F4B-ABD4-F901728E2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7ED342-9C06-4F47-AC1E-6C3E06161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228353-B0F3-4F39-B010-E50FDF485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F90E-6AF7-42E0-87D2-F1FD3E84A1C0}" type="datetime1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841A63-BE40-478A-8242-55120994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B8D7AB-7758-4364-B334-84AF62E0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727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70186" y="1557603"/>
            <a:ext cx="1262443" cy="12775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921737" y="1557603"/>
            <a:ext cx="1262443" cy="12775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003277" y="1557603"/>
            <a:ext cx="1262443" cy="12775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164340" y="4810326"/>
            <a:ext cx="1262443" cy="12775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71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003391" y="4810326"/>
            <a:ext cx="1262443" cy="12775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7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137073" y="4810326"/>
            <a:ext cx="1262443" cy="12775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D2587D5-3254-44A1-8B84-B1E11966AE28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6C3D48B-FE93-46F1-84B6-5953BDC67360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12B820B-D38D-44E3-B809-F8260F6339C5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F4EE133-2ABA-4B77-8322-7DE74FFE4BD4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A8A5D92-7F6E-4BD8-AF7D-EA493D30D623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1" name="Slide Number Placeholder 5">
            <a:extLst>
              <a:ext uri="{FF2B5EF4-FFF2-40B4-BE49-F238E27FC236}">
                <a16:creationId xmlns:a16="http://schemas.microsoft.com/office/drawing/2014/main" id="{F5B859E4-64B1-4195-B2BD-3B359865647F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D857E90-73B2-49CD-A28C-AAF7308785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93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031060" y="1945180"/>
            <a:ext cx="4141805" cy="2522809"/>
          </a:xfrm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39" name="Rectangle 38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3" name="Slide Number Placeholder 5"/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163A117-C269-405A-ACE0-0CCF7F83E9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4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169035" y="2212376"/>
            <a:ext cx="1697847" cy="169784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320895" y="2212376"/>
            <a:ext cx="1697847" cy="1697847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915775" y="2212376"/>
            <a:ext cx="1697847" cy="1697847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562962" y="2212376"/>
            <a:ext cx="1697847" cy="1697847"/>
          </a:xfrm>
        </p:spPr>
        <p:txBody>
          <a:bodyPr/>
          <a:lstStyle/>
          <a:p>
            <a:endParaRPr lang="en-US"/>
          </a:p>
        </p:txBody>
      </p:sp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4CE3EC6-599D-4A96-A2AE-0C1D6C99FC84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6F0A80E-23E8-4BCA-AA87-32C789F1DABE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514BCCC-5741-425F-A426-FF5CB8A2A25A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1340BF7-FECD-4023-A5B8-43C1C9B47D28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4C50449-8C13-4A70-BFE9-B4917C0DA7D4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799ED5DB-0DE3-41B2-816B-B84B12E51F08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CAE0A0C3-1C57-4578-A6FD-009B42838B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86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1" y="1704975"/>
            <a:ext cx="6524625" cy="362902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420709" y="2756246"/>
            <a:ext cx="6771291" cy="2578121"/>
          </a:xfrm>
        </p:spPr>
        <p:txBody>
          <a:bodyPr/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FCE56E-A1F4-48C9-83B1-E7AE7D25F494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C035EA6-29AE-4614-87C6-54EEEC3B9DC5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33B4688-DEF0-42B3-972B-2F063A016C60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2CFF80-5CDC-442E-9122-9D684A38D840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E67585B-D6BD-485A-8C16-D6857B4DBE58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76DD763-768B-4976-B561-CB6C20B04A70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D2B4531-B211-49A1-BAD0-DE5D8EE308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D267D1E9-6C82-4449-8F8F-CAA68C0AC2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A06E301-8B72-4704-A25B-E681FE708960}"/>
              </a:ext>
            </a:extLst>
          </p:cNvPr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D3E53F8-254A-4331-B67F-D40530AD502C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F2D7CC4-EA9B-467D-AC4B-F5BD67EE9341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BF5F0DB-6FB3-46F4-926A-07140533F3B5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C15CCB3-75A2-4365-BE90-772DB50CD05F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13128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267197" y="1351658"/>
            <a:ext cx="1657607" cy="165580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273030" y="3917636"/>
            <a:ext cx="1308679" cy="130509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48771" y="3917636"/>
            <a:ext cx="1308679" cy="130509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145126" y="3917636"/>
            <a:ext cx="1308679" cy="130509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645654" y="3917636"/>
            <a:ext cx="1308679" cy="130509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0D47AA7-CE5B-4280-8BEB-AAA1178A8A70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DCDD907-5DE2-4338-ACD1-F95D8ADB348A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FB8EEDD-E6E2-4C0C-B489-59FA3325CBE2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03E39FC-4422-41D1-8D21-0AE293FD77E3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A4AC54D-488D-40C9-83A5-83678C730638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BB0AA1AC-B0C5-4F2F-ACC2-A8F4951260D7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E1C12BB7-C127-44B5-800A-5AA7F84F3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27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3"/>
          </p:nvPr>
        </p:nvSpPr>
        <p:spPr>
          <a:xfrm>
            <a:off x="10358" y="2329756"/>
            <a:ext cx="12171287" cy="3262714"/>
          </a:xfrm>
          <a:custGeom>
            <a:avLst/>
            <a:gdLst>
              <a:gd name="connsiteX0" fmla="*/ 6085643 w 12171286"/>
              <a:gd name="connsiteY0" fmla="*/ 0 h 3262714"/>
              <a:gd name="connsiteX1" fmla="*/ 7578497 w 12171286"/>
              <a:gd name="connsiteY1" fmla="*/ 996359 h 3262714"/>
              <a:gd name="connsiteX2" fmla="*/ 7579257 w 12171286"/>
              <a:gd name="connsiteY2" fmla="*/ 998823 h 3262714"/>
              <a:gd name="connsiteX3" fmla="*/ 12171286 w 12171286"/>
              <a:gd name="connsiteY3" fmla="*/ 998823 h 3262714"/>
              <a:gd name="connsiteX4" fmla="*/ 12171286 w 12171286"/>
              <a:gd name="connsiteY4" fmla="*/ 2248100 h 3262714"/>
              <a:gd name="connsiteX5" fmla="*/ 7584125 w 12171286"/>
              <a:gd name="connsiteY5" fmla="*/ 2248100 h 3262714"/>
              <a:gd name="connsiteX6" fmla="*/ 7578497 w 12171286"/>
              <a:gd name="connsiteY6" fmla="*/ 2266355 h 3262714"/>
              <a:gd name="connsiteX7" fmla="*/ 6085643 w 12171286"/>
              <a:gd name="connsiteY7" fmla="*/ 3262714 h 3262714"/>
              <a:gd name="connsiteX8" fmla="*/ 4592790 w 12171286"/>
              <a:gd name="connsiteY8" fmla="*/ 2266355 h 3262714"/>
              <a:gd name="connsiteX9" fmla="*/ 4587162 w 12171286"/>
              <a:gd name="connsiteY9" fmla="*/ 2248100 h 3262714"/>
              <a:gd name="connsiteX10" fmla="*/ 0 w 12171286"/>
              <a:gd name="connsiteY10" fmla="*/ 2248100 h 3262714"/>
              <a:gd name="connsiteX11" fmla="*/ 0 w 12171286"/>
              <a:gd name="connsiteY11" fmla="*/ 998823 h 3262714"/>
              <a:gd name="connsiteX12" fmla="*/ 4592030 w 12171286"/>
              <a:gd name="connsiteY12" fmla="*/ 998823 h 3262714"/>
              <a:gd name="connsiteX13" fmla="*/ 4592790 w 12171286"/>
              <a:gd name="connsiteY13" fmla="*/ 996359 h 3262714"/>
              <a:gd name="connsiteX14" fmla="*/ 6085643 w 12171286"/>
              <a:gd name="connsiteY14" fmla="*/ 0 h 32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71286" h="3262714">
                <a:moveTo>
                  <a:pt x="6085643" y="0"/>
                </a:moveTo>
                <a:cubicBezTo>
                  <a:pt x="6756742" y="0"/>
                  <a:pt x="7332541" y="410840"/>
                  <a:pt x="7578497" y="996359"/>
                </a:cubicBezTo>
                <a:lnTo>
                  <a:pt x="7579257" y="998823"/>
                </a:lnTo>
                <a:lnTo>
                  <a:pt x="12171286" y="998823"/>
                </a:lnTo>
                <a:lnTo>
                  <a:pt x="12171286" y="2248100"/>
                </a:lnTo>
                <a:lnTo>
                  <a:pt x="7584125" y="2248100"/>
                </a:lnTo>
                <a:lnTo>
                  <a:pt x="7578497" y="2266355"/>
                </a:lnTo>
                <a:cubicBezTo>
                  <a:pt x="7332541" y="2851874"/>
                  <a:pt x="6756742" y="3262714"/>
                  <a:pt x="6085643" y="3262714"/>
                </a:cubicBezTo>
                <a:cubicBezTo>
                  <a:pt x="5414545" y="3262714"/>
                  <a:pt x="4838746" y="2851874"/>
                  <a:pt x="4592790" y="2266355"/>
                </a:cubicBezTo>
                <a:lnTo>
                  <a:pt x="4587162" y="2248100"/>
                </a:lnTo>
                <a:lnTo>
                  <a:pt x="0" y="2248100"/>
                </a:lnTo>
                <a:lnTo>
                  <a:pt x="0" y="998823"/>
                </a:lnTo>
                <a:lnTo>
                  <a:pt x="4592030" y="998823"/>
                </a:lnTo>
                <a:lnTo>
                  <a:pt x="4592790" y="996359"/>
                </a:lnTo>
                <a:cubicBezTo>
                  <a:pt x="4838746" y="410840"/>
                  <a:pt x="5414545" y="0"/>
                  <a:pt x="608564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CED1315-A0A8-4988-BA83-2931077C602B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DAEEB97-78BA-4798-AC7E-0A618EF8C05D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E6500A5-2F97-4AA2-9299-0EEBBBFAF971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BACF7CC-3B28-4409-859E-16B78E03E7B6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FE6AE78-53FB-47CC-BD0C-4EF4E074B22B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09612AA2-B5AC-4E68-ABE7-329221275BCC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52E00BA-746A-4A6D-9717-F6916A9144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99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51814" y="2758023"/>
            <a:ext cx="2786135" cy="2807858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0F42C08-08BF-4736-B654-5224E762F541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95AE76A-D814-4078-97BE-2CE22CADF6AE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B152CF-9FFD-4012-AF68-DCECDF93FFF3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1EDE850-E2A3-4151-931B-A5260FA2F00E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85FCE66-3F0B-40E5-A983-96459DC24549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E8526FEA-B544-49AC-8639-9F44097C0739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D7724CD-5306-4063-B425-18AEFE3013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6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icture Placeholder 51"/>
          <p:cNvSpPr>
            <a:spLocks noGrp="1"/>
          </p:cNvSpPr>
          <p:nvPr>
            <p:ph type="pic" sz="quarter" idx="11"/>
          </p:nvPr>
        </p:nvSpPr>
        <p:spPr>
          <a:xfrm rot="18900000">
            <a:off x="-473213" y="1277160"/>
            <a:ext cx="13503649" cy="4678030"/>
          </a:xfrm>
          <a:custGeom>
            <a:avLst/>
            <a:gdLst>
              <a:gd name="connsiteX0" fmla="*/ 9526855 w 13503649"/>
              <a:gd name="connsiteY0" fmla="*/ 0 h 4678030"/>
              <a:gd name="connsiteX1" fmla="*/ 13503649 w 13503649"/>
              <a:gd name="connsiteY1" fmla="*/ 3976795 h 4678030"/>
              <a:gd name="connsiteX2" fmla="*/ 12802415 w 13503649"/>
              <a:gd name="connsiteY2" fmla="*/ 4678030 h 4678030"/>
              <a:gd name="connsiteX3" fmla="*/ 4488357 w 13503649"/>
              <a:gd name="connsiteY3" fmla="*/ 4678030 h 4678030"/>
              <a:gd name="connsiteX4" fmla="*/ 0 w 13503649"/>
              <a:gd name="connsiteY4" fmla="*/ 189673 h 4678030"/>
              <a:gd name="connsiteX5" fmla="*/ 189671 w 13503649"/>
              <a:gd name="connsiteY5" fmla="*/ 1 h 467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03649" h="4678030">
                <a:moveTo>
                  <a:pt x="9526855" y="0"/>
                </a:moveTo>
                <a:lnTo>
                  <a:pt x="13503649" y="3976795"/>
                </a:lnTo>
                <a:lnTo>
                  <a:pt x="12802415" y="4678030"/>
                </a:lnTo>
                <a:lnTo>
                  <a:pt x="4488357" y="4678030"/>
                </a:lnTo>
                <a:lnTo>
                  <a:pt x="0" y="189673"/>
                </a:lnTo>
                <a:lnTo>
                  <a:pt x="189671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BEBCA7B-726E-4870-A298-D03C44B350F8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73E9027-632A-4E4B-8FBB-10090DE010E8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9B3596B-6E6F-4DDF-8413-B370AF5165D4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C4DF5E5-BAED-4488-BB92-0F6539615FD3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62D5657-B44A-4609-851D-92CA78ED4F54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7F684CFD-8748-4008-8718-7136D7BE7C3B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25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551251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067624 h 6858000"/>
              <a:gd name="connsiteX3" fmla="*/ 6401624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6551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6551251" y="0"/>
                </a:moveTo>
                <a:lnTo>
                  <a:pt x="12192000" y="0"/>
                </a:lnTo>
                <a:lnTo>
                  <a:pt x="12192000" y="1067624"/>
                </a:lnTo>
                <a:lnTo>
                  <a:pt x="6401624" y="6858000"/>
                </a:lnTo>
                <a:lnTo>
                  <a:pt x="0" y="6858000"/>
                </a:lnTo>
                <a:lnTo>
                  <a:pt x="0" y="65512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2320F1-E31E-452C-96C5-3BEDB782EED3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0E173EF-CA12-4863-A788-1C6ACD233608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13D0C0F-A7A8-492C-9ADA-204700234798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7725E1A-A0C5-4750-8F41-FC631CFD4A4A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7755029-5A72-43D3-A3D1-0CB672689104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6C18F20-9DB7-47D4-A3D9-FAB3FDF6149E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22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36136" y="1831398"/>
            <a:ext cx="1800000" cy="180046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493605" y="1831398"/>
            <a:ext cx="1800000" cy="180046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493605" y="4105115"/>
            <a:ext cx="1800000" cy="180046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40231" y="4105115"/>
            <a:ext cx="1800000" cy="180046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4BC06E3-FD6C-463C-AF5B-B583DA22D1C1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C49FFF9-A629-4ED6-BB94-D36698739D4E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505630A-4B09-48FD-A486-2CDD33A3C0CF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48E9DBF-9A3F-42BD-9D0D-1323318778AD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6846CDA-B4B7-4C48-B659-6BB2C16BD7E5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F917641B-67C7-44DE-8385-48BCF7F63F11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418BAC0-4A8C-4E72-8616-74008A4AC3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93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AF773-EE69-4A0D-97F3-669813B1B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5F3297-55C6-44DF-B10B-9FAD12125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EC04DC-CAF2-42D0-9CA1-1E5D0963F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404C13-2580-4E34-8EEC-705090948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4E1B-7144-4401-B52E-C6BACF4BA89E}" type="datetime1">
              <a:rPr lang="ru-RU" smtClean="0"/>
              <a:t>27.06.2024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C81E36-FA43-4FC3-9414-19E79BF99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3B18DF-7240-4AE3-B44F-3100BF003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820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06846" y="2505999"/>
            <a:ext cx="1646457" cy="1656214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26629" y="2505999"/>
            <a:ext cx="1646457" cy="1656214"/>
          </a:xfrm>
        </p:spPr>
        <p:txBody>
          <a:bodyPr/>
          <a:lstStyle/>
          <a:p>
            <a:endParaRPr lang="en-US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982186" y="3429000"/>
            <a:ext cx="1661093" cy="16562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500525" y="3429000"/>
            <a:ext cx="1656215" cy="16562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2B8CD8-F8E0-457D-A29E-543475622BDD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EA4C88F-4EBA-49A6-B877-1189A12B11FB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BAE5062-1E3D-4888-97AE-B7C0560D8FE1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1A48A05-FE70-4C51-8052-5A9162342B12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D9C2B82-3D97-41E4-8712-9DC88D59540E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A8BCCF12-642E-4C2A-BB11-110C45FD062C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F9C2193-7E37-4CFD-8140-BD7BB8F2B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44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349432" y="1889470"/>
            <a:ext cx="1606789" cy="162000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70186" y="1889470"/>
            <a:ext cx="1606789" cy="162000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963810" y="1889470"/>
            <a:ext cx="1606789" cy="162000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70646" y="1889470"/>
            <a:ext cx="1606789" cy="162000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AF546C7-4EE0-45A6-B82D-985D009E20E3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73A48FB-BDB6-49A1-9170-245EB356123E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17F8627-52CD-498C-9DFD-7D4870994644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9D0C0BC-074E-4D87-B67B-07445F449DE0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CA4DAAF-EFAE-4BB9-ABA1-AD3E131ECAE9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FDFFDB42-EEE2-4DCA-AE70-D560DDD4D53D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808CA547-ACBA-4F12-BA65-0A1755CDDC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54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62287" y="1849761"/>
            <a:ext cx="1881888" cy="1860431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779403" y="1849761"/>
            <a:ext cx="1881888" cy="1860431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508216" y="1849761"/>
            <a:ext cx="1881888" cy="1860431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225333" y="1849761"/>
            <a:ext cx="1881888" cy="1860431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4761D86-B1F7-44E9-84D2-2E436B314580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F143CA9-969E-4BDA-9F4E-78EA52357C9A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886C7C1-883B-4079-B685-35712A993879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40A298-F2DB-4570-A6A6-0B2FD9D2E277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C2CD1BD-4043-441C-9CD7-7B8A0E08F97E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7D97973-EEEA-4C46-A93E-985871D2C8C0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BCA0602-8D47-4BF9-A06F-2D4E66C5B9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24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0024" cy="3434976"/>
          </a:xfrm>
        </p:spPr>
      </p:sp>
      <p:sp>
        <p:nvSpPr>
          <p:cNvPr id="60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090024" y="3447537"/>
            <a:ext cx="6101976" cy="3410465"/>
          </a:xfrm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BB368-F663-4B9F-BA58-18ACB8188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585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29309" y="1533871"/>
            <a:ext cx="5446028" cy="2735838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0849" y="4385763"/>
            <a:ext cx="2424488" cy="1789482"/>
          </a:xfrm>
        </p:spPr>
        <p:txBody>
          <a:bodyPr/>
          <a:lstStyle/>
          <a:p>
            <a:endParaRPr lang="en-US"/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214819" y="1533873"/>
            <a:ext cx="2787759" cy="1785041"/>
          </a:xfrm>
        </p:spPr>
        <p:txBody>
          <a:bodyPr/>
          <a:lstStyle/>
          <a:p>
            <a:endParaRPr lang="en-US"/>
          </a:p>
        </p:txBody>
      </p:sp>
      <p:sp>
        <p:nvSpPr>
          <p:cNvPr id="5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220599" y="3429000"/>
            <a:ext cx="5323703" cy="2746247"/>
          </a:xfrm>
        </p:spPr>
        <p:txBody>
          <a:bodyPr/>
          <a:lstStyle/>
          <a:p>
            <a:endParaRPr lang="en-US"/>
          </a:p>
        </p:txBody>
      </p:sp>
      <p:grpSp>
        <p:nvGrpSpPr>
          <p:cNvPr id="81" name="Group 80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82" name="Rectangle 81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3" name="Rectangle 82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4" name="Rectangle 83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6A66393-7A9B-4D85-AD31-654414EC6C4F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3E9B397-587D-4F3A-8225-BD70321B3A27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5669B72-270D-4BC4-84B8-6E71657E5715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5B2AA2F-EB23-412A-9EEA-8848DCCD7164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7F1AF15-7428-4E84-9514-15DADAA3237E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FCC82DED-2CCA-4F49-93C3-9E74D2E65722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1B3FC10-A7BC-4BDF-9894-453AF2B08C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478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62031" y="1789986"/>
            <a:ext cx="2671813" cy="3484737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756204" y="1789986"/>
            <a:ext cx="2671813" cy="3484737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349502" y="1789986"/>
            <a:ext cx="2671813" cy="3484737"/>
          </a:xfrm>
        </p:spPr>
        <p:txBody>
          <a:bodyPr/>
          <a:lstStyle/>
          <a:p>
            <a:endParaRPr lang="en-US"/>
          </a:p>
        </p:txBody>
      </p:sp>
      <p:grpSp>
        <p:nvGrpSpPr>
          <p:cNvPr id="81" name="Group 80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82" name="Rectangle 81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3" name="Rectangle 82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4" name="Rectangle 83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D1DFD18-ABB7-4D5A-8FDC-94E7345AFA0C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4E05CB1-4B9C-496D-9E0C-56862984A0D0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74EF3A6-C5CB-4BEA-A8BC-0A0301E85A13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C586A7D-117E-4503-A16E-5CC805A729C7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67191F3-B7CE-4F0A-B436-8017BCD34FAB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D88A7B07-8F66-47DF-9F1D-D75AD64D383E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271DC6D-78F8-47A3-8F3E-58F8322A5A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14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41520" y="2116442"/>
            <a:ext cx="2150577" cy="3675157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816383" y="2116442"/>
            <a:ext cx="2153179" cy="3675157"/>
          </a:xfrm>
        </p:spPr>
        <p:txBody>
          <a:bodyPr/>
          <a:lstStyle/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991245" y="2116442"/>
            <a:ext cx="2139019" cy="1519283"/>
          </a:xfrm>
        </p:spPr>
        <p:txBody>
          <a:bodyPr/>
          <a:lstStyle/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991245" y="3635723"/>
            <a:ext cx="2139019" cy="2155874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061736" y="3944039"/>
            <a:ext cx="3569656" cy="1847558"/>
          </a:xfrm>
        </p:spPr>
        <p:txBody>
          <a:bodyPr/>
          <a:lstStyle/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061736" y="2116441"/>
            <a:ext cx="3569656" cy="1827598"/>
          </a:xfrm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8CF1F4-A372-4730-9FC7-939BB96F25B2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29BFC2-E661-4FEB-80BD-93780E52BCB8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41D428-D8C2-49A5-9241-0E12458FD8E4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6D0DDC4-675C-4A90-9EEA-392539EE2A01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AA0A55-7867-48CD-940C-CE0ED9C6B009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7B0E760-230A-41FE-944A-C4E459890E1F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776584-1835-4994-966C-1CD306B05C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980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714837" y="1655946"/>
            <a:ext cx="1503876" cy="150387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3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14837" y="4541539"/>
            <a:ext cx="1503876" cy="150387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2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72930" y="4541539"/>
            <a:ext cx="1503876" cy="150387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2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972930" y="1655946"/>
            <a:ext cx="1503876" cy="150387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grpSp>
        <p:nvGrpSpPr>
          <p:cNvPr id="91" name="Group 90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92" name="Rectangle 91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3" name="Rectangle 92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4" name="Rectangle 93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1CEC620-3009-4B25-9064-EEC59FD53DF3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8B0755D-D033-4690-8B0F-678F76448ECE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83EA5A0-56EB-462B-8686-95C9E69F4683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79096CD-11F9-455A-9583-DB61A5E40A5C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10480CC-1269-432A-9A03-047B06F2B991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F5C505BD-082D-4452-B453-17C372F5C580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2E35E174-3BBD-41E1-9B2F-397CBDF9A8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556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9220111" y="1855959"/>
            <a:ext cx="1919003" cy="1942663"/>
          </a:xfrm>
          <a:prstGeom prst="ellipse">
            <a:avLst/>
          </a:prstGeom>
        </p:spPr>
      </p:sp>
      <p:sp>
        <p:nvSpPr>
          <p:cNvPr id="8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050018" y="1858089"/>
            <a:ext cx="1936823" cy="1942664"/>
          </a:xfrm>
          <a:prstGeom prst="ellipse">
            <a:avLst/>
          </a:prstGeom>
        </p:spPr>
      </p:sp>
      <p:sp>
        <p:nvSpPr>
          <p:cNvPr id="88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3794017" y="1852693"/>
            <a:ext cx="1937915" cy="1918962"/>
          </a:xfrm>
          <a:prstGeom prst="ellipse">
            <a:avLst/>
          </a:prstGeom>
        </p:spPr>
      </p:sp>
      <p:sp>
        <p:nvSpPr>
          <p:cNvPr id="89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589662" y="1899932"/>
            <a:ext cx="1923220" cy="1903270"/>
          </a:xfrm>
          <a:prstGeom prst="ellipse">
            <a:avLst/>
          </a:prstGeom>
        </p:spPr>
      </p:sp>
      <p:grpSp>
        <p:nvGrpSpPr>
          <p:cNvPr id="47" name="Group 46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8" name="Rectangle 47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5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D146F20-5011-4692-BAD8-0DE6968DD5E6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1BC9975-3311-4AE2-98DD-33BFBF8C0467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8B43872-0FD5-4965-93F9-5D07D8B99AAA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A27C30C-9408-43C6-83E3-FEDE089E8331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1FD1463-9ABE-4F60-AD55-70908BE51032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F43293D6-479D-42CC-891E-98A41C602038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3D7F1C0-8444-43ED-ACED-FD9E631511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85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062285" y="1757570"/>
            <a:ext cx="1852043" cy="18713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818499" y="1757570"/>
            <a:ext cx="1852043" cy="18713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523777" y="1757570"/>
            <a:ext cx="1852043" cy="18713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257968" y="1757570"/>
            <a:ext cx="1852043" cy="18713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grpSp>
        <p:nvGrpSpPr>
          <p:cNvPr id="95" name="Group 9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96" name="Rectangle 9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7" name="Rectangle 9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8" name="Rectangle 9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7F198C-0100-4F10-B41F-54EDAD0CB86D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AEA511B-BA52-4A2D-A6BC-BDE228F521BC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282CA5F-0989-4F93-9150-ABD21179D98E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D07F267-BE80-421C-A76F-B62656AB84A2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F53A707-119F-40B4-AFC2-6F117B80A7B5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D2178896-63D9-447B-86B4-A3145901F08F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A7E42EE-259E-45C3-9208-F33FDD6724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4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C380E-1C0E-4261-9F50-4DB08579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72E56F-D9BA-4443-AE1B-64A47027C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AE6378-7C5F-49A0-9335-AD01E52EC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6DB0C0-41EF-4B7F-9E18-EACD736AD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25EC559-9169-4628-9831-253D216BF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24FB6F-AB6C-40B1-976B-E05C81654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B63-DCEA-496E-B35D-EFD293917B6B}" type="datetime1">
              <a:rPr lang="ru-RU" smtClean="0"/>
              <a:t>27.06.2024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546BB4-CC8E-40BC-98A5-84325FDFB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3F3243-51B4-495F-A6E4-2471B5160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8642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342900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751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/>
          <p:cNvSpPr>
            <a:spLocks noGrp="1"/>
          </p:cNvSpPr>
          <p:nvPr>
            <p:ph type="pic" sz="quarter" idx="11"/>
          </p:nvPr>
        </p:nvSpPr>
        <p:spPr>
          <a:xfrm>
            <a:off x="4035013" y="2380436"/>
            <a:ext cx="4120984" cy="2481264"/>
          </a:xfrm>
        </p:spPr>
        <p:txBody>
          <a:bodyPr/>
          <a:lstStyle/>
          <a:p>
            <a:endParaRPr lang="en-US"/>
          </a:p>
        </p:txBody>
      </p:sp>
      <p:grpSp>
        <p:nvGrpSpPr>
          <p:cNvPr id="73" name="Group 72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74" name="Rectangle 73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5" name="Rectangle 74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6" name="Rectangle 75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DF22E8-C27D-48A2-91ED-919FE4B2E487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D7592E1-5859-42FD-86AC-698515250F1B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01C75F4-0C8C-4201-BE78-C92596E0C491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E5344C6-7184-494A-8A2A-D90A056380CB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EBAFE9D-61FC-4DA0-AE8B-9D8C82CB115C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B319BACA-42F7-4B15-9160-2C9403DEBD07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9022C28-8684-4056-929F-04BB714B3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328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871419" y="769257"/>
            <a:ext cx="2610275" cy="1642420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99014" y="2"/>
            <a:ext cx="2610275" cy="2411677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599014" y="2536326"/>
            <a:ext cx="2610275" cy="1803731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326756" y="2536326"/>
            <a:ext cx="2865245" cy="1803731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599014" y="4464704"/>
            <a:ext cx="2610275" cy="2393297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6D17325-1AE7-4BEB-BCAF-6756C1E17F79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CDBDB1D-C396-4794-A488-B372622491D2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CE611C6-80C7-4E79-98E4-AEA3CA076058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77FECEB-85F1-44AA-AC2C-46AEBBB009AB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22C7D7F-A190-4AF5-8BD0-87DEB3F2731D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5CF171E1-FBD4-4FA7-BA37-465AA432EA1C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D14C0C3-FB82-47AB-A791-153EE50720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362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9" name="Rectangle 48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Picture Placeholder 1"/>
          <p:cNvSpPr>
            <a:spLocks noGrp="1"/>
          </p:cNvSpPr>
          <p:nvPr>
            <p:ph type="pic" sz="quarter" idx="15"/>
          </p:nvPr>
        </p:nvSpPr>
        <p:spPr>
          <a:xfrm>
            <a:off x="623889" y="1538966"/>
            <a:ext cx="10944225" cy="3436886"/>
          </a:xfrm>
        </p:spPr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A242B61-64A5-4403-A3CC-81939436305C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7821E3C-2C20-4849-A6F9-994B519B1022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97E5F60-AA4B-44F5-9ACB-37DA571ED7B2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1AD0FA8-D481-4584-8E69-EBB257BBA7B8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CFCD9BB-65A3-47BB-A427-452CDB723899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5B8C69DF-1186-41A8-88F8-80DE1E8DC511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FD8C745-99E1-4476-B183-877F70EE78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618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338671" y="2502466"/>
            <a:ext cx="9514661" cy="2696333"/>
          </a:xfrm>
        </p:spPr>
        <p:txBody>
          <a:bodyPr/>
          <a:lstStyle/>
          <a:p>
            <a:endParaRPr lang="en-US"/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9" name="Rectangle 48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C7C1E8F-EB6B-4A42-BE27-F7DEE52B9305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6AE7BDE-F416-4EC0-BB9C-41BD37547D81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113EB21-E932-47AE-98CA-1F5731D90697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EA21FA7-A8E0-4BAE-82B3-A23D1C188CE6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D0A354-5F20-40D2-9907-E74FC1FE7A71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342EF5CF-1CBE-4C8D-8D38-885883FBDFF1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1764296-2EFC-4738-87A7-32C6C9FC2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115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17434" y="2108200"/>
            <a:ext cx="2891423" cy="2620012"/>
          </a:xfrm>
          <a:custGeom>
            <a:avLst/>
            <a:gdLst>
              <a:gd name="connsiteX0" fmla="*/ 0 w 2891422"/>
              <a:gd name="connsiteY0" fmla="*/ 0 h 2620012"/>
              <a:gd name="connsiteX1" fmla="*/ 2891422 w 2891422"/>
              <a:gd name="connsiteY1" fmla="*/ 0 h 2620012"/>
              <a:gd name="connsiteX2" fmla="*/ 1454696 w 2891422"/>
              <a:gd name="connsiteY2" fmla="*/ 2620012 h 2620012"/>
              <a:gd name="connsiteX3" fmla="*/ 1436727 w 2891422"/>
              <a:gd name="connsiteY3" fmla="*/ 2620012 h 262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1422" h="2620012">
                <a:moveTo>
                  <a:pt x="0" y="0"/>
                </a:moveTo>
                <a:lnTo>
                  <a:pt x="2891422" y="0"/>
                </a:lnTo>
                <a:lnTo>
                  <a:pt x="1454696" y="2620012"/>
                </a:lnTo>
                <a:lnTo>
                  <a:pt x="1436727" y="26200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386118" y="2108200"/>
            <a:ext cx="2888343" cy="2633068"/>
          </a:xfrm>
          <a:prstGeom prst="triangl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51830" y="2108200"/>
            <a:ext cx="2888343" cy="2633068"/>
          </a:xfrm>
          <a:prstGeom prst="triangl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917545" y="2108200"/>
            <a:ext cx="2888343" cy="2633068"/>
          </a:xfrm>
          <a:prstGeom prst="triangl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9" name="Rectangle 48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4" name="Picture Placeholder 53"/>
          <p:cNvSpPr>
            <a:spLocks noGrp="1"/>
          </p:cNvSpPr>
          <p:nvPr>
            <p:ph type="pic" sz="quarter" idx="22"/>
          </p:nvPr>
        </p:nvSpPr>
        <p:spPr>
          <a:xfrm>
            <a:off x="6283147" y="2108200"/>
            <a:ext cx="2891423" cy="2620012"/>
          </a:xfrm>
          <a:custGeom>
            <a:avLst/>
            <a:gdLst>
              <a:gd name="connsiteX0" fmla="*/ 0 w 2891422"/>
              <a:gd name="connsiteY0" fmla="*/ 0 h 2620012"/>
              <a:gd name="connsiteX1" fmla="*/ 2891422 w 2891422"/>
              <a:gd name="connsiteY1" fmla="*/ 0 h 2620012"/>
              <a:gd name="connsiteX2" fmla="*/ 1454696 w 2891422"/>
              <a:gd name="connsiteY2" fmla="*/ 2620012 h 2620012"/>
              <a:gd name="connsiteX3" fmla="*/ 1436727 w 2891422"/>
              <a:gd name="connsiteY3" fmla="*/ 2620012 h 262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1422" h="2620012">
                <a:moveTo>
                  <a:pt x="0" y="0"/>
                </a:moveTo>
                <a:lnTo>
                  <a:pt x="2891422" y="0"/>
                </a:lnTo>
                <a:lnTo>
                  <a:pt x="1454696" y="2620012"/>
                </a:lnTo>
                <a:lnTo>
                  <a:pt x="1436727" y="26200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44D36-2F89-4C25-9BF5-F7883D09FC5D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E1DA6FF-6B38-4006-AEDF-DABAE3826084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316A36E-3B90-46A6-8059-EE10638074DF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953D85B-F462-4D41-9E6C-11D9343D4D5D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1877685-7E74-4A4C-A49C-8B921B88FC32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AADD42B1-D726-4E8D-AF48-75446D3F1D1E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886E114-6336-43CD-B189-9E37E67696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756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074344" y="3253650"/>
            <a:ext cx="2043315" cy="2043315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9" name="Rectangle 48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C4DBB9-EB64-40FB-A439-689476F50845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4CC19D1-DFD7-4D61-85A5-3E808B6AC609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AF0ECC8-A514-4147-8BBE-DCEA69985079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0B177-D559-40EC-B932-0C9595AEA74A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0D83D92-D939-4951-8861-55A7EF14B0D6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0B2B5974-5B4E-4ADE-84EC-65F3E2B4A879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6E9DF01-DB0C-4136-B8B2-136F7A2BB4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553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B2D5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ED9956-30EA-4E13-BF44-53B2391A5A4E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0BE7F8E-A6E0-479D-9F32-716994C06B0F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C8F056F-0609-4F11-A285-EC043EC56C60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1C6A382-ACCE-4DBF-B402-DBA2AC134A5F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527219B-A3A8-487D-AF43-FB566507B766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EBAC6541-EEB2-48DC-BCE0-0D2ECF12214B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51FC9CC-0526-4053-9E08-B0BFA91FA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386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959014"/>
            <a:ext cx="12192000" cy="65089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039391"/>
            <a:ext cx="9144000" cy="803274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0B2D50"/>
                </a:solidFill>
                <a:latin typeface="Playfair Display Black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86771"/>
            <a:ext cx="9144000" cy="5444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50">
                <a:solidFill>
                  <a:srgbClr val="0B2D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id-ID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36936" y="-37421"/>
            <a:ext cx="12266018" cy="3539133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grpSp>
        <p:nvGrpSpPr>
          <p:cNvPr id="6" name="Group 56">
            <a:extLst>
              <a:ext uri="{FF2B5EF4-FFF2-40B4-BE49-F238E27FC236}">
                <a16:creationId xmlns:a16="http://schemas.microsoft.com/office/drawing/2014/main" id="{81A400FB-46CB-4769-B0B4-1380F7A6196A}"/>
              </a:ext>
            </a:extLst>
          </p:cNvPr>
          <p:cNvGrpSpPr/>
          <p:nvPr userDrawn="1"/>
        </p:nvGrpSpPr>
        <p:grpSpPr>
          <a:xfrm>
            <a:off x="0" y="3501712"/>
            <a:ext cx="12192000" cy="139741"/>
            <a:chOff x="0" y="0"/>
            <a:chExt cx="24555161" cy="403998"/>
          </a:xfrm>
        </p:grpSpPr>
        <p:sp>
          <p:nvSpPr>
            <p:cNvPr id="8" name="Shape 52">
              <a:extLst>
                <a:ext uri="{FF2B5EF4-FFF2-40B4-BE49-F238E27FC236}">
                  <a16:creationId xmlns:a16="http://schemas.microsoft.com/office/drawing/2014/main" id="{70AF84F1-D225-4FFC-8A47-FAD965DC8244}"/>
                </a:ext>
              </a:extLst>
            </p:cNvPr>
            <p:cNvSpPr/>
            <p:nvPr/>
          </p:nvSpPr>
          <p:spPr>
            <a:xfrm>
              <a:off x="0" y="0"/>
              <a:ext cx="6151243" cy="403999"/>
            </a:xfrm>
            <a:prstGeom prst="rect">
              <a:avLst/>
            </a:prstGeom>
            <a:solidFill>
              <a:srgbClr val="AACFF4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10" name="Shape 53">
              <a:extLst>
                <a:ext uri="{FF2B5EF4-FFF2-40B4-BE49-F238E27FC236}">
                  <a16:creationId xmlns:a16="http://schemas.microsoft.com/office/drawing/2014/main" id="{5205361A-2938-4C34-A706-9EB5708D38CB}"/>
                </a:ext>
              </a:extLst>
            </p:cNvPr>
            <p:cNvSpPr/>
            <p:nvPr/>
          </p:nvSpPr>
          <p:spPr>
            <a:xfrm>
              <a:off x="6134639" y="0"/>
              <a:ext cx="6151244" cy="403998"/>
            </a:xfrm>
            <a:prstGeom prst="rect">
              <a:avLst/>
            </a:prstGeom>
            <a:solidFill>
              <a:srgbClr val="4F9BE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11" name="Shape 54">
              <a:extLst>
                <a:ext uri="{FF2B5EF4-FFF2-40B4-BE49-F238E27FC236}">
                  <a16:creationId xmlns:a16="http://schemas.microsoft.com/office/drawing/2014/main" id="{0C2DCF6D-1388-469F-8AA6-0331CCF90B5D}"/>
                </a:ext>
              </a:extLst>
            </p:cNvPr>
            <p:cNvSpPr/>
            <p:nvPr/>
          </p:nvSpPr>
          <p:spPr>
            <a:xfrm>
              <a:off x="12269279" y="0"/>
              <a:ext cx="6151244" cy="403998"/>
            </a:xfrm>
            <a:prstGeom prst="rect">
              <a:avLst/>
            </a:prstGeom>
            <a:solidFill>
              <a:srgbClr val="134D8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12" name="Shape 55">
              <a:extLst>
                <a:ext uri="{FF2B5EF4-FFF2-40B4-BE49-F238E27FC236}">
                  <a16:creationId xmlns:a16="http://schemas.microsoft.com/office/drawing/2014/main" id="{1A37394D-C332-4286-AC02-30F77FC8A10D}"/>
                </a:ext>
              </a:extLst>
            </p:cNvPr>
            <p:cNvSpPr/>
            <p:nvPr/>
          </p:nvSpPr>
          <p:spPr>
            <a:xfrm>
              <a:off x="18403918" y="0"/>
              <a:ext cx="6151244" cy="403998"/>
            </a:xfrm>
            <a:prstGeom prst="rect">
              <a:avLst/>
            </a:prstGeom>
            <a:solidFill>
              <a:srgbClr val="0B2D50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</p:grpSp>
    </p:spTree>
    <p:extLst>
      <p:ext uri="{BB962C8B-B14F-4D97-AF65-F5344CB8AC3E}">
        <p14:creationId xmlns:p14="http://schemas.microsoft.com/office/powerpoint/2010/main" val="194296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C8E23-520B-4266-AE1D-67F5C803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6861DFA-05E8-40F2-87DB-DE52D670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A11B-C75E-4D47-AC56-12CD7873E1A0}" type="datetime1">
              <a:rPr lang="ru-RU" smtClean="0"/>
              <a:t>27.06.2024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DF3A2F-3ADD-4CD8-99D7-DEA267EC8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32A016-787A-452C-AD51-804ED744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57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49DE22-7D5A-492D-807B-1EF1506EC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4037-9687-4A27-90D2-2E770288A671}" type="datetime1">
              <a:rPr lang="ru-RU" smtClean="0"/>
              <a:t>27.06.2024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5C5DE3-3CD1-4D00-B5D9-ED89E347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3B6BFC-1181-4C12-A6ED-4943ED8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40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6ED9C-7A1F-4C74-B103-B0A5F573A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1FEA02-F3B8-4604-B3CD-F37D00638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EBB1FC-69DD-4CC8-878B-891D4FA43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95EA34-2DA7-4A49-BE55-18622FB6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6E46-8C15-49B3-B8F5-AA54675B90B4}" type="datetime1">
              <a:rPr lang="ru-RU" smtClean="0"/>
              <a:t>27.06.2024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CB8E1C-FEB6-47AC-9459-30510A46C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7E426A-EB1A-4D59-82FE-374740DBF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39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FEAA4-6C64-4161-AA73-00EA1C32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302402-212F-4EDD-8015-9E1F0D932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E9C9A8-052E-4069-9CF2-353192E72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45B972-56A0-4D71-9188-451F4E48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7FA6-29B7-4EB9-959E-3C9277D70070}" type="datetime1">
              <a:rPr lang="ru-RU" smtClean="0"/>
              <a:t>27.06.2024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2DF97E-2FE8-4511-8E93-B5E7A4B80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237234-01F2-4C2F-AEC9-5711340AC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3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1B21-4C5E-435F-9246-B3CCF52A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0E7C8B-E0C1-4A40-83B2-3A47A8C11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5574D-D804-4A5A-B16E-669895306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E2350-7076-4AD6-A9E3-7F489C92E38D}" type="datetime1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603355-B2D1-47A3-8096-FB5B4FBC7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0759F3-7DC1-4F8D-8640-0E50710D9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47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44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B2D50"/>
          </a:solidFill>
          <a:latin typeface="Playfair Display Black" pitchFamily="2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9BA4B8E2-9C29-421E-9280-15EA4FDBE646}"/>
              </a:ext>
            </a:extLst>
          </p:cNvPr>
          <p:cNvSpPr txBox="1">
            <a:spLocks/>
          </p:cNvSpPr>
          <p:nvPr/>
        </p:nvSpPr>
        <p:spPr>
          <a:xfrm>
            <a:off x="651131" y="1130175"/>
            <a:ext cx="11236069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 smtClean="0"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Выпускная квалификационная работа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 smtClean="0"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формате </a:t>
            </a:r>
            <a:r>
              <a:rPr lang="ru-RU" sz="2000" b="1" dirty="0" err="1" smtClean="0"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стартап</a:t>
            </a:r>
            <a:endParaRPr lang="ru-RU" sz="2000" b="1" dirty="0" smtClean="0"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 smtClean="0"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«Разработка проекта концептуального предприятия общественного питания в г. Юрьевец»</a:t>
            </a:r>
          </a:p>
        </p:txBody>
      </p:sp>
      <p:pic>
        <p:nvPicPr>
          <p:cNvPr id="5" name="Рисунок 4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C1FD6353-61E0-BE29-95B2-DFFD8F8E364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0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9BA4B8E2-9C29-421E-9280-15EA4FDBE646}"/>
              </a:ext>
            </a:extLst>
          </p:cNvPr>
          <p:cNvSpPr txBox="1">
            <a:spLocks/>
          </p:cNvSpPr>
          <p:nvPr/>
        </p:nvSpPr>
        <p:spPr>
          <a:xfrm>
            <a:off x="5292799" y="6083379"/>
            <a:ext cx="7338983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Выполнила </a:t>
            </a:r>
            <a:r>
              <a:rPr lang="ru-RU" sz="1400" dirty="0" err="1" smtClean="0"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Доголич</a:t>
            </a:r>
            <a:r>
              <a:rPr lang="ru-RU" sz="1400" dirty="0" smtClean="0"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Ксения Олеговна, студентка группы 4 МРГБТ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Научный руководитель выпускной квалификационной работы в формате </a:t>
            </a:r>
            <a:r>
              <a:rPr lang="ru-RU" sz="1400" dirty="0" err="1" smtClean="0"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стартап</a:t>
            </a:r>
            <a:r>
              <a:rPr lang="ru-RU" sz="1400" dirty="0" smtClean="0"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к.э.н., доц. Киреева Марина Михайловна</a:t>
            </a:r>
          </a:p>
        </p:txBody>
      </p:sp>
      <p:pic>
        <p:nvPicPr>
          <p:cNvPr id="7" name="Рисунок 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A21CF10-051E-12E8-7FFC-2821B4BC575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1"/>
          </a:xfrm>
          <a:prstGeom prst="rect">
            <a:avLst/>
          </a:prstGeom>
        </p:spPr>
      </p:pic>
      <p:pic>
        <p:nvPicPr>
          <p:cNvPr id="8" name="Picture 2" descr="https://sun9-38.userapi.com/impg/iV1k_uotPp7AVJAt9jWQTxmbPiE9EnR9zfvo7Q/zW7xhgWH74k.jpg?size=508x373&amp;quality=95&amp;sign=bca9be6c3670ddb14c153851082b4340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623" y="2697966"/>
            <a:ext cx="2102274" cy="15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9BA4B8E2-9C29-421E-9280-15EA4FDBE646}"/>
              </a:ext>
            </a:extLst>
          </p:cNvPr>
          <p:cNvSpPr txBox="1">
            <a:spLocks/>
          </p:cNvSpPr>
          <p:nvPr/>
        </p:nvSpPr>
        <p:spPr>
          <a:xfrm>
            <a:off x="1071485" y="3199716"/>
            <a:ext cx="6023989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Арт-кофейня «Ампир» – концептуальное предприятие общественного питания, внутри которого можно не только пообедать, но и побывать на культурно-</a:t>
            </a:r>
            <a:r>
              <a:rPr lang="ru-RU" sz="1400" dirty="0" err="1" smtClean="0"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просветительнском</a:t>
            </a:r>
            <a:r>
              <a:rPr lang="ru-RU" sz="1400" dirty="0" smtClean="0"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мероприятии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9BA4B8E2-9C29-421E-9280-15EA4FDBE646}"/>
              </a:ext>
            </a:extLst>
          </p:cNvPr>
          <p:cNvSpPr txBox="1">
            <a:spLocks/>
          </p:cNvSpPr>
          <p:nvPr/>
        </p:nvSpPr>
        <p:spPr>
          <a:xfrm>
            <a:off x="8445303" y="4539778"/>
            <a:ext cx="43345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«Найди искусство в себе»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64640" y="3032466"/>
            <a:ext cx="6206869" cy="12090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2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344088B4-5DF0-4591-9CFB-0EEE406C7D19}"/>
              </a:ext>
            </a:extLst>
          </p:cNvPr>
          <p:cNvSpPr txBox="1"/>
          <p:nvPr/>
        </p:nvSpPr>
        <p:spPr>
          <a:xfrm>
            <a:off x="616805" y="1526316"/>
            <a:ext cx="17272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15" dirty="0" smtClean="0">
                <a:solidFill>
                  <a:srgbClr val="0B2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Конкурентные преимущества</a:t>
            </a:r>
            <a:endParaRPr sz="1400" dirty="0">
              <a:solidFill>
                <a:srgbClr val="0B2D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37324ACD-7EE4-4648-B954-EFCE123C1707}"/>
              </a:ext>
            </a:extLst>
          </p:cNvPr>
          <p:cNvSpPr txBox="1"/>
          <p:nvPr/>
        </p:nvSpPr>
        <p:spPr>
          <a:xfrm>
            <a:off x="4323286" y="2037080"/>
            <a:ext cx="3357879" cy="133434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98450" marR="109855" indent="-285750">
              <a:lnSpc>
                <a:spcPct val="150600"/>
              </a:lnSpc>
              <a:spcBef>
                <a:spcPts val="140"/>
              </a:spcBef>
              <a:buClr>
                <a:schemeClr val="tx1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ru-RU" sz="1100" spc="80" dirty="0" smtClean="0">
                <a:solidFill>
                  <a:srgbClr val="0B2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сети</a:t>
            </a:r>
            <a:endParaRPr lang="ru-RU" sz="1100" spc="80" dirty="0">
              <a:solidFill>
                <a:srgbClr val="0B2D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109855" indent="-285750">
              <a:lnSpc>
                <a:spcPct val="150600"/>
              </a:lnSpc>
              <a:spcBef>
                <a:spcPts val="140"/>
              </a:spcBef>
              <a:buClr>
                <a:schemeClr val="tx1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en-US" sz="1100" spc="55" dirty="0" smtClean="0">
                <a:solidFill>
                  <a:srgbClr val="0B2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SEO-</a:t>
            </a:r>
            <a:r>
              <a:rPr lang="ru-RU" sz="1100" spc="55" dirty="0" smtClean="0">
                <a:solidFill>
                  <a:srgbClr val="0B2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</a:t>
            </a:r>
          </a:p>
          <a:p>
            <a:pPr marL="298450" marR="109855" indent="-285750">
              <a:lnSpc>
                <a:spcPct val="150600"/>
              </a:lnSpc>
              <a:spcBef>
                <a:spcPts val="140"/>
              </a:spcBef>
              <a:buClr>
                <a:schemeClr val="tx1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ru-RU" sz="1100" dirty="0" smtClean="0">
                <a:solidFill>
                  <a:srgbClr val="0B2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городских фестивалях</a:t>
            </a:r>
          </a:p>
          <a:p>
            <a:pPr marL="298450" marR="109855" indent="-285750">
              <a:lnSpc>
                <a:spcPct val="150600"/>
              </a:lnSpc>
              <a:spcBef>
                <a:spcPts val="140"/>
              </a:spcBef>
              <a:buClr>
                <a:schemeClr val="tx1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ru-RU" sz="1100" dirty="0" smtClean="0">
                <a:solidFill>
                  <a:srgbClr val="0B2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Реклама у партнёров на бартерной и оплачиваемой основе</a:t>
            </a:r>
            <a:endParaRPr sz="1100" dirty="0">
              <a:solidFill>
                <a:srgbClr val="0B2D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B63CB93B-7453-4360-9FD4-6443840C4BC0}"/>
              </a:ext>
            </a:extLst>
          </p:cNvPr>
          <p:cNvSpPr txBox="1"/>
          <p:nvPr/>
        </p:nvSpPr>
        <p:spPr>
          <a:xfrm>
            <a:off x="4491728" y="1526315"/>
            <a:ext cx="222377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20" dirty="0" smtClean="0">
                <a:solidFill>
                  <a:srgbClr val="0B2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Каналы продвижения продукции:</a:t>
            </a:r>
            <a:endParaRPr sz="1400" dirty="0">
              <a:solidFill>
                <a:srgbClr val="0B2D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918D6C51-BC09-420C-A87B-7982E7CB286D}"/>
              </a:ext>
            </a:extLst>
          </p:cNvPr>
          <p:cNvSpPr txBox="1"/>
          <p:nvPr/>
        </p:nvSpPr>
        <p:spPr>
          <a:xfrm>
            <a:off x="7344502" y="1731598"/>
            <a:ext cx="4192966" cy="448071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r>
              <a:rPr lang="ru-RU" sz="1000" dirty="0"/>
              <a:t>•	Ядро целевой аудитории (1 группа): мужчины и женщины от 20 до 40 лет, заинтересованные в искусстве и работах великих мастеров и художников. Это творческие и неординарные люди, профессии которых связаны со сферой дизайна, живописи, кино, литературы, архитектуры, музыки, театра и т.п. Основная цель их посещения ООО «Ампир» - мероприятия, на которых они смогут больше узнать о культуре и познакомиться с талантливыми людьми со схожими интересами. Эти гости обладают любопытством, развитым интеллектом и гибким умом. Они открыты к новому опыту, с удовольствием тратят время на саморазвитие. Из-за творческой профессии могут иметь маленький или нестабильный заработок от 20000-25000 рублей, что затрудняет поездки по России и приобретение некоторых вещей.</a:t>
            </a:r>
          </a:p>
          <a:p>
            <a:r>
              <a:rPr lang="ru-RU" sz="1000" dirty="0"/>
              <a:t>•	2 группа: Жители города Юрьевца. Это люди от 16 до 45. Молодёжная группа (16-35 лет) будет, в основном, посещать заведение в компании друзей. Им будет интересно увидеть современный интерьер необычного заведения в маленьком городе, попробовать интересные блюда и авторские напитки. Группа от 20 до 35 охотнее посетит творческие мероприятия, потому что у этих гостей чётче сформированы жизненные ценности, потребности, цели. Группа от 18 до 45 может посещать заведение во время обеденного перерыва. Семьи могу приходить в заведение, но реже, так как оно не семейного формата. Также в арт-кофейню могут приходить соискатели для устройства на работу.</a:t>
            </a:r>
          </a:p>
          <a:p>
            <a:r>
              <a:rPr lang="ru-RU" sz="1000" dirty="0"/>
              <a:t>•	3 группа: Туристы. Группы иногородних туристов могут заходить в ООО «Ампир», чтобы пообедать. Также их программа может включать посещение мероприятий для знакомства с культурными деятелями Юрьевца. Визит в кофейню подойдёт для обзорных и школьных экскурсий или хобби-туров.</a:t>
            </a:r>
            <a:endParaRPr sz="1000" dirty="0">
              <a:solidFill>
                <a:srgbClr val="0B2D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2991B3C1-0D45-4B71-8E23-98AFDE569A0C}"/>
              </a:ext>
            </a:extLst>
          </p:cNvPr>
          <p:cNvSpPr txBox="1"/>
          <p:nvPr/>
        </p:nvSpPr>
        <p:spPr>
          <a:xfrm>
            <a:off x="8115339" y="1469494"/>
            <a:ext cx="15875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45" dirty="0" smtClean="0">
                <a:solidFill>
                  <a:srgbClr val="0B2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Потребители:</a:t>
            </a:r>
            <a:endParaRPr sz="1400" dirty="0">
              <a:solidFill>
                <a:srgbClr val="0B2D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page number">
            <a:extLst>
              <a:ext uri="{FF2B5EF4-FFF2-40B4-BE49-F238E27FC236}">
                <a16:creationId xmlns:a16="http://schemas.microsoft.com/office/drawing/2014/main" id="{81A9C515-2922-46EE-9595-987FE1A9680C}"/>
              </a:ext>
            </a:extLst>
          </p:cNvPr>
          <p:cNvGrpSpPr/>
          <p:nvPr/>
        </p:nvGrpSpPr>
        <p:grpSpPr>
          <a:xfrm>
            <a:off x="11422855" y="6242955"/>
            <a:ext cx="457156" cy="365125"/>
            <a:chOff x="11422855" y="6242955"/>
            <a:chExt cx="457156" cy="365125"/>
          </a:xfrm>
        </p:grpSpPr>
        <p:sp>
          <p:nvSpPr>
            <p:cNvPr id="11" name="page number">
              <a:extLst>
                <a:ext uri="{FF2B5EF4-FFF2-40B4-BE49-F238E27FC236}">
                  <a16:creationId xmlns:a16="http://schemas.microsoft.com/office/drawing/2014/main" id="{F1E26E1E-6172-40E1-ADD5-644574586879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10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rectangles">
              <a:extLst>
                <a:ext uri="{FF2B5EF4-FFF2-40B4-BE49-F238E27FC236}">
                  <a16:creationId xmlns:a16="http://schemas.microsoft.com/office/drawing/2014/main" id="{F863B706-6EB9-4B6B-8A89-756CA429D8E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67D06FD4-79D9-4C6C-AB08-EB37D878B76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id="{BF2211AF-C66F-4CCA-A780-5E80FAE39454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F70AFA75-21D9-4813-8C2B-A8AE316B9422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id="{C675F99D-7D60-4462-8147-6B0833673273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7" name="Рисунок 1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A21CF10-051E-12E8-7FFC-2821B4BC575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1"/>
          </a:xfrm>
          <a:prstGeom prst="rect">
            <a:avLst/>
          </a:prstGeom>
        </p:spPr>
      </p:pic>
      <p:sp>
        <p:nvSpPr>
          <p:cNvPr id="18" name="main title">
            <a:extLst>
              <a:ext uri="{FF2B5EF4-FFF2-40B4-BE49-F238E27FC236}">
                <a16:creationId xmlns:a16="http://schemas.microsoft.com/office/drawing/2014/main" id="{5730460A-2796-441E-9D16-7DD06F266191}"/>
              </a:ext>
            </a:extLst>
          </p:cNvPr>
          <p:cNvSpPr txBox="1"/>
          <p:nvPr/>
        </p:nvSpPr>
        <p:spPr>
          <a:xfrm>
            <a:off x="680636" y="364280"/>
            <a:ext cx="43027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0B2D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Маркетинговый план проекта</a:t>
            </a:r>
            <a:endParaRPr lang="ru-RU" sz="2600" b="1" dirty="0">
              <a:solidFill>
                <a:srgbClr val="0B2D5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1057" y="2037080"/>
            <a:ext cx="3675776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•	Выгодное географическое положение: арт-кофейня находится в центре города на пересечении двух улиц, что делает предприятие доступным для транспорта;</a:t>
            </a:r>
          </a:p>
          <a:p>
            <a:r>
              <a:rPr lang="ru-RU" sz="1100" dirty="0"/>
              <a:t>•	Проверенные поставщики с сырьём высокого качества;</a:t>
            </a:r>
          </a:p>
          <a:p>
            <a:r>
              <a:rPr lang="ru-RU" sz="1100" dirty="0"/>
              <a:t>•	Интересная концепция заведения, основанная на историческом </a:t>
            </a:r>
            <a:r>
              <a:rPr lang="ru-RU" sz="1100" dirty="0" err="1"/>
              <a:t>насле-дии</a:t>
            </a:r>
            <a:r>
              <a:rPr lang="ru-RU" sz="1100" dirty="0"/>
              <a:t> г. Юрьевец;</a:t>
            </a:r>
          </a:p>
          <a:p>
            <a:r>
              <a:rPr lang="ru-RU" sz="1100" dirty="0"/>
              <a:t>•	Обновляемое меню;</a:t>
            </a:r>
          </a:p>
          <a:p>
            <a:r>
              <a:rPr lang="ru-RU" sz="1100" dirty="0"/>
              <a:t>•	Творческие мероприятия в стенах арт-кофейни, в которых можно не только поучаствовать, но и создать событие самостоятельно;</a:t>
            </a:r>
          </a:p>
          <a:p>
            <a:r>
              <a:rPr lang="ru-RU" sz="1100" dirty="0"/>
              <a:t>•	Конкурентоспособный уровень заработной платы;</a:t>
            </a:r>
          </a:p>
          <a:p>
            <a:r>
              <a:rPr lang="ru-RU" sz="1100" dirty="0"/>
              <a:t>•	Современные подходы в маркетинге: продвижение в социальных се-</a:t>
            </a:r>
            <a:r>
              <a:rPr lang="ru-RU" sz="1100" dirty="0" err="1"/>
              <a:t>тях</a:t>
            </a:r>
            <a:r>
              <a:rPr lang="ru-RU" sz="1100" dirty="0"/>
              <a:t>, наличие сайта;</a:t>
            </a:r>
          </a:p>
          <a:p>
            <a:r>
              <a:rPr lang="ru-RU" sz="1100" dirty="0"/>
              <a:t>•	Возможность забрать напитки и блюда навынос; </a:t>
            </a:r>
          </a:p>
          <a:p>
            <a:r>
              <a:rPr lang="ru-RU" sz="1100" dirty="0"/>
              <a:t>•	Приятный внутренний интерьер заведения, отсылающий к различным сферам искусства и творческим деятелям г. Юрьевец;</a:t>
            </a:r>
          </a:p>
          <a:p>
            <a:r>
              <a:rPr lang="ru-RU" sz="1100" dirty="0"/>
              <a:t>•	Среднерыночная стоимость блюд и напитков.</a:t>
            </a:r>
          </a:p>
        </p:txBody>
      </p:sp>
    </p:spTree>
    <p:extLst>
      <p:ext uri="{BB962C8B-B14F-4D97-AF65-F5344CB8AC3E}">
        <p14:creationId xmlns:p14="http://schemas.microsoft.com/office/powerpoint/2010/main" val="284806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page number">
            <a:extLst>
              <a:ext uri="{FF2B5EF4-FFF2-40B4-BE49-F238E27FC236}">
                <a16:creationId xmlns:a16="http://schemas.microsoft.com/office/drawing/2014/main" id="{B28D3DDD-2019-4A46-8173-ECEBF80E33C9}"/>
              </a:ext>
            </a:extLst>
          </p:cNvPr>
          <p:cNvGrpSpPr/>
          <p:nvPr/>
        </p:nvGrpSpPr>
        <p:grpSpPr>
          <a:xfrm>
            <a:off x="11330613" y="6242955"/>
            <a:ext cx="549398" cy="365125"/>
            <a:chOff x="11330613" y="6242955"/>
            <a:chExt cx="549398" cy="365125"/>
          </a:xfrm>
        </p:grpSpPr>
        <p:sp>
          <p:nvSpPr>
            <p:cNvPr id="4" name="page number">
              <a:extLst>
                <a:ext uri="{FF2B5EF4-FFF2-40B4-BE49-F238E27FC236}">
                  <a16:creationId xmlns:a16="http://schemas.microsoft.com/office/drawing/2014/main" id="{3689201C-ABA9-4EBA-A73A-6E207833A1B1}"/>
                </a:ext>
              </a:extLst>
            </p:cNvPr>
            <p:cNvSpPr txBox="1">
              <a:spLocks/>
            </p:cNvSpPr>
            <p:nvPr/>
          </p:nvSpPr>
          <p:spPr>
            <a:xfrm>
              <a:off x="11330613" y="6242955"/>
              <a:ext cx="489912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11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rectangles">
              <a:extLst>
                <a:ext uri="{FF2B5EF4-FFF2-40B4-BE49-F238E27FC236}">
                  <a16:creationId xmlns:a16="http://schemas.microsoft.com/office/drawing/2014/main" id="{6CD3985F-2452-4F03-850E-A4FC70768158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6" name="rectangle">
                <a:extLst>
                  <a:ext uri="{FF2B5EF4-FFF2-40B4-BE49-F238E27FC236}">
                    <a16:creationId xmlns:a16="http://schemas.microsoft.com/office/drawing/2014/main" id="{F15D4055-4E08-4A47-B5D4-2E177AE07242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BAB32B64-DA02-412B-A2DA-7ED54B336E6F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id="{0E87604C-A64C-4753-B1E4-AB8F688FA3E9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9BC4203F-029D-4DB5-ADBB-1464AA1F9E4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9" name="main title">
            <a:extLst>
              <a:ext uri="{FF2B5EF4-FFF2-40B4-BE49-F238E27FC236}">
                <a16:creationId xmlns:a16="http://schemas.microsoft.com/office/drawing/2014/main" id="{0B4C9E35-AB13-4F32-BED2-010BED965F54}"/>
              </a:ext>
            </a:extLst>
          </p:cNvPr>
          <p:cNvGrpSpPr/>
          <p:nvPr/>
        </p:nvGrpSpPr>
        <p:grpSpPr>
          <a:xfrm>
            <a:off x="668604" y="635794"/>
            <a:ext cx="4126451" cy="492443"/>
            <a:chOff x="668604" y="635794"/>
            <a:chExt cx="4126451" cy="492443"/>
          </a:xfrm>
        </p:grpSpPr>
        <p:grpSp>
          <p:nvGrpSpPr>
            <p:cNvPr id="17" name="rectangles">
              <a:extLst>
                <a:ext uri="{FF2B5EF4-FFF2-40B4-BE49-F238E27FC236}">
                  <a16:creationId xmlns:a16="http://schemas.microsoft.com/office/drawing/2014/main" id="{C7D6965F-9067-4A6A-B4DB-37B370178E01}"/>
                </a:ext>
              </a:extLst>
            </p:cNvPr>
            <p:cNvGrpSpPr/>
            <p:nvPr/>
          </p:nvGrpSpPr>
          <p:grpSpPr>
            <a:xfrm>
              <a:off x="762000" y="635794"/>
              <a:ext cx="461677" cy="69056"/>
              <a:chOff x="762000" y="635794"/>
              <a:chExt cx="461677" cy="69056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6370E1AF-ADA0-4814-8BAE-2DE79F71A59D}"/>
                  </a:ext>
                </a:extLst>
              </p:cNvPr>
              <p:cNvSpPr/>
              <p:nvPr/>
            </p:nvSpPr>
            <p:spPr>
              <a:xfrm>
                <a:off x="762000" y="635794"/>
                <a:ext cx="78580" cy="69056"/>
              </a:xfrm>
              <a:prstGeom prst="rect">
                <a:avLst/>
              </a:prstGeom>
              <a:solidFill>
                <a:srgbClr val="2986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id="{0815BEA4-FB2C-4882-AE36-F030EB27FADA}"/>
                  </a:ext>
                </a:extLst>
              </p:cNvPr>
              <p:cNvSpPr/>
              <p:nvPr/>
            </p:nvSpPr>
            <p:spPr>
              <a:xfrm>
                <a:off x="890531" y="635794"/>
                <a:ext cx="78580" cy="69056"/>
              </a:xfrm>
              <a:prstGeom prst="rect">
                <a:avLst/>
              </a:prstGeom>
              <a:solidFill>
                <a:srgbClr val="0A2C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D3949626-101E-42B5-B152-7325488C0CD8}"/>
                  </a:ext>
                </a:extLst>
              </p:cNvPr>
              <p:cNvSpPr/>
              <p:nvPr/>
            </p:nvSpPr>
            <p:spPr>
              <a:xfrm>
                <a:off x="1017814" y="635794"/>
                <a:ext cx="78580" cy="69056"/>
              </a:xfrm>
              <a:prstGeom prst="rect">
                <a:avLst/>
              </a:prstGeom>
              <a:solidFill>
                <a:srgbClr val="86BA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id="{884DC3D0-3F59-4F45-BAB6-277AC2D64E02}"/>
                  </a:ext>
                </a:extLst>
              </p:cNvPr>
              <p:cNvSpPr/>
              <p:nvPr/>
            </p:nvSpPr>
            <p:spPr>
              <a:xfrm>
                <a:off x="1145097" y="635794"/>
                <a:ext cx="78580" cy="69056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main title">
              <a:extLst>
                <a:ext uri="{FF2B5EF4-FFF2-40B4-BE49-F238E27FC236}">
                  <a16:creationId xmlns:a16="http://schemas.microsoft.com/office/drawing/2014/main" id="{5730460A-2796-441E-9D16-7DD06F266191}"/>
                </a:ext>
              </a:extLst>
            </p:cNvPr>
            <p:cNvSpPr txBox="1"/>
            <p:nvPr/>
          </p:nvSpPr>
          <p:spPr>
            <a:xfrm>
              <a:off x="668604" y="635794"/>
              <a:ext cx="412645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600" b="1" dirty="0" smtClean="0">
                  <a:solidFill>
                    <a:srgbClr val="0B2D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Основы проектных решений</a:t>
              </a:r>
              <a:endParaRPr lang="ru-RU" sz="2600" b="1" dirty="0">
                <a:solidFill>
                  <a:srgbClr val="0B2D5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">
            <a:extLst>
              <a:ext uri="{FF2B5EF4-FFF2-40B4-BE49-F238E27FC236}">
                <a16:creationId xmlns:a16="http://schemas.microsoft.com/office/drawing/2014/main" id="{5A47B8A0-B871-43C0-9AD4-741BF5D634D1}"/>
              </a:ext>
            </a:extLst>
          </p:cNvPr>
          <p:cNvSpPr txBox="1"/>
          <p:nvPr/>
        </p:nvSpPr>
        <p:spPr>
          <a:xfrm>
            <a:off x="787094" y="1304925"/>
            <a:ext cx="1620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Местоположение</a:t>
            </a:r>
            <a:endParaRPr lang="ru-RU" sz="1400" dirty="0">
              <a:solidFill>
                <a:srgbClr val="0A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itle">
            <a:extLst>
              <a:ext uri="{FF2B5EF4-FFF2-40B4-BE49-F238E27FC236}">
                <a16:creationId xmlns:a16="http://schemas.microsoft.com/office/drawing/2014/main" id="{9D46B7FF-049B-41E6-8853-E309FD6F7878}"/>
              </a:ext>
            </a:extLst>
          </p:cNvPr>
          <p:cNvSpPr txBox="1"/>
          <p:nvPr/>
        </p:nvSpPr>
        <p:spPr>
          <a:xfrm>
            <a:off x="762000" y="2690359"/>
            <a:ext cx="2729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Характеристика помещения:</a:t>
            </a:r>
            <a:endParaRPr lang="ru-RU" sz="1400" b="1" dirty="0">
              <a:solidFill>
                <a:srgbClr val="0A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7" name="list">
            <a:extLst>
              <a:ext uri="{FF2B5EF4-FFF2-40B4-BE49-F238E27FC236}">
                <a16:creationId xmlns:a16="http://schemas.microsoft.com/office/drawing/2014/main" id="{30877CC7-B339-4C9A-AB52-1B3E9DEE6C44}"/>
              </a:ext>
            </a:extLst>
          </p:cNvPr>
          <p:cNvGrpSpPr/>
          <p:nvPr/>
        </p:nvGrpSpPr>
        <p:grpSpPr>
          <a:xfrm>
            <a:off x="849058" y="3051983"/>
            <a:ext cx="8831313" cy="1307830"/>
            <a:chOff x="359092" y="2729492"/>
            <a:chExt cx="8831313" cy="1307830"/>
          </a:xfrm>
        </p:grpSpPr>
        <p:grpSp>
          <p:nvGrpSpPr>
            <p:cNvPr id="88" name="item">
              <a:extLst>
                <a:ext uri="{FF2B5EF4-FFF2-40B4-BE49-F238E27FC236}">
                  <a16:creationId xmlns:a16="http://schemas.microsoft.com/office/drawing/2014/main" id="{DED62DF7-606E-4532-A157-BC53A9298568}"/>
                </a:ext>
              </a:extLst>
            </p:cNvPr>
            <p:cNvGrpSpPr/>
            <p:nvPr/>
          </p:nvGrpSpPr>
          <p:grpSpPr>
            <a:xfrm>
              <a:off x="359093" y="2729492"/>
              <a:ext cx="6615962" cy="272236"/>
              <a:chOff x="359093" y="2729492"/>
              <a:chExt cx="6615962" cy="272236"/>
            </a:xfrm>
          </p:grpSpPr>
          <p:pic>
            <p:nvPicPr>
              <p:cNvPr id="98" name="bullet">
                <a:extLst>
                  <a:ext uri="{FF2B5EF4-FFF2-40B4-BE49-F238E27FC236}">
                    <a16:creationId xmlns:a16="http://schemas.microsoft.com/office/drawing/2014/main" id="{9B135486-D764-4F4F-82DD-247DA56E24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59093" y="2735580"/>
                <a:ext cx="266148" cy="266148"/>
              </a:xfrm>
              <a:prstGeom prst="rect">
                <a:avLst/>
              </a:prstGeom>
            </p:spPr>
          </p:pic>
          <p:sp>
            <p:nvSpPr>
              <p:cNvPr id="99" name="text">
                <a:extLst>
                  <a:ext uri="{FF2B5EF4-FFF2-40B4-BE49-F238E27FC236}">
                    <a16:creationId xmlns:a16="http://schemas.microsoft.com/office/drawing/2014/main" id="{917EEA99-F813-4219-BB79-F1E17B187012}"/>
                  </a:ext>
                </a:extLst>
              </p:cNvPr>
              <p:cNvSpPr txBox="1"/>
              <p:nvPr/>
            </p:nvSpPr>
            <p:spPr>
              <a:xfrm>
                <a:off x="625240" y="2729492"/>
                <a:ext cx="634981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dirty="0" smtClean="0">
                    <a:solidFill>
                      <a:srgbClr val="0A2C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249,2 м квадратных, включающих обеденный зал (30 мест) и пространство для мероприятий </a:t>
                </a:r>
                <a:endParaRPr lang="ru-RU" sz="1100" dirty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9" name="item">
              <a:extLst>
                <a:ext uri="{FF2B5EF4-FFF2-40B4-BE49-F238E27FC236}">
                  <a16:creationId xmlns:a16="http://schemas.microsoft.com/office/drawing/2014/main" id="{482B5B93-5A6A-426C-8D12-267859827C6E}"/>
                </a:ext>
              </a:extLst>
            </p:cNvPr>
            <p:cNvGrpSpPr/>
            <p:nvPr/>
          </p:nvGrpSpPr>
          <p:grpSpPr>
            <a:xfrm>
              <a:off x="359092" y="3071399"/>
              <a:ext cx="2101907" cy="275547"/>
              <a:chOff x="359093" y="2726181"/>
              <a:chExt cx="2101907" cy="275547"/>
            </a:xfrm>
          </p:grpSpPr>
          <p:pic>
            <p:nvPicPr>
              <p:cNvPr id="96" name="bullet">
                <a:extLst>
                  <a:ext uri="{FF2B5EF4-FFF2-40B4-BE49-F238E27FC236}">
                    <a16:creationId xmlns:a16="http://schemas.microsoft.com/office/drawing/2014/main" id="{F013E5B8-A395-4743-9877-30822DE167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59093" y="2735580"/>
                <a:ext cx="266148" cy="266148"/>
              </a:xfrm>
              <a:prstGeom prst="rect">
                <a:avLst/>
              </a:prstGeom>
            </p:spPr>
          </p:pic>
          <p:sp>
            <p:nvSpPr>
              <p:cNvPr id="97" name="text">
                <a:extLst>
                  <a:ext uri="{FF2B5EF4-FFF2-40B4-BE49-F238E27FC236}">
                    <a16:creationId xmlns:a16="http://schemas.microsoft.com/office/drawing/2014/main" id="{AC6F2AA3-FA2D-4C11-8DCD-0EA567ABC1F0}"/>
                  </a:ext>
                </a:extLst>
              </p:cNvPr>
              <p:cNvSpPr txBox="1"/>
              <p:nvPr/>
            </p:nvSpPr>
            <p:spPr>
              <a:xfrm>
                <a:off x="625241" y="2726181"/>
                <a:ext cx="183575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dirty="0" smtClean="0">
                    <a:solidFill>
                      <a:srgbClr val="0A2C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Отдельный вход с улицы</a:t>
                </a:r>
                <a:endParaRPr lang="ru-RU" sz="1100" dirty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0" name="item">
              <a:extLst>
                <a:ext uri="{FF2B5EF4-FFF2-40B4-BE49-F238E27FC236}">
                  <a16:creationId xmlns:a16="http://schemas.microsoft.com/office/drawing/2014/main" id="{62CCC109-0DEB-4974-9716-3F755B0D9C54}"/>
                </a:ext>
              </a:extLst>
            </p:cNvPr>
            <p:cNvGrpSpPr/>
            <p:nvPr/>
          </p:nvGrpSpPr>
          <p:grpSpPr>
            <a:xfrm>
              <a:off x="359092" y="3427226"/>
              <a:ext cx="8831313" cy="275547"/>
              <a:chOff x="359093" y="2726181"/>
              <a:chExt cx="8831313" cy="275547"/>
            </a:xfrm>
          </p:grpSpPr>
          <p:pic>
            <p:nvPicPr>
              <p:cNvPr id="94" name="bullet">
                <a:extLst>
                  <a:ext uri="{FF2B5EF4-FFF2-40B4-BE49-F238E27FC236}">
                    <a16:creationId xmlns:a16="http://schemas.microsoft.com/office/drawing/2014/main" id="{F96342F5-988E-4E91-9BE9-8CE89118FA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59093" y="2735580"/>
                <a:ext cx="266148" cy="266148"/>
              </a:xfrm>
              <a:prstGeom prst="rect">
                <a:avLst/>
              </a:prstGeom>
            </p:spPr>
          </p:pic>
          <p:sp>
            <p:nvSpPr>
              <p:cNvPr id="95" name="text">
                <a:extLst>
                  <a:ext uri="{FF2B5EF4-FFF2-40B4-BE49-F238E27FC236}">
                    <a16:creationId xmlns:a16="http://schemas.microsoft.com/office/drawing/2014/main" id="{9E01A5B6-49E9-4CEC-A9B3-193C9D1FE3A5}"/>
                  </a:ext>
                </a:extLst>
              </p:cNvPr>
              <p:cNvSpPr txBox="1"/>
              <p:nvPr/>
            </p:nvSpPr>
            <p:spPr>
              <a:xfrm>
                <a:off x="625241" y="2726181"/>
                <a:ext cx="856516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dirty="0" smtClean="0">
                    <a:solidFill>
                      <a:srgbClr val="0A2C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Подключение всех необходимых коммуникаций: горячее и холодное водоснабжение, электроэнергия, вентиляция, канализация</a:t>
                </a:r>
                <a:endParaRPr lang="ru-RU" sz="1100" dirty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1" name="item">
              <a:extLst>
                <a:ext uri="{FF2B5EF4-FFF2-40B4-BE49-F238E27FC236}">
                  <a16:creationId xmlns:a16="http://schemas.microsoft.com/office/drawing/2014/main" id="{B39CD64A-B5DA-4712-A318-9CAD701F908C}"/>
                </a:ext>
              </a:extLst>
            </p:cNvPr>
            <p:cNvGrpSpPr/>
            <p:nvPr/>
          </p:nvGrpSpPr>
          <p:grpSpPr>
            <a:xfrm>
              <a:off x="359092" y="3761775"/>
              <a:ext cx="3030046" cy="275547"/>
              <a:chOff x="359093" y="2726181"/>
              <a:chExt cx="3030046" cy="275547"/>
            </a:xfrm>
          </p:grpSpPr>
          <p:pic>
            <p:nvPicPr>
              <p:cNvPr id="92" name="bullet">
                <a:extLst>
                  <a:ext uri="{FF2B5EF4-FFF2-40B4-BE49-F238E27FC236}">
                    <a16:creationId xmlns:a16="http://schemas.microsoft.com/office/drawing/2014/main" id="{539C45BC-C698-4AD0-842E-4A665B9CA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59093" y="2735580"/>
                <a:ext cx="266148" cy="266148"/>
              </a:xfrm>
              <a:prstGeom prst="rect">
                <a:avLst/>
              </a:prstGeom>
            </p:spPr>
          </p:pic>
          <p:sp>
            <p:nvSpPr>
              <p:cNvPr id="93" name="text">
                <a:extLst>
                  <a:ext uri="{FF2B5EF4-FFF2-40B4-BE49-F238E27FC236}">
                    <a16:creationId xmlns:a16="http://schemas.microsoft.com/office/drawing/2014/main" id="{93809D95-24A3-4756-A5C1-BDD900EE7C68}"/>
                  </a:ext>
                </a:extLst>
              </p:cNvPr>
              <p:cNvSpPr txBox="1"/>
              <p:nvPr/>
            </p:nvSpPr>
            <p:spPr>
              <a:xfrm>
                <a:off x="625241" y="2726181"/>
                <a:ext cx="27638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00" dirty="0" smtClean="0">
                    <a:solidFill>
                      <a:srgbClr val="0A2C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Шаговая доступность от центра города</a:t>
                </a:r>
                <a:endParaRPr lang="ru-RU" sz="1100" dirty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35" name="line">
            <a:extLst>
              <a:ext uri="{FF2B5EF4-FFF2-40B4-BE49-F238E27FC236}">
                <a16:creationId xmlns:a16="http://schemas.microsoft.com/office/drawing/2014/main" id="{7FBAC77D-B0D7-42AA-B879-CBA7337073AB}"/>
              </a:ext>
            </a:extLst>
          </p:cNvPr>
          <p:cNvCxnSpPr/>
          <p:nvPr/>
        </p:nvCxnSpPr>
        <p:spPr>
          <a:xfrm>
            <a:off x="371475" y="200025"/>
            <a:ext cx="0" cy="6457950"/>
          </a:xfrm>
          <a:prstGeom prst="line">
            <a:avLst/>
          </a:prstGeom>
          <a:ln w="9525" cap="rnd">
            <a:solidFill>
              <a:srgbClr val="D2D5DC"/>
            </a:solidFill>
            <a:prstDash val="dash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1145A458-DEDB-05C4-577F-8E742DFB1EE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0"/>
          </a:xfrm>
          <a:prstGeom prst="rect">
            <a:avLst/>
          </a:prstGeom>
        </p:spPr>
      </p:pic>
      <p:sp>
        <p:nvSpPr>
          <p:cNvPr id="34" name="text">
            <a:extLst>
              <a:ext uri="{FF2B5EF4-FFF2-40B4-BE49-F238E27FC236}">
                <a16:creationId xmlns:a16="http://schemas.microsoft.com/office/drawing/2014/main" id="{D26E8337-E9D4-4866-AD7D-C4A0C698F2B6}"/>
              </a:ext>
            </a:extLst>
          </p:cNvPr>
          <p:cNvSpPr txBox="1"/>
          <p:nvPr/>
        </p:nvSpPr>
        <p:spPr>
          <a:xfrm>
            <a:off x="762000" y="1570501"/>
            <a:ext cx="103990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«Ампир» будет находиться по адресу Советская ул., 55, Юрьевец, Ивановская обл., 155453. Улица Советская – главная улица г. </a:t>
            </a:r>
            <a:r>
              <a:rPr lang="ru-RU" sz="1100" dirty="0" err="1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Юрьвца</a:t>
            </a:r>
            <a:r>
              <a:rPr lang="ru-RU" sz="11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делает её достаточно проходимой. Дом находится на пересечении Советской улицы и Революционного перекрёстка у дороги, что делает ООО «Ампир» доступным для транспорта местом. </a:t>
            </a:r>
          </a:p>
          <a:p>
            <a:r>
              <a:rPr lang="ru-RU" sz="11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Недалеко от предприятия находится набережная, Собор Успения Пресвятой Богородицы и Администрация </a:t>
            </a:r>
            <a:r>
              <a:rPr lang="ru-RU" sz="1100" dirty="0" err="1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Юрьевецкого</a:t>
            </a:r>
            <a:r>
              <a:rPr lang="ru-RU" sz="11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района. Относительно недалеко находятся Музейный центр А. Тарковского, Музей кинорежиссёра Андрея Тарковского и Дом-музей архитекторов братьев Весниных. Также рядом со зданием находится Росгосстрах, МБОУ ДО Детская школа искусств.</a:t>
            </a:r>
          </a:p>
        </p:txBody>
      </p:sp>
      <p:pic>
        <p:nvPicPr>
          <p:cNvPr id="36" name="Рисунок 35" descr="https://sun9-34.userapi.com/impg/S6GR-zDicHAl6WqFBGffjNxOBoIdqth4YkUS9w/_eMNvnqdskU.jpg?size=200x167&amp;quality=96&amp;sign=fd02d563a84b8ff77b0bd74f8c01af5f&amp;type=album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825" y="4589082"/>
            <a:ext cx="2073003" cy="1716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Рисунок 36" descr="Интерьер кафе в современном стиле - 47 фото"/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120" y="4514216"/>
            <a:ext cx="2242860" cy="1728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 descr="Picture background"/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835" y="4589082"/>
            <a:ext cx="2340142" cy="1558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01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2D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7E3D67B6-5406-4478-9947-7CD0F3132823}"/>
              </a:ext>
            </a:extLst>
          </p:cNvPr>
          <p:cNvSpPr txBox="1">
            <a:spLocks/>
          </p:cNvSpPr>
          <p:nvPr/>
        </p:nvSpPr>
        <p:spPr>
          <a:xfrm>
            <a:off x="550029" y="304394"/>
            <a:ext cx="782796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Производственный план проектных решений</a:t>
            </a:r>
            <a:endParaRPr lang="ru-RU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" name="page number">
            <a:extLst>
              <a:ext uri="{FF2B5EF4-FFF2-40B4-BE49-F238E27FC236}">
                <a16:creationId xmlns:a16="http://schemas.microsoft.com/office/drawing/2014/main" id="{C6E98BEB-682A-48DB-A054-7B342A080494}"/>
              </a:ext>
            </a:extLst>
          </p:cNvPr>
          <p:cNvGrpSpPr/>
          <p:nvPr/>
        </p:nvGrpSpPr>
        <p:grpSpPr>
          <a:xfrm>
            <a:off x="11422855" y="6242955"/>
            <a:ext cx="457156" cy="365125"/>
            <a:chOff x="11422855" y="6242955"/>
            <a:chExt cx="457156" cy="365125"/>
          </a:xfrm>
        </p:grpSpPr>
        <p:sp>
          <p:nvSpPr>
            <p:cNvPr id="5" name="page number">
              <a:extLst>
                <a:ext uri="{FF2B5EF4-FFF2-40B4-BE49-F238E27FC236}">
                  <a16:creationId xmlns:a16="http://schemas.microsoft.com/office/drawing/2014/main" id="{F916661C-2BB7-4BA7-82CD-697C4661EF32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12</a:t>
              </a:fld>
              <a:endPara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rectangles">
              <a:extLst>
                <a:ext uri="{FF2B5EF4-FFF2-40B4-BE49-F238E27FC236}">
                  <a16:creationId xmlns:a16="http://schemas.microsoft.com/office/drawing/2014/main" id="{0CCDC9FE-327F-4401-AF59-58ED8C381580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766DCDD5-4920-424F-835F-95CAB2E91F11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id="{C42AC917-BB3D-48E3-BDE2-3267A53E94BA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3F8D1FE3-DB8E-4000-AD4D-06229F70FB3B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DB2EA3E8-1BB8-43C1-9E57-4B4F0C3E7860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2" name="Рисунок 1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DABB00A3-17E2-EDD4-A1EF-2B9358C2D6A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0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794455"/>
              </p:ext>
            </p:extLst>
          </p:nvPr>
        </p:nvGraphicFramePr>
        <p:xfrm>
          <a:off x="1210216" y="1021289"/>
          <a:ext cx="9201987" cy="5381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7329">
                  <a:extLst>
                    <a:ext uri="{9D8B030D-6E8A-4147-A177-3AD203B41FA5}">
                      <a16:colId xmlns:a16="http://schemas.microsoft.com/office/drawing/2014/main" val="1585261528"/>
                    </a:ext>
                  </a:extLst>
                </a:gridCol>
                <a:gridCol w="3067329">
                  <a:extLst>
                    <a:ext uri="{9D8B030D-6E8A-4147-A177-3AD203B41FA5}">
                      <a16:colId xmlns:a16="http://schemas.microsoft.com/office/drawing/2014/main" val="2860693895"/>
                    </a:ext>
                  </a:extLst>
                </a:gridCol>
                <a:gridCol w="3067329">
                  <a:extLst>
                    <a:ext uri="{9D8B030D-6E8A-4147-A177-3AD203B41FA5}">
                      <a16:colId xmlns:a16="http://schemas.microsoft.com/office/drawing/2014/main" val="2361212216"/>
                    </a:ext>
                  </a:extLst>
                </a:gridCol>
              </a:tblGrid>
              <a:tr h="169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помещения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Площадь помещения, м</a:t>
                      </a:r>
                      <a:r>
                        <a:rPr lang="ru-RU" sz="1100" kern="1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Описание помещения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989014"/>
                  </a:ext>
                </a:extLst>
              </a:tr>
              <a:tr h="7054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Тамбур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Небольшое помещение, представляющее собой пространство меду выходом на улицу и входом в здание, необходимое для сохранения тепла в помещении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1499402"/>
                  </a:ext>
                </a:extLst>
              </a:tr>
              <a:tr h="5269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Главный зал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98,7 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Включает в себя 30 посадочных мест, стойку бариста, витрину с кондитерскими изделиями, а также пространство для мероприятий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6663426"/>
                  </a:ext>
                </a:extLst>
              </a:tr>
              <a:tr h="5269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Туалетная комната для гостей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34,5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туалетных комнатах будут по 3 кабинки (3 в мужской, 3 в женской), а также раковины и зеркала..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4356040"/>
                  </a:ext>
                </a:extLst>
              </a:tr>
              <a:tr h="3483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Кухня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Включает в себя горячий и холодный цех с соответствующим оборудованием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8713834"/>
                  </a:ext>
                </a:extLst>
              </a:tr>
              <a:tr h="5269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Склад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Помещение для хранения сырья и продуктов. Внутри будут расположены 2 холодильника и 3 шкафа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3172270"/>
                  </a:ext>
                </a:extLst>
              </a:tr>
              <a:tr h="10625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Комната персонала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комнате персонала будет находиться стол и стул и шкаф для верхней одежды. Также внутри этого помещения будет находится кабинет директора (за дверью). Внутри этого помещения будет сейф, стол и два стула, шкаф для документов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6876609"/>
                  </a:ext>
                </a:extLst>
              </a:tr>
              <a:tr h="3483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Туалетная комната для персонала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Внутри будут туалет, зеркало, раковина и сушилка для рук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0925512"/>
                  </a:ext>
                </a:extLst>
              </a:tr>
              <a:tr h="3483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Душевая комната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Комната с душевой кабиной, необходимая исходи из норм СанПина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6011292"/>
                  </a:ext>
                </a:extLst>
              </a:tr>
              <a:tr h="5269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Диспетчерская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диспетчерской комнате будут расположены щитки электроэнергии, водоснабжения и отопления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5259823"/>
                  </a:ext>
                </a:extLst>
              </a:tr>
              <a:tr h="1698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249,2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892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18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page number">
            <a:extLst>
              <a:ext uri="{FF2B5EF4-FFF2-40B4-BE49-F238E27FC236}">
                <a16:creationId xmlns:a16="http://schemas.microsoft.com/office/drawing/2014/main" id="{B28D3DDD-2019-4A46-8173-ECEBF80E33C9}"/>
              </a:ext>
            </a:extLst>
          </p:cNvPr>
          <p:cNvGrpSpPr/>
          <p:nvPr/>
        </p:nvGrpSpPr>
        <p:grpSpPr>
          <a:xfrm>
            <a:off x="11330613" y="6242955"/>
            <a:ext cx="549398" cy="365125"/>
            <a:chOff x="11330613" y="6242955"/>
            <a:chExt cx="549398" cy="365125"/>
          </a:xfrm>
        </p:grpSpPr>
        <p:sp>
          <p:nvSpPr>
            <p:cNvPr id="4" name="page number">
              <a:extLst>
                <a:ext uri="{FF2B5EF4-FFF2-40B4-BE49-F238E27FC236}">
                  <a16:creationId xmlns:a16="http://schemas.microsoft.com/office/drawing/2014/main" id="{3689201C-ABA9-4EBA-A73A-6E207833A1B1}"/>
                </a:ext>
              </a:extLst>
            </p:cNvPr>
            <p:cNvSpPr txBox="1">
              <a:spLocks/>
            </p:cNvSpPr>
            <p:nvPr/>
          </p:nvSpPr>
          <p:spPr>
            <a:xfrm>
              <a:off x="11330613" y="6242955"/>
              <a:ext cx="489912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13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rectangles">
              <a:extLst>
                <a:ext uri="{FF2B5EF4-FFF2-40B4-BE49-F238E27FC236}">
                  <a16:creationId xmlns:a16="http://schemas.microsoft.com/office/drawing/2014/main" id="{6CD3985F-2452-4F03-850E-A4FC70768158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6" name="rectangle">
                <a:extLst>
                  <a:ext uri="{FF2B5EF4-FFF2-40B4-BE49-F238E27FC236}">
                    <a16:creationId xmlns:a16="http://schemas.microsoft.com/office/drawing/2014/main" id="{F15D4055-4E08-4A47-B5D4-2E177AE07242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BAB32B64-DA02-412B-A2DA-7ED54B336E6F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id="{0E87604C-A64C-4753-B1E4-AB8F688FA3E9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9BC4203F-029D-4DB5-ADBB-1464AA1F9E4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9" name="main title">
            <a:extLst>
              <a:ext uri="{FF2B5EF4-FFF2-40B4-BE49-F238E27FC236}">
                <a16:creationId xmlns:a16="http://schemas.microsoft.com/office/drawing/2014/main" id="{0B4C9E35-AB13-4F32-BED2-010BED965F54}"/>
              </a:ext>
            </a:extLst>
          </p:cNvPr>
          <p:cNvGrpSpPr/>
          <p:nvPr/>
        </p:nvGrpSpPr>
        <p:grpSpPr>
          <a:xfrm>
            <a:off x="668604" y="635794"/>
            <a:ext cx="3034805" cy="492443"/>
            <a:chOff x="668604" y="635794"/>
            <a:chExt cx="3034805" cy="492443"/>
          </a:xfrm>
        </p:grpSpPr>
        <p:grpSp>
          <p:nvGrpSpPr>
            <p:cNvPr id="17" name="rectangles">
              <a:extLst>
                <a:ext uri="{FF2B5EF4-FFF2-40B4-BE49-F238E27FC236}">
                  <a16:creationId xmlns:a16="http://schemas.microsoft.com/office/drawing/2014/main" id="{C7D6965F-9067-4A6A-B4DB-37B370178E01}"/>
                </a:ext>
              </a:extLst>
            </p:cNvPr>
            <p:cNvGrpSpPr/>
            <p:nvPr/>
          </p:nvGrpSpPr>
          <p:grpSpPr>
            <a:xfrm>
              <a:off x="762000" y="635794"/>
              <a:ext cx="461677" cy="69056"/>
              <a:chOff x="762000" y="635794"/>
              <a:chExt cx="461677" cy="69056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6370E1AF-ADA0-4814-8BAE-2DE79F71A59D}"/>
                  </a:ext>
                </a:extLst>
              </p:cNvPr>
              <p:cNvSpPr/>
              <p:nvPr/>
            </p:nvSpPr>
            <p:spPr>
              <a:xfrm>
                <a:off x="762000" y="635794"/>
                <a:ext cx="78580" cy="69056"/>
              </a:xfrm>
              <a:prstGeom prst="rect">
                <a:avLst/>
              </a:prstGeom>
              <a:solidFill>
                <a:srgbClr val="2986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id="{0815BEA4-FB2C-4882-AE36-F030EB27FADA}"/>
                  </a:ext>
                </a:extLst>
              </p:cNvPr>
              <p:cNvSpPr/>
              <p:nvPr/>
            </p:nvSpPr>
            <p:spPr>
              <a:xfrm>
                <a:off x="890531" y="635794"/>
                <a:ext cx="78580" cy="69056"/>
              </a:xfrm>
              <a:prstGeom prst="rect">
                <a:avLst/>
              </a:prstGeom>
              <a:solidFill>
                <a:srgbClr val="0A2C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D3949626-101E-42B5-B152-7325488C0CD8}"/>
                  </a:ext>
                </a:extLst>
              </p:cNvPr>
              <p:cNvSpPr/>
              <p:nvPr/>
            </p:nvSpPr>
            <p:spPr>
              <a:xfrm>
                <a:off x="1017814" y="635794"/>
                <a:ext cx="78580" cy="69056"/>
              </a:xfrm>
              <a:prstGeom prst="rect">
                <a:avLst/>
              </a:prstGeom>
              <a:solidFill>
                <a:srgbClr val="86BA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id="{884DC3D0-3F59-4F45-BAB6-277AC2D64E02}"/>
                  </a:ext>
                </a:extLst>
              </p:cNvPr>
              <p:cNvSpPr/>
              <p:nvPr/>
            </p:nvSpPr>
            <p:spPr>
              <a:xfrm>
                <a:off x="1145097" y="635794"/>
                <a:ext cx="78580" cy="69056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main title">
              <a:extLst>
                <a:ext uri="{FF2B5EF4-FFF2-40B4-BE49-F238E27FC236}">
                  <a16:creationId xmlns:a16="http://schemas.microsoft.com/office/drawing/2014/main" id="{5730460A-2796-441E-9D16-7DD06F266191}"/>
                </a:ext>
              </a:extLst>
            </p:cNvPr>
            <p:cNvSpPr txBox="1"/>
            <p:nvPr/>
          </p:nvSpPr>
          <p:spPr>
            <a:xfrm>
              <a:off x="668604" y="635794"/>
              <a:ext cx="303480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600" b="1" dirty="0" smtClean="0">
                  <a:solidFill>
                    <a:srgbClr val="0B2D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Штатное расписание</a:t>
              </a:r>
              <a:endParaRPr lang="ru-RU" sz="2600" b="1" dirty="0">
                <a:solidFill>
                  <a:srgbClr val="0B2D5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5" name="line">
            <a:extLst>
              <a:ext uri="{FF2B5EF4-FFF2-40B4-BE49-F238E27FC236}">
                <a16:creationId xmlns:a16="http://schemas.microsoft.com/office/drawing/2014/main" id="{7FBAC77D-B0D7-42AA-B879-CBA7337073AB}"/>
              </a:ext>
            </a:extLst>
          </p:cNvPr>
          <p:cNvCxnSpPr/>
          <p:nvPr/>
        </p:nvCxnSpPr>
        <p:spPr>
          <a:xfrm>
            <a:off x="371475" y="200025"/>
            <a:ext cx="0" cy="6457950"/>
          </a:xfrm>
          <a:prstGeom prst="line">
            <a:avLst/>
          </a:prstGeom>
          <a:ln w="9525" cap="rnd">
            <a:solidFill>
              <a:srgbClr val="D2D5DC"/>
            </a:solidFill>
            <a:prstDash val="dash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1145A458-DEDB-05C4-577F-8E742DFB1EE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117039"/>
              </p:ext>
            </p:extLst>
          </p:nvPr>
        </p:nvGraphicFramePr>
        <p:xfrm>
          <a:off x="762000" y="1423851"/>
          <a:ext cx="8940799" cy="4327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257">
                  <a:extLst>
                    <a:ext uri="{9D8B030D-6E8A-4147-A177-3AD203B41FA5}">
                      <a16:colId xmlns:a16="http://schemas.microsoft.com/office/drawing/2014/main" val="1397095692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2849910461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3628621884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2982807895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1779699889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1645613159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1037025998"/>
                    </a:ext>
                  </a:extLst>
                </a:gridCol>
              </a:tblGrid>
              <a:tr h="849086"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 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 единиц, чел.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Тарифная </a:t>
                      </a:r>
                      <a:r>
                        <a:rPr lang="ru-RU" sz="1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(оклад), руб./месяц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руб./месяц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руб./год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Страховые </a:t>
                      </a:r>
                      <a:r>
                        <a:rPr lang="ru-RU" sz="1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взносы, руб./год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ФОТ </a:t>
                      </a:r>
                      <a:r>
                        <a:rPr lang="ru-RU" sz="1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годовой, руб. 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7002989"/>
                  </a:ext>
                </a:extLst>
              </a:tr>
              <a:tr h="520822">
                <a:tc>
                  <a:txBody>
                    <a:bodyPr/>
                    <a:lstStyle/>
                    <a:p>
                      <a:pPr algn="just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Генеральный </a:t>
                      </a: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420000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126000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546000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924094"/>
                  </a:ext>
                </a:extLst>
              </a:tr>
              <a:tr h="422445">
                <a:tc>
                  <a:txBody>
                    <a:bodyPr/>
                    <a:lstStyle/>
                    <a:p>
                      <a:pPr algn="just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360000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108000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468000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8317656"/>
                  </a:ext>
                </a:extLst>
              </a:tr>
              <a:tr h="422445">
                <a:tc>
                  <a:txBody>
                    <a:bodyPr/>
                    <a:lstStyle/>
                    <a:p>
                      <a:pPr algn="just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Маркетолог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360000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108000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468000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0476571"/>
                  </a:ext>
                </a:extLst>
              </a:tr>
              <a:tr h="422445">
                <a:tc>
                  <a:txBody>
                    <a:bodyPr/>
                    <a:lstStyle/>
                    <a:p>
                      <a:pPr algn="just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Бариста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92000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1104000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331200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1435200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1253470"/>
                  </a:ext>
                </a:extLst>
              </a:tr>
              <a:tr h="422445">
                <a:tc>
                  <a:txBody>
                    <a:bodyPr/>
                    <a:lstStyle/>
                    <a:p>
                      <a:pPr algn="just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Уборщица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480000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144000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624000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3063306"/>
                  </a:ext>
                </a:extLst>
              </a:tr>
              <a:tr h="422445">
                <a:tc>
                  <a:txBody>
                    <a:bodyPr/>
                    <a:lstStyle/>
                    <a:p>
                      <a:pPr algn="just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Шеф-повар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90000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390000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7283391"/>
                  </a:ext>
                </a:extLst>
              </a:tr>
              <a:tr h="422445">
                <a:tc>
                  <a:txBody>
                    <a:bodyPr/>
                    <a:lstStyle/>
                    <a:p>
                      <a:pPr algn="just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Повар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92000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1104000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331200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1435200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909928"/>
                  </a:ext>
                </a:extLst>
              </a:tr>
              <a:tr h="422445">
                <a:tc>
                  <a:txBody>
                    <a:bodyPr/>
                    <a:lstStyle/>
                    <a:p>
                      <a:pPr algn="just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344000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4128000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1238400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ru-RU" sz="12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5366400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9320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36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344088B4-5DF0-4591-9CFB-0EEE406C7D19}"/>
              </a:ext>
            </a:extLst>
          </p:cNvPr>
          <p:cNvSpPr txBox="1"/>
          <p:nvPr/>
        </p:nvSpPr>
        <p:spPr>
          <a:xfrm>
            <a:off x="2153589" y="649247"/>
            <a:ext cx="757303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rgbClr val="0B2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Организационная структура</a:t>
            </a:r>
            <a:endParaRPr sz="2800" b="1" dirty="0">
              <a:solidFill>
                <a:srgbClr val="0B2D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page number">
            <a:extLst>
              <a:ext uri="{FF2B5EF4-FFF2-40B4-BE49-F238E27FC236}">
                <a16:creationId xmlns:a16="http://schemas.microsoft.com/office/drawing/2014/main" id="{81A9C515-2922-46EE-9595-987FE1A9680C}"/>
              </a:ext>
            </a:extLst>
          </p:cNvPr>
          <p:cNvGrpSpPr/>
          <p:nvPr/>
        </p:nvGrpSpPr>
        <p:grpSpPr>
          <a:xfrm>
            <a:off x="11422855" y="6242955"/>
            <a:ext cx="457156" cy="365125"/>
            <a:chOff x="11422855" y="6242955"/>
            <a:chExt cx="457156" cy="365125"/>
          </a:xfrm>
        </p:grpSpPr>
        <p:sp>
          <p:nvSpPr>
            <p:cNvPr id="11" name="page number">
              <a:extLst>
                <a:ext uri="{FF2B5EF4-FFF2-40B4-BE49-F238E27FC236}">
                  <a16:creationId xmlns:a16="http://schemas.microsoft.com/office/drawing/2014/main" id="{F1E26E1E-6172-40E1-ADD5-644574586879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14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rectangles">
              <a:extLst>
                <a:ext uri="{FF2B5EF4-FFF2-40B4-BE49-F238E27FC236}">
                  <a16:creationId xmlns:a16="http://schemas.microsoft.com/office/drawing/2014/main" id="{F863B706-6EB9-4B6B-8A89-756CA429D8E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67D06FD4-79D9-4C6C-AB08-EB37D878B76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id="{BF2211AF-C66F-4CCA-A780-5E80FAE39454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F70AFA75-21D9-4813-8C2B-A8AE316B9422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id="{C675F99D-7D60-4462-8147-6B0833673273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7" name="Рисунок 1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A21CF10-051E-12E8-7FFC-2821B4BC575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1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94" y="1499450"/>
            <a:ext cx="7279471" cy="4374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319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page number">
            <a:extLst>
              <a:ext uri="{FF2B5EF4-FFF2-40B4-BE49-F238E27FC236}">
                <a16:creationId xmlns:a16="http://schemas.microsoft.com/office/drawing/2014/main" id="{B28D3DDD-2019-4A46-8173-ECEBF80E33C9}"/>
              </a:ext>
            </a:extLst>
          </p:cNvPr>
          <p:cNvGrpSpPr/>
          <p:nvPr/>
        </p:nvGrpSpPr>
        <p:grpSpPr>
          <a:xfrm>
            <a:off x="11330613" y="6242955"/>
            <a:ext cx="549398" cy="365125"/>
            <a:chOff x="11330613" y="6242955"/>
            <a:chExt cx="549398" cy="365125"/>
          </a:xfrm>
        </p:grpSpPr>
        <p:sp>
          <p:nvSpPr>
            <p:cNvPr id="4" name="page number">
              <a:extLst>
                <a:ext uri="{FF2B5EF4-FFF2-40B4-BE49-F238E27FC236}">
                  <a16:creationId xmlns:a16="http://schemas.microsoft.com/office/drawing/2014/main" id="{3689201C-ABA9-4EBA-A73A-6E207833A1B1}"/>
                </a:ext>
              </a:extLst>
            </p:cNvPr>
            <p:cNvSpPr txBox="1">
              <a:spLocks/>
            </p:cNvSpPr>
            <p:nvPr/>
          </p:nvSpPr>
          <p:spPr>
            <a:xfrm>
              <a:off x="11330613" y="6242955"/>
              <a:ext cx="489912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15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rectangles">
              <a:extLst>
                <a:ext uri="{FF2B5EF4-FFF2-40B4-BE49-F238E27FC236}">
                  <a16:creationId xmlns:a16="http://schemas.microsoft.com/office/drawing/2014/main" id="{6CD3985F-2452-4F03-850E-A4FC70768158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6" name="rectangle">
                <a:extLst>
                  <a:ext uri="{FF2B5EF4-FFF2-40B4-BE49-F238E27FC236}">
                    <a16:creationId xmlns:a16="http://schemas.microsoft.com/office/drawing/2014/main" id="{F15D4055-4E08-4A47-B5D4-2E177AE07242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BAB32B64-DA02-412B-A2DA-7ED54B336E6F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id="{0E87604C-A64C-4753-B1E4-AB8F688FA3E9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9BC4203F-029D-4DB5-ADBB-1464AA1F9E4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9" name="main title">
            <a:extLst>
              <a:ext uri="{FF2B5EF4-FFF2-40B4-BE49-F238E27FC236}">
                <a16:creationId xmlns:a16="http://schemas.microsoft.com/office/drawing/2014/main" id="{0B4C9E35-AB13-4F32-BED2-010BED965F54}"/>
              </a:ext>
            </a:extLst>
          </p:cNvPr>
          <p:cNvGrpSpPr/>
          <p:nvPr/>
        </p:nvGrpSpPr>
        <p:grpSpPr>
          <a:xfrm>
            <a:off x="668604" y="635794"/>
            <a:ext cx="2696572" cy="492443"/>
            <a:chOff x="668604" y="635794"/>
            <a:chExt cx="2696572" cy="492443"/>
          </a:xfrm>
        </p:grpSpPr>
        <p:grpSp>
          <p:nvGrpSpPr>
            <p:cNvPr id="17" name="rectangles">
              <a:extLst>
                <a:ext uri="{FF2B5EF4-FFF2-40B4-BE49-F238E27FC236}">
                  <a16:creationId xmlns:a16="http://schemas.microsoft.com/office/drawing/2014/main" id="{C7D6965F-9067-4A6A-B4DB-37B370178E01}"/>
                </a:ext>
              </a:extLst>
            </p:cNvPr>
            <p:cNvGrpSpPr/>
            <p:nvPr/>
          </p:nvGrpSpPr>
          <p:grpSpPr>
            <a:xfrm>
              <a:off x="762000" y="635794"/>
              <a:ext cx="461677" cy="69056"/>
              <a:chOff x="762000" y="635794"/>
              <a:chExt cx="461677" cy="69056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6370E1AF-ADA0-4814-8BAE-2DE79F71A59D}"/>
                  </a:ext>
                </a:extLst>
              </p:cNvPr>
              <p:cNvSpPr/>
              <p:nvPr/>
            </p:nvSpPr>
            <p:spPr>
              <a:xfrm>
                <a:off x="762000" y="635794"/>
                <a:ext cx="78580" cy="69056"/>
              </a:xfrm>
              <a:prstGeom prst="rect">
                <a:avLst/>
              </a:prstGeom>
              <a:solidFill>
                <a:srgbClr val="2986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id="{0815BEA4-FB2C-4882-AE36-F030EB27FADA}"/>
                  </a:ext>
                </a:extLst>
              </p:cNvPr>
              <p:cNvSpPr/>
              <p:nvPr/>
            </p:nvSpPr>
            <p:spPr>
              <a:xfrm>
                <a:off x="890531" y="635794"/>
                <a:ext cx="78580" cy="69056"/>
              </a:xfrm>
              <a:prstGeom prst="rect">
                <a:avLst/>
              </a:prstGeom>
              <a:solidFill>
                <a:srgbClr val="0A2C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D3949626-101E-42B5-B152-7325488C0CD8}"/>
                  </a:ext>
                </a:extLst>
              </p:cNvPr>
              <p:cNvSpPr/>
              <p:nvPr/>
            </p:nvSpPr>
            <p:spPr>
              <a:xfrm>
                <a:off x="1017814" y="635794"/>
                <a:ext cx="78580" cy="69056"/>
              </a:xfrm>
              <a:prstGeom prst="rect">
                <a:avLst/>
              </a:prstGeom>
              <a:solidFill>
                <a:srgbClr val="86BA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id="{884DC3D0-3F59-4F45-BAB6-277AC2D64E02}"/>
                  </a:ext>
                </a:extLst>
              </p:cNvPr>
              <p:cNvSpPr/>
              <p:nvPr/>
            </p:nvSpPr>
            <p:spPr>
              <a:xfrm>
                <a:off x="1145097" y="635794"/>
                <a:ext cx="78580" cy="69056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main title">
              <a:extLst>
                <a:ext uri="{FF2B5EF4-FFF2-40B4-BE49-F238E27FC236}">
                  <a16:creationId xmlns:a16="http://schemas.microsoft.com/office/drawing/2014/main" id="{5730460A-2796-441E-9D16-7DD06F266191}"/>
                </a:ext>
              </a:extLst>
            </p:cNvPr>
            <p:cNvSpPr txBox="1"/>
            <p:nvPr/>
          </p:nvSpPr>
          <p:spPr>
            <a:xfrm>
              <a:off x="668604" y="635794"/>
              <a:ext cx="26965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600" b="1" dirty="0" smtClean="0">
                  <a:solidFill>
                    <a:srgbClr val="0B2D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Финансовый план</a:t>
              </a:r>
              <a:endParaRPr lang="ru-RU" sz="2600" b="1" dirty="0">
                <a:solidFill>
                  <a:srgbClr val="0B2D5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">
            <a:extLst>
              <a:ext uri="{FF2B5EF4-FFF2-40B4-BE49-F238E27FC236}">
                <a16:creationId xmlns:a16="http://schemas.microsoft.com/office/drawing/2014/main" id="{5297ABEC-3EC1-42FC-98C4-E6A16FA84909}"/>
              </a:ext>
            </a:extLst>
          </p:cNvPr>
          <p:cNvSpPr txBox="1"/>
          <p:nvPr/>
        </p:nvSpPr>
        <p:spPr>
          <a:xfrm>
            <a:off x="459449" y="6287534"/>
            <a:ext cx="8290859" cy="340519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none" rtlCol="0" anchor="ctr" anchorCtr="1">
            <a:spAutoFit/>
          </a:bodyPr>
          <a:lstStyle/>
          <a:p>
            <a:r>
              <a:rPr lang="ru-RU" sz="1400" dirty="0" smtClean="0">
                <a:solidFill>
                  <a:srgbClr val="0B2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план рассчитан с учётом сезонности и туристическими особенностями г. Юрьевец</a:t>
            </a:r>
            <a:endParaRPr lang="ru-RU" sz="1400" dirty="0">
              <a:solidFill>
                <a:srgbClr val="0B2D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line">
            <a:extLst>
              <a:ext uri="{FF2B5EF4-FFF2-40B4-BE49-F238E27FC236}">
                <a16:creationId xmlns:a16="http://schemas.microsoft.com/office/drawing/2014/main" id="{7FBAC77D-B0D7-42AA-B879-CBA7337073AB}"/>
              </a:ext>
            </a:extLst>
          </p:cNvPr>
          <p:cNvCxnSpPr/>
          <p:nvPr/>
        </p:nvCxnSpPr>
        <p:spPr>
          <a:xfrm>
            <a:off x="371475" y="200025"/>
            <a:ext cx="0" cy="6457950"/>
          </a:xfrm>
          <a:prstGeom prst="line">
            <a:avLst/>
          </a:prstGeom>
          <a:ln w="9525" cap="rnd">
            <a:solidFill>
              <a:srgbClr val="D2D5DC"/>
            </a:solidFill>
            <a:prstDash val="dash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1145A458-DEDB-05C4-577F-8E742DFB1EE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828922"/>
              </p:ext>
            </p:extLst>
          </p:nvPr>
        </p:nvGraphicFramePr>
        <p:xfrm>
          <a:off x="762000" y="1385266"/>
          <a:ext cx="9505404" cy="4087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234">
                  <a:extLst>
                    <a:ext uri="{9D8B030D-6E8A-4147-A177-3AD203B41FA5}">
                      <a16:colId xmlns:a16="http://schemas.microsoft.com/office/drawing/2014/main" val="2502446568"/>
                    </a:ext>
                  </a:extLst>
                </a:gridCol>
                <a:gridCol w="1584234">
                  <a:extLst>
                    <a:ext uri="{9D8B030D-6E8A-4147-A177-3AD203B41FA5}">
                      <a16:colId xmlns:a16="http://schemas.microsoft.com/office/drawing/2014/main" val="3163367971"/>
                    </a:ext>
                  </a:extLst>
                </a:gridCol>
                <a:gridCol w="1584234">
                  <a:extLst>
                    <a:ext uri="{9D8B030D-6E8A-4147-A177-3AD203B41FA5}">
                      <a16:colId xmlns:a16="http://schemas.microsoft.com/office/drawing/2014/main" val="683926542"/>
                    </a:ext>
                  </a:extLst>
                </a:gridCol>
                <a:gridCol w="1584234">
                  <a:extLst>
                    <a:ext uri="{9D8B030D-6E8A-4147-A177-3AD203B41FA5}">
                      <a16:colId xmlns:a16="http://schemas.microsoft.com/office/drawing/2014/main" val="2218508449"/>
                    </a:ext>
                  </a:extLst>
                </a:gridCol>
                <a:gridCol w="1584234">
                  <a:extLst>
                    <a:ext uri="{9D8B030D-6E8A-4147-A177-3AD203B41FA5}">
                      <a16:colId xmlns:a16="http://schemas.microsoft.com/office/drawing/2014/main" val="1705665774"/>
                    </a:ext>
                  </a:extLst>
                </a:gridCol>
                <a:gridCol w="1584234">
                  <a:extLst>
                    <a:ext uri="{9D8B030D-6E8A-4147-A177-3AD203B41FA5}">
                      <a16:colId xmlns:a16="http://schemas.microsoft.com/office/drawing/2014/main" val="3810728866"/>
                    </a:ext>
                  </a:extLst>
                </a:gridCol>
              </a:tblGrid>
              <a:tr h="465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год работы, руб.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год работы, руб.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год работы, руб.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год работы, руб.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лет работы, руб.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2278245"/>
                  </a:ext>
                </a:extLst>
              </a:tr>
              <a:tr h="4405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Выручка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19337688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20304572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21022640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22022640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27022640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3120438"/>
                  </a:ext>
                </a:extLst>
              </a:tr>
              <a:tr h="4650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Производственные затраты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9919196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10018338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10895196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10895196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11095196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4845113"/>
                  </a:ext>
                </a:extLst>
              </a:tr>
              <a:tr h="4650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Инвестиционные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затраты 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7848354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7021976"/>
                  </a:ext>
                </a:extLst>
              </a:tr>
              <a:tr h="4650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Коммерческие затраты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120000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130000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130000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140000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150000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3326889"/>
                  </a:ext>
                </a:extLst>
              </a:tr>
              <a:tr h="4405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Валовый доход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9418492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10286234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10127444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11127444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15927444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7777848"/>
                  </a:ext>
                </a:extLst>
              </a:tr>
              <a:tr h="4650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Прибыль до налогообложения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1450138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10156234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9997444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10987444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15912444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4479265"/>
                  </a:ext>
                </a:extLst>
              </a:tr>
              <a:tr h="4405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Налог по УСН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87008,28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609374,04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599846,64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659246,64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954746,64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4872962"/>
                  </a:ext>
                </a:extLst>
              </a:tr>
              <a:tr h="4405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Прибыль чистая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1363129,72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9546859,96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9397597,36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10328197,4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14957697,4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3173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34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page number">
            <a:extLst>
              <a:ext uri="{FF2B5EF4-FFF2-40B4-BE49-F238E27FC236}">
                <a16:creationId xmlns:a16="http://schemas.microsoft.com/office/drawing/2014/main" id="{B28D3DDD-2019-4A46-8173-ECEBF80E33C9}"/>
              </a:ext>
            </a:extLst>
          </p:cNvPr>
          <p:cNvGrpSpPr/>
          <p:nvPr/>
        </p:nvGrpSpPr>
        <p:grpSpPr>
          <a:xfrm>
            <a:off x="11330613" y="6242955"/>
            <a:ext cx="549398" cy="365125"/>
            <a:chOff x="11330613" y="6242955"/>
            <a:chExt cx="549398" cy="365125"/>
          </a:xfrm>
        </p:grpSpPr>
        <p:sp>
          <p:nvSpPr>
            <p:cNvPr id="4" name="page number">
              <a:extLst>
                <a:ext uri="{FF2B5EF4-FFF2-40B4-BE49-F238E27FC236}">
                  <a16:creationId xmlns:a16="http://schemas.microsoft.com/office/drawing/2014/main" id="{3689201C-ABA9-4EBA-A73A-6E207833A1B1}"/>
                </a:ext>
              </a:extLst>
            </p:cNvPr>
            <p:cNvSpPr txBox="1">
              <a:spLocks/>
            </p:cNvSpPr>
            <p:nvPr/>
          </p:nvSpPr>
          <p:spPr>
            <a:xfrm>
              <a:off x="11330613" y="6242955"/>
              <a:ext cx="489912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16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rectangles">
              <a:extLst>
                <a:ext uri="{FF2B5EF4-FFF2-40B4-BE49-F238E27FC236}">
                  <a16:creationId xmlns:a16="http://schemas.microsoft.com/office/drawing/2014/main" id="{6CD3985F-2452-4F03-850E-A4FC70768158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6" name="rectangle">
                <a:extLst>
                  <a:ext uri="{FF2B5EF4-FFF2-40B4-BE49-F238E27FC236}">
                    <a16:creationId xmlns:a16="http://schemas.microsoft.com/office/drawing/2014/main" id="{F15D4055-4E08-4A47-B5D4-2E177AE07242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BAB32B64-DA02-412B-A2DA-7ED54B336E6F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id="{0E87604C-A64C-4753-B1E4-AB8F688FA3E9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9BC4203F-029D-4DB5-ADBB-1464AA1F9E4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9" name="main title">
            <a:extLst>
              <a:ext uri="{FF2B5EF4-FFF2-40B4-BE49-F238E27FC236}">
                <a16:creationId xmlns:a16="http://schemas.microsoft.com/office/drawing/2014/main" id="{0B4C9E35-AB13-4F32-BED2-010BED965F54}"/>
              </a:ext>
            </a:extLst>
          </p:cNvPr>
          <p:cNvGrpSpPr/>
          <p:nvPr/>
        </p:nvGrpSpPr>
        <p:grpSpPr>
          <a:xfrm>
            <a:off x="762000" y="1338870"/>
            <a:ext cx="6412333" cy="492443"/>
            <a:chOff x="668604" y="635794"/>
            <a:chExt cx="6412333" cy="492443"/>
          </a:xfrm>
        </p:grpSpPr>
        <p:grpSp>
          <p:nvGrpSpPr>
            <p:cNvPr id="17" name="rectangles">
              <a:extLst>
                <a:ext uri="{FF2B5EF4-FFF2-40B4-BE49-F238E27FC236}">
                  <a16:creationId xmlns:a16="http://schemas.microsoft.com/office/drawing/2014/main" id="{C7D6965F-9067-4A6A-B4DB-37B370178E01}"/>
                </a:ext>
              </a:extLst>
            </p:cNvPr>
            <p:cNvGrpSpPr/>
            <p:nvPr/>
          </p:nvGrpSpPr>
          <p:grpSpPr>
            <a:xfrm>
              <a:off x="762000" y="635794"/>
              <a:ext cx="461677" cy="69056"/>
              <a:chOff x="762000" y="635794"/>
              <a:chExt cx="461677" cy="69056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6370E1AF-ADA0-4814-8BAE-2DE79F71A59D}"/>
                  </a:ext>
                </a:extLst>
              </p:cNvPr>
              <p:cNvSpPr/>
              <p:nvPr/>
            </p:nvSpPr>
            <p:spPr>
              <a:xfrm>
                <a:off x="762000" y="635794"/>
                <a:ext cx="78580" cy="69056"/>
              </a:xfrm>
              <a:prstGeom prst="rect">
                <a:avLst/>
              </a:prstGeom>
              <a:solidFill>
                <a:srgbClr val="2986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id="{0815BEA4-FB2C-4882-AE36-F030EB27FADA}"/>
                  </a:ext>
                </a:extLst>
              </p:cNvPr>
              <p:cNvSpPr/>
              <p:nvPr/>
            </p:nvSpPr>
            <p:spPr>
              <a:xfrm>
                <a:off x="890531" y="635794"/>
                <a:ext cx="78580" cy="69056"/>
              </a:xfrm>
              <a:prstGeom prst="rect">
                <a:avLst/>
              </a:prstGeom>
              <a:solidFill>
                <a:srgbClr val="0A2C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D3949626-101E-42B5-B152-7325488C0CD8}"/>
                  </a:ext>
                </a:extLst>
              </p:cNvPr>
              <p:cNvSpPr/>
              <p:nvPr/>
            </p:nvSpPr>
            <p:spPr>
              <a:xfrm>
                <a:off x="1017814" y="635794"/>
                <a:ext cx="78580" cy="69056"/>
              </a:xfrm>
              <a:prstGeom prst="rect">
                <a:avLst/>
              </a:prstGeom>
              <a:solidFill>
                <a:srgbClr val="86BA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id="{884DC3D0-3F59-4F45-BAB6-277AC2D64E02}"/>
                  </a:ext>
                </a:extLst>
              </p:cNvPr>
              <p:cNvSpPr/>
              <p:nvPr/>
            </p:nvSpPr>
            <p:spPr>
              <a:xfrm>
                <a:off x="1145097" y="635794"/>
                <a:ext cx="78580" cy="69056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main title">
              <a:extLst>
                <a:ext uri="{FF2B5EF4-FFF2-40B4-BE49-F238E27FC236}">
                  <a16:creationId xmlns:a16="http://schemas.microsoft.com/office/drawing/2014/main" id="{5730460A-2796-441E-9D16-7DD06F266191}"/>
                </a:ext>
              </a:extLst>
            </p:cNvPr>
            <p:cNvSpPr txBox="1"/>
            <p:nvPr/>
          </p:nvSpPr>
          <p:spPr>
            <a:xfrm>
              <a:off x="668604" y="635794"/>
              <a:ext cx="641233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600" b="1" dirty="0" smtClean="0">
                  <a:solidFill>
                    <a:srgbClr val="0B2D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Показатели экономической эффективности:</a:t>
              </a:r>
              <a:endParaRPr lang="ru-RU" sz="2600" b="1" dirty="0">
                <a:solidFill>
                  <a:srgbClr val="0B2D5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7" name="list">
            <a:extLst>
              <a:ext uri="{FF2B5EF4-FFF2-40B4-BE49-F238E27FC236}">
                <a16:creationId xmlns:a16="http://schemas.microsoft.com/office/drawing/2014/main" id="{30877CC7-B339-4C9A-AB52-1B3E9DEE6C44}"/>
              </a:ext>
            </a:extLst>
          </p:cNvPr>
          <p:cNvGrpSpPr/>
          <p:nvPr/>
        </p:nvGrpSpPr>
        <p:grpSpPr>
          <a:xfrm>
            <a:off x="762000" y="2236145"/>
            <a:ext cx="8726897" cy="1422195"/>
            <a:chOff x="359092" y="2680688"/>
            <a:chExt cx="11487250" cy="1422195"/>
          </a:xfrm>
        </p:grpSpPr>
        <p:grpSp>
          <p:nvGrpSpPr>
            <p:cNvPr id="88" name="item">
              <a:extLst>
                <a:ext uri="{FF2B5EF4-FFF2-40B4-BE49-F238E27FC236}">
                  <a16:creationId xmlns:a16="http://schemas.microsoft.com/office/drawing/2014/main" id="{DED62DF7-606E-4532-A157-BC53A9298568}"/>
                </a:ext>
              </a:extLst>
            </p:cNvPr>
            <p:cNvGrpSpPr/>
            <p:nvPr/>
          </p:nvGrpSpPr>
          <p:grpSpPr>
            <a:xfrm>
              <a:off x="359093" y="2680688"/>
              <a:ext cx="4513570" cy="400110"/>
              <a:chOff x="359093" y="2680688"/>
              <a:chExt cx="4513570" cy="400110"/>
            </a:xfrm>
          </p:grpSpPr>
          <p:pic>
            <p:nvPicPr>
              <p:cNvPr id="98" name="bullet">
                <a:extLst>
                  <a:ext uri="{FF2B5EF4-FFF2-40B4-BE49-F238E27FC236}">
                    <a16:creationId xmlns:a16="http://schemas.microsoft.com/office/drawing/2014/main" id="{9B135486-D764-4F4F-82DD-247DA56E24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59093" y="2735580"/>
                <a:ext cx="266148" cy="266148"/>
              </a:xfrm>
              <a:prstGeom prst="rect">
                <a:avLst/>
              </a:prstGeom>
            </p:spPr>
          </p:pic>
          <p:sp>
            <p:nvSpPr>
              <p:cNvPr id="99" name="text">
                <a:extLst>
                  <a:ext uri="{FF2B5EF4-FFF2-40B4-BE49-F238E27FC236}">
                    <a16:creationId xmlns:a16="http://schemas.microsoft.com/office/drawing/2014/main" id="{917EEA99-F813-4219-BB79-F1E17B187012}"/>
                  </a:ext>
                </a:extLst>
              </p:cNvPr>
              <p:cNvSpPr txBox="1"/>
              <p:nvPr/>
            </p:nvSpPr>
            <p:spPr>
              <a:xfrm>
                <a:off x="625239" y="2680688"/>
                <a:ext cx="42474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dirty="0" smtClean="0">
                    <a:solidFill>
                      <a:srgbClr val="0A2C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Срок окупаемости: 4 года</a:t>
                </a:r>
                <a:endParaRPr lang="ru-RU" sz="2000" dirty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9" name="item">
              <a:extLst>
                <a:ext uri="{FF2B5EF4-FFF2-40B4-BE49-F238E27FC236}">
                  <a16:creationId xmlns:a16="http://schemas.microsoft.com/office/drawing/2014/main" id="{482B5B93-5A6A-426C-8D12-267859827C6E}"/>
                </a:ext>
              </a:extLst>
            </p:cNvPr>
            <p:cNvGrpSpPr/>
            <p:nvPr/>
          </p:nvGrpSpPr>
          <p:grpSpPr>
            <a:xfrm>
              <a:off x="359092" y="3021176"/>
              <a:ext cx="7224549" cy="400110"/>
              <a:chOff x="359093" y="2675958"/>
              <a:chExt cx="7224549" cy="400110"/>
            </a:xfrm>
          </p:grpSpPr>
          <p:pic>
            <p:nvPicPr>
              <p:cNvPr id="96" name="bullet">
                <a:extLst>
                  <a:ext uri="{FF2B5EF4-FFF2-40B4-BE49-F238E27FC236}">
                    <a16:creationId xmlns:a16="http://schemas.microsoft.com/office/drawing/2014/main" id="{F013E5B8-A395-4743-9877-30822DE167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59093" y="2735580"/>
                <a:ext cx="266148" cy="266148"/>
              </a:xfrm>
              <a:prstGeom prst="rect">
                <a:avLst/>
              </a:prstGeom>
            </p:spPr>
          </p:pic>
          <p:sp>
            <p:nvSpPr>
              <p:cNvPr id="97" name="text">
                <a:extLst>
                  <a:ext uri="{FF2B5EF4-FFF2-40B4-BE49-F238E27FC236}">
                    <a16:creationId xmlns:a16="http://schemas.microsoft.com/office/drawing/2014/main" id="{AC6F2AA3-FA2D-4C11-8DCD-0EA567ABC1F0}"/>
                  </a:ext>
                </a:extLst>
              </p:cNvPr>
              <p:cNvSpPr txBox="1"/>
              <p:nvPr/>
            </p:nvSpPr>
            <p:spPr>
              <a:xfrm>
                <a:off x="625239" y="2675958"/>
                <a:ext cx="69584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dirty="0" smtClean="0">
                    <a:solidFill>
                      <a:srgbClr val="0A2C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Чистый приведённый доход </a:t>
                </a:r>
                <a:r>
                  <a:rPr lang="ru-RU" dirty="0" smtClean="0"/>
                  <a:t>297384,75 </a:t>
                </a:r>
                <a:r>
                  <a:rPr lang="ru-RU" sz="2000" dirty="0" smtClean="0"/>
                  <a:t>руб.</a:t>
                </a:r>
                <a:endParaRPr lang="ru-RU" sz="2000" dirty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0" name="item">
              <a:extLst>
                <a:ext uri="{FF2B5EF4-FFF2-40B4-BE49-F238E27FC236}">
                  <a16:creationId xmlns:a16="http://schemas.microsoft.com/office/drawing/2014/main" id="{62CCC109-0DEB-4974-9716-3F755B0D9C54}"/>
                </a:ext>
              </a:extLst>
            </p:cNvPr>
            <p:cNvGrpSpPr/>
            <p:nvPr/>
          </p:nvGrpSpPr>
          <p:grpSpPr>
            <a:xfrm>
              <a:off x="359092" y="3342216"/>
              <a:ext cx="11487250" cy="400110"/>
              <a:chOff x="359093" y="2641171"/>
              <a:chExt cx="11487250" cy="400110"/>
            </a:xfrm>
          </p:grpSpPr>
          <p:pic>
            <p:nvPicPr>
              <p:cNvPr id="94" name="bullet">
                <a:extLst>
                  <a:ext uri="{FF2B5EF4-FFF2-40B4-BE49-F238E27FC236}">
                    <a16:creationId xmlns:a16="http://schemas.microsoft.com/office/drawing/2014/main" id="{F96342F5-988E-4E91-9BE9-8CE89118FA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59093" y="2735580"/>
                <a:ext cx="266148" cy="266148"/>
              </a:xfrm>
              <a:prstGeom prst="rect">
                <a:avLst/>
              </a:prstGeom>
            </p:spPr>
          </p:pic>
          <p:sp>
            <p:nvSpPr>
              <p:cNvPr id="95" name="text">
                <a:extLst>
                  <a:ext uri="{FF2B5EF4-FFF2-40B4-BE49-F238E27FC236}">
                    <a16:creationId xmlns:a16="http://schemas.microsoft.com/office/drawing/2014/main" id="{9E01A5B6-49E9-4CEC-A9B3-193C9D1FE3A5}"/>
                  </a:ext>
                </a:extLst>
              </p:cNvPr>
              <p:cNvSpPr txBox="1"/>
              <p:nvPr/>
            </p:nvSpPr>
            <p:spPr>
              <a:xfrm>
                <a:off x="625238" y="2641171"/>
                <a:ext cx="112211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dirty="0" smtClean="0">
                    <a:solidFill>
                      <a:srgbClr val="0A2C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Рентабельность продаж: 7,49%, Рентабельность инвестиций: 18,47% </a:t>
                </a:r>
                <a:endParaRPr lang="ru-RU" sz="2000" dirty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1" name="item">
              <a:extLst>
                <a:ext uri="{FF2B5EF4-FFF2-40B4-BE49-F238E27FC236}">
                  <a16:creationId xmlns:a16="http://schemas.microsoft.com/office/drawing/2014/main" id="{B39CD64A-B5DA-4712-A318-9CAD701F908C}"/>
                </a:ext>
              </a:extLst>
            </p:cNvPr>
            <p:cNvGrpSpPr/>
            <p:nvPr/>
          </p:nvGrpSpPr>
          <p:grpSpPr>
            <a:xfrm>
              <a:off x="359092" y="3702773"/>
              <a:ext cx="5397928" cy="400110"/>
              <a:chOff x="359093" y="2667179"/>
              <a:chExt cx="5397928" cy="400110"/>
            </a:xfrm>
          </p:grpSpPr>
          <p:pic>
            <p:nvPicPr>
              <p:cNvPr id="92" name="bullet">
                <a:extLst>
                  <a:ext uri="{FF2B5EF4-FFF2-40B4-BE49-F238E27FC236}">
                    <a16:creationId xmlns:a16="http://schemas.microsoft.com/office/drawing/2014/main" id="{539C45BC-C698-4AD0-842E-4A665B9CA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59093" y="2735580"/>
                <a:ext cx="266148" cy="266148"/>
              </a:xfrm>
              <a:prstGeom prst="rect">
                <a:avLst/>
              </a:prstGeom>
            </p:spPr>
          </p:pic>
          <p:sp>
            <p:nvSpPr>
              <p:cNvPr id="93" name="text">
                <a:extLst>
                  <a:ext uri="{FF2B5EF4-FFF2-40B4-BE49-F238E27FC236}">
                    <a16:creationId xmlns:a16="http://schemas.microsoft.com/office/drawing/2014/main" id="{93809D95-24A3-4756-A5C1-BDD900EE7C68}"/>
                  </a:ext>
                </a:extLst>
              </p:cNvPr>
              <p:cNvSpPr txBox="1"/>
              <p:nvPr/>
            </p:nvSpPr>
            <p:spPr>
              <a:xfrm>
                <a:off x="625237" y="2667179"/>
                <a:ext cx="51317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dirty="0" smtClean="0">
                    <a:solidFill>
                      <a:srgbClr val="0A2C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Индекс рентабельности: 1,04%</a:t>
                </a:r>
                <a:endParaRPr lang="ru-RU" sz="2000" dirty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35" name="line">
            <a:extLst>
              <a:ext uri="{FF2B5EF4-FFF2-40B4-BE49-F238E27FC236}">
                <a16:creationId xmlns:a16="http://schemas.microsoft.com/office/drawing/2014/main" id="{7FBAC77D-B0D7-42AA-B879-CBA7337073AB}"/>
              </a:ext>
            </a:extLst>
          </p:cNvPr>
          <p:cNvCxnSpPr/>
          <p:nvPr/>
        </p:nvCxnSpPr>
        <p:spPr>
          <a:xfrm>
            <a:off x="371475" y="200025"/>
            <a:ext cx="0" cy="6457950"/>
          </a:xfrm>
          <a:prstGeom prst="line">
            <a:avLst/>
          </a:prstGeom>
          <a:ln w="9525" cap="rnd">
            <a:solidFill>
              <a:srgbClr val="D2D5DC"/>
            </a:solidFill>
            <a:prstDash val="dash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1145A458-DEDB-05C4-577F-8E742DFB1EE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0"/>
          </a:xfrm>
          <a:prstGeom prst="rect">
            <a:avLst/>
          </a:prstGeom>
        </p:spPr>
      </p:pic>
      <p:pic>
        <p:nvPicPr>
          <p:cNvPr id="31" name="bullet">
            <a:extLst>
              <a:ext uri="{FF2B5EF4-FFF2-40B4-BE49-F238E27FC236}">
                <a16:creationId xmlns:a16="http://schemas.microsoft.com/office/drawing/2014/main" id="{539C45BC-C698-4AD0-842E-4A665B9CA4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2000" y="3646550"/>
            <a:ext cx="202193" cy="266148"/>
          </a:xfrm>
          <a:prstGeom prst="rect">
            <a:avLst/>
          </a:prstGeom>
        </p:spPr>
      </p:pic>
      <p:sp>
        <p:nvSpPr>
          <p:cNvPr id="32" name="text">
            <a:extLst>
              <a:ext uri="{FF2B5EF4-FFF2-40B4-BE49-F238E27FC236}">
                <a16:creationId xmlns:a16="http://schemas.microsoft.com/office/drawing/2014/main" id="{93809D95-24A3-4756-A5C1-BDD900EE7C68}"/>
              </a:ext>
            </a:extLst>
          </p:cNvPr>
          <p:cNvSpPr txBox="1"/>
          <p:nvPr/>
        </p:nvSpPr>
        <p:spPr>
          <a:xfrm>
            <a:off x="933976" y="3592779"/>
            <a:ext cx="4873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Точка безубыточности</a:t>
            </a:r>
            <a:r>
              <a:rPr lang="ru-RU" sz="20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4028800,11 </a:t>
            </a:r>
            <a:r>
              <a:rPr lang="ru-RU" sz="2000" dirty="0" smtClean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2000" dirty="0">
              <a:solidFill>
                <a:srgbClr val="0A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">
            <a:extLst>
              <a:ext uri="{FF2B5EF4-FFF2-40B4-BE49-F238E27FC236}">
                <a16:creationId xmlns:a16="http://schemas.microsoft.com/office/drawing/2014/main" id="{5297ABEC-3EC1-42FC-98C4-E6A16FA84909}"/>
              </a:ext>
            </a:extLst>
          </p:cNvPr>
          <p:cNvSpPr txBox="1"/>
          <p:nvPr/>
        </p:nvSpPr>
        <p:spPr>
          <a:xfrm>
            <a:off x="459449" y="6287534"/>
            <a:ext cx="7982250" cy="340519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none" rtlCol="0" anchor="ctr" anchorCtr="1">
            <a:spAutoFit/>
          </a:bodyPr>
          <a:lstStyle/>
          <a:p>
            <a:r>
              <a:rPr lang="ru-RU" sz="1400" dirty="0" smtClean="0">
                <a:solidFill>
                  <a:srgbClr val="0B2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Необходимая сумма инвестиций на открытие проекта арт-кофейни «Ампир</a:t>
            </a:r>
            <a:r>
              <a:rPr lang="ru-RU" sz="1400" dirty="0">
                <a:solidFill>
                  <a:srgbClr val="0B2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400" dirty="0" smtClean="0">
                <a:solidFill>
                  <a:srgbClr val="0B2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- 17887550 руб. </a:t>
            </a:r>
            <a:endParaRPr lang="ru-RU" sz="1400" dirty="0">
              <a:solidFill>
                <a:srgbClr val="0B2D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7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page number">
            <a:extLst>
              <a:ext uri="{FF2B5EF4-FFF2-40B4-BE49-F238E27FC236}">
                <a16:creationId xmlns:a16="http://schemas.microsoft.com/office/drawing/2014/main" id="{B28D3DDD-2019-4A46-8173-ECEBF80E33C9}"/>
              </a:ext>
            </a:extLst>
          </p:cNvPr>
          <p:cNvGrpSpPr/>
          <p:nvPr/>
        </p:nvGrpSpPr>
        <p:grpSpPr>
          <a:xfrm>
            <a:off x="11330613" y="6242955"/>
            <a:ext cx="549398" cy="365125"/>
            <a:chOff x="11330613" y="6242955"/>
            <a:chExt cx="549398" cy="365125"/>
          </a:xfrm>
        </p:grpSpPr>
        <p:sp>
          <p:nvSpPr>
            <p:cNvPr id="4" name="page number">
              <a:extLst>
                <a:ext uri="{FF2B5EF4-FFF2-40B4-BE49-F238E27FC236}">
                  <a16:creationId xmlns:a16="http://schemas.microsoft.com/office/drawing/2014/main" id="{3689201C-ABA9-4EBA-A73A-6E207833A1B1}"/>
                </a:ext>
              </a:extLst>
            </p:cNvPr>
            <p:cNvSpPr txBox="1">
              <a:spLocks/>
            </p:cNvSpPr>
            <p:nvPr/>
          </p:nvSpPr>
          <p:spPr>
            <a:xfrm>
              <a:off x="11330613" y="6242955"/>
              <a:ext cx="489912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17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rectangles">
              <a:extLst>
                <a:ext uri="{FF2B5EF4-FFF2-40B4-BE49-F238E27FC236}">
                  <a16:creationId xmlns:a16="http://schemas.microsoft.com/office/drawing/2014/main" id="{6CD3985F-2452-4F03-850E-A4FC70768158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6" name="rectangle">
                <a:extLst>
                  <a:ext uri="{FF2B5EF4-FFF2-40B4-BE49-F238E27FC236}">
                    <a16:creationId xmlns:a16="http://schemas.microsoft.com/office/drawing/2014/main" id="{F15D4055-4E08-4A47-B5D4-2E177AE07242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BAB32B64-DA02-412B-A2DA-7ED54B336E6F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id="{0E87604C-A64C-4753-B1E4-AB8F688FA3E9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9BC4203F-029D-4DB5-ADBB-1464AA1F9E4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9" name="main title">
            <a:extLst>
              <a:ext uri="{FF2B5EF4-FFF2-40B4-BE49-F238E27FC236}">
                <a16:creationId xmlns:a16="http://schemas.microsoft.com/office/drawing/2014/main" id="{0B4C9E35-AB13-4F32-BED2-010BED965F54}"/>
              </a:ext>
            </a:extLst>
          </p:cNvPr>
          <p:cNvGrpSpPr/>
          <p:nvPr/>
        </p:nvGrpSpPr>
        <p:grpSpPr>
          <a:xfrm>
            <a:off x="668604" y="609669"/>
            <a:ext cx="2210862" cy="492443"/>
            <a:chOff x="668604" y="635794"/>
            <a:chExt cx="2210862" cy="492443"/>
          </a:xfrm>
        </p:grpSpPr>
        <p:grpSp>
          <p:nvGrpSpPr>
            <p:cNvPr id="17" name="rectangles">
              <a:extLst>
                <a:ext uri="{FF2B5EF4-FFF2-40B4-BE49-F238E27FC236}">
                  <a16:creationId xmlns:a16="http://schemas.microsoft.com/office/drawing/2014/main" id="{C7D6965F-9067-4A6A-B4DB-37B370178E01}"/>
                </a:ext>
              </a:extLst>
            </p:cNvPr>
            <p:cNvGrpSpPr/>
            <p:nvPr/>
          </p:nvGrpSpPr>
          <p:grpSpPr>
            <a:xfrm>
              <a:off x="762000" y="635794"/>
              <a:ext cx="461677" cy="69056"/>
              <a:chOff x="762000" y="635794"/>
              <a:chExt cx="461677" cy="69056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6370E1AF-ADA0-4814-8BAE-2DE79F71A59D}"/>
                  </a:ext>
                </a:extLst>
              </p:cNvPr>
              <p:cNvSpPr/>
              <p:nvPr/>
            </p:nvSpPr>
            <p:spPr>
              <a:xfrm>
                <a:off x="762000" y="635794"/>
                <a:ext cx="78580" cy="69056"/>
              </a:xfrm>
              <a:prstGeom prst="rect">
                <a:avLst/>
              </a:prstGeom>
              <a:solidFill>
                <a:srgbClr val="2986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id="{0815BEA4-FB2C-4882-AE36-F030EB27FADA}"/>
                  </a:ext>
                </a:extLst>
              </p:cNvPr>
              <p:cNvSpPr/>
              <p:nvPr/>
            </p:nvSpPr>
            <p:spPr>
              <a:xfrm>
                <a:off x="890531" y="635794"/>
                <a:ext cx="78580" cy="69056"/>
              </a:xfrm>
              <a:prstGeom prst="rect">
                <a:avLst/>
              </a:prstGeom>
              <a:solidFill>
                <a:srgbClr val="0A2C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D3949626-101E-42B5-B152-7325488C0CD8}"/>
                  </a:ext>
                </a:extLst>
              </p:cNvPr>
              <p:cNvSpPr/>
              <p:nvPr/>
            </p:nvSpPr>
            <p:spPr>
              <a:xfrm>
                <a:off x="1017814" y="635794"/>
                <a:ext cx="78580" cy="69056"/>
              </a:xfrm>
              <a:prstGeom prst="rect">
                <a:avLst/>
              </a:prstGeom>
              <a:solidFill>
                <a:srgbClr val="86BA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id="{884DC3D0-3F59-4F45-BAB6-277AC2D64E02}"/>
                  </a:ext>
                </a:extLst>
              </p:cNvPr>
              <p:cNvSpPr/>
              <p:nvPr/>
            </p:nvSpPr>
            <p:spPr>
              <a:xfrm>
                <a:off x="1145097" y="635794"/>
                <a:ext cx="78580" cy="69056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main title">
              <a:extLst>
                <a:ext uri="{FF2B5EF4-FFF2-40B4-BE49-F238E27FC236}">
                  <a16:creationId xmlns:a16="http://schemas.microsoft.com/office/drawing/2014/main" id="{5730460A-2796-441E-9D16-7DD06F266191}"/>
                </a:ext>
              </a:extLst>
            </p:cNvPr>
            <p:cNvSpPr txBox="1"/>
            <p:nvPr/>
          </p:nvSpPr>
          <p:spPr>
            <a:xfrm>
              <a:off x="668604" y="635794"/>
              <a:ext cx="221086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600" b="1" dirty="0" smtClean="0">
                  <a:solidFill>
                    <a:srgbClr val="0B2D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Анализ рисков</a:t>
              </a:r>
              <a:endParaRPr lang="ru-RU" sz="2600" b="1" dirty="0">
                <a:solidFill>
                  <a:srgbClr val="0B2D5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5" name="line">
            <a:extLst>
              <a:ext uri="{FF2B5EF4-FFF2-40B4-BE49-F238E27FC236}">
                <a16:creationId xmlns:a16="http://schemas.microsoft.com/office/drawing/2014/main" id="{7FBAC77D-B0D7-42AA-B879-CBA7337073AB}"/>
              </a:ext>
            </a:extLst>
          </p:cNvPr>
          <p:cNvCxnSpPr/>
          <p:nvPr/>
        </p:nvCxnSpPr>
        <p:spPr>
          <a:xfrm>
            <a:off x="371475" y="200025"/>
            <a:ext cx="0" cy="6457950"/>
          </a:xfrm>
          <a:prstGeom prst="line">
            <a:avLst/>
          </a:prstGeom>
          <a:ln w="9525" cap="rnd">
            <a:solidFill>
              <a:srgbClr val="D2D5DC"/>
            </a:solidFill>
            <a:prstDash val="dash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1145A458-DEDB-05C4-577F-8E742DFB1EE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768677"/>
              </p:ext>
            </p:extLst>
          </p:nvPr>
        </p:nvGraphicFramePr>
        <p:xfrm>
          <a:off x="762000" y="1346682"/>
          <a:ext cx="9675222" cy="457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537">
                  <a:extLst>
                    <a:ext uri="{9D8B030D-6E8A-4147-A177-3AD203B41FA5}">
                      <a16:colId xmlns:a16="http://schemas.microsoft.com/office/drawing/2014/main" val="2451134008"/>
                    </a:ext>
                  </a:extLst>
                </a:gridCol>
                <a:gridCol w="1612537">
                  <a:extLst>
                    <a:ext uri="{9D8B030D-6E8A-4147-A177-3AD203B41FA5}">
                      <a16:colId xmlns:a16="http://schemas.microsoft.com/office/drawing/2014/main" val="2291912118"/>
                    </a:ext>
                  </a:extLst>
                </a:gridCol>
                <a:gridCol w="1612537">
                  <a:extLst>
                    <a:ext uri="{9D8B030D-6E8A-4147-A177-3AD203B41FA5}">
                      <a16:colId xmlns:a16="http://schemas.microsoft.com/office/drawing/2014/main" val="3420971867"/>
                    </a:ext>
                  </a:extLst>
                </a:gridCol>
                <a:gridCol w="1612537">
                  <a:extLst>
                    <a:ext uri="{9D8B030D-6E8A-4147-A177-3AD203B41FA5}">
                      <a16:colId xmlns:a16="http://schemas.microsoft.com/office/drawing/2014/main" val="481003208"/>
                    </a:ext>
                  </a:extLst>
                </a:gridCol>
                <a:gridCol w="1612537">
                  <a:extLst>
                    <a:ext uri="{9D8B030D-6E8A-4147-A177-3AD203B41FA5}">
                      <a16:colId xmlns:a16="http://schemas.microsoft.com/office/drawing/2014/main" val="1991759237"/>
                    </a:ext>
                  </a:extLst>
                </a:gridCol>
                <a:gridCol w="1612537">
                  <a:extLst>
                    <a:ext uri="{9D8B030D-6E8A-4147-A177-3AD203B41FA5}">
                      <a16:colId xmlns:a16="http://schemas.microsoft.com/office/drawing/2014/main" val="1709046005"/>
                    </a:ext>
                  </a:extLst>
                </a:gridCol>
              </a:tblGrid>
              <a:tr h="4456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Вероятность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770097"/>
                  </a:ext>
                </a:extLst>
              </a:tr>
              <a:tr h="6467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– почти произошло</a:t>
                      </a:r>
                      <a:endParaRPr lang="ru-RU" sz="11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B2D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людей, проживающих в г. Юрьевец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Неожиданные траты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Возраст населения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Сезонность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2048272"/>
                  </a:ext>
                </a:extLst>
              </a:tr>
              <a:tr h="12935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– очень вероятно</a:t>
                      </a:r>
                      <a:endParaRPr lang="ru-RU" sz="11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B2D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конкурентов поблизости;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Изменение цен на сырьё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Снижение покупательной способности населения;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Налоговая политика государства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6539357"/>
                  </a:ext>
                </a:extLst>
              </a:tr>
              <a:tr h="4456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– средняя вероятность</a:t>
                      </a:r>
                      <a:endParaRPr lang="ru-RU" sz="11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B2D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Изменение условий договора аренды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0730201"/>
                  </a:ext>
                </a:extLst>
              </a:tr>
              <a:tr h="6467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– маловероятно</a:t>
                      </a:r>
                      <a:endParaRPr lang="ru-RU" sz="11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B2D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Ошибки с персоналом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Неправильное использование пространства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9637681"/>
                  </a:ext>
                </a:extLst>
              </a:tr>
              <a:tr h="6467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– не возникнут</a:t>
                      </a:r>
                      <a:endParaRPr lang="ru-RU" sz="11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B2D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Неудачное местоположение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Неверно подобранное оборудование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3605578"/>
                  </a:ext>
                </a:extLst>
              </a:tr>
              <a:tr h="4456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Влияние</a:t>
                      </a:r>
                      <a:endParaRPr lang="ru-RU" sz="11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B2D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1 - незначительное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B2D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2 - минимальное</a:t>
                      </a:r>
                      <a:endParaRPr lang="ru-RU" sz="11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B2D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3 - среднее</a:t>
                      </a:r>
                      <a:endParaRPr lang="ru-RU" sz="11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B2D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– критичное </a:t>
                      </a:r>
                      <a:endParaRPr lang="ru-RU" sz="11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B2D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– очень сильное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B2D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291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79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ectangles">
            <a:extLst>
              <a:ext uri="{FF2B5EF4-FFF2-40B4-BE49-F238E27FC236}">
                <a16:creationId xmlns:a16="http://schemas.microsoft.com/office/drawing/2014/main" id="{1D3C2D23-841F-4EF9-9B7C-3DBFE0203329}"/>
              </a:ext>
            </a:extLst>
          </p:cNvPr>
          <p:cNvGrpSpPr/>
          <p:nvPr/>
        </p:nvGrpSpPr>
        <p:grpSpPr>
          <a:xfrm>
            <a:off x="0" y="5374434"/>
            <a:ext cx="12192000" cy="189470"/>
            <a:chOff x="0" y="2512541"/>
            <a:chExt cx="12192000" cy="189470"/>
          </a:xfrm>
        </p:grpSpPr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7608F51B-46F0-4C77-93AF-513543D4814D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35A7F428-4552-495D-A7C8-4BA941ACBA26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7FB906F2-1BD0-4E7C-867B-D7BD45BE9038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7884C471-BC70-4F0A-97DE-139CC61B5FF7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main title">
            <a:extLst>
              <a:ext uri="{FF2B5EF4-FFF2-40B4-BE49-F238E27FC236}">
                <a16:creationId xmlns:a16="http://schemas.microsoft.com/office/drawing/2014/main" id="{8A1E8062-5803-4264-83E2-CBFD1FAFAD4D}"/>
              </a:ext>
            </a:extLst>
          </p:cNvPr>
          <p:cNvSpPr txBox="1"/>
          <p:nvPr/>
        </p:nvSpPr>
        <p:spPr>
          <a:xfrm>
            <a:off x="4129757" y="5809285"/>
            <a:ext cx="3932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B2D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grpSp>
        <p:nvGrpSpPr>
          <p:cNvPr id="13" name="page number">
            <a:extLst>
              <a:ext uri="{FF2B5EF4-FFF2-40B4-BE49-F238E27FC236}">
                <a16:creationId xmlns:a16="http://schemas.microsoft.com/office/drawing/2014/main" id="{1EDF4B45-6154-4F2B-8437-69BB7CFA105A}"/>
              </a:ext>
            </a:extLst>
          </p:cNvPr>
          <p:cNvGrpSpPr/>
          <p:nvPr/>
        </p:nvGrpSpPr>
        <p:grpSpPr>
          <a:xfrm>
            <a:off x="11348815" y="6242955"/>
            <a:ext cx="531196" cy="365125"/>
            <a:chOff x="11422855" y="6242955"/>
            <a:chExt cx="457156" cy="365125"/>
          </a:xfrm>
        </p:grpSpPr>
        <p:sp>
          <p:nvSpPr>
            <p:cNvPr id="14" name="page number">
              <a:extLst>
                <a:ext uri="{FF2B5EF4-FFF2-40B4-BE49-F238E27FC236}">
                  <a16:creationId xmlns:a16="http://schemas.microsoft.com/office/drawing/2014/main" id="{30B463D4-820E-41EF-BF3C-976EFADAF976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18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rectangles">
              <a:extLst>
                <a:ext uri="{FF2B5EF4-FFF2-40B4-BE49-F238E27FC236}">
                  <a16:creationId xmlns:a16="http://schemas.microsoft.com/office/drawing/2014/main" id="{CAC44492-119C-41B4-AA7C-EC0D23746605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id="{DA7939C7-5B3A-4DCD-927C-44A3B4AF1D76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rectangle">
                <a:extLst>
                  <a:ext uri="{FF2B5EF4-FFF2-40B4-BE49-F238E27FC236}">
                    <a16:creationId xmlns:a16="http://schemas.microsoft.com/office/drawing/2014/main" id="{CDBCABD0-266F-4415-856E-4EC9AD5E93B8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rectangle">
                <a:extLst>
                  <a:ext uri="{FF2B5EF4-FFF2-40B4-BE49-F238E27FC236}">
                    <a16:creationId xmlns:a16="http://schemas.microsoft.com/office/drawing/2014/main" id="{7FC3A1E2-F2DB-45DE-8010-8D1B818102C3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rectangle">
                <a:extLst>
                  <a:ext uri="{FF2B5EF4-FFF2-40B4-BE49-F238E27FC236}">
                    <a16:creationId xmlns:a16="http://schemas.microsoft.com/office/drawing/2014/main" id="{B7D6BF6D-EDA6-4E0D-BC64-8F42699E4DCC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3" name="Рисунок 2" descr="Изображение выглядит как на открытом воздухе, небо, дерево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DACC04C5-144B-47C9-D097-0E04A102D7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7"/>
          <a:stretch/>
        </p:blipFill>
        <p:spPr>
          <a:xfrm>
            <a:off x="0" y="0"/>
            <a:ext cx="12192000" cy="535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5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344088B4-5DF0-4591-9CFB-0EEE406C7D19}"/>
              </a:ext>
            </a:extLst>
          </p:cNvPr>
          <p:cNvSpPr txBox="1"/>
          <p:nvPr/>
        </p:nvSpPr>
        <p:spPr>
          <a:xfrm>
            <a:off x="2297281" y="389614"/>
            <a:ext cx="757303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rgbClr val="0B2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Карточка </a:t>
            </a:r>
            <a:r>
              <a:rPr lang="ru-RU" sz="2800" b="1" dirty="0" err="1" smtClean="0">
                <a:solidFill>
                  <a:srgbClr val="0B2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стартап</a:t>
            </a:r>
            <a:r>
              <a:rPr lang="ru-RU" sz="2800" b="1" dirty="0" smtClean="0">
                <a:solidFill>
                  <a:srgbClr val="0B2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-проекта</a:t>
            </a:r>
            <a:endParaRPr sz="2800" b="1" dirty="0">
              <a:solidFill>
                <a:srgbClr val="0B2D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page number">
            <a:extLst>
              <a:ext uri="{FF2B5EF4-FFF2-40B4-BE49-F238E27FC236}">
                <a16:creationId xmlns:a16="http://schemas.microsoft.com/office/drawing/2014/main" id="{81A9C515-2922-46EE-9595-987FE1A9680C}"/>
              </a:ext>
            </a:extLst>
          </p:cNvPr>
          <p:cNvGrpSpPr/>
          <p:nvPr/>
        </p:nvGrpSpPr>
        <p:grpSpPr>
          <a:xfrm>
            <a:off x="11422855" y="6242955"/>
            <a:ext cx="457156" cy="365125"/>
            <a:chOff x="11422855" y="6242955"/>
            <a:chExt cx="457156" cy="365125"/>
          </a:xfrm>
        </p:grpSpPr>
        <p:sp>
          <p:nvSpPr>
            <p:cNvPr id="11" name="page number">
              <a:extLst>
                <a:ext uri="{FF2B5EF4-FFF2-40B4-BE49-F238E27FC236}">
                  <a16:creationId xmlns:a16="http://schemas.microsoft.com/office/drawing/2014/main" id="{F1E26E1E-6172-40E1-ADD5-644574586879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2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rectangles">
              <a:extLst>
                <a:ext uri="{FF2B5EF4-FFF2-40B4-BE49-F238E27FC236}">
                  <a16:creationId xmlns:a16="http://schemas.microsoft.com/office/drawing/2014/main" id="{F863B706-6EB9-4B6B-8A89-756CA429D8E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67D06FD4-79D9-4C6C-AB08-EB37D878B76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id="{BF2211AF-C66F-4CCA-A780-5E80FAE39454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F70AFA75-21D9-4813-8C2B-A8AE316B9422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id="{C675F99D-7D60-4462-8147-6B0833673273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7" name="Рисунок 1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A21CF10-051E-12E8-7FFC-2821B4BC575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0876"/>
              </p:ext>
            </p:extLst>
          </p:nvPr>
        </p:nvGraphicFramePr>
        <p:xfrm>
          <a:off x="826000" y="1480163"/>
          <a:ext cx="10515600" cy="4152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8968">
                  <a:extLst>
                    <a:ext uri="{9D8B030D-6E8A-4147-A177-3AD203B41FA5}">
                      <a16:colId xmlns:a16="http://schemas.microsoft.com/office/drawing/2014/main" val="1005244070"/>
                    </a:ext>
                  </a:extLst>
                </a:gridCol>
                <a:gridCol w="7436632">
                  <a:extLst>
                    <a:ext uri="{9D8B030D-6E8A-4147-A177-3AD203B41FA5}">
                      <a16:colId xmlns:a16="http://schemas.microsoft.com/office/drawing/2014/main" val="4573890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Полное наименование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Общество с ограниченной ответственностью «Ампир»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6078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Сокращённое наименование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ООО «Ампир»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5369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Уставной капитал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10000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81357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Юридический адрес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155453, город Юрьевец, Советская ул., д. 55.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2031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Почтовый адрес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155453, город Юрьевец, Советская ул., д. 55.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8577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Основной вид деятельности по ОКВЭД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Деятельность ресторанов и кафе с полным ресторанным обслуживанием, кафетериев, ресторанов быстрого питания и самообслуживания (56.10.1)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633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Дополнительные виды деятельности по ОКВЭД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10.82.1 Производство какао, масла какао, жира какао, растительного масла какао, порошка какао.</a:t>
                      </a:r>
                      <a:endParaRPr lang="ru-RU" sz="1100">
                        <a:effectLst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10.83	Производство чая и кофе.</a:t>
                      </a:r>
                      <a:endParaRPr lang="ru-RU" sz="1100">
                        <a:effectLst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47.24 Торговля розничная хлебом и хлебобулочными изделиями, и кондитерскими изделиями в специализированных магазинах.56.10.2 Деятельность по приготовлению и/или продаже пищи, готовой к непосредственному употреблению на месте, с транспортных средств или передвижных лавок.</a:t>
                      </a:r>
                      <a:endParaRPr lang="ru-RU" sz="1100">
                        <a:effectLst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93.29 Деятельность зрелищно-развлекательная прочая.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47112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Время работы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10:00 – 22:00 ежедневно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7471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25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AB34F71-EFA9-4A8D-A114-A20974850E98}"/>
              </a:ext>
            </a:extLst>
          </p:cNvPr>
          <p:cNvSpPr/>
          <p:nvPr/>
        </p:nvSpPr>
        <p:spPr>
          <a:xfrm>
            <a:off x="111095" y="6050422"/>
            <a:ext cx="822243" cy="717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Rectangle 34"/>
          <p:cNvSpPr/>
          <p:nvPr/>
        </p:nvSpPr>
        <p:spPr>
          <a:xfrm>
            <a:off x="0" y="530301"/>
            <a:ext cx="6481695" cy="12503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69F5A">
                  <a:lumMod val="20000"/>
                  <a:lumOff val="80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0" name="Text Placeholder 4"/>
          <p:cNvSpPr txBox="1">
            <a:spLocks/>
          </p:cNvSpPr>
          <p:nvPr/>
        </p:nvSpPr>
        <p:spPr>
          <a:xfrm>
            <a:off x="388675" y="928475"/>
            <a:ext cx="4257018" cy="454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b="1" dirty="0" smtClean="0">
                <a:solidFill>
                  <a:prstClr val="white"/>
                </a:solidFill>
                <a:latin typeface="Arial Narrow" panose="020B0606020202030204" pitchFamily="34" charset="0"/>
                <a:ea typeface="Roboto" panose="02000000000000000000" pitchFamily="2" charset="0"/>
              </a:rPr>
              <a:t>Базовая бизнес-идея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Roboto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3071" y="1946814"/>
            <a:ext cx="5715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1" name="Рисунок 10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C0ADF698-7453-B03A-EEB0-6D9DE790D3A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1"/>
          </a:xfrm>
          <a:prstGeom prst="rect">
            <a:avLst/>
          </a:prstGeom>
        </p:spPr>
      </p:pic>
      <p:pic>
        <p:nvPicPr>
          <p:cNvPr id="26" name="Рисунок 25" descr="Дом В.Н. Демидова, достопримечательность, Советская ул., 55, Юрьевец —  Яндекс Карты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090" y="4079613"/>
            <a:ext cx="3675033" cy="2463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sun9-38.userapi.com/impg/iV1k_uotPp7AVJAt9jWQTxmbPiE9EnR9zfvo7Q/zW7xhgWH74k.jpg?size=508x373&amp;quality=95&amp;sign=bca9be6c3670ddb14c153851082b4340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92" y="4059751"/>
            <a:ext cx="3199983" cy="234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595957"/>
              </p:ext>
            </p:extLst>
          </p:nvPr>
        </p:nvGraphicFramePr>
        <p:xfrm>
          <a:off x="733071" y="2178849"/>
          <a:ext cx="10515600" cy="155733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078968">
                  <a:extLst>
                    <a:ext uri="{9D8B030D-6E8A-4147-A177-3AD203B41FA5}">
                      <a16:colId xmlns:a16="http://schemas.microsoft.com/office/drawing/2014/main" val="2326270527"/>
                    </a:ext>
                  </a:extLst>
                </a:gridCol>
                <a:gridCol w="7436632">
                  <a:extLst>
                    <a:ext uri="{9D8B030D-6E8A-4147-A177-3AD203B41FA5}">
                      <a16:colId xmlns:a16="http://schemas.microsoft.com/office/drawing/2014/main" val="4008193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Центральная идея ООО «Амипр»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Иммерсивный</a:t>
                      </a:r>
                      <a:r>
                        <a:rPr lang="ru-RU" sz="1200" dirty="0">
                          <a:effectLst/>
                        </a:rPr>
                        <a:t> театр. Если посетитель захочет сделать в заведении презентацию книги или другое мероприятие, работники помогут ему в этом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1629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Миссия ООО «Ампир»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Сделать искусство доступным для каждого человека.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04658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Цели ООО «Ампир»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1) развитие бренда «Юрьевец – город-сокровище российской и мировой культуры»;</a:t>
                      </a:r>
                      <a:endParaRPr lang="ru-RU" sz="1100" dirty="0">
                        <a:effectLst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2) вовлечение гостей кофейни в культурные мероприятия с просветительской целью;</a:t>
                      </a:r>
                      <a:endParaRPr lang="ru-RU" sz="1100" dirty="0">
                        <a:effectLst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3)  получение стабильной прибыли.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8157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7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344088B4-5DF0-4591-9CFB-0EEE406C7D19}"/>
              </a:ext>
            </a:extLst>
          </p:cNvPr>
          <p:cNvSpPr txBox="1"/>
          <p:nvPr/>
        </p:nvSpPr>
        <p:spPr>
          <a:xfrm>
            <a:off x="2297281" y="363488"/>
            <a:ext cx="757303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rgbClr val="0B2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у</a:t>
            </a:r>
            <a:r>
              <a:rPr lang="ru-RU" sz="2800" b="1" dirty="0" smtClean="0">
                <a:solidFill>
                  <a:srgbClr val="0B2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слуги ООО «Ампир»</a:t>
            </a:r>
            <a:endParaRPr sz="2800" b="1" dirty="0">
              <a:solidFill>
                <a:srgbClr val="0B2D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page number">
            <a:extLst>
              <a:ext uri="{FF2B5EF4-FFF2-40B4-BE49-F238E27FC236}">
                <a16:creationId xmlns:a16="http://schemas.microsoft.com/office/drawing/2014/main" id="{81A9C515-2922-46EE-9595-987FE1A9680C}"/>
              </a:ext>
            </a:extLst>
          </p:cNvPr>
          <p:cNvGrpSpPr/>
          <p:nvPr/>
        </p:nvGrpSpPr>
        <p:grpSpPr>
          <a:xfrm>
            <a:off x="11422855" y="6242955"/>
            <a:ext cx="457156" cy="365125"/>
            <a:chOff x="11422855" y="6242955"/>
            <a:chExt cx="457156" cy="365125"/>
          </a:xfrm>
        </p:grpSpPr>
        <p:sp>
          <p:nvSpPr>
            <p:cNvPr id="11" name="page number">
              <a:extLst>
                <a:ext uri="{FF2B5EF4-FFF2-40B4-BE49-F238E27FC236}">
                  <a16:creationId xmlns:a16="http://schemas.microsoft.com/office/drawing/2014/main" id="{F1E26E1E-6172-40E1-ADD5-644574586879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4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rectangles">
              <a:extLst>
                <a:ext uri="{FF2B5EF4-FFF2-40B4-BE49-F238E27FC236}">
                  <a16:creationId xmlns:a16="http://schemas.microsoft.com/office/drawing/2014/main" id="{F863B706-6EB9-4B6B-8A89-756CA429D8E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67D06FD4-79D9-4C6C-AB08-EB37D878B76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id="{BF2211AF-C66F-4CCA-A780-5E80FAE39454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F70AFA75-21D9-4813-8C2B-A8AE316B9422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id="{C675F99D-7D60-4462-8147-6B0833673273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7" name="Рисунок 1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A21CF10-051E-12E8-7FFC-2821B4BC575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1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014837"/>
              </p:ext>
            </p:extLst>
          </p:nvPr>
        </p:nvGraphicFramePr>
        <p:xfrm>
          <a:off x="1635897" y="1130176"/>
          <a:ext cx="8895805" cy="4858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2383">
                  <a:extLst>
                    <a:ext uri="{9D8B030D-6E8A-4147-A177-3AD203B41FA5}">
                      <a16:colId xmlns:a16="http://schemas.microsoft.com/office/drawing/2014/main" val="2936300862"/>
                    </a:ext>
                  </a:extLst>
                </a:gridCol>
                <a:gridCol w="5633422">
                  <a:extLst>
                    <a:ext uri="{9D8B030D-6E8A-4147-A177-3AD203B41FA5}">
                      <a16:colId xmlns:a16="http://schemas.microsoft.com/office/drawing/2014/main" val="1361207916"/>
                    </a:ext>
                  </a:extLst>
                </a:gridCol>
              </a:tblGrid>
              <a:tr h="79464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услуги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Описание услуги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2077297"/>
                  </a:ext>
                </a:extLst>
              </a:tr>
              <a:tr h="79464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Услуги предприятия общественного питания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Включают в себя приготовление блюд и напитков, а также обслуживание гостей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9255913"/>
                  </a:ext>
                </a:extLst>
              </a:tr>
              <a:tr h="163449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Услуги организации и проведения мероприятий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Включает в себя проведение мероприятий на платной и бесплатной основе от лица организации ООО «Ампир», а также от лица других организаций и физических лиц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9160130"/>
                  </a:ext>
                </a:extLst>
              </a:tr>
              <a:tr h="163449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Услуги аренды помещения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Включает в себя сдачу на платной основе помещения с предоставлением услуг от персонала для туристических групп, рабочих коллективов, артистов с различными целями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3315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04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344088B4-5DF0-4591-9CFB-0EEE406C7D19}"/>
              </a:ext>
            </a:extLst>
          </p:cNvPr>
          <p:cNvSpPr txBox="1"/>
          <p:nvPr/>
        </p:nvSpPr>
        <p:spPr>
          <a:xfrm>
            <a:off x="2153589" y="649247"/>
            <a:ext cx="757303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rgbClr val="0B2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Меню</a:t>
            </a:r>
            <a:r>
              <a:rPr lang="ru-RU" sz="2800" b="1" dirty="0">
                <a:solidFill>
                  <a:srgbClr val="0B2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B2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«Ампир»</a:t>
            </a:r>
            <a:endParaRPr sz="2800" b="1" dirty="0">
              <a:solidFill>
                <a:srgbClr val="0B2D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page number">
            <a:extLst>
              <a:ext uri="{FF2B5EF4-FFF2-40B4-BE49-F238E27FC236}">
                <a16:creationId xmlns:a16="http://schemas.microsoft.com/office/drawing/2014/main" id="{81A9C515-2922-46EE-9595-987FE1A9680C}"/>
              </a:ext>
            </a:extLst>
          </p:cNvPr>
          <p:cNvGrpSpPr/>
          <p:nvPr/>
        </p:nvGrpSpPr>
        <p:grpSpPr>
          <a:xfrm>
            <a:off x="11422855" y="6242955"/>
            <a:ext cx="457156" cy="365125"/>
            <a:chOff x="11422855" y="6242955"/>
            <a:chExt cx="457156" cy="365125"/>
          </a:xfrm>
        </p:grpSpPr>
        <p:sp>
          <p:nvSpPr>
            <p:cNvPr id="11" name="page number">
              <a:extLst>
                <a:ext uri="{FF2B5EF4-FFF2-40B4-BE49-F238E27FC236}">
                  <a16:creationId xmlns:a16="http://schemas.microsoft.com/office/drawing/2014/main" id="{F1E26E1E-6172-40E1-ADD5-644574586879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5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rectangles">
              <a:extLst>
                <a:ext uri="{FF2B5EF4-FFF2-40B4-BE49-F238E27FC236}">
                  <a16:creationId xmlns:a16="http://schemas.microsoft.com/office/drawing/2014/main" id="{F863B706-6EB9-4B6B-8A89-756CA429D8E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67D06FD4-79D9-4C6C-AB08-EB37D878B76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id="{BF2211AF-C66F-4CCA-A780-5E80FAE39454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F70AFA75-21D9-4813-8C2B-A8AE316B9422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id="{C675F99D-7D60-4462-8147-6B0833673273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7" name="Рисунок 1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A21CF10-051E-12E8-7FFC-2821B4BC575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1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446" y="1373548"/>
            <a:ext cx="3233324" cy="4605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0" y="1373548"/>
            <a:ext cx="3270009" cy="4625728"/>
          </a:xfrm>
          <a:prstGeom prst="rect">
            <a:avLst/>
          </a:prstGeom>
        </p:spPr>
      </p:pic>
      <p:pic>
        <p:nvPicPr>
          <p:cNvPr id="23" name="Рисунок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277" y="1388545"/>
            <a:ext cx="3249578" cy="459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5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344088B4-5DF0-4591-9CFB-0EEE406C7D19}"/>
              </a:ext>
            </a:extLst>
          </p:cNvPr>
          <p:cNvSpPr txBox="1"/>
          <p:nvPr/>
        </p:nvSpPr>
        <p:spPr>
          <a:xfrm>
            <a:off x="2297281" y="255578"/>
            <a:ext cx="757303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rgbClr val="0B2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актуальности проекта</a:t>
            </a:r>
            <a:endParaRPr sz="2800" b="1" dirty="0">
              <a:solidFill>
                <a:srgbClr val="0B2D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page number">
            <a:extLst>
              <a:ext uri="{FF2B5EF4-FFF2-40B4-BE49-F238E27FC236}">
                <a16:creationId xmlns:a16="http://schemas.microsoft.com/office/drawing/2014/main" id="{81A9C515-2922-46EE-9595-987FE1A9680C}"/>
              </a:ext>
            </a:extLst>
          </p:cNvPr>
          <p:cNvGrpSpPr/>
          <p:nvPr/>
        </p:nvGrpSpPr>
        <p:grpSpPr>
          <a:xfrm>
            <a:off x="11422855" y="6242955"/>
            <a:ext cx="457156" cy="365125"/>
            <a:chOff x="11422855" y="6242955"/>
            <a:chExt cx="457156" cy="365125"/>
          </a:xfrm>
        </p:grpSpPr>
        <p:sp>
          <p:nvSpPr>
            <p:cNvPr id="11" name="page number">
              <a:extLst>
                <a:ext uri="{FF2B5EF4-FFF2-40B4-BE49-F238E27FC236}">
                  <a16:creationId xmlns:a16="http://schemas.microsoft.com/office/drawing/2014/main" id="{F1E26E1E-6172-40E1-ADD5-644574586879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6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rectangles">
              <a:extLst>
                <a:ext uri="{FF2B5EF4-FFF2-40B4-BE49-F238E27FC236}">
                  <a16:creationId xmlns:a16="http://schemas.microsoft.com/office/drawing/2014/main" id="{F863B706-6EB9-4B6B-8A89-756CA429D8E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67D06FD4-79D9-4C6C-AB08-EB37D878B76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id="{BF2211AF-C66F-4CCA-A780-5E80FAE39454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F70AFA75-21D9-4813-8C2B-A8AE316B9422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id="{C675F99D-7D60-4462-8147-6B0833673273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7" name="Рисунок 1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A21CF10-051E-12E8-7FFC-2821B4BC575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1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28" y="1327518"/>
            <a:ext cx="5663565" cy="2566670"/>
          </a:xfrm>
          <a:prstGeom prst="rect">
            <a:avLst/>
          </a:prstGeom>
          <a:noFill/>
        </p:spPr>
      </p:pic>
      <p:pic>
        <p:nvPicPr>
          <p:cNvPr id="20" name="Рисунок 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970" y="3569402"/>
            <a:ext cx="5937885" cy="2414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537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page number">
            <a:extLst>
              <a:ext uri="{FF2B5EF4-FFF2-40B4-BE49-F238E27FC236}">
                <a16:creationId xmlns:a16="http://schemas.microsoft.com/office/drawing/2014/main" id="{81A9C515-2922-46EE-9595-987FE1A9680C}"/>
              </a:ext>
            </a:extLst>
          </p:cNvPr>
          <p:cNvGrpSpPr/>
          <p:nvPr/>
        </p:nvGrpSpPr>
        <p:grpSpPr>
          <a:xfrm>
            <a:off x="11422855" y="6242955"/>
            <a:ext cx="457156" cy="365125"/>
            <a:chOff x="11422855" y="6242955"/>
            <a:chExt cx="457156" cy="365125"/>
          </a:xfrm>
        </p:grpSpPr>
        <p:sp>
          <p:nvSpPr>
            <p:cNvPr id="11" name="page number">
              <a:extLst>
                <a:ext uri="{FF2B5EF4-FFF2-40B4-BE49-F238E27FC236}">
                  <a16:creationId xmlns:a16="http://schemas.microsoft.com/office/drawing/2014/main" id="{F1E26E1E-6172-40E1-ADD5-644574586879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7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rectangles">
              <a:extLst>
                <a:ext uri="{FF2B5EF4-FFF2-40B4-BE49-F238E27FC236}">
                  <a16:creationId xmlns:a16="http://schemas.microsoft.com/office/drawing/2014/main" id="{F863B706-6EB9-4B6B-8A89-756CA429D8E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67D06FD4-79D9-4C6C-AB08-EB37D878B76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id="{BF2211AF-C66F-4CCA-A780-5E80FAE39454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F70AFA75-21D9-4813-8C2B-A8AE316B9422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id="{C675F99D-7D60-4462-8147-6B0833673273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7" name="Рисунок 1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A21CF10-051E-12E8-7FFC-2821B4BC575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1"/>
          </a:xfrm>
          <a:prstGeom prst="rect">
            <a:avLst/>
          </a:prstGeom>
        </p:spPr>
      </p:pic>
      <p:sp>
        <p:nvSpPr>
          <p:cNvPr id="18" name="main title">
            <a:extLst>
              <a:ext uri="{FF2B5EF4-FFF2-40B4-BE49-F238E27FC236}">
                <a16:creationId xmlns:a16="http://schemas.microsoft.com/office/drawing/2014/main" id="{5730460A-2796-441E-9D16-7DD06F266191}"/>
              </a:ext>
            </a:extLst>
          </p:cNvPr>
          <p:cNvSpPr txBox="1"/>
          <p:nvPr/>
        </p:nvSpPr>
        <p:spPr>
          <a:xfrm>
            <a:off x="680636" y="364280"/>
            <a:ext cx="61959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0B2D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Оценка и анализ конкурентов ООО «Ампир»</a:t>
            </a:r>
            <a:endParaRPr lang="ru-RU" sz="2600" b="1" dirty="0">
              <a:solidFill>
                <a:srgbClr val="0B2D5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905407"/>
              </p:ext>
            </p:extLst>
          </p:nvPr>
        </p:nvGraphicFramePr>
        <p:xfrm>
          <a:off x="706325" y="1203929"/>
          <a:ext cx="9337040" cy="5067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260">
                  <a:extLst>
                    <a:ext uri="{9D8B030D-6E8A-4147-A177-3AD203B41FA5}">
                      <a16:colId xmlns:a16="http://schemas.microsoft.com/office/drawing/2014/main" val="156040828"/>
                    </a:ext>
                  </a:extLst>
                </a:gridCol>
                <a:gridCol w="2334260">
                  <a:extLst>
                    <a:ext uri="{9D8B030D-6E8A-4147-A177-3AD203B41FA5}">
                      <a16:colId xmlns:a16="http://schemas.microsoft.com/office/drawing/2014/main" val="314529770"/>
                    </a:ext>
                  </a:extLst>
                </a:gridCol>
                <a:gridCol w="2334260">
                  <a:extLst>
                    <a:ext uri="{9D8B030D-6E8A-4147-A177-3AD203B41FA5}">
                      <a16:colId xmlns:a16="http://schemas.microsoft.com/office/drawing/2014/main" val="758074588"/>
                    </a:ext>
                  </a:extLst>
                </a:gridCol>
                <a:gridCol w="2334260">
                  <a:extLst>
                    <a:ext uri="{9D8B030D-6E8A-4147-A177-3AD203B41FA5}">
                      <a16:colId xmlns:a16="http://schemas.microsoft.com/office/drawing/2014/main" val="4098096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Конкурент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Меню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Сильные стороны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Слабые стороны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4016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Кафе «Три капитана» 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Русская кухня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Есть караоке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Хороший персонал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Неудобное местоположение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Жалобы на качество еды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Неинтересный интерьер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Нет сайта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6012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Кафе «Виринея»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Молочные коктейли, пироги, жульен, ватрушки, пельмени, шаурму и др.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Выгодное местоположение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Разнообразное меню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Вкусные блюда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Уютная атмосфера 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Непривлекательный внешний вид заведения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Нет сайта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05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Кафе «Рояль»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Русская и восточная кухня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Выгодное местоположение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Невысокая цена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Маленький выбор блюд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Неинтересный интерьер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Нет сайта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8718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Кафе «Чайка»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Соки, чай, пицца, пироги, квас, хлеб, свежая выпечка.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Выгодное местоположение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Мало информации о кафе на сайте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8379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Кафе «Хлеб-соль»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Домашняя кухня: манты, выпечка, пельмени, котлеты и т.п.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Выгодное местоположение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Хороший персонал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Жалобы на качество еды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Нет сайта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0202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Кафе «Кафе»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Русская кухня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Красивая прилежащая территория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Неудобное местоположение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Нет сайта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Низкий рейтинг места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0554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Кафе-бар «Слободка»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Русская кухня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Выгодное местоположение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Место в окружении природы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Нет сайта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Мало отзывов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3815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Кафе-кофейня «Чертог»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Кофе и мороженое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Выгодное местоположение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Уютный интерьер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Доступные цены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Нет сайта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Нет социальных сетей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2678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8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page number">
            <a:extLst>
              <a:ext uri="{FF2B5EF4-FFF2-40B4-BE49-F238E27FC236}">
                <a16:creationId xmlns:a16="http://schemas.microsoft.com/office/drawing/2014/main" id="{81A9C515-2922-46EE-9595-987FE1A9680C}"/>
              </a:ext>
            </a:extLst>
          </p:cNvPr>
          <p:cNvGrpSpPr/>
          <p:nvPr/>
        </p:nvGrpSpPr>
        <p:grpSpPr>
          <a:xfrm>
            <a:off x="11422855" y="6242955"/>
            <a:ext cx="457156" cy="365125"/>
            <a:chOff x="11422855" y="6242955"/>
            <a:chExt cx="457156" cy="365125"/>
          </a:xfrm>
        </p:grpSpPr>
        <p:sp>
          <p:nvSpPr>
            <p:cNvPr id="11" name="page number">
              <a:extLst>
                <a:ext uri="{FF2B5EF4-FFF2-40B4-BE49-F238E27FC236}">
                  <a16:creationId xmlns:a16="http://schemas.microsoft.com/office/drawing/2014/main" id="{F1E26E1E-6172-40E1-ADD5-644574586879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8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rectangles">
              <a:extLst>
                <a:ext uri="{FF2B5EF4-FFF2-40B4-BE49-F238E27FC236}">
                  <a16:creationId xmlns:a16="http://schemas.microsoft.com/office/drawing/2014/main" id="{F863B706-6EB9-4B6B-8A89-756CA429D8E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67D06FD4-79D9-4C6C-AB08-EB37D878B76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id="{BF2211AF-C66F-4CCA-A780-5E80FAE39454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F70AFA75-21D9-4813-8C2B-A8AE316B9422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id="{C675F99D-7D60-4462-8147-6B0833673273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7" name="Рисунок 1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A21CF10-051E-12E8-7FFC-2821B4BC575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1"/>
          </a:xfrm>
          <a:prstGeom prst="rect">
            <a:avLst/>
          </a:prstGeom>
        </p:spPr>
      </p:pic>
      <p:sp>
        <p:nvSpPr>
          <p:cNvPr id="18" name="main title">
            <a:extLst>
              <a:ext uri="{FF2B5EF4-FFF2-40B4-BE49-F238E27FC236}">
                <a16:creationId xmlns:a16="http://schemas.microsoft.com/office/drawing/2014/main" id="{5730460A-2796-441E-9D16-7DD06F266191}"/>
              </a:ext>
            </a:extLst>
          </p:cNvPr>
          <p:cNvSpPr txBox="1"/>
          <p:nvPr/>
        </p:nvSpPr>
        <p:spPr>
          <a:xfrm>
            <a:off x="680636" y="364280"/>
            <a:ext cx="61959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0B2D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Оценка и анализ конкурентов ООО «Ампир»</a:t>
            </a:r>
            <a:endParaRPr lang="ru-RU" sz="2600" b="1" dirty="0">
              <a:solidFill>
                <a:srgbClr val="0B2D5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980208"/>
              </p:ext>
            </p:extLst>
          </p:nvPr>
        </p:nvGraphicFramePr>
        <p:xfrm>
          <a:off x="401929" y="995643"/>
          <a:ext cx="11020926" cy="5444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821">
                  <a:extLst>
                    <a:ext uri="{9D8B030D-6E8A-4147-A177-3AD203B41FA5}">
                      <a16:colId xmlns:a16="http://schemas.microsoft.com/office/drawing/2014/main" val="2680465596"/>
                    </a:ext>
                  </a:extLst>
                </a:gridCol>
                <a:gridCol w="1836821">
                  <a:extLst>
                    <a:ext uri="{9D8B030D-6E8A-4147-A177-3AD203B41FA5}">
                      <a16:colId xmlns:a16="http://schemas.microsoft.com/office/drawing/2014/main" val="3642672663"/>
                    </a:ext>
                  </a:extLst>
                </a:gridCol>
                <a:gridCol w="1836821">
                  <a:extLst>
                    <a:ext uri="{9D8B030D-6E8A-4147-A177-3AD203B41FA5}">
                      <a16:colId xmlns:a16="http://schemas.microsoft.com/office/drawing/2014/main" val="2485182139"/>
                    </a:ext>
                  </a:extLst>
                </a:gridCol>
                <a:gridCol w="1836821">
                  <a:extLst>
                    <a:ext uri="{9D8B030D-6E8A-4147-A177-3AD203B41FA5}">
                      <a16:colId xmlns:a16="http://schemas.microsoft.com/office/drawing/2014/main" val="1414173869"/>
                    </a:ext>
                  </a:extLst>
                </a:gridCol>
                <a:gridCol w="1836821">
                  <a:extLst>
                    <a:ext uri="{9D8B030D-6E8A-4147-A177-3AD203B41FA5}">
                      <a16:colId xmlns:a16="http://schemas.microsoft.com/office/drawing/2014/main" val="164450777"/>
                    </a:ext>
                  </a:extLst>
                </a:gridCol>
                <a:gridCol w="1836821">
                  <a:extLst>
                    <a:ext uri="{9D8B030D-6E8A-4147-A177-3AD203B41FA5}">
                      <a16:colId xmlns:a16="http://schemas.microsoft.com/office/drawing/2014/main" val="3269978762"/>
                    </a:ext>
                  </a:extLst>
                </a:gridCol>
              </a:tblGrid>
              <a:tr h="270902">
                <a:tc rowSpan="2"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Весомость параметров а1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«Ампир»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«Чертог»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262925"/>
                  </a:ext>
                </a:extLst>
              </a:tr>
              <a:tr h="270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B2D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а1р1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B2D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B2D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а1р2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B2D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291990"/>
                  </a:ext>
                </a:extLst>
              </a:tr>
              <a:tr h="379402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Ассортимент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0,084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0985373"/>
                  </a:ext>
                </a:extLst>
              </a:tr>
              <a:tr h="379402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обслуживания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6863290"/>
                  </a:ext>
                </a:extLst>
              </a:tr>
              <a:tr h="379402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Местонахождение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0,104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0,078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2975975"/>
                  </a:ext>
                </a:extLst>
              </a:tr>
              <a:tr h="379402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цен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0,096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4678289"/>
                  </a:ext>
                </a:extLst>
              </a:tr>
              <a:tr h="579795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Дизайн, комфортабельность кафе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6707858"/>
                  </a:ext>
                </a:extLst>
              </a:tr>
              <a:tr h="1581761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КМК (комплекс маркетинговых коммуникаций: наличие сайта, рекламы, уровень личных продаж и т.п.)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3286341"/>
                  </a:ext>
                </a:extLst>
              </a:tr>
              <a:tr h="780189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Репутация фирмы (независимая оценка)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1595825"/>
                  </a:ext>
                </a:extLst>
              </a:tr>
              <a:tr h="270902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∑a1p1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Е=1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0,685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0,664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0373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1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344088B4-5DF0-4591-9CFB-0EEE406C7D19}"/>
              </a:ext>
            </a:extLst>
          </p:cNvPr>
          <p:cNvSpPr txBox="1"/>
          <p:nvPr/>
        </p:nvSpPr>
        <p:spPr>
          <a:xfrm>
            <a:off x="2423781" y="611470"/>
            <a:ext cx="7573038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rgbClr val="0B2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сильных и слабых сторон ООО «Ампир», а также угроз и возможностей</a:t>
            </a:r>
            <a:endParaRPr sz="2800" b="1" dirty="0">
              <a:solidFill>
                <a:srgbClr val="0B2D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page number">
            <a:extLst>
              <a:ext uri="{FF2B5EF4-FFF2-40B4-BE49-F238E27FC236}">
                <a16:creationId xmlns:a16="http://schemas.microsoft.com/office/drawing/2014/main" id="{81A9C515-2922-46EE-9595-987FE1A9680C}"/>
              </a:ext>
            </a:extLst>
          </p:cNvPr>
          <p:cNvGrpSpPr/>
          <p:nvPr/>
        </p:nvGrpSpPr>
        <p:grpSpPr>
          <a:xfrm>
            <a:off x="11422855" y="6242955"/>
            <a:ext cx="457156" cy="365125"/>
            <a:chOff x="11422855" y="6242955"/>
            <a:chExt cx="457156" cy="365125"/>
          </a:xfrm>
        </p:grpSpPr>
        <p:sp>
          <p:nvSpPr>
            <p:cNvPr id="11" name="page number">
              <a:extLst>
                <a:ext uri="{FF2B5EF4-FFF2-40B4-BE49-F238E27FC236}">
                  <a16:creationId xmlns:a16="http://schemas.microsoft.com/office/drawing/2014/main" id="{F1E26E1E-6172-40E1-ADD5-644574586879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9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rectangles">
              <a:extLst>
                <a:ext uri="{FF2B5EF4-FFF2-40B4-BE49-F238E27FC236}">
                  <a16:creationId xmlns:a16="http://schemas.microsoft.com/office/drawing/2014/main" id="{F863B706-6EB9-4B6B-8A89-756CA429D8E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67D06FD4-79D9-4C6C-AB08-EB37D878B76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id="{BF2211AF-C66F-4CCA-A780-5E80FAE39454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F70AFA75-21D9-4813-8C2B-A8AE316B9422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id="{C675F99D-7D60-4462-8147-6B0833673273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7" name="Рисунок 1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A21CF10-051E-12E8-7FFC-2821B4BC575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1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037813"/>
              </p:ext>
            </p:extLst>
          </p:nvPr>
        </p:nvGraphicFramePr>
        <p:xfrm>
          <a:off x="1768642" y="1857765"/>
          <a:ext cx="8883316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5765">
                  <a:extLst>
                    <a:ext uri="{9D8B030D-6E8A-4147-A177-3AD203B41FA5}">
                      <a16:colId xmlns:a16="http://schemas.microsoft.com/office/drawing/2014/main" val="3553898911"/>
                    </a:ext>
                  </a:extLst>
                </a:gridCol>
                <a:gridCol w="4967551">
                  <a:extLst>
                    <a:ext uri="{9D8B030D-6E8A-4147-A177-3AD203B41FA5}">
                      <a16:colId xmlns:a16="http://schemas.microsoft.com/office/drawing/2014/main" val="4078351786"/>
                    </a:ext>
                  </a:extLst>
                </a:gridCol>
              </a:tblGrid>
              <a:tr h="156630"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1200">
                          <a:effectLst/>
                        </a:rPr>
                        <a:t>Сильные стороны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1200">
                          <a:effectLst/>
                        </a:rPr>
                        <a:t>Слабые стороны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8777071"/>
                  </a:ext>
                </a:extLst>
              </a:tr>
              <a:tr h="114943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географическое положение;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проверенные поставщики;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интересная концепция заведения;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доступные цены.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DD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направленность мероприятий проекта на определённый пласт людей, что может снижать к ним интерес широких масс;</a:t>
                      </a:r>
                      <a:endParaRPr lang="ru-RU" sz="11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отсутствие парковки;</a:t>
                      </a:r>
                      <a:endParaRPr lang="ru-RU" sz="11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необустроенность территории возле здания;</a:t>
                      </a:r>
                      <a:endParaRPr lang="ru-RU" sz="11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маленький выбор блюд.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6642980"/>
                  </a:ext>
                </a:extLst>
              </a:tr>
              <a:tr h="156630"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1200">
                          <a:effectLst/>
                        </a:rPr>
                        <a:t>Возможности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/>
                      <a:r>
                        <a:rPr lang="ru-RU" sz="1200" b="1" dirty="0">
                          <a:solidFill>
                            <a:schemeClr val="bg2"/>
                          </a:solidFill>
                          <a:effectLst/>
                        </a:rPr>
                        <a:t>Угрозы</a:t>
                      </a:r>
                      <a:endParaRPr lang="ru-RU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B2D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667237"/>
                  </a:ext>
                </a:extLst>
              </a:tr>
              <a:tr h="138438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участие в городских фестивалях;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сотрудничество с творческими организациями г. Юрьевец;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продажа напитков туристам с круизных лайнеров;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приглашение на мероприятия иногородних экспертов.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DD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находящиеся рядом с предприятием кафе-конкуренты;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непостоянность прибыли предприятия из-за сезонного характера туризма в г. Юрьевец;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плавающий график мероприятий, зависящий от спикеров и экспертов;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влияние экономически нестабильной ситуации на прибыль предприятия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2232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33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рэу">
      <a:dk1>
        <a:srgbClr val="0B2D50"/>
      </a:dk1>
      <a:lt1>
        <a:sysClr val="window" lastClr="FFFFFF"/>
      </a:lt1>
      <a:dk2>
        <a:srgbClr val="0B2D50"/>
      </a:dk2>
      <a:lt2>
        <a:srgbClr val="FFFFFF"/>
      </a:lt2>
      <a:accent1>
        <a:srgbClr val="0B2D50"/>
      </a:accent1>
      <a:accent2>
        <a:srgbClr val="AB1F03"/>
      </a:accent2>
      <a:accent3>
        <a:srgbClr val="C69F5A"/>
      </a:accent3>
      <a:accent4>
        <a:srgbClr val="1864B0"/>
      </a:accent4>
      <a:accent5>
        <a:srgbClr val="86BAEE"/>
      </a:accent5>
      <a:accent6>
        <a:srgbClr val="2A86E2"/>
      </a:accent6>
      <a:hlink>
        <a:srgbClr val="0563C1"/>
      </a:hlink>
      <a:folHlink>
        <a:srgbClr val="954F72"/>
      </a:folHlink>
    </a:clrScheme>
    <a:fontScheme name="рэу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3">
      <a:dk1>
        <a:srgbClr val="0B2D50"/>
      </a:dk1>
      <a:lt1>
        <a:sysClr val="window" lastClr="FFFFFF"/>
      </a:lt1>
      <a:dk2>
        <a:srgbClr val="0B2D50"/>
      </a:dk2>
      <a:lt2>
        <a:srgbClr val="FFFFFF"/>
      </a:lt2>
      <a:accent1>
        <a:srgbClr val="C69F5A"/>
      </a:accent1>
      <a:accent2>
        <a:srgbClr val="AB1F03"/>
      </a:accent2>
      <a:accent3>
        <a:srgbClr val="86BAEE"/>
      </a:accent3>
      <a:accent4>
        <a:srgbClr val="0B2D50"/>
      </a:accent4>
      <a:accent5>
        <a:srgbClr val="1864B0"/>
      </a:accent5>
      <a:accent6>
        <a:srgbClr val="2A86E2"/>
      </a:accent6>
      <a:hlink>
        <a:srgbClr val="AB1F03"/>
      </a:hlink>
      <a:folHlink>
        <a:srgbClr val="C69F5A"/>
      </a:folHlink>
    </a:clrScheme>
    <a:fontScheme name="Custom 1">
      <a:majorFont>
        <a:latin typeface="Playfair Display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1560</Words>
  <Application>Microsoft Office PowerPoint</Application>
  <PresentationFormat>Широкоэкранный</PresentationFormat>
  <Paragraphs>521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31" baseType="lpstr">
      <vt:lpstr>Arial</vt:lpstr>
      <vt:lpstr>Arial Black</vt:lpstr>
      <vt:lpstr>Arial MT</vt:lpstr>
      <vt:lpstr>Arial Narrow</vt:lpstr>
      <vt:lpstr>Calibri</vt:lpstr>
      <vt:lpstr>Open Sans</vt:lpstr>
      <vt:lpstr>Playfair Display</vt:lpstr>
      <vt:lpstr>Playfair Display Black</vt:lpstr>
      <vt:lpstr>Roboto</vt:lpstr>
      <vt:lpstr>Times New Roman</vt:lpstr>
      <vt:lpstr>Verdana</vt:lpstr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Бахметьева Татьяна Александровна</dc:creator>
  <cp:lastModifiedBy>Acer</cp:lastModifiedBy>
  <cp:revision>92</cp:revision>
  <dcterms:created xsi:type="dcterms:W3CDTF">2022-12-06T06:31:10Z</dcterms:created>
  <dcterms:modified xsi:type="dcterms:W3CDTF">2024-06-27T20:47:27Z</dcterms:modified>
</cp:coreProperties>
</file>